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62" r:id="rId17"/>
    <p:sldId id="263" r:id="rId18"/>
    <p:sldId id="264" r:id="rId19"/>
    <p:sldId id="265" r:id="rId20"/>
    <p:sldId id="266" r:id="rId21"/>
    <p:sldId id="27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99" d="100"/>
          <a:sy n="99" d="100"/>
        </p:scale>
        <p:origin x="-224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0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6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4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8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6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6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8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8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0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EC8D-3589-47D3-A2FA-CE5851BA784B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9DE30-384F-4BAB-8E90-0441604F1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1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2013.igem.org/Team:INSA_Toulouse/contenu/safety/safety_in_the_lab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://www.proprofs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896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Arsenic Removal from Drinking Water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36829" y="4166456"/>
            <a:ext cx="9144000" cy="1655762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By: </a:t>
            </a:r>
            <a:r>
              <a:rPr lang="en-US" dirty="0" err="1" smtClean="0">
                <a:solidFill>
                  <a:srgbClr val="FFFFFF"/>
                </a:solidFill>
              </a:rPr>
              <a:t>Tanapong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Jiarathanakul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dirty="0" err="1" smtClean="0">
                <a:solidFill>
                  <a:srgbClr val="FFFFFF"/>
                </a:solidFill>
              </a:rPr>
              <a:t>Imtiaz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Karim</a:t>
            </a:r>
            <a:r>
              <a:rPr lang="en-US" dirty="0" smtClean="0">
                <a:solidFill>
                  <a:srgbClr val="FFFFFF"/>
                </a:solidFill>
              </a:rPr>
              <a:t>, Michelle Wagner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Faculty Advisors: Professor Lion and Professor Weber-Shirk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Student Advisors: Casey Garland and Will </a:t>
            </a:r>
            <a:r>
              <a:rPr lang="en-US" dirty="0" err="1" smtClean="0">
                <a:solidFill>
                  <a:srgbClr val="FFFFFF"/>
                </a:solidFill>
              </a:rPr>
              <a:t>Pennock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5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 Equipment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2947" r="-22947"/>
          <a:stretch/>
        </p:blipFill>
        <p:spPr>
          <a:xfrm>
            <a:off x="312685" y="1683579"/>
            <a:ext cx="5278775" cy="361821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033" y="1624506"/>
            <a:ext cx="4216763" cy="3869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3793" y="5803918"/>
            <a:ext cx="9194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Sources: 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http://2013.igem.org/Team:INSA_Toulouse/contenu/safety/safety_in_the_lab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  <a:r>
              <a:rPr lang="fr-FR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mysafetysign.com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Obtaining materials and equipment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880" r="-2880"/>
          <a:stretch>
            <a:fillRect/>
          </a:stretch>
        </p:blipFill>
        <p:spPr>
          <a:xfrm>
            <a:off x="7087801" y="1417639"/>
            <a:ext cx="4114863" cy="2949461"/>
          </a:xfrm>
        </p:spPr>
      </p:pic>
      <p:sp>
        <p:nvSpPr>
          <p:cNvPr id="6" name="TextBox 5"/>
          <p:cNvSpPr txBox="1"/>
          <p:nvPr/>
        </p:nvSpPr>
        <p:spPr>
          <a:xfrm>
            <a:off x="1161613" y="1609737"/>
            <a:ext cx="57686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Centrifuge </a:t>
            </a:r>
          </a:p>
          <a:p>
            <a:endParaRPr lang="en-US" dirty="0" smtClean="0"/>
          </a:p>
          <a:p>
            <a:r>
              <a:rPr lang="en-US" dirty="0" smtClean="0"/>
              <a:t>2. Tumbler</a:t>
            </a:r>
          </a:p>
          <a:p>
            <a:endParaRPr lang="en-US" dirty="0" smtClean="0"/>
          </a:p>
          <a:p>
            <a:r>
              <a:rPr lang="en-US" dirty="0" smtClean="0"/>
              <a:t>3. Centrifuge tubes</a:t>
            </a:r>
          </a:p>
          <a:p>
            <a:endParaRPr lang="en-US" dirty="0"/>
          </a:p>
          <a:p>
            <a:r>
              <a:rPr lang="en-US" dirty="0" smtClean="0"/>
              <a:t>4. Micropipettes </a:t>
            </a:r>
          </a:p>
          <a:p>
            <a:endParaRPr lang="en-US" dirty="0" smtClean="0"/>
          </a:p>
          <a:p>
            <a:r>
              <a:rPr lang="en-US" dirty="0" smtClean="0"/>
              <a:t>5. Coagulant (</a:t>
            </a:r>
            <a:r>
              <a:rPr lang="en-US" dirty="0" err="1" smtClean="0"/>
              <a:t>PACl</a:t>
            </a:r>
            <a:r>
              <a:rPr lang="en-US" dirty="0" smtClean="0"/>
              <a:t>, Alum, FeCl3)</a:t>
            </a:r>
          </a:p>
          <a:p>
            <a:endParaRPr lang="en-US" dirty="0" smtClean="0"/>
          </a:p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smtClean="0"/>
              <a:t>Acid solution</a:t>
            </a:r>
          </a:p>
          <a:p>
            <a:endParaRPr lang="en-US" dirty="0" smtClean="0"/>
          </a:p>
          <a:p>
            <a:r>
              <a:rPr lang="en-US" dirty="0"/>
              <a:t>7</a:t>
            </a:r>
            <a:r>
              <a:rPr lang="en-US" dirty="0" smtClean="0"/>
              <a:t>. </a:t>
            </a:r>
            <a:r>
              <a:rPr lang="en-US" dirty="0" smtClean="0"/>
              <a:t>Arsenic standard</a:t>
            </a:r>
          </a:p>
          <a:p>
            <a:endParaRPr lang="en-US" dirty="0" smtClean="0"/>
          </a:p>
          <a:p>
            <a:r>
              <a:rPr lang="en-US" dirty="0"/>
              <a:t>8</a:t>
            </a:r>
            <a:r>
              <a:rPr lang="en-US" dirty="0" smtClean="0"/>
              <a:t>. </a:t>
            </a:r>
            <a:r>
              <a:rPr lang="en-US" dirty="0" smtClean="0"/>
              <a:t>Groundwater test solution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63434" y="4716653"/>
            <a:ext cx="5118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thechroniclefast.com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265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of centrifuge tubes</a:t>
            </a:r>
            <a:endParaRPr lang="en-US" dirty="0"/>
          </a:p>
        </p:txBody>
      </p:sp>
      <p:pic>
        <p:nvPicPr>
          <p:cNvPr id="4" name="Content Placeholder 3" descr="IMG_2387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1" t="16461" r="-81868" b="-16461"/>
          <a:stretch/>
        </p:blipFill>
        <p:spPr>
          <a:xfrm>
            <a:off x="8091904" y="1742653"/>
            <a:ext cx="6280579" cy="417941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700" y="2464005"/>
            <a:ext cx="2809931" cy="2107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7163"/>
          <a:stretch/>
        </p:blipFill>
        <p:spPr>
          <a:xfrm>
            <a:off x="1417560" y="2065262"/>
            <a:ext cx="1890080" cy="28968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80161" y="3012721"/>
            <a:ext cx="841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+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6989358" y="3012721"/>
            <a:ext cx="689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=</a:t>
            </a:r>
            <a:endParaRPr lang="en-US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417561" y="5523322"/>
            <a:ext cx="4685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Souce</a:t>
            </a:r>
            <a:r>
              <a:rPr lang="en-US" sz="1200" dirty="0" smtClean="0"/>
              <a:t>: made-in-</a:t>
            </a:r>
            <a:r>
              <a:rPr lang="en-US" sz="1200" dirty="0" err="1" smtClean="0"/>
              <a:t>china.com</a:t>
            </a:r>
            <a:r>
              <a:rPr lang="en-US" sz="1200" dirty="0" smtClean="0"/>
              <a:t>; </a:t>
            </a:r>
            <a:r>
              <a:rPr lang="en-US" sz="1200" dirty="0" err="1" smtClean="0"/>
              <a:t>www.spectrumchemical.com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38060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Curve</a:t>
            </a:r>
            <a:endParaRPr lang="en-US" dirty="0"/>
          </a:p>
        </p:txBody>
      </p:sp>
      <p:pic>
        <p:nvPicPr>
          <p:cNvPr id="4" name="Content Placeholder 3" descr="IMG_238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22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194" r="-2194"/>
          <a:stretch>
            <a:fillRect/>
          </a:stretch>
        </p:blipFill>
        <p:spPr>
          <a:xfrm>
            <a:off x="-258745" y="0"/>
            <a:ext cx="12715068" cy="6858000"/>
          </a:xfrm>
        </p:spPr>
      </p:pic>
    </p:spTree>
    <p:extLst>
      <p:ext uri="{BB962C8B-B14F-4D97-AF65-F5344CB8AC3E}">
        <p14:creationId xmlns:p14="http://schemas.microsoft.com/office/powerpoint/2010/main" val="45725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how to use the GFAAS</a:t>
            </a:r>
            <a:endParaRPr lang="en-US" dirty="0"/>
          </a:p>
        </p:txBody>
      </p:sp>
      <p:pic>
        <p:nvPicPr>
          <p:cNvPr id="4" name="Content Placeholder 3" descr="IMG_2385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20"/>
          <a:stretch/>
        </p:blipFill>
        <p:spPr>
          <a:xfrm>
            <a:off x="2571767" y="1565434"/>
            <a:ext cx="6799880" cy="4693644"/>
          </a:xfrm>
        </p:spPr>
      </p:pic>
    </p:spTree>
    <p:extLst>
      <p:ext uri="{BB962C8B-B14F-4D97-AF65-F5344CB8AC3E}">
        <p14:creationId xmlns:p14="http://schemas.microsoft.com/office/powerpoint/2010/main" val="284306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 Our Friend: GFAAS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04330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en-ceemeng.files.cornell.edu\en-ceemeng\EWRS\home\imk27\Desktop\20131021_1117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349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en-ceemeng.files.cornell.edu\en-ceemeng\EWRS\home\imk27\Desktop\20131021_111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33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en-ceemeng.files.cornell.edu\en-ceemeng\EWRS\home\imk27\Desktop\20131021_1117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51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Arsenic?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Metallic grey element</a:t>
            </a:r>
          </a:p>
          <a:p>
            <a:r>
              <a:rPr lang="en-US" dirty="0" smtClean="0"/>
              <a:t>Make up 0.00015% of the Earth’s crust</a:t>
            </a:r>
          </a:p>
          <a:p>
            <a:r>
              <a:rPr lang="en-US" dirty="0" smtClean="0"/>
              <a:t>Common species</a:t>
            </a:r>
          </a:p>
          <a:p>
            <a:pPr lvl="1"/>
            <a:r>
              <a:rPr lang="en-US" dirty="0" smtClean="0"/>
              <a:t>Arsenate - As(V): </a:t>
            </a:r>
          </a:p>
          <a:p>
            <a:pPr lvl="1"/>
            <a:r>
              <a:rPr lang="en-US" dirty="0" err="1" smtClean="0"/>
              <a:t>Arsenite</a:t>
            </a:r>
            <a:r>
              <a:rPr lang="en-US" dirty="0" smtClean="0"/>
              <a:t> - As(III)</a:t>
            </a:r>
          </a:p>
        </p:txBody>
      </p:sp>
      <p:pic>
        <p:nvPicPr>
          <p:cNvPr id="1026" name="Picture 2" descr="http://upload.wikimedia.org/wikipedia/commons/7/7b/Arsen_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4429125"/>
            <a:ext cx="42386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rsenic.s600x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076" y="345008"/>
            <a:ext cx="3037724" cy="402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491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00113"/>
            <a:ext cx="746760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113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Tests with water</a:t>
            </a:r>
          </a:p>
          <a:p>
            <a:r>
              <a:rPr lang="en-US" dirty="0" smtClean="0"/>
              <a:t>Clay may be included to create an initial turbidity</a:t>
            </a:r>
          </a:p>
          <a:p>
            <a:r>
              <a:rPr lang="en-US" dirty="0" smtClean="0"/>
              <a:t>Create an arsenic calibration curve for the GFAAS</a:t>
            </a:r>
          </a:p>
          <a:p>
            <a:pPr algn="just"/>
            <a:r>
              <a:rPr lang="en-US" dirty="0" smtClean="0"/>
              <a:t>Determine the best method in order to measure low concentrations of arsenic and to optimize treatment processes for an efficient arsenic removal from contaminated waters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0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Team Arsenic : “Working Harder to Keep Arsenic out of Your Water”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7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Arsenic?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global groundwater contaminant </a:t>
            </a:r>
          </a:p>
        </p:txBody>
      </p:sp>
      <p:pic>
        <p:nvPicPr>
          <p:cNvPr id="2054" name="Picture 6" descr="http://www.wired.com/images_blogs/wiredscience/2013/09/arsenic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800" y="2423458"/>
            <a:ext cx="5716401" cy="443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98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Arsenic?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39000" cy="4351338"/>
          </a:xfrm>
        </p:spPr>
        <p:txBody>
          <a:bodyPr/>
          <a:lstStyle/>
          <a:p>
            <a:r>
              <a:rPr lang="en-US" dirty="0" smtClean="0"/>
              <a:t>High toxicity</a:t>
            </a:r>
          </a:p>
          <a:p>
            <a:pPr lvl="1"/>
            <a:r>
              <a:rPr lang="en-US" dirty="0" smtClean="0"/>
              <a:t>Lung and lymphatic cancer</a:t>
            </a:r>
          </a:p>
          <a:p>
            <a:pPr lvl="1"/>
            <a:r>
              <a:rPr lang="en-US" dirty="0" smtClean="0"/>
              <a:t>Nervous, circulatory, digestive and respiratory system damage</a:t>
            </a:r>
          </a:p>
          <a:p>
            <a:pPr lvl="1"/>
            <a:r>
              <a:rPr lang="en-US" dirty="0" smtClean="0"/>
              <a:t>Effects on skin, liver, kidneys and eyes</a:t>
            </a:r>
          </a:p>
          <a:p>
            <a:endParaRPr lang="en-US" dirty="0"/>
          </a:p>
        </p:txBody>
      </p:sp>
      <p:pic>
        <p:nvPicPr>
          <p:cNvPr id="4" name="Picture 4" descr="http://insidecostarica.com/wp-content/uploads/2013/04/ha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96" y="4128638"/>
            <a:ext cx="3782762" cy="237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toptenz.net/wp-content/uploads/2008/09/arsen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498725"/>
            <a:ext cx="2756996" cy="500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20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Arsenic?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Agency for Research on Cancer (IARC) recognizes arsenic and arsenic compounds as Group 1 Carcinogen</a:t>
            </a:r>
          </a:p>
          <a:p>
            <a:r>
              <a:rPr lang="en-US" dirty="0" smtClean="0"/>
              <a:t>EPA and FDA set maximum arsenic concentration in drinking water at 10 </a:t>
            </a:r>
            <a:r>
              <a:rPr lang="en-US" b="1" dirty="0" smtClean="0"/>
              <a:t>ppb</a:t>
            </a:r>
          </a:p>
          <a:p>
            <a:endParaRPr lang="en-US" dirty="0"/>
          </a:p>
        </p:txBody>
      </p:sp>
      <p:pic>
        <p:nvPicPr>
          <p:cNvPr id="4098" name="Picture 2" descr="http://cloudfront.zorotools.com/product/full/36D403_AS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3510213"/>
            <a:ext cx="42862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5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39527"/>
          </a:xfrm>
        </p:spPr>
        <p:txBody>
          <a:bodyPr>
            <a:normAutofit/>
          </a:bodyPr>
          <a:lstStyle/>
          <a:p>
            <a:r>
              <a:rPr lang="en-US" dirty="0" smtClean="0"/>
              <a:t>Determine the most efficient arsenic removal </a:t>
            </a:r>
            <a:r>
              <a:rPr lang="en-US" dirty="0" smtClean="0"/>
              <a:t>technique</a:t>
            </a:r>
          </a:p>
          <a:p>
            <a:r>
              <a:rPr lang="en-US" dirty="0" smtClean="0"/>
              <a:t>Determine arsenic detection methods at low concentration</a:t>
            </a:r>
          </a:p>
          <a:p>
            <a:r>
              <a:rPr lang="en-US" dirty="0" smtClean="0"/>
              <a:t>Explore the possibility of full-scale implementation</a:t>
            </a:r>
            <a:endParaRPr lang="en-US" dirty="0" smtClean="0"/>
          </a:p>
          <a:p>
            <a:r>
              <a:rPr lang="en-US" dirty="0" smtClean="0"/>
              <a:t>Factors:</a:t>
            </a:r>
          </a:p>
          <a:p>
            <a:pPr lvl="1"/>
            <a:r>
              <a:rPr lang="en-US" dirty="0" smtClean="0"/>
              <a:t>Coagulant type</a:t>
            </a:r>
          </a:p>
          <a:p>
            <a:pPr lvl="1"/>
            <a:r>
              <a:rPr lang="en-US" dirty="0" smtClean="0"/>
              <a:t>Coagulant concentration</a:t>
            </a:r>
          </a:p>
          <a:p>
            <a:pPr lvl="1"/>
            <a:r>
              <a:rPr lang="en-US" dirty="0" smtClean="0"/>
              <a:t>Turbidity</a:t>
            </a:r>
          </a:p>
          <a:p>
            <a:pPr lvl="1"/>
            <a:r>
              <a:rPr lang="en-US" dirty="0" smtClean="0"/>
              <a:t>pH</a:t>
            </a:r>
          </a:p>
          <a:p>
            <a:pPr lvl="1"/>
            <a:r>
              <a:rPr lang="en-US" dirty="0" smtClean="0"/>
              <a:t>Oxidation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Feasibility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297" y="3431495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644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64200"/>
            <a:ext cx="10363200" cy="1470025"/>
          </a:xfrm>
        </p:spPr>
        <p:txBody>
          <a:bodyPr/>
          <a:lstStyle/>
          <a:p>
            <a:r>
              <a:rPr lang="en-US" dirty="0" smtClean="0"/>
              <a:t>Arsenic Team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134224"/>
            <a:ext cx="8534400" cy="1752600"/>
          </a:xfrm>
        </p:spPr>
        <p:txBody>
          <a:bodyPr/>
          <a:lstStyle/>
          <a:p>
            <a:r>
              <a:rPr lang="en-US" dirty="0" smtClean="0"/>
              <a:t>What have we done so far?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523" y="3186660"/>
            <a:ext cx="3425771" cy="2414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407" y="3309164"/>
            <a:ext cx="3055383" cy="2291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8157" y="5951599"/>
            <a:ext cx="7816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Sources: </a:t>
            </a:r>
            <a:r>
              <a:rPr lang="en-US" sz="1100" dirty="0" smtClean="0">
                <a:solidFill>
                  <a:srgbClr val="000000"/>
                </a:solidFill>
                <a:hlinkClick r:id="rId4"/>
              </a:rPr>
              <a:t>www.proprofs.com</a:t>
            </a:r>
            <a:r>
              <a:rPr lang="en-US" sz="1100" dirty="0" smtClean="0"/>
              <a:t>; sachabiochem0001.wordpress.com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54968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lot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0772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Removal of arsenic from contaminated water sources by sorption onto iron-oxide-coated polymeric materials</a:t>
            </a:r>
          </a:p>
          <a:p>
            <a:pPr marL="0" indent="0" algn="just">
              <a:buNone/>
            </a:pPr>
            <a:r>
              <a:rPr lang="en-US" sz="2400" dirty="0" err="1" smtClean="0"/>
              <a:t>Ioannis</a:t>
            </a:r>
            <a:r>
              <a:rPr lang="en-US" sz="2400" dirty="0" smtClean="0"/>
              <a:t> A. </a:t>
            </a:r>
            <a:r>
              <a:rPr lang="en-US" sz="2400" dirty="0" err="1" smtClean="0"/>
              <a:t>Katsoyiannis</a:t>
            </a:r>
            <a:r>
              <a:rPr lang="en-US" sz="2400" dirty="0" smtClean="0"/>
              <a:t>, </a:t>
            </a:r>
            <a:r>
              <a:rPr lang="en-US" sz="2400" dirty="0" err="1" smtClean="0"/>
              <a:t>Anastasios</a:t>
            </a:r>
            <a:r>
              <a:rPr lang="en-US" sz="2400" dirty="0" smtClean="0"/>
              <a:t> I. </a:t>
            </a:r>
            <a:r>
              <a:rPr lang="en-US" sz="2400" dirty="0" err="1" smtClean="0"/>
              <a:t>Zouboulis</a:t>
            </a:r>
            <a:r>
              <a:rPr lang="en-US" sz="2400" dirty="0" smtClean="0"/>
              <a:t>*</a:t>
            </a:r>
          </a:p>
          <a:p>
            <a:pPr marL="0" indent="0" algn="just">
              <a:buNone/>
            </a:pPr>
            <a:endParaRPr lang="en-US" sz="2400" dirty="0"/>
          </a:p>
          <a:p>
            <a:pPr algn="just"/>
            <a:r>
              <a:rPr lang="en-US" sz="2400" dirty="0" smtClean="0"/>
              <a:t>Removal of arsenates from contaminated water by coagulation- direct filtration</a:t>
            </a:r>
          </a:p>
          <a:p>
            <a:pPr marL="0" indent="0" algn="just">
              <a:buNone/>
            </a:pPr>
            <a:r>
              <a:rPr lang="en-US" sz="2400" dirty="0" err="1" smtClean="0"/>
              <a:t>Ioannis</a:t>
            </a:r>
            <a:r>
              <a:rPr lang="en-US" sz="2400" dirty="0" smtClean="0"/>
              <a:t> A. </a:t>
            </a:r>
            <a:r>
              <a:rPr lang="en-US" sz="2400" dirty="0" err="1" smtClean="0"/>
              <a:t>Katsoyiannis</a:t>
            </a:r>
            <a:r>
              <a:rPr lang="en-US" sz="2400" dirty="0" smtClean="0"/>
              <a:t>, </a:t>
            </a:r>
            <a:r>
              <a:rPr lang="en-US" sz="2400" dirty="0" err="1" smtClean="0"/>
              <a:t>Anastasios</a:t>
            </a:r>
            <a:r>
              <a:rPr lang="en-US" sz="2400" dirty="0" smtClean="0"/>
              <a:t> I. </a:t>
            </a:r>
            <a:r>
              <a:rPr lang="en-US" sz="2400" dirty="0" err="1" smtClean="0"/>
              <a:t>Zouboulis</a:t>
            </a:r>
            <a:r>
              <a:rPr lang="en-US" sz="2400" dirty="0" smtClean="0"/>
              <a:t>*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/>
            <a:r>
              <a:rPr lang="en-US" sz="2400" dirty="0"/>
              <a:t>Comparisons of Polymeric and Conventional Coagulants in Arsenic (V) Removal”, written by </a:t>
            </a:r>
            <a:r>
              <a:rPr lang="en-US" sz="2400" dirty="0" err="1"/>
              <a:t>Maohong</a:t>
            </a:r>
            <a:r>
              <a:rPr lang="en-US" sz="2400" dirty="0"/>
              <a:t> Fan, et. al (2002) </a:t>
            </a:r>
            <a:endParaRPr lang="en-US" sz="2400" dirty="0" smtClean="0"/>
          </a:p>
          <a:p>
            <a:pPr algn="just"/>
            <a:r>
              <a:rPr lang="en-US" sz="2400" dirty="0" smtClean="0"/>
              <a:t>…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0" y="2130660"/>
            <a:ext cx="3505200" cy="3086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11024" y="5493785"/>
            <a:ext cx="217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arda.org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6699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Procedures</a:t>
            </a:r>
            <a:endParaRPr lang="en-US" dirty="0"/>
          </a:p>
        </p:txBody>
      </p:sp>
      <p:pic>
        <p:nvPicPr>
          <p:cNvPr id="4" name="Content Placeholder 3" descr="IMG_238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2125602" y="4317862"/>
            <a:ext cx="8447033" cy="2540138"/>
          </a:xfrm>
        </p:spPr>
      </p:pic>
      <p:pic>
        <p:nvPicPr>
          <p:cNvPr id="5" name="Picture 4" descr="IMG_238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9" y="1316064"/>
            <a:ext cx="5336531" cy="3001799"/>
          </a:xfrm>
          <a:prstGeom prst="rect">
            <a:avLst/>
          </a:prstGeom>
        </p:spPr>
      </p:pic>
      <p:pic>
        <p:nvPicPr>
          <p:cNvPr id="6" name="Picture 5" descr="IMG_238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73" y="1305548"/>
            <a:ext cx="5355227" cy="301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716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425</Words>
  <Application>Microsoft Macintosh PowerPoint</Application>
  <PresentationFormat>Custom</PresentationFormat>
  <Paragraphs>78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Arsenic Removal from Drinking Water</vt:lpstr>
      <vt:lpstr>What is Arsenic?</vt:lpstr>
      <vt:lpstr>Why Study Arsenic?</vt:lpstr>
      <vt:lpstr>Why Study Arsenic?</vt:lpstr>
      <vt:lpstr>Why Study Arsenic?</vt:lpstr>
      <vt:lpstr>Our Goals</vt:lpstr>
      <vt:lpstr>Arsenic Team</vt:lpstr>
      <vt:lpstr>A lot of research</vt:lpstr>
      <vt:lpstr>Safety Procedures</vt:lpstr>
      <vt:lpstr>Lab Safety Equipment</vt:lpstr>
      <vt:lpstr>Obtaining materials and equipment</vt:lpstr>
      <vt:lpstr>Tests of centrifuge tubes</vt:lpstr>
      <vt:lpstr>Calibration Curve</vt:lpstr>
      <vt:lpstr>PowerPoint Presentation</vt:lpstr>
      <vt:lpstr>Learning how to use the GFAAS</vt:lpstr>
      <vt:lpstr>Meet Our Friend: GFAAS</vt:lpstr>
      <vt:lpstr>PowerPoint Presentation</vt:lpstr>
      <vt:lpstr>PowerPoint Presentation</vt:lpstr>
      <vt:lpstr>PowerPoint Presentation</vt:lpstr>
      <vt:lpstr>PowerPoint Presentation</vt:lpstr>
      <vt:lpstr>Upcoming Work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Arsenic?</dc:title>
  <dc:creator>Nont</dc:creator>
  <cp:lastModifiedBy>Michelle Cristine Wagner</cp:lastModifiedBy>
  <cp:revision>9</cp:revision>
  <dcterms:created xsi:type="dcterms:W3CDTF">2013-10-20T23:37:01Z</dcterms:created>
  <dcterms:modified xsi:type="dcterms:W3CDTF">2013-10-21T18:25:45Z</dcterms:modified>
</cp:coreProperties>
</file>