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7"/>
  </p:notesMasterIdLst>
  <p:sldIdLst>
    <p:sldId id="365" r:id="rId2"/>
    <p:sldId id="369" r:id="rId3"/>
    <p:sldId id="381" r:id="rId4"/>
    <p:sldId id="366" r:id="rId5"/>
    <p:sldId id="353" r:id="rId6"/>
    <p:sldId id="355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77" r:id="rId17"/>
    <p:sldId id="378" r:id="rId18"/>
    <p:sldId id="370" r:id="rId19"/>
    <p:sldId id="372" r:id="rId20"/>
    <p:sldId id="371" r:id="rId21"/>
    <p:sldId id="368" r:id="rId22"/>
    <p:sldId id="376" r:id="rId23"/>
    <p:sldId id="374" r:id="rId24"/>
    <p:sldId id="379" r:id="rId25"/>
    <p:sldId id="3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85180" autoAdjust="0"/>
  </p:normalViewPr>
  <p:slideViewPr>
    <p:cSldViewPr>
      <p:cViewPr>
        <p:scale>
          <a:sx n="70" d="100"/>
          <a:sy n="70" d="100"/>
        </p:scale>
        <p:origin x="-1962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wnloads\Clay%20Test%20Data%2011-24-13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wnloads\Clay%20Test%20Data%2011-24-13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wnloads\Clay%20Test%20Data%2011-24-13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wnloads\Clay%20Test%20Data%2011-24-13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Turbidity </a:t>
            </a:r>
            <a:r>
              <a:rPr lang="en-US" dirty="0"/>
              <a:t>Calibration Curve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0.13905765811531623"/>
                  <c:y val="0.1491579575280362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</c:trendlineLbl>
          </c:trendline>
          <c:xVal>
            <c:numRef>
              <c:f>'D:\Downloads\[Clay NTU Standards.xlsx]Sheet1'!$A$1:$J$1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10</c:v>
                </c:pt>
                <c:pt idx="3">
                  <c:v>20</c:v>
                </c:pt>
                <c:pt idx="4">
                  <c:v>20</c:v>
                </c:pt>
                <c:pt idx="5">
                  <c:v>30</c:v>
                </c:pt>
                <c:pt idx="6">
                  <c:v>30</c:v>
                </c:pt>
              </c:numCache>
            </c:numRef>
          </c:xVal>
          <c:yVal>
            <c:numRef>
              <c:f>'D:\Downloads\[Clay NTU Standards.xlsx]Sheet1'!$A$2:$J$2</c:f>
              <c:numCache>
                <c:formatCode>General</c:formatCode>
                <c:ptCount val="10"/>
                <c:pt idx="0">
                  <c:v>-1E-4</c:v>
                </c:pt>
                <c:pt idx="1">
                  <c:v>1.47E-2</c:v>
                </c:pt>
                <c:pt idx="2">
                  <c:v>1.83E-2</c:v>
                </c:pt>
                <c:pt idx="3">
                  <c:v>4.0800000000000003E-2</c:v>
                </c:pt>
                <c:pt idx="4">
                  <c:v>3.9300000000000002E-2</c:v>
                </c:pt>
                <c:pt idx="5">
                  <c:v>5.8299999999999998E-2</c:v>
                </c:pt>
                <c:pt idx="6">
                  <c:v>6.1699999999999998E-2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323648"/>
        <c:axId val="116539776"/>
      </c:scatterChart>
      <c:valAx>
        <c:axId val="139323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Turbidity (NTU)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6539776"/>
        <c:crosses val="autoZero"/>
        <c:crossBetween val="midCat"/>
      </c:valAx>
      <c:valAx>
        <c:axId val="116539776"/>
        <c:scaling>
          <c:orientation val="minMax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Absorbance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9323648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Turbidity Reduction Using Various Removal Methods</a:t>
            </a:r>
            <a:endParaRPr lang="en-US" dirty="0"/>
          </a:p>
        </c:rich>
      </c:tx>
      <c:layout>
        <c:manualLayout>
          <c:xMode val="edge"/>
          <c:yMode val="edge"/>
          <c:x val="0.21119469026548673"/>
          <c:y val="1.58730158730158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499802568926669E-2"/>
          <c:y val="0.11131629379660876"/>
          <c:w val="0.72687187884700255"/>
          <c:h val="0.76631150272882553"/>
        </c:manualLayout>
      </c:layout>
      <c:scatterChart>
        <c:scatterStyle val="lineMarker"/>
        <c:varyColors val="0"/>
        <c:ser>
          <c:idx val="0"/>
          <c:order val="0"/>
          <c:tx>
            <c:v>Sedimentation</c:v>
          </c:tx>
          <c:spPr>
            <a:ln w="28575">
              <a:noFill/>
            </a:ln>
          </c:spPr>
          <c:xVal>
            <c:numRef>
              <c:f>'[Clay Test Data 11-24-13 (1).xlsx]11-24-13'!$A$3:$A$5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(1).xlsx]11-24-13'!$B$3:$B$5</c:f>
              <c:numCache>
                <c:formatCode>General</c:formatCode>
                <c:ptCount val="3"/>
                <c:pt idx="0">
                  <c:v>6.43</c:v>
                </c:pt>
                <c:pt idx="1">
                  <c:v>10.08</c:v>
                </c:pt>
                <c:pt idx="2">
                  <c:v>0.50600000000000001</c:v>
                </c:pt>
              </c:numCache>
            </c:numRef>
          </c:yVal>
          <c:smooth val="0"/>
        </c:ser>
        <c:ser>
          <c:idx val="1"/>
          <c:order val="1"/>
          <c:tx>
            <c:v>Filter</c:v>
          </c:tx>
          <c:spPr>
            <a:ln w="28575">
              <a:noFill/>
            </a:ln>
          </c:spPr>
          <c:xVal>
            <c:numRef>
              <c:f>'[Clay Test Data 11-24-13 (1).xlsx]11-24-13'!$A$3:$A$5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(1).xlsx]11-24-13'!$C$3:$C$5</c:f>
              <c:numCache>
                <c:formatCode>General</c:formatCode>
                <c:ptCount val="3"/>
                <c:pt idx="0">
                  <c:v>7.15</c:v>
                </c:pt>
                <c:pt idx="1">
                  <c:v>7.78</c:v>
                </c:pt>
                <c:pt idx="2">
                  <c:v>10.9</c:v>
                </c:pt>
              </c:numCache>
            </c:numRef>
          </c:yVal>
          <c:smooth val="0"/>
        </c:ser>
        <c:ser>
          <c:idx val="2"/>
          <c:order val="2"/>
          <c:tx>
            <c:v>Coated Filter</c:v>
          </c:tx>
          <c:spPr>
            <a:ln w="28575">
              <a:noFill/>
            </a:ln>
          </c:spPr>
          <c:xVal>
            <c:numRef>
              <c:f>'[Clay Test Data 11-24-13 (1).xlsx]11-24-13'!$A$3:$A$5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(1).xlsx]11-24-13'!$D$3:$D$5</c:f>
              <c:numCache>
                <c:formatCode>General</c:formatCode>
                <c:ptCount val="3"/>
                <c:pt idx="0">
                  <c:v>2.57</c:v>
                </c:pt>
                <c:pt idx="1">
                  <c:v>1.45</c:v>
                </c:pt>
                <c:pt idx="2">
                  <c:v>1.54</c:v>
                </c:pt>
              </c:numCache>
            </c:numRef>
          </c:yVal>
          <c:smooth val="0"/>
        </c:ser>
        <c:ser>
          <c:idx val="3"/>
          <c:order val="3"/>
          <c:tx>
            <c:v>Coated Filter with Coag Dose</c:v>
          </c:tx>
          <c:spPr>
            <a:ln w="28575">
              <a:noFill/>
            </a:ln>
          </c:spPr>
          <c:xVal>
            <c:numRef>
              <c:f>'[Clay Test Data 11-24-13 (1).xlsx]11-24-13'!$A$3:$A$5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(1).xlsx]11-24-13'!$E$3:$E$5</c:f>
              <c:numCache>
                <c:formatCode>General</c:formatCode>
                <c:ptCount val="3"/>
                <c:pt idx="0">
                  <c:v>1.96</c:v>
                </c:pt>
                <c:pt idx="1">
                  <c:v>3.27</c:v>
                </c:pt>
                <c:pt idx="2">
                  <c:v>0.67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482816"/>
        <c:axId val="116484736"/>
      </c:scatterChart>
      <c:valAx>
        <c:axId val="116482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PACl Concentration (mg/L)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6484736"/>
        <c:crosses val="autoZero"/>
        <c:crossBetween val="midCat"/>
      </c:valAx>
      <c:valAx>
        <c:axId val="1164847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64828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1348814252200763"/>
          <c:y val="0.27069220514102404"/>
          <c:w val="0.18503693122430492"/>
          <c:h val="0.4770678665166854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tx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Turbidity Reduction using</a:t>
            </a:r>
            <a:r>
              <a:rPr lang="en-US" baseline="0" dirty="0" smtClean="0"/>
              <a:t> Sedimentation and Filtration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4.7740473413045596E-2"/>
          <c:y val="0.10625646226039927"/>
          <c:w val="0.75818326528628366"/>
          <c:h val="0.76459794798377478"/>
        </c:manualLayout>
      </c:layout>
      <c:scatterChart>
        <c:scatterStyle val="lineMarker"/>
        <c:varyColors val="0"/>
        <c:ser>
          <c:idx val="0"/>
          <c:order val="0"/>
          <c:tx>
            <c:v>Sedimentation 1</c:v>
          </c:tx>
          <c:spPr>
            <a:ln w="28575">
              <a:noFill/>
            </a:ln>
          </c:spPr>
          <c:xVal>
            <c:numRef>
              <c:f>'[Clay Test Data 11-24-13 (1).xlsx]12-2-13'!$A$14:$A$16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(1).xlsx]12-2-13'!$B$14:$B$16</c:f>
              <c:numCache>
                <c:formatCode>General</c:formatCode>
                <c:ptCount val="3"/>
                <c:pt idx="0">
                  <c:v>1.5</c:v>
                </c:pt>
                <c:pt idx="1">
                  <c:v>0.7</c:v>
                </c:pt>
                <c:pt idx="2">
                  <c:v>3.25</c:v>
                </c:pt>
              </c:numCache>
            </c:numRef>
          </c:yVal>
          <c:smooth val="0"/>
        </c:ser>
        <c:ser>
          <c:idx val="1"/>
          <c:order val="1"/>
          <c:tx>
            <c:v>Sedimentation 2</c:v>
          </c:tx>
          <c:spPr>
            <a:ln w="28575">
              <a:noFill/>
            </a:ln>
          </c:spPr>
          <c:xVal>
            <c:numRef>
              <c:f>'[Clay Test Data 11-24-13 (1).xlsx]12-2-13'!$A$14:$A$16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(1).xlsx]12-2-13'!$C$14:$C$16</c:f>
              <c:numCache>
                <c:formatCode>General</c:formatCode>
                <c:ptCount val="3"/>
                <c:pt idx="0">
                  <c:v>0.64999999999999991</c:v>
                </c:pt>
                <c:pt idx="1">
                  <c:v>5</c:v>
                </c:pt>
                <c:pt idx="2">
                  <c:v>1.5499999999999998</c:v>
                </c:pt>
              </c:numCache>
            </c:numRef>
          </c:yVal>
          <c:smooth val="0"/>
        </c:ser>
        <c:ser>
          <c:idx val="2"/>
          <c:order val="2"/>
          <c:tx>
            <c:v>Filtration 1</c:v>
          </c:tx>
          <c:spPr>
            <a:ln w="28575">
              <a:noFill/>
            </a:ln>
          </c:spPr>
          <c:xVal>
            <c:numRef>
              <c:f>'[Clay Test Data 11-24-13 (1).xlsx]12-2-13'!$A$14:$A$16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(1).xlsx]12-2-13'!$D$14:$D$16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0"/>
        </c:ser>
        <c:ser>
          <c:idx val="3"/>
          <c:order val="3"/>
          <c:tx>
            <c:v>Filtration 2</c:v>
          </c:tx>
          <c:spPr>
            <a:ln w="28575">
              <a:noFill/>
            </a:ln>
          </c:spPr>
          <c:xVal>
            <c:numRef>
              <c:f>'[Clay Test Data 11-24-13 (1).xlsx]12-2-13'!$A$14:$A$16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(1).xlsx]12-2-13'!$E$14:$E$16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005184"/>
        <c:axId val="119007104"/>
      </c:scatterChart>
      <c:valAx>
        <c:axId val="119005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PACl Concentration (mg/L)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9007104"/>
        <c:crosses val="autoZero"/>
        <c:crossBetween val="midCat"/>
      </c:valAx>
      <c:valAx>
        <c:axId val="1190071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Turbidity (NTU)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19005184"/>
        <c:crosses val="autoZero"/>
        <c:crossBetween val="midCat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Turbidity Removed</a:t>
            </a:r>
            <a:r>
              <a:rPr lang="en-US" baseline="0"/>
              <a:t> using Coated Filtration with and without Coagulant Dose</a:t>
            </a:r>
            <a:endParaRPr lang="en-US"/>
          </a:p>
        </c:rich>
      </c:tx>
      <c:layout>
        <c:manualLayout>
          <c:xMode val="edge"/>
          <c:yMode val="edge"/>
          <c:x val="0.19513636363636366"/>
          <c:y val="4.91803278688524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149890391326286"/>
          <c:y val="0.25118635170603676"/>
          <c:w val="0.58430607321096184"/>
          <c:h val="0.5674148525551953"/>
        </c:manualLayout>
      </c:layout>
      <c:scatterChart>
        <c:scatterStyle val="lineMarker"/>
        <c:varyColors val="0"/>
        <c:ser>
          <c:idx val="0"/>
          <c:order val="0"/>
          <c:tx>
            <c:v>Coated Filter 1</c:v>
          </c:tx>
          <c:spPr>
            <a:ln w="28575">
              <a:noFill/>
            </a:ln>
          </c:spPr>
          <c:xVal>
            <c:numRef>
              <c:f>'[Clay Test Data 11-24-13 (2).xlsx]12-4-13'!$A$14:$A$16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(2).xlsx]12-4-13'!$B$14:$B$16</c:f>
              <c:numCache>
                <c:formatCode>General</c:formatCode>
                <c:ptCount val="3"/>
                <c:pt idx="0">
                  <c:v>2.4499999999999997</c:v>
                </c:pt>
                <c:pt idx="1">
                  <c:v>2</c:v>
                </c:pt>
                <c:pt idx="2">
                  <c:v>4.8499999999999996</c:v>
                </c:pt>
              </c:numCache>
            </c:numRef>
          </c:yVal>
          <c:smooth val="0"/>
        </c:ser>
        <c:ser>
          <c:idx val="1"/>
          <c:order val="1"/>
          <c:tx>
            <c:v>Coated Filter 2</c:v>
          </c:tx>
          <c:spPr>
            <a:ln w="28575">
              <a:noFill/>
            </a:ln>
          </c:spPr>
          <c:xVal>
            <c:numRef>
              <c:f>'[Clay Test Data 11-24-13 (2).xlsx]12-4-13'!$A$14:$A$16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(2).xlsx]12-4-13'!$C$14:$C$16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2.2000000000000002</c:v>
                </c:pt>
              </c:numCache>
            </c:numRef>
          </c:yVal>
          <c:smooth val="0"/>
        </c:ser>
        <c:ser>
          <c:idx val="2"/>
          <c:order val="2"/>
          <c:tx>
            <c:v>Coated Filter with PACl Dose 1</c:v>
          </c:tx>
          <c:spPr>
            <a:ln w="28575">
              <a:noFill/>
            </a:ln>
          </c:spPr>
          <c:xVal>
            <c:numRef>
              <c:f>'[Clay Test Data 11-24-13 (2).xlsx]12-4-13'!$A$14:$A$16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(2).xlsx]12-4-13'!$D$14:$D$16</c:f>
              <c:numCache>
                <c:formatCode>General</c:formatCode>
                <c:ptCount val="3"/>
                <c:pt idx="0">
                  <c:v>0</c:v>
                </c:pt>
                <c:pt idx="1">
                  <c:v>4.3</c:v>
                </c:pt>
                <c:pt idx="2">
                  <c:v>64.55</c:v>
                </c:pt>
              </c:numCache>
            </c:numRef>
          </c:yVal>
          <c:smooth val="0"/>
        </c:ser>
        <c:ser>
          <c:idx val="3"/>
          <c:order val="3"/>
          <c:tx>
            <c:v>Coated Filter with PACl Dose 2</c:v>
          </c:tx>
          <c:spPr>
            <a:ln w="28575">
              <a:noFill/>
            </a:ln>
          </c:spPr>
          <c:xVal>
            <c:numRef>
              <c:f>'[Clay Test Data 11-24-13 (2).xlsx]12-4-13'!$A$14:$A$16</c:f>
              <c:numCache>
                <c:formatCode>General</c:formatCode>
                <c:ptCount val="3"/>
                <c:pt idx="0">
                  <c:v>2</c:v>
                </c:pt>
                <c:pt idx="1">
                  <c:v>20</c:v>
                </c:pt>
                <c:pt idx="2">
                  <c:v>200</c:v>
                </c:pt>
              </c:numCache>
            </c:numRef>
          </c:xVal>
          <c:yVal>
            <c:numRef>
              <c:f>'[Clay Test Data 11-24-13 (2).xlsx]12-4-13'!$E$14:$E$16</c:f>
              <c:numCache>
                <c:formatCode>General</c:formatCode>
                <c:ptCount val="3"/>
                <c:pt idx="0">
                  <c:v>40.15</c:v>
                </c:pt>
                <c:pt idx="1">
                  <c:v>4.05</c:v>
                </c:pt>
                <c:pt idx="2">
                  <c:v>20.549999999999997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146688"/>
        <c:axId val="44148608"/>
      </c:scatterChart>
      <c:valAx>
        <c:axId val="44146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PACl Concentration (mg/L)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148608"/>
        <c:crosses val="autoZero"/>
        <c:crossBetween val="midCat"/>
      </c:valAx>
      <c:valAx>
        <c:axId val="44148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Turbidity (NTU)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414668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8495405764101769"/>
          <c:y val="0.37572209356183417"/>
          <c:w val="0.30212187127659124"/>
          <c:h val="0.28365354330708664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75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how you coat the filter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04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Note**</a:t>
            </a:r>
            <a:r>
              <a:rPr lang="en-US" baseline="0" dirty="0" smtClean="0"/>
              <a:t> 600 nm range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5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Spectrometer requires at least 0.6 mL of sample</a:t>
            </a:r>
          </a:p>
          <a:p>
            <a:r>
              <a:rPr lang="en-US" dirty="0" smtClean="0"/>
              <a:t>Transfer of solution may cause </a:t>
            </a:r>
            <a:r>
              <a:rPr lang="en-US" dirty="0" err="1" smtClean="0"/>
              <a:t>resuspension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8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Sedimentation is not a reliable method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67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 ideal pH = 7 for </a:t>
            </a:r>
            <a:r>
              <a:rPr lang="en-US" dirty="0" err="1" smtClean="0"/>
              <a:t>PACl</a:t>
            </a:r>
            <a:r>
              <a:rPr lang="en-US" baseline="0" dirty="0" smtClean="0"/>
              <a:t> to work properly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14/12/2013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038600"/>
            <a:ext cx="8305800" cy="624673"/>
          </a:xfrm>
        </p:spPr>
        <p:txBody>
          <a:bodyPr/>
          <a:lstStyle/>
          <a:p>
            <a:r>
              <a:rPr lang="es-HN" sz="2800" dirty="0" smtClean="0">
                <a:solidFill>
                  <a:schemeClr val="bg1"/>
                </a:solidFill>
              </a:rPr>
              <a:t>Tanapong Jiarathanakul, Imtiaz Karim, Michelle Wagner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Arsenic Team</a:t>
            </a:r>
            <a:endParaRPr lang="es-HN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79544"/>
            <a:ext cx="1082959" cy="131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4522480"/>
            <a:ext cx="1120106" cy="1275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4522479"/>
            <a:ext cx="1142999" cy="124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190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Dilution series of 10, 20, 30, 40, and 50 NTU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" y="2057400"/>
            <a:ext cx="7058025" cy="466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63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551534"/>
              </p:ext>
            </p:extLst>
          </p:nvPr>
        </p:nvGraphicFramePr>
        <p:xfrm>
          <a:off x="1066800" y="20574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25546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Preparation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Turbidity = 5 NTU</a:t>
            </a:r>
          </a:p>
          <a:p>
            <a:r>
              <a:rPr lang="en-US" dirty="0" err="1"/>
              <a:t>PACl</a:t>
            </a:r>
            <a:r>
              <a:rPr lang="en-US" dirty="0"/>
              <a:t> concentration = 2, 20 and 200 </a:t>
            </a:r>
            <a:r>
              <a:rPr lang="en-US" dirty="0" smtClean="0"/>
              <a:t>mg/L</a:t>
            </a:r>
          </a:p>
          <a:p>
            <a:r>
              <a:rPr lang="en-US" dirty="0" smtClean="0"/>
              <a:t>Tumbler: Time = 5 minutes</a:t>
            </a:r>
          </a:p>
          <a:p>
            <a:r>
              <a:rPr lang="en-US" dirty="0" smtClean="0"/>
              <a:t>Centrifuge: Time = 10 minutes, Power = 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34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2379212"/>
              </p:ext>
            </p:extLst>
          </p:nvPr>
        </p:nvGraphicFramePr>
        <p:xfrm>
          <a:off x="304800" y="1676400"/>
          <a:ext cx="8610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2541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31018"/>
              </p:ext>
            </p:extLst>
          </p:nvPr>
        </p:nvGraphicFramePr>
        <p:xfrm>
          <a:off x="533400" y="16764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01896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Sedimentation is not a reliable method</a:t>
            </a:r>
          </a:p>
          <a:p>
            <a:r>
              <a:rPr lang="en-US" dirty="0" smtClean="0"/>
              <a:t>Filtration and coated filtration successfully removed turbidity</a:t>
            </a:r>
          </a:p>
          <a:p>
            <a:r>
              <a:rPr lang="en-US" dirty="0" smtClean="0"/>
              <a:t>We will have to rerun this experiment with arsenic</a:t>
            </a:r>
          </a:p>
          <a:p>
            <a:r>
              <a:rPr lang="en-US" dirty="0" smtClean="0"/>
              <a:t>We also need to adjust the time and power for the tumbler and centrifuge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986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Obstacles</a:t>
            </a:r>
            <a:endParaRPr lang="en-US" dirty="0"/>
          </a:p>
        </p:txBody>
      </p:sp>
      <p:pic>
        <p:nvPicPr>
          <p:cNvPr id="8194" name="Picture 2" descr="http://upload.wikimedia.org/wikipedia/commons/3/3f/US_Navy_070515-N-1134L-001_Midshipmen_from_the_Naval_Academy_tackle_the_ropes_portion_of_an_obstacle_course_during_Sea_Tria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109716"/>
            <a:ext cx="6205608" cy="404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41973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Changing the type of matrix modifier we are using</a:t>
            </a:r>
          </a:p>
          <a:p>
            <a:r>
              <a:rPr lang="en-US" dirty="0" smtClean="0"/>
              <a:t>Replace old tubing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962400"/>
            <a:ext cx="854392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0932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Problems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We did not considered the effect of pH in our samples</a:t>
            </a:r>
          </a:p>
          <a:p>
            <a:pPr lvl="1"/>
            <a:r>
              <a:rPr lang="en-US" kern="0" dirty="0" smtClean="0"/>
              <a:t>PACL has low pH</a:t>
            </a:r>
          </a:p>
          <a:p>
            <a:pPr lvl="1"/>
            <a:r>
              <a:rPr lang="en-US" kern="0" dirty="0" smtClean="0"/>
              <a:t>Groundwater solution has pH of 7.98</a:t>
            </a:r>
          </a:p>
          <a:p>
            <a:endParaRPr lang="en-US" kern="0" dirty="0" smtClean="0"/>
          </a:p>
          <a:p>
            <a:endParaRPr lang="en-US" kern="0" dirty="0"/>
          </a:p>
        </p:txBody>
      </p:sp>
      <p:pic>
        <p:nvPicPr>
          <p:cNvPr id="1026" name="Picture 2" descr="http://i5.photobucket.com/albums/y178/salwaterfish123/ph_balanc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0"/>
            <a:ext cx="4114800" cy="29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7455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525780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Problems with coating filter basket</a:t>
            </a:r>
            <a:endParaRPr lang="en-US" dirty="0"/>
          </a:p>
          <a:p>
            <a:endParaRPr lang="en-US" kern="0" dirty="0" smtClean="0"/>
          </a:p>
          <a:p>
            <a:endParaRPr lang="en-US" kern="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783941"/>
              </p:ext>
            </p:extLst>
          </p:nvPr>
        </p:nvGraphicFramePr>
        <p:xfrm>
          <a:off x="340659" y="2057400"/>
          <a:ext cx="8382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8789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Accomplishment</a:t>
            </a:r>
            <a:endParaRPr lang="en-US" dirty="0" smtClean="0"/>
          </a:p>
          <a:p>
            <a:pPr marL="914400" lvl="1" indent="-514350"/>
            <a:r>
              <a:rPr lang="en-US" dirty="0" smtClean="0"/>
              <a:t>Experiment with Testing Procedures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Obstacles</a:t>
            </a:r>
          </a:p>
          <a:p>
            <a:pPr marL="914400" lvl="1" indent="-514350"/>
            <a:r>
              <a:rPr lang="en-US" dirty="0" smtClean="0"/>
              <a:t>GFAAS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Future Plans</a:t>
            </a:r>
          </a:p>
          <a:p>
            <a:pPr marL="914400" lvl="1" indent="-514350"/>
            <a:r>
              <a:rPr lang="en-US" dirty="0" smtClean="0"/>
              <a:t>Address this semester’s problems</a:t>
            </a:r>
          </a:p>
          <a:p>
            <a:pPr marL="914400" lvl="1" indent="-514350"/>
            <a:r>
              <a:rPr lang="en-US" dirty="0" smtClean="0"/>
              <a:t>Begin testing </a:t>
            </a:r>
            <a:r>
              <a:rPr lang="en-US" dirty="0" smtClean="0"/>
              <a:t>with Arsenic</a:t>
            </a:r>
          </a:p>
          <a:p>
            <a:endParaRPr lang="en-US" dirty="0"/>
          </a:p>
        </p:txBody>
      </p:sp>
      <p:pic>
        <p:nvPicPr>
          <p:cNvPr id="6148" name="Picture 4" descr="arsenic-set.jpg (575×28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612" y="5285773"/>
            <a:ext cx="3149931" cy="157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02337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Future </a:t>
            </a:r>
            <a:r>
              <a:rPr lang="en-US" dirty="0" smtClean="0"/>
              <a:t>Works</a:t>
            </a:r>
            <a:endParaRPr lang="en-US" dirty="0"/>
          </a:p>
        </p:txBody>
      </p:sp>
      <p:pic>
        <p:nvPicPr>
          <p:cNvPr id="9218" name="Picture 2" descr="skyscrappercity.jpg (1250×79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2057400"/>
            <a:ext cx="7312025" cy="466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720923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525780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Use </a:t>
            </a:r>
            <a:r>
              <a:rPr lang="en-US" kern="0" dirty="0" smtClean="0"/>
              <a:t>GFAAS to test Arsenic</a:t>
            </a:r>
          </a:p>
          <a:p>
            <a:r>
              <a:rPr lang="en-US" dirty="0"/>
              <a:t>Test for different factors:</a:t>
            </a:r>
          </a:p>
          <a:p>
            <a:pPr lvl="1"/>
            <a:r>
              <a:rPr lang="en-US" dirty="0"/>
              <a:t>Type of coagulant</a:t>
            </a:r>
          </a:p>
          <a:p>
            <a:pPr lvl="1"/>
            <a:r>
              <a:rPr lang="en-US" dirty="0"/>
              <a:t>Oxidation state</a:t>
            </a:r>
          </a:p>
          <a:p>
            <a:pPr lvl="1"/>
            <a:r>
              <a:rPr lang="en-US" dirty="0"/>
              <a:t>Clay or not clay/turbidity</a:t>
            </a:r>
          </a:p>
          <a:p>
            <a:pPr lvl="1"/>
            <a:r>
              <a:rPr lang="en-US" dirty="0"/>
              <a:t>pH</a:t>
            </a:r>
          </a:p>
          <a:p>
            <a:endParaRPr lang="en-US" kern="0" dirty="0" smtClean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70534167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GFAAS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Align the sample platform with the light beam</a:t>
            </a:r>
          </a:p>
          <a:p>
            <a:r>
              <a:rPr lang="en-US" dirty="0"/>
              <a:t>Adjust the sampling arm</a:t>
            </a:r>
          </a:p>
          <a:p>
            <a:r>
              <a:rPr lang="en-US" dirty="0"/>
              <a:t>Create calibration curve</a:t>
            </a:r>
          </a:p>
          <a:p>
            <a:endParaRPr lang="en-US" dirty="0"/>
          </a:p>
        </p:txBody>
      </p:sp>
      <p:pic>
        <p:nvPicPr>
          <p:cNvPr id="6" name="Picture 2" descr="\\en-ceemeng.files.cornell.edu\en-ceemeng\EWRS\home\imk27\Desktop\20131021_111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73306"/>
            <a:ext cx="3790950" cy="505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440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with Arsenic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57200" y="1524000"/>
            <a:ext cx="81534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Test the effects of these factors on arsenic removal</a:t>
            </a:r>
            <a:endParaRPr lang="en-US" dirty="0"/>
          </a:p>
          <a:p>
            <a:pPr lvl="1"/>
            <a:r>
              <a:rPr lang="en-US" dirty="0" smtClean="0"/>
              <a:t>Types </a:t>
            </a:r>
            <a:r>
              <a:rPr lang="en-US" dirty="0"/>
              <a:t>of coagulant</a:t>
            </a:r>
          </a:p>
          <a:p>
            <a:pPr lvl="1"/>
            <a:r>
              <a:rPr lang="en-US" dirty="0"/>
              <a:t>Oxidation state</a:t>
            </a:r>
          </a:p>
          <a:p>
            <a:pPr lvl="1"/>
            <a:r>
              <a:rPr lang="en-US" dirty="0" smtClean="0"/>
              <a:t>Turbidity</a:t>
            </a:r>
            <a:endParaRPr lang="en-US" dirty="0"/>
          </a:p>
          <a:p>
            <a:pPr lvl="1"/>
            <a:r>
              <a:rPr lang="en-US" dirty="0"/>
              <a:t>pH</a:t>
            </a:r>
          </a:p>
          <a:p>
            <a:endParaRPr lang="en-US" kern="0" dirty="0" smtClean="0"/>
          </a:p>
          <a:p>
            <a:endParaRPr lang="en-US" kern="0" dirty="0"/>
          </a:p>
        </p:txBody>
      </p:sp>
      <p:pic>
        <p:nvPicPr>
          <p:cNvPr id="2050" name="Picture 2" descr="http://www.toonpool.com/user/250/files/the_chemical_experiment_754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75647"/>
            <a:ext cx="4025153" cy="402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366423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076" name="Picture 4" descr="http://gis.blogoverflow.com/files/2012/01/question_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6263"/>
            <a:ext cx="9144000" cy="536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7018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2027" y="16764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n-lt"/>
              </a:rPr>
              <a:t>Thank you:</a:t>
            </a:r>
          </a:p>
          <a:p>
            <a:pPr algn="ctr"/>
            <a:r>
              <a:rPr lang="en-US" dirty="0" smtClean="0">
                <a:latin typeface="+mn-lt"/>
              </a:rPr>
              <a:t>Professor Lion</a:t>
            </a:r>
          </a:p>
          <a:p>
            <a:pPr algn="ctr"/>
            <a:r>
              <a:rPr lang="en-US" dirty="0" smtClean="0">
                <a:latin typeface="+mn-lt"/>
              </a:rPr>
              <a:t>Professor Weber-Shirk,</a:t>
            </a:r>
          </a:p>
          <a:p>
            <a:pPr algn="ctr"/>
            <a:r>
              <a:rPr lang="en-US" dirty="0" smtClean="0">
                <a:latin typeface="+mn-lt"/>
              </a:rPr>
              <a:t>William </a:t>
            </a:r>
            <a:r>
              <a:rPr lang="en-US" dirty="0" err="1" smtClean="0">
                <a:latin typeface="+mn-lt"/>
              </a:rPr>
              <a:t>Pennock</a:t>
            </a:r>
            <a:endParaRPr lang="en-US" dirty="0" smtClean="0">
              <a:latin typeface="+mn-lt"/>
            </a:endParaRPr>
          </a:p>
          <a:p>
            <a:pPr algn="ctr"/>
            <a:r>
              <a:rPr lang="en-US" dirty="0" smtClean="0">
                <a:latin typeface="+mn-lt"/>
              </a:rPr>
              <a:t>Casey Garland</a:t>
            </a:r>
            <a:endParaRPr lang="en-US" dirty="0" smtClean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35814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Working harder to keep arsenic out of your water!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3125316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Devise methods to conduct research safely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Determine the best way to prepare and measure very low concentrations of arsenic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Design a small scale reactor system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Prepare test groundwater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3717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What we have done so far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Preparation of lab space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Gathering of materials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Making groundwater solution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Practicing with dilution series and calibration curves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Experiment with testing </a:t>
            </a:r>
            <a:r>
              <a:rPr lang="en-US" dirty="0" smtClean="0"/>
              <a:t>procedures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8276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25146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Standard Testing Procedure Experiment</a:t>
            </a:r>
            <a:endParaRPr lang="en-US" dirty="0" smtClean="0"/>
          </a:p>
        </p:txBody>
      </p:sp>
      <p:pic>
        <p:nvPicPr>
          <p:cNvPr id="5124" name="Picture 4" descr="groupshot_micros.jpg (350×26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05187"/>
            <a:ext cx="3333750" cy="24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-3393.jpg (252×45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70412"/>
            <a:ext cx="2048256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Design a standard reactor system using available lab equipment</a:t>
            </a:r>
            <a:endParaRPr lang="en-US" dirty="0" smtClean="0"/>
          </a:p>
          <a:p>
            <a:r>
              <a:rPr lang="en-US" dirty="0" smtClean="0"/>
              <a:t>Determine the ability for the tumbler and centrifuge to emulate flocculation, sedimentation and filtration</a:t>
            </a:r>
          </a:p>
          <a:p>
            <a:endParaRPr lang="en-US" dirty="0"/>
          </a:p>
        </p:txBody>
      </p:sp>
      <p:pic>
        <p:nvPicPr>
          <p:cNvPr id="7172" name="Picture 4" descr="Maretti-Staircases-1.jpg (600×61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3703093"/>
            <a:ext cx="2929273" cy="298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33572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Four types of testing procedure</a:t>
            </a:r>
          </a:p>
          <a:p>
            <a:pPr lvl="1"/>
            <a:r>
              <a:rPr lang="en-US" dirty="0" smtClean="0"/>
              <a:t>Regular centrifuge tube (sedimentation)</a:t>
            </a:r>
          </a:p>
          <a:p>
            <a:pPr lvl="1"/>
            <a:r>
              <a:rPr lang="en-US" dirty="0" smtClean="0"/>
              <a:t>Tube with filter basket (filtration)</a:t>
            </a:r>
          </a:p>
          <a:p>
            <a:pPr lvl="1"/>
            <a:r>
              <a:rPr lang="en-US" dirty="0" smtClean="0"/>
              <a:t>Tube with coated filter basket without coagulant dose (coated-media filtration)</a:t>
            </a:r>
          </a:p>
          <a:p>
            <a:pPr lvl="1"/>
            <a:r>
              <a:rPr lang="en-US" dirty="0" smtClean="0"/>
              <a:t>Tube with coated filter basket with coagulant dose (coated-media filtration)</a:t>
            </a:r>
          </a:p>
        </p:txBody>
      </p:sp>
    </p:spTree>
    <p:extLst>
      <p:ext uri="{BB962C8B-B14F-4D97-AF65-F5344CB8AC3E}">
        <p14:creationId xmlns:p14="http://schemas.microsoft.com/office/powerpoint/2010/main" val="1584956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Dilution series of 1, 2, 3, 4, 5 and 6 NTU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09800"/>
            <a:ext cx="6781800" cy="447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427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Dilution series of 1, 2, 3, 4, 5 and 6 NTU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0"/>
            <a:ext cx="6705600" cy="44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230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2390</TotalTime>
  <Words>512</Words>
  <Application>Microsoft Office PowerPoint</Application>
  <PresentationFormat>On-screen Show (4:3)</PresentationFormat>
  <Paragraphs>112</Paragraphs>
  <Slides>25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AguaClara English</vt:lpstr>
      <vt:lpstr>Arsenic Team</vt:lpstr>
      <vt:lpstr>Outline</vt:lpstr>
      <vt:lpstr>Goals</vt:lpstr>
      <vt:lpstr>What we have done so far</vt:lpstr>
      <vt:lpstr>PowerPoint Presentation</vt:lpstr>
      <vt:lpstr>Goals</vt:lpstr>
      <vt:lpstr>Methods</vt:lpstr>
      <vt:lpstr>Calibration Curve</vt:lpstr>
      <vt:lpstr>Calibration Curve</vt:lpstr>
      <vt:lpstr>Calibration Curve</vt:lpstr>
      <vt:lpstr>Calibration Curve</vt:lpstr>
      <vt:lpstr>Sample Preparation</vt:lpstr>
      <vt:lpstr>Results</vt:lpstr>
      <vt:lpstr>Results</vt:lpstr>
      <vt:lpstr>Conclusion</vt:lpstr>
      <vt:lpstr>PowerPoint Presentation</vt:lpstr>
      <vt:lpstr>GFAAS Issues</vt:lpstr>
      <vt:lpstr>pH Problems</vt:lpstr>
      <vt:lpstr>Testing Procedures</vt:lpstr>
      <vt:lpstr>PowerPoint Presentation</vt:lpstr>
      <vt:lpstr>Future Works</vt:lpstr>
      <vt:lpstr>GFAAS</vt:lpstr>
      <vt:lpstr>Experiment with Arsenic</vt:lpstr>
      <vt:lpstr>Questions?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73</cp:revision>
  <dcterms:created xsi:type="dcterms:W3CDTF">2013-12-01T20:00:38Z</dcterms:created>
  <dcterms:modified xsi:type="dcterms:W3CDTF">2013-12-14T19:48:13Z</dcterms:modified>
</cp:coreProperties>
</file>