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handoutMasterIdLst>
    <p:handoutMasterId r:id="rId24"/>
  </p:handoutMasterIdLst>
  <p:sldIdLst>
    <p:sldId id="256" r:id="rId3"/>
    <p:sldId id="273" r:id="rId4"/>
    <p:sldId id="272" r:id="rId5"/>
    <p:sldId id="280" r:id="rId6"/>
    <p:sldId id="271" r:id="rId7"/>
    <p:sldId id="281" r:id="rId8"/>
    <p:sldId id="282" r:id="rId9"/>
    <p:sldId id="283" r:id="rId10"/>
    <p:sldId id="284" r:id="rId11"/>
    <p:sldId id="285" r:id="rId12"/>
    <p:sldId id="286" r:id="rId13"/>
    <p:sldId id="287" r:id="rId14"/>
    <p:sldId id="275" r:id="rId15"/>
    <p:sldId id="276" r:id="rId16"/>
    <p:sldId id="278" r:id="rId17"/>
    <p:sldId id="279" r:id="rId18"/>
    <p:sldId id="259" r:id="rId19"/>
    <p:sldId id="261" r:id="rId20"/>
    <p:sldId id="289" r:id="rId21"/>
    <p:sldId id="29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6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71314" autoAdjust="0"/>
  </p:normalViewPr>
  <p:slideViewPr>
    <p:cSldViewPr snapToGrid="0">
      <p:cViewPr>
        <p:scale>
          <a:sx n="57" d="100"/>
          <a:sy n="57" d="100"/>
        </p:scale>
        <p:origin x="-1002" y="-51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9" d="100"/>
          <a:sy n="59" d="100"/>
        </p:scale>
        <p:origin x="1746"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9605B4-FDEC-477F-A801-F5976327F0A8}"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08809860-C01C-4831-B5C2-B630E047B503}">
      <dgm:prSet phldrT="[Text]"/>
      <dgm:spPr/>
      <dgm:t>
        <a:bodyPr/>
        <a:lstStyle/>
        <a:p>
          <a:r>
            <a:rPr lang="en-US" dirty="0" smtClean="0"/>
            <a:t>Capillary model</a:t>
          </a:r>
          <a:endParaRPr lang="en-US" dirty="0"/>
        </a:p>
      </dgm:t>
    </dgm:pt>
    <dgm:pt modelId="{B26DF048-87F0-4AB5-A6D2-2906909F5BF3}" type="parTrans" cxnId="{A95C1800-3252-421D-B083-F96E65452534}">
      <dgm:prSet/>
      <dgm:spPr/>
      <dgm:t>
        <a:bodyPr/>
        <a:lstStyle/>
        <a:p>
          <a:endParaRPr lang="en-US"/>
        </a:p>
      </dgm:t>
    </dgm:pt>
    <dgm:pt modelId="{53E11723-B55C-42AA-924D-6B947C3B8A00}" type="sibTrans" cxnId="{A95C1800-3252-421D-B083-F96E65452534}">
      <dgm:prSet/>
      <dgm:spPr/>
      <dgm:t>
        <a:bodyPr/>
        <a:lstStyle/>
        <a:p>
          <a:endParaRPr lang="en-US"/>
        </a:p>
      </dgm:t>
    </dgm:pt>
    <dgm:pt modelId="{9D0956CB-A9B2-4956-9CE0-42EFF13EE578}">
      <dgm:prSet phldrT="[Text]"/>
      <dgm:spPr/>
      <dgm:t>
        <a:bodyPr/>
        <a:lstStyle/>
        <a:p>
          <a:r>
            <a:rPr lang="en-US" dirty="0" smtClean="0"/>
            <a:t>Constriction model</a:t>
          </a:r>
          <a:endParaRPr lang="en-US" dirty="0"/>
        </a:p>
      </dgm:t>
    </dgm:pt>
    <dgm:pt modelId="{A264B8DA-5431-46C6-B4A5-AFAB1D20FE45}" type="parTrans" cxnId="{E260C258-7173-46B6-8AA9-04C58A2A3E2D}">
      <dgm:prSet/>
      <dgm:spPr/>
      <dgm:t>
        <a:bodyPr/>
        <a:lstStyle/>
        <a:p>
          <a:endParaRPr lang="en-US"/>
        </a:p>
      </dgm:t>
    </dgm:pt>
    <dgm:pt modelId="{723DC4C1-398D-4B30-880A-B29B83AFDCD1}" type="sibTrans" cxnId="{E260C258-7173-46B6-8AA9-04C58A2A3E2D}">
      <dgm:prSet/>
      <dgm:spPr/>
      <dgm:t>
        <a:bodyPr/>
        <a:lstStyle/>
        <a:p>
          <a:endParaRPr lang="en-US"/>
        </a:p>
      </dgm:t>
    </dgm:pt>
    <dgm:pt modelId="{97240707-0915-46A7-ACC4-8C1C92D3A5A0}">
      <dgm:prSet phldrT="[Text]"/>
      <dgm:spPr/>
      <dgm:t>
        <a:bodyPr/>
        <a:lstStyle/>
        <a:p>
          <a:r>
            <a:rPr lang="en-US" dirty="0" smtClean="0"/>
            <a:t>Washer model</a:t>
          </a:r>
          <a:endParaRPr lang="en-US" dirty="0"/>
        </a:p>
      </dgm:t>
    </dgm:pt>
    <dgm:pt modelId="{43E9AA96-97EF-4EE3-B279-190F368A56B7}" type="parTrans" cxnId="{FE3F1CE5-6C10-41CF-8D39-939BDB1FF9DA}">
      <dgm:prSet/>
      <dgm:spPr/>
      <dgm:t>
        <a:bodyPr/>
        <a:lstStyle/>
        <a:p>
          <a:endParaRPr lang="en-US"/>
        </a:p>
      </dgm:t>
    </dgm:pt>
    <dgm:pt modelId="{555DABFF-6B84-4BC5-AACE-56241036FA3E}" type="sibTrans" cxnId="{FE3F1CE5-6C10-41CF-8D39-939BDB1FF9DA}">
      <dgm:prSet/>
      <dgm:spPr/>
      <dgm:t>
        <a:bodyPr/>
        <a:lstStyle/>
        <a:p>
          <a:endParaRPr lang="en-US"/>
        </a:p>
      </dgm:t>
    </dgm:pt>
    <dgm:pt modelId="{E579BDE3-9704-442D-B5B7-EFFD46CC8B10}" type="pres">
      <dgm:prSet presAssocID="{499605B4-FDEC-477F-A801-F5976327F0A8}" presName="Name0" presStyleCnt="0">
        <dgm:presLayoutVars>
          <dgm:chMax val="7"/>
          <dgm:chPref val="7"/>
          <dgm:dir/>
          <dgm:animLvl val="lvl"/>
        </dgm:presLayoutVars>
      </dgm:prSet>
      <dgm:spPr/>
      <dgm:t>
        <a:bodyPr/>
        <a:lstStyle/>
        <a:p>
          <a:endParaRPr lang="en-US"/>
        </a:p>
      </dgm:t>
    </dgm:pt>
    <dgm:pt modelId="{8CAD7D23-7513-42A9-9EE1-93A4A217EEAE}" type="pres">
      <dgm:prSet presAssocID="{08809860-C01C-4831-B5C2-B630E047B503}" presName="Accent1" presStyleCnt="0"/>
      <dgm:spPr/>
    </dgm:pt>
    <dgm:pt modelId="{D26E2CD5-6385-4A90-88D1-293AF4EC6267}" type="pres">
      <dgm:prSet presAssocID="{08809860-C01C-4831-B5C2-B630E047B503}" presName="Accent" presStyleLbl="node1" presStyleIdx="0" presStyleCnt="3"/>
      <dgm:spPr/>
    </dgm:pt>
    <dgm:pt modelId="{B0F76955-EE22-42BD-BB25-10685B6AF2DF}" type="pres">
      <dgm:prSet presAssocID="{08809860-C01C-4831-B5C2-B630E047B503}" presName="Parent1" presStyleLbl="revTx" presStyleIdx="0" presStyleCnt="3">
        <dgm:presLayoutVars>
          <dgm:chMax val="1"/>
          <dgm:chPref val="1"/>
          <dgm:bulletEnabled val="1"/>
        </dgm:presLayoutVars>
      </dgm:prSet>
      <dgm:spPr/>
      <dgm:t>
        <a:bodyPr/>
        <a:lstStyle/>
        <a:p>
          <a:endParaRPr lang="en-US"/>
        </a:p>
      </dgm:t>
    </dgm:pt>
    <dgm:pt modelId="{0737C21D-A123-4515-AC50-D875E2B26991}" type="pres">
      <dgm:prSet presAssocID="{9D0956CB-A9B2-4956-9CE0-42EFF13EE578}" presName="Accent2" presStyleCnt="0"/>
      <dgm:spPr/>
    </dgm:pt>
    <dgm:pt modelId="{E0E8E7F3-06B2-455D-8614-E236A6284E45}" type="pres">
      <dgm:prSet presAssocID="{9D0956CB-A9B2-4956-9CE0-42EFF13EE578}" presName="Accent" presStyleLbl="node1" presStyleIdx="1" presStyleCnt="3"/>
      <dgm:spPr/>
    </dgm:pt>
    <dgm:pt modelId="{6204A154-6667-4E28-9DA7-7AA4450730B3}" type="pres">
      <dgm:prSet presAssocID="{9D0956CB-A9B2-4956-9CE0-42EFF13EE578}" presName="Parent2" presStyleLbl="revTx" presStyleIdx="1" presStyleCnt="3">
        <dgm:presLayoutVars>
          <dgm:chMax val="1"/>
          <dgm:chPref val="1"/>
          <dgm:bulletEnabled val="1"/>
        </dgm:presLayoutVars>
      </dgm:prSet>
      <dgm:spPr/>
      <dgm:t>
        <a:bodyPr/>
        <a:lstStyle/>
        <a:p>
          <a:endParaRPr lang="en-US"/>
        </a:p>
      </dgm:t>
    </dgm:pt>
    <dgm:pt modelId="{2CB54A0A-4900-4B21-87A3-9B2845F1E13D}" type="pres">
      <dgm:prSet presAssocID="{97240707-0915-46A7-ACC4-8C1C92D3A5A0}" presName="Accent3" presStyleCnt="0"/>
      <dgm:spPr/>
    </dgm:pt>
    <dgm:pt modelId="{BBAC0797-51C3-416F-B35D-BB406BF2AED2}" type="pres">
      <dgm:prSet presAssocID="{97240707-0915-46A7-ACC4-8C1C92D3A5A0}" presName="Accent" presStyleLbl="node1" presStyleIdx="2" presStyleCnt="3"/>
      <dgm:spPr/>
    </dgm:pt>
    <dgm:pt modelId="{D7FC3A44-EA15-45FC-8A83-52B5DFB0C6B9}" type="pres">
      <dgm:prSet presAssocID="{97240707-0915-46A7-ACC4-8C1C92D3A5A0}" presName="Parent3" presStyleLbl="revTx" presStyleIdx="2" presStyleCnt="3">
        <dgm:presLayoutVars>
          <dgm:chMax val="1"/>
          <dgm:chPref val="1"/>
          <dgm:bulletEnabled val="1"/>
        </dgm:presLayoutVars>
      </dgm:prSet>
      <dgm:spPr/>
      <dgm:t>
        <a:bodyPr/>
        <a:lstStyle/>
        <a:p>
          <a:endParaRPr lang="en-US"/>
        </a:p>
      </dgm:t>
    </dgm:pt>
  </dgm:ptLst>
  <dgm:cxnLst>
    <dgm:cxn modelId="{7C76A476-4007-4EE7-8BD1-9B075F2C8F0A}" type="presOf" srcId="{97240707-0915-46A7-ACC4-8C1C92D3A5A0}" destId="{D7FC3A44-EA15-45FC-8A83-52B5DFB0C6B9}" srcOrd="0" destOrd="0" presId="urn:microsoft.com/office/officeart/2009/layout/CircleArrowProcess"/>
    <dgm:cxn modelId="{3564658D-5C49-41D5-A36E-1A39F3A6C6C8}" type="presOf" srcId="{08809860-C01C-4831-B5C2-B630E047B503}" destId="{B0F76955-EE22-42BD-BB25-10685B6AF2DF}" srcOrd="0" destOrd="0" presId="urn:microsoft.com/office/officeart/2009/layout/CircleArrowProcess"/>
    <dgm:cxn modelId="{C3B4DD13-F930-4DE0-B00F-372DF375B3BA}" type="presOf" srcId="{499605B4-FDEC-477F-A801-F5976327F0A8}" destId="{E579BDE3-9704-442D-B5B7-EFFD46CC8B10}" srcOrd="0" destOrd="0" presId="urn:microsoft.com/office/officeart/2009/layout/CircleArrowProcess"/>
    <dgm:cxn modelId="{E260C258-7173-46B6-8AA9-04C58A2A3E2D}" srcId="{499605B4-FDEC-477F-A801-F5976327F0A8}" destId="{9D0956CB-A9B2-4956-9CE0-42EFF13EE578}" srcOrd="1" destOrd="0" parTransId="{A264B8DA-5431-46C6-B4A5-AFAB1D20FE45}" sibTransId="{723DC4C1-398D-4B30-880A-B29B83AFDCD1}"/>
    <dgm:cxn modelId="{FE3F1CE5-6C10-41CF-8D39-939BDB1FF9DA}" srcId="{499605B4-FDEC-477F-A801-F5976327F0A8}" destId="{97240707-0915-46A7-ACC4-8C1C92D3A5A0}" srcOrd="2" destOrd="0" parTransId="{43E9AA96-97EF-4EE3-B279-190F368A56B7}" sibTransId="{555DABFF-6B84-4BC5-AACE-56241036FA3E}"/>
    <dgm:cxn modelId="{C54C7714-C512-44B2-AE6E-AE6E75E62432}" type="presOf" srcId="{9D0956CB-A9B2-4956-9CE0-42EFF13EE578}" destId="{6204A154-6667-4E28-9DA7-7AA4450730B3}" srcOrd="0" destOrd="0" presId="urn:microsoft.com/office/officeart/2009/layout/CircleArrowProcess"/>
    <dgm:cxn modelId="{A95C1800-3252-421D-B083-F96E65452534}" srcId="{499605B4-FDEC-477F-A801-F5976327F0A8}" destId="{08809860-C01C-4831-B5C2-B630E047B503}" srcOrd="0" destOrd="0" parTransId="{B26DF048-87F0-4AB5-A6D2-2906909F5BF3}" sibTransId="{53E11723-B55C-42AA-924D-6B947C3B8A00}"/>
    <dgm:cxn modelId="{2458F805-FFB4-4E32-907C-C568CADEB308}" type="presParOf" srcId="{E579BDE3-9704-442D-B5B7-EFFD46CC8B10}" destId="{8CAD7D23-7513-42A9-9EE1-93A4A217EEAE}" srcOrd="0" destOrd="0" presId="urn:microsoft.com/office/officeart/2009/layout/CircleArrowProcess"/>
    <dgm:cxn modelId="{9C4483FD-43FA-4C99-B4DA-BFA6DE43E559}" type="presParOf" srcId="{8CAD7D23-7513-42A9-9EE1-93A4A217EEAE}" destId="{D26E2CD5-6385-4A90-88D1-293AF4EC6267}" srcOrd="0" destOrd="0" presId="urn:microsoft.com/office/officeart/2009/layout/CircleArrowProcess"/>
    <dgm:cxn modelId="{B8CF2208-080F-4714-AEF3-2B5A3B7B3BC3}" type="presParOf" srcId="{E579BDE3-9704-442D-B5B7-EFFD46CC8B10}" destId="{B0F76955-EE22-42BD-BB25-10685B6AF2DF}" srcOrd="1" destOrd="0" presId="urn:microsoft.com/office/officeart/2009/layout/CircleArrowProcess"/>
    <dgm:cxn modelId="{3DCBF286-F39B-4880-9C3A-DB41D9C93CEC}" type="presParOf" srcId="{E579BDE3-9704-442D-B5B7-EFFD46CC8B10}" destId="{0737C21D-A123-4515-AC50-D875E2B26991}" srcOrd="2" destOrd="0" presId="urn:microsoft.com/office/officeart/2009/layout/CircleArrowProcess"/>
    <dgm:cxn modelId="{842773F3-31CE-4E8C-BE54-DA09FE7FD435}" type="presParOf" srcId="{0737C21D-A123-4515-AC50-D875E2B26991}" destId="{E0E8E7F3-06B2-455D-8614-E236A6284E45}" srcOrd="0" destOrd="0" presId="urn:microsoft.com/office/officeart/2009/layout/CircleArrowProcess"/>
    <dgm:cxn modelId="{F0E4324F-E138-4C26-9299-B6E7E1AE0E8F}" type="presParOf" srcId="{E579BDE3-9704-442D-B5B7-EFFD46CC8B10}" destId="{6204A154-6667-4E28-9DA7-7AA4450730B3}" srcOrd="3" destOrd="0" presId="urn:microsoft.com/office/officeart/2009/layout/CircleArrowProcess"/>
    <dgm:cxn modelId="{9FF56D6C-6D64-468A-B516-F2634EC028F7}" type="presParOf" srcId="{E579BDE3-9704-442D-B5B7-EFFD46CC8B10}" destId="{2CB54A0A-4900-4B21-87A3-9B2845F1E13D}" srcOrd="4" destOrd="0" presId="urn:microsoft.com/office/officeart/2009/layout/CircleArrowProcess"/>
    <dgm:cxn modelId="{74D3D05A-93D5-432F-A3FB-D7CBF0F9E0C9}" type="presParOf" srcId="{2CB54A0A-4900-4B21-87A3-9B2845F1E13D}" destId="{BBAC0797-51C3-416F-B35D-BB406BF2AED2}" srcOrd="0" destOrd="0" presId="urn:microsoft.com/office/officeart/2009/layout/CircleArrowProcess"/>
    <dgm:cxn modelId="{63F416FD-CD4C-48ED-8E77-348F01D670A7}" type="presParOf" srcId="{E579BDE3-9704-442D-B5B7-EFFD46CC8B10}" destId="{D7FC3A44-EA15-45FC-8A83-52B5DFB0C6B9}"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E2CD5-6385-4A90-88D1-293AF4EC6267}">
      <dsp:nvSpPr>
        <dsp:cNvPr id="0" name=""/>
        <dsp:cNvSpPr/>
      </dsp:nvSpPr>
      <dsp:spPr>
        <a:xfrm>
          <a:off x="2595600" y="0"/>
          <a:ext cx="2159700" cy="2160028"/>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F76955-EE22-42BD-BB25-10685B6AF2DF}">
      <dsp:nvSpPr>
        <dsp:cNvPr id="0" name=""/>
        <dsp:cNvSpPr/>
      </dsp:nvSpPr>
      <dsp:spPr>
        <a:xfrm>
          <a:off x="3072965" y="779835"/>
          <a:ext cx="1200103" cy="599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Capillary model</a:t>
          </a:r>
          <a:endParaRPr lang="en-US" sz="1800" kern="1200" dirty="0"/>
        </a:p>
      </dsp:txBody>
      <dsp:txXfrm>
        <a:off x="3072965" y="779835"/>
        <a:ext cx="1200103" cy="599908"/>
      </dsp:txXfrm>
    </dsp:sp>
    <dsp:sp modelId="{E0E8E7F3-06B2-455D-8614-E236A6284E45}">
      <dsp:nvSpPr>
        <dsp:cNvPr id="0" name=""/>
        <dsp:cNvSpPr/>
      </dsp:nvSpPr>
      <dsp:spPr>
        <a:xfrm>
          <a:off x="1995751" y="1241096"/>
          <a:ext cx="2159700" cy="2160028"/>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04A154-6667-4E28-9DA7-7AA4450730B3}">
      <dsp:nvSpPr>
        <dsp:cNvPr id="0" name=""/>
        <dsp:cNvSpPr/>
      </dsp:nvSpPr>
      <dsp:spPr>
        <a:xfrm>
          <a:off x="2475550" y="2028111"/>
          <a:ext cx="1200103" cy="599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Constriction model</a:t>
          </a:r>
          <a:endParaRPr lang="en-US" sz="1800" kern="1200" dirty="0"/>
        </a:p>
      </dsp:txBody>
      <dsp:txXfrm>
        <a:off x="2475550" y="2028111"/>
        <a:ext cx="1200103" cy="599908"/>
      </dsp:txXfrm>
    </dsp:sp>
    <dsp:sp modelId="{BBAC0797-51C3-416F-B35D-BB406BF2AED2}">
      <dsp:nvSpPr>
        <dsp:cNvPr id="0" name=""/>
        <dsp:cNvSpPr/>
      </dsp:nvSpPr>
      <dsp:spPr>
        <a:xfrm>
          <a:off x="2749314" y="2630712"/>
          <a:ext cx="1855517" cy="1856260"/>
        </a:xfrm>
        <a:prstGeom prst="blockArc">
          <a:avLst>
            <a:gd name="adj1" fmla="val 13500000"/>
            <a:gd name="adj2" fmla="val 108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FC3A44-EA15-45FC-8A83-52B5DFB0C6B9}">
      <dsp:nvSpPr>
        <dsp:cNvPr id="0" name=""/>
        <dsp:cNvSpPr/>
      </dsp:nvSpPr>
      <dsp:spPr>
        <a:xfrm>
          <a:off x="3075804" y="3278182"/>
          <a:ext cx="1200103" cy="599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Washer model</a:t>
          </a:r>
          <a:endParaRPr lang="en-US" sz="1800" kern="1200" dirty="0"/>
        </a:p>
      </dsp:txBody>
      <dsp:txXfrm>
        <a:off x="3075804" y="3278182"/>
        <a:ext cx="1200103" cy="599908"/>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ADEBC-FE82-4614-85B8-95AEF29F331A}" type="datetimeFigureOut">
              <a:rPr lang="en-US" smtClean="0"/>
              <a:t>10/24/2016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6C62F2-3CE7-4147-9168-B813C1D8A928}" type="slidenum">
              <a:rPr lang="en-US" smtClean="0"/>
              <a:t>‹#›</a:t>
            </a:fld>
            <a:endParaRPr lang="en-US"/>
          </a:p>
        </p:txBody>
      </p:sp>
    </p:spTree>
    <p:extLst>
      <p:ext uri="{BB962C8B-B14F-4D97-AF65-F5344CB8AC3E}">
        <p14:creationId xmlns:p14="http://schemas.microsoft.com/office/powerpoint/2010/main" val="34871336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701085-DECF-42E2-B900-22F65B3D0A6B}" type="datetimeFigureOut">
              <a:rPr lang="en-US" smtClean="0"/>
              <a:pPr/>
              <a:t>10/24/2016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211FD9-2E30-4C47-A861-CC950DE10BF4}" type="slidenum">
              <a:rPr lang="en-US" smtClean="0"/>
              <a:pPr/>
              <a:t>‹#›</a:t>
            </a:fld>
            <a:endParaRPr lang="en-US"/>
          </a:p>
        </p:txBody>
      </p:sp>
    </p:spTree>
    <p:extLst>
      <p:ext uri="{BB962C8B-B14F-4D97-AF65-F5344CB8AC3E}">
        <p14:creationId xmlns:p14="http://schemas.microsoft.com/office/powerpoint/2010/main" val="277968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Jonathan</a:t>
            </a:r>
          </a:p>
          <a:p>
            <a:r>
              <a:rPr lang="en-US" dirty="0" err="1"/>
              <a:t>AguaClara</a:t>
            </a:r>
            <a:r>
              <a:rPr lang="en-US" baseline="0" dirty="0"/>
              <a:t> plant filter picture</a:t>
            </a:r>
          </a:p>
          <a:p>
            <a:r>
              <a:rPr lang="en-US" baseline="0" dirty="0"/>
              <a:t>Lab f</a:t>
            </a:r>
            <a:r>
              <a:rPr lang="en-US" dirty="0"/>
              <a:t>ilter</a:t>
            </a:r>
            <a:r>
              <a:rPr lang="en-US" baseline="0" dirty="0"/>
              <a:t> picture</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pPr/>
              <a:t>2</a:t>
            </a:fld>
            <a:endParaRPr lang="en-US"/>
          </a:p>
        </p:txBody>
      </p:sp>
    </p:spTree>
    <p:extLst>
      <p:ext uri="{BB962C8B-B14F-4D97-AF65-F5344CB8AC3E}">
        <p14:creationId xmlns:p14="http://schemas.microsoft.com/office/powerpoint/2010/main" val="523531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Theresa</a:t>
            </a:r>
          </a:p>
          <a:p>
            <a:r>
              <a:rPr lang="en-US" dirty="0" smtClean="0"/>
              <a:t>Expected floc volume: around</a:t>
            </a:r>
            <a:r>
              <a:rPr lang="en-US" baseline="0" dirty="0" smtClean="0"/>
              <a:t> 2% of total pore space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Capillary model floc volume: around</a:t>
            </a:r>
            <a:r>
              <a:rPr lang="en-US" baseline="0" dirty="0" smtClean="0"/>
              <a:t> 80% of total pore space</a:t>
            </a:r>
          </a:p>
          <a:p>
            <a:endParaRPr lang="en-US" baseline="0" dirty="0" smtClean="0"/>
          </a:p>
        </p:txBody>
      </p:sp>
      <p:sp>
        <p:nvSpPr>
          <p:cNvPr id="4" name="Slide Number Placeholder 3"/>
          <p:cNvSpPr>
            <a:spLocks noGrp="1"/>
          </p:cNvSpPr>
          <p:nvPr>
            <p:ph type="sldNum" sz="quarter" idx="10"/>
          </p:nvPr>
        </p:nvSpPr>
        <p:spPr/>
        <p:txBody>
          <a:bodyPr/>
          <a:lstStyle/>
          <a:p>
            <a:fld id="{DA211FD9-2E30-4C47-A861-CC950DE10BF4}" type="slidenum">
              <a:rPr lang="en-US" smtClean="0"/>
              <a:pPr/>
              <a:t>12</a:t>
            </a:fld>
            <a:endParaRPr lang="en-US"/>
          </a:p>
        </p:txBody>
      </p:sp>
    </p:spTree>
    <p:extLst>
      <p:ext uri="{BB962C8B-B14F-4D97-AF65-F5344CB8AC3E}">
        <p14:creationId xmlns:p14="http://schemas.microsoft.com/office/powerpoint/2010/main" val="1720401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Given the limitations of the capillary model, we modified the capillary model to </a:t>
            </a:r>
            <a:r>
              <a:rPr lang="en-US" sz="1200" b="1" kern="1200" dirty="0">
                <a:solidFill>
                  <a:schemeClr val="tx1"/>
                </a:solidFill>
                <a:latin typeface="+mn-lt"/>
                <a:ea typeface="+mn-ea"/>
                <a:cs typeface="+mn-cs"/>
              </a:rPr>
              <a:t>better depict the distribution of pore volume in the filter</a:t>
            </a:r>
            <a:r>
              <a:rPr lang="en-US" sz="1200" b="0" kern="1200" dirty="0">
                <a:solidFill>
                  <a:schemeClr val="tx1"/>
                </a:solidFill>
                <a:latin typeface="+mn-lt"/>
                <a:ea typeface="+mn-ea"/>
                <a:cs typeface="+mn-cs"/>
              </a:rPr>
              <a:t>. </a:t>
            </a:r>
            <a:r>
              <a:rPr lang="en-US" sz="1200" b="1" kern="1200" dirty="0">
                <a:solidFill>
                  <a:schemeClr val="tx1"/>
                </a:solidFill>
                <a:latin typeface="+mn-lt"/>
                <a:ea typeface="+mn-ea"/>
                <a:cs typeface="+mn-cs"/>
              </a:rPr>
              <a:t>when sand particles are closely packed into a volume, there are spaces</a:t>
            </a:r>
            <a:r>
              <a:rPr lang="en-US" sz="1200" b="0" kern="1200" dirty="0">
                <a:solidFill>
                  <a:schemeClr val="tx1"/>
                </a:solidFill>
                <a:latin typeface="+mn-lt"/>
                <a:ea typeface="+mn-ea"/>
                <a:cs typeface="+mn-cs"/>
              </a:rPr>
              <a:t> between the sand particles where they are the closest to one another and there are volumes between tangent sand particles that are much larger. We </a:t>
            </a:r>
            <a:r>
              <a:rPr lang="en-US" sz="1200" b="1" kern="1200" dirty="0">
                <a:solidFill>
                  <a:schemeClr val="tx1"/>
                </a:solidFill>
                <a:latin typeface="+mn-lt"/>
                <a:ea typeface="+mn-ea"/>
                <a:cs typeface="+mn-cs"/>
              </a:rPr>
              <a:t>transferred this idea to our filter and created a new model</a:t>
            </a:r>
            <a:r>
              <a:rPr lang="en-US" sz="1200" b="0" kern="1200" dirty="0">
                <a:solidFill>
                  <a:schemeClr val="tx1"/>
                </a:solidFill>
                <a:latin typeface="+mn-lt"/>
                <a:ea typeface="+mn-ea"/>
                <a:cs typeface="+mn-cs"/>
              </a:rPr>
              <a:t>, the constriction model. </a:t>
            </a:r>
            <a:r>
              <a:rPr lang="en-US" sz="1200" b="1" kern="1200" dirty="0">
                <a:solidFill>
                  <a:schemeClr val="tx1"/>
                </a:solidFill>
                <a:latin typeface="+mn-lt"/>
                <a:ea typeface="+mn-ea"/>
                <a:cs typeface="+mn-cs"/>
              </a:rPr>
              <a:t>Similar to the capillary model</a:t>
            </a:r>
            <a:r>
              <a:rPr lang="en-US" sz="1200" b="0" kern="1200" dirty="0">
                <a:solidFill>
                  <a:schemeClr val="tx1"/>
                </a:solidFill>
                <a:latin typeface="+mn-lt"/>
                <a:ea typeface="+mn-ea"/>
                <a:cs typeface="+mn-cs"/>
              </a:rPr>
              <a:t>, this model depicts  the filter as a collection of capillaries with lengths of the height of the filter. </a:t>
            </a:r>
            <a:r>
              <a:rPr lang="en-US" sz="1200" b="1" kern="1200" dirty="0">
                <a:solidFill>
                  <a:schemeClr val="tx1"/>
                </a:solidFill>
                <a:latin typeface="+mn-lt"/>
                <a:ea typeface="+mn-ea"/>
                <a:cs typeface="+mn-cs"/>
              </a:rPr>
              <a:t>However, unlike the capillary model</a:t>
            </a:r>
            <a:r>
              <a:rPr lang="en-US" sz="1200" b="0" kern="1200" dirty="0">
                <a:solidFill>
                  <a:schemeClr val="tx1"/>
                </a:solidFill>
                <a:latin typeface="+mn-lt"/>
                <a:ea typeface="+mn-ea"/>
                <a:cs typeface="+mn-cs"/>
              </a:rPr>
              <a:t> the capillaries are a series of constrictions and chambers. Constrictions are, as we defined them, the spaces where the sand particles are the closest to one another and the chambers are the volumes of larger pore spaces between tangent sand particles. </a:t>
            </a:r>
            <a:r>
              <a:rPr lang="en-US" sz="1200" b="1" kern="1200" dirty="0">
                <a:solidFill>
                  <a:schemeClr val="tx1"/>
                </a:solidFill>
                <a:latin typeface="+mn-lt"/>
                <a:ea typeface="+mn-ea"/>
                <a:cs typeface="+mn-cs"/>
              </a:rPr>
              <a:t>The blue space in this picture</a:t>
            </a:r>
            <a:r>
              <a:rPr lang="en-US" sz="1200" b="0" kern="1200" dirty="0">
                <a:solidFill>
                  <a:schemeClr val="tx1"/>
                </a:solidFill>
                <a:latin typeface="+mn-lt"/>
                <a:ea typeface="+mn-ea"/>
                <a:cs typeface="+mn-cs"/>
              </a:rPr>
              <a:t> is the pore volume in one single capillary tube for the constriction model. </a:t>
            </a:r>
            <a:r>
              <a:rPr lang="en-US" sz="1200" b="1" kern="1200" dirty="0">
                <a:solidFill>
                  <a:schemeClr val="tx1"/>
                </a:solidFill>
                <a:latin typeface="+mn-lt"/>
                <a:ea typeface="+mn-ea"/>
                <a:cs typeface="+mn-cs"/>
              </a:rPr>
              <a:t>This model helps us better understand</a:t>
            </a:r>
            <a:r>
              <a:rPr lang="en-US" sz="1200" b="0" kern="1200" dirty="0">
                <a:solidFill>
                  <a:schemeClr val="tx1"/>
                </a:solidFill>
                <a:latin typeface="+mn-lt"/>
                <a:ea typeface="+mn-ea"/>
                <a:cs typeface="+mn-cs"/>
              </a:rPr>
              <a:t> the physics behind water flow and particle attachment in the </a:t>
            </a:r>
            <a:r>
              <a:rPr lang="en-US" sz="1200" b="0" kern="1200" dirty="0" err="1">
                <a:solidFill>
                  <a:schemeClr val="tx1"/>
                </a:solidFill>
                <a:latin typeface="+mn-lt"/>
                <a:ea typeface="+mn-ea"/>
                <a:cs typeface="+mn-cs"/>
              </a:rPr>
              <a:t>StaRS</a:t>
            </a:r>
            <a:r>
              <a:rPr lang="en-US" sz="1200" b="0" kern="1200" dirty="0">
                <a:solidFill>
                  <a:schemeClr val="tx1"/>
                </a:solidFill>
                <a:latin typeface="+mn-lt"/>
                <a:ea typeface="+mn-ea"/>
                <a:cs typeface="+mn-cs"/>
              </a:rPr>
              <a:t> filters. </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115867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mn-ea"/>
                <a:cs typeface="+mn-cs"/>
              </a:rPr>
              <a:t>When water flows through the capillary</a:t>
            </a:r>
            <a:r>
              <a:rPr lang="en-US" sz="1200" b="0" kern="1200" dirty="0">
                <a:solidFill>
                  <a:schemeClr val="tx1"/>
                </a:solidFill>
                <a:latin typeface="+mn-lt"/>
                <a:ea typeface="+mn-ea"/>
                <a:cs typeface="+mn-cs"/>
              </a:rPr>
              <a:t>, streamlines converge at the constrictions. </a:t>
            </a:r>
            <a:r>
              <a:rPr lang="en-US" sz="1200" b="1" kern="1200" dirty="0">
                <a:solidFill>
                  <a:schemeClr val="tx1"/>
                </a:solidFill>
                <a:latin typeface="+mn-lt"/>
                <a:ea typeface="+mn-ea"/>
                <a:cs typeface="+mn-cs"/>
              </a:rPr>
              <a:t>At the site of convergence</a:t>
            </a:r>
            <a:r>
              <a:rPr lang="en-US" sz="1200" b="0" kern="1200" dirty="0">
                <a:solidFill>
                  <a:schemeClr val="tx1"/>
                </a:solidFill>
                <a:latin typeface="+mn-lt"/>
                <a:ea typeface="+mn-ea"/>
                <a:cs typeface="+mn-cs"/>
              </a:rPr>
              <a:t>, there is a greater number of particles, increasing particle collisions and particle attachment to the constriction wall.  </a:t>
            </a:r>
            <a:r>
              <a:rPr lang="en-US" sz="1200" b="1" kern="1200" dirty="0">
                <a:solidFill>
                  <a:schemeClr val="tx1"/>
                </a:solidFill>
                <a:latin typeface="+mn-lt"/>
                <a:ea typeface="+mn-ea"/>
                <a:cs typeface="+mn-cs"/>
              </a:rPr>
              <a:t>Imagine people running. As the flow continues past the constriction</a:t>
            </a:r>
            <a:r>
              <a:rPr lang="en-US" sz="1200" b="0" kern="1200" dirty="0">
                <a:solidFill>
                  <a:schemeClr val="tx1"/>
                </a:solidFill>
                <a:latin typeface="+mn-lt"/>
                <a:ea typeface="+mn-ea"/>
                <a:cs typeface="+mn-cs"/>
              </a:rPr>
              <a:t>, the streamlines diverge and particle collisions and attachment to the chamber wall are decreased. </a:t>
            </a:r>
            <a:r>
              <a:rPr lang="en-US" sz="1200" b="1" kern="1200" dirty="0">
                <a:solidFill>
                  <a:schemeClr val="tx1"/>
                </a:solidFill>
                <a:latin typeface="+mn-lt"/>
                <a:ea typeface="+mn-ea"/>
                <a:cs typeface="+mn-cs"/>
              </a:rPr>
              <a:t>This theory suggests </a:t>
            </a:r>
            <a:r>
              <a:rPr lang="en-US" sz="1200" b="0" kern="1200" dirty="0">
                <a:solidFill>
                  <a:schemeClr val="tx1"/>
                </a:solidFill>
                <a:latin typeface="+mn-lt"/>
                <a:ea typeface="+mn-ea"/>
                <a:cs typeface="+mn-cs"/>
              </a:rPr>
              <a:t>that there is a very small surface area to which particles can attach to in the filter</a:t>
            </a:r>
            <a:r>
              <a:rPr lang="en-US" sz="1200" b="0" kern="1200" baseline="0" dirty="0">
                <a:solidFill>
                  <a:schemeClr val="tx1"/>
                </a:solidFill>
                <a:latin typeface="+mn-lt"/>
                <a:ea typeface="+mn-ea"/>
                <a:cs typeface="+mn-cs"/>
              </a:rPr>
              <a:t> because </a:t>
            </a:r>
            <a:r>
              <a:rPr lang="en-US" sz="1200" b="1" kern="1200" baseline="0" dirty="0">
                <a:solidFill>
                  <a:schemeClr val="tx1"/>
                </a:solidFill>
                <a:latin typeface="+mn-lt"/>
                <a:ea typeface="+mn-ea"/>
                <a:cs typeface="+mn-cs"/>
              </a:rPr>
              <a:t>significant accumulation occurs mostly at the constrictions, which have a volume significantly smaller than the expansions. </a:t>
            </a:r>
            <a:r>
              <a:rPr lang="en-US" sz="1200" b="0" kern="1200" baseline="0" dirty="0">
                <a:solidFill>
                  <a:schemeClr val="tx1"/>
                </a:solidFill>
                <a:latin typeface="+mn-lt"/>
                <a:ea typeface="+mn-ea"/>
                <a:cs typeface="+mn-cs"/>
              </a:rPr>
              <a:t>Therefore, t</a:t>
            </a:r>
            <a:r>
              <a:rPr lang="en-US" sz="1200" b="0" kern="1200" dirty="0">
                <a:solidFill>
                  <a:schemeClr val="tx1"/>
                </a:solidFill>
                <a:latin typeface="+mn-lt"/>
                <a:ea typeface="+mn-ea"/>
                <a:cs typeface="+mn-cs"/>
              </a:rPr>
              <a:t>his model </a:t>
            </a:r>
            <a:r>
              <a:rPr lang="en-US" sz="1200" b="1" kern="1200" dirty="0">
                <a:solidFill>
                  <a:schemeClr val="tx1"/>
                </a:solidFill>
                <a:latin typeface="+mn-lt"/>
                <a:ea typeface="+mn-ea"/>
                <a:cs typeface="+mn-cs"/>
              </a:rPr>
              <a:t>aligns with the calculations</a:t>
            </a:r>
            <a:r>
              <a:rPr lang="en-US" sz="1200" b="0" kern="1200" dirty="0">
                <a:solidFill>
                  <a:schemeClr val="tx1"/>
                </a:solidFill>
                <a:latin typeface="+mn-lt"/>
                <a:ea typeface="+mn-ea"/>
                <a:cs typeface="+mn-cs"/>
              </a:rPr>
              <a:t> we did in </a:t>
            </a:r>
            <a:r>
              <a:rPr lang="en-US" sz="1200" b="0" kern="1200" dirty="0" err="1">
                <a:solidFill>
                  <a:schemeClr val="tx1"/>
                </a:solidFill>
                <a:latin typeface="+mn-lt"/>
                <a:ea typeface="+mn-ea"/>
                <a:cs typeface="+mn-cs"/>
              </a:rPr>
              <a:t>mathcad</a:t>
            </a:r>
            <a:r>
              <a:rPr lang="en-US" sz="1200" b="0" kern="1200" dirty="0">
                <a:solidFill>
                  <a:schemeClr val="tx1"/>
                </a:solidFill>
                <a:latin typeface="+mn-lt"/>
                <a:ea typeface="+mn-ea"/>
                <a:cs typeface="+mn-cs"/>
              </a:rPr>
              <a:t> which</a:t>
            </a:r>
            <a:r>
              <a:rPr lang="en-US" sz="1200" b="0" kern="1200" baseline="0" dirty="0">
                <a:solidFill>
                  <a:schemeClr val="tx1"/>
                </a:solidFill>
                <a:latin typeface="+mn-lt"/>
                <a:ea typeface="+mn-ea"/>
                <a:cs typeface="+mn-cs"/>
              </a:rPr>
              <a:t> demonstrated that the expected volume of accumulated particles is much smaller than total pore volume. </a:t>
            </a: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19288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While we believe the capillary model is feasible, </a:t>
            </a:r>
            <a:r>
              <a:rPr lang="en-US" sz="1200" b="1" kern="1200" dirty="0">
                <a:solidFill>
                  <a:schemeClr val="tx1"/>
                </a:solidFill>
                <a:latin typeface="+mn-lt"/>
                <a:ea typeface="+mn-ea"/>
                <a:cs typeface="+mn-cs"/>
              </a:rPr>
              <a:t>there is still a lot of work to be done</a:t>
            </a:r>
            <a:r>
              <a:rPr lang="en-US" sz="1200" b="0" kern="1200" dirty="0">
                <a:solidFill>
                  <a:schemeClr val="tx1"/>
                </a:solidFill>
                <a:latin typeface="+mn-lt"/>
                <a:ea typeface="+mn-ea"/>
                <a:cs typeface="+mn-cs"/>
              </a:rPr>
              <a:t>. When the filter fails, the pores of the sand filter are clogged with flocs. The clogged flocs can be </a:t>
            </a:r>
            <a:r>
              <a:rPr lang="en-US" sz="1200" b="1" kern="1200" dirty="0">
                <a:solidFill>
                  <a:schemeClr val="tx1"/>
                </a:solidFill>
                <a:latin typeface="+mn-lt"/>
                <a:ea typeface="+mn-ea"/>
                <a:cs typeface="+mn-cs"/>
              </a:rPr>
              <a:t>modeled as a mass of flocs</a:t>
            </a:r>
            <a:r>
              <a:rPr lang="en-US" sz="1200" b="0" kern="1200" dirty="0">
                <a:solidFill>
                  <a:schemeClr val="tx1"/>
                </a:solidFill>
                <a:latin typeface="+mn-lt"/>
                <a:ea typeface="+mn-ea"/>
                <a:cs typeface="+mn-cs"/>
              </a:rPr>
              <a:t> at each constriction</a:t>
            </a:r>
            <a:r>
              <a:rPr lang="en-US" sz="1200" b="1" kern="1200" dirty="0">
                <a:solidFill>
                  <a:schemeClr val="tx1"/>
                </a:solidFill>
                <a:latin typeface="+mn-lt"/>
                <a:ea typeface="+mn-ea"/>
                <a:cs typeface="+mn-cs"/>
              </a:rPr>
              <a:t>, represented</a:t>
            </a:r>
            <a:r>
              <a:rPr lang="en-US" sz="1200" b="1" kern="1200" baseline="0" dirty="0">
                <a:solidFill>
                  <a:schemeClr val="tx1"/>
                </a:solidFill>
                <a:latin typeface="+mn-lt"/>
                <a:ea typeface="+mn-ea"/>
                <a:cs typeface="+mn-cs"/>
              </a:rPr>
              <a:t> by the black area in this top-down view of our filter</a:t>
            </a:r>
            <a:r>
              <a:rPr lang="en-US" sz="1200" b="1" kern="1200" dirty="0">
                <a:solidFill>
                  <a:schemeClr val="tx1"/>
                </a:solidFill>
                <a:latin typeface="+mn-lt"/>
                <a:ea typeface="+mn-ea"/>
                <a:cs typeface="+mn-cs"/>
              </a:rPr>
              <a:t>. </a:t>
            </a:r>
            <a:r>
              <a:rPr lang="en-US" sz="1200" b="0" kern="1200" dirty="0">
                <a:solidFill>
                  <a:schemeClr val="tx1"/>
                </a:solidFill>
                <a:latin typeface="+mn-lt"/>
                <a:ea typeface="+mn-ea"/>
                <a:cs typeface="+mn-cs"/>
              </a:rPr>
              <a:t>Currently, our </a:t>
            </a:r>
            <a:r>
              <a:rPr lang="en-US" sz="1200" b="1" kern="1200" dirty="0">
                <a:solidFill>
                  <a:schemeClr val="tx1"/>
                </a:solidFill>
                <a:latin typeface="+mn-lt"/>
                <a:ea typeface="+mn-ea"/>
                <a:cs typeface="+mn-cs"/>
              </a:rPr>
              <a:t>immediate goal is to find the geometry</a:t>
            </a:r>
            <a:r>
              <a:rPr lang="en-US" sz="1200" b="0" kern="1200" dirty="0">
                <a:solidFill>
                  <a:schemeClr val="tx1"/>
                </a:solidFill>
                <a:latin typeface="+mn-lt"/>
                <a:ea typeface="+mn-ea"/>
                <a:cs typeface="+mn-cs"/>
              </a:rPr>
              <a:t> of the mass of accumulated particles at each constriction. Doing so will give us an insight of how accurate the constriction model is. </a:t>
            </a:r>
            <a:endParaRPr lang="en-US" baseline="0"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595959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n-lt"/>
                <a:ea typeface="+mn-ea"/>
                <a:cs typeface="+mn-cs"/>
              </a:rPr>
              <a:t>We currently believe</a:t>
            </a:r>
            <a:r>
              <a:rPr lang="en-US" sz="1200" b="0" kern="1200" baseline="0" dirty="0">
                <a:solidFill>
                  <a:schemeClr val="tx1"/>
                </a:solidFill>
                <a:latin typeface="+mn-lt"/>
                <a:ea typeface="+mn-ea"/>
                <a:cs typeface="+mn-cs"/>
              </a:rPr>
              <a:t> that the </a:t>
            </a:r>
            <a:r>
              <a:rPr lang="en-US" sz="1200" b="1" kern="1200" baseline="0" dirty="0">
                <a:solidFill>
                  <a:schemeClr val="tx1"/>
                </a:solidFill>
                <a:latin typeface="+mn-lt"/>
                <a:ea typeface="+mn-ea"/>
                <a:cs typeface="+mn-cs"/>
              </a:rPr>
              <a:t>flocs form as a washer at each constriction</a:t>
            </a:r>
            <a:r>
              <a:rPr lang="en-US" sz="1200" b="0" kern="1200" baseline="0" dirty="0">
                <a:solidFill>
                  <a:schemeClr val="tx1"/>
                </a:solidFill>
                <a:latin typeface="+mn-lt"/>
                <a:ea typeface="+mn-ea"/>
                <a:cs typeface="+mn-cs"/>
              </a:rPr>
              <a:t>. This means that the volume of flocs at each constriction is very small in comparison to the total volume of pores. </a:t>
            </a:r>
            <a:r>
              <a:rPr lang="en-US" sz="1200" b="0" kern="1200" dirty="0">
                <a:solidFill>
                  <a:schemeClr val="tx1"/>
                </a:solidFill>
                <a:latin typeface="+mn-lt"/>
                <a:ea typeface="+mn-ea"/>
                <a:cs typeface="+mn-cs"/>
              </a:rPr>
              <a:t>If the constriction model proves to be an accurate model, we h</a:t>
            </a:r>
            <a:r>
              <a:rPr lang="en-US" sz="1200" b="1" kern="1200" dirty="0">
                <a:solidFill>
                  <a:schemeClr val="tx1"/>
                </a:solidFill>
                <a:latin typeface="+mn-lt"/>
                <a:ea typeface="+mn-ea"/>
                <a:cs typeface="+mn-cs"/>
              </a:rPr>
              <a:t>ope to run experiments and see if the model applies to experiments</a:t>
            </a:r>
            <a:r>
              <a:rPr lang="en-US" sz="1200" b="0" kern="1200" dirty="0">
                <a:solidFill>
                  <a:schemeClr val="tx1"/>
                </a:solidFill>
                <a:latin typeface="+mn-lt"/>
                <a:ea typeface="+mn-ea"/>
                <a:cs typeface="+mn-cs"/>
              </a:rPr>
              <a:t> with different parameters: coagulant dosage, influent turbidity, and sand filter depth. </a:t>
            </a:r>
          </a:p>
          <a:p>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A211FD9-2E30-4C47-A861-CC950DE10BF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25741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211FD9-2E30-4C47-A861-CC950DE10BF4}" type="slidenum">
              <a:rPr lang="en-US" smtClean="0"/>
              <a:t>19</a:t>
            </a:fld>
            <a:endParaRPr lang="en-US"/>
          </a:p>
        </p:txBody>
      </p:sp>
    </p:spTree>
    <p:extLst>
      <p:ext uri="{BB962C8B-B14F-4D97-AF65-F5344CB8AC3E}">
        <p14:creationId xmlns:p14="http://schemas.microsoft.com/office/powerpoint/2010/main" val="1667468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Procedure and experimental conditions</a:t>
            </a:r>
          </a:p>
          <a:p>
            <a:r>
              <a:rPr lang="en-US" dirty="0" smtClean="0"/>
              <a:t>PID</a:t>
            </a:r>
          </a:p>
        </p:txBody>
      </p:sp>
      <p:sp>
        <p:nvSpPr>
          <p:cNvPr id="4" name="Slide Number Placeholder 3"/>
          <p:cNvSpPr>
            <a:spLocks noGrp="1"/>
          </p:cNvSpPr>
          <p:nvPr>
            <p:ph type="sldNum" sz="quarter" idx="10"/>
          </p:nvPr>
        </p:nvSpPr>
        <p:spPr/>
        <p:txBody>
          <a:bodyPr/>
          <a:lstStyle/>
          <a:p>
            <a:fld id="{DA211FD9-2E30-4C47-A861-CC950DE10BF4}" type="slidenum">
              <a:rPr lang="en-US" smtClean="0"/>
              <a:t>20</a:t>
            </a:fld>
            <a:endParaRPr lang="en-US"/>
          </a:p>
        </p:txBody>
      </p:sp>
    </p:spTree>
    <p:extLst>
      <p:ext uri="{BB962C8B-B14F-4D97-AF65-F5344CB8AC3E}">
        <p14:creationId xmlns:p14="http://schemas.microsoft.com/office/powerpoint/2010/main" val="2769482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Jonathan</a:t>
            </a:r>
          </a:p>
          <a:p>
            <a:endParaRPr lang="en-US" dirty="0"/>
          </a:p>
          <a:p>
            <a:r>
              <a:rPr lang="en-US" dirty="0"/>
              <a:t>Head loss</a:t>
            </a:r>
          </a:p>
          <a:p>
            <a:r>
              <a:rPr lang="en-US" dirty="0"/>
              <a:t>Effluent</a:t>
            </a:r>
            <a:r>
              <a:rPr lang="en-US" baseline="0" dirty="0"/>
              <a:t> turbidity</a:t>
            </a:r>
          </a:p>
          <a:p>
            <a:r>
              <a:rPr lang="en-US" baseline="0" dirty="0"/>
              <a:t>Defining failure time</a:t>
            </a:r>
          </a:p>
          <a:p>
            <a:r>
              <a:rPr lang="en-US" baseline="0" dirty="0"/>
              <a:t>2 graphs? 2 slides?</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pPr/>
              <a:t>3</a:t>
            </a:fld>
            <a:endParaRPr lang="en-US"/>
          </a:p>
        </p:txBody>
      </p:sp>
    </p:spTree>
    <p:extLst>
      <p:ext uri="{BB962C8B-B14F-4D97-AF65-F5344CB8AC3E}">
        <p14:creationId xmlns:p14="http://schemas.microsoft.com/office/powerpoint/2010/main" val="2462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Jonathan</a:t>
            </a:r>
          </a:p>
          <a:p>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pPr/>
              <a:t>5</a:t>
            </a:fld>
            <a:endParaRPr lang="en-US"/>
          </a:p>
        </p:txBody>
      </p:sp>
    </p:spTree>
    <p:extLst>
      <p:ext uri="{BB962C8B-B14F-4D97-AF65-F5344CB8AC3E}">
        <p14:creationId xmlns:p14="http://schemas.microsoft.com/office/powerpoint/2010/main" val="2095918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Theresa</a:t>
            </a:r>
          </a:p>
          <a:p>
            <a:endParaRPr lang="en-US" dirty="0" smtClean="0"/>
          </a:p>
          <a:p>
            <a:r>
              <a:rPr lang="en-US" dirty="0" smtClean="0"/>
              <a:t>Clean</a:t>
            </a:r>
            <a:r>
              <a:rPr lang="en-US" baseline="0" dirty="0" smtClean="0"/>
              <a:t> bed filter models </a:t>
            </a:r>
            <a:endParaRPr lang="en-US" dirty="0" smtClean="0"/>
          </a:p>
          <a:p>
            <a:r>
              <a:rPr lang="en-US" dirty="0" smtClean="0"/>
              <a:t>Dynamic</a:t>
            </a:r>
            <a:r>
              <a:rPr lang="en-US" baseline="0" dirty="0" smtClean="0"/>
              <a:t> modeling hasn’t been comprehensive</a:t>
            </a:r>
          </a:p>
          <a:p>
            <a:r>
              <a:rPr lang="en-US" baseline="0" dirty="0" smtClean="0"/>
              <a:t>Hasn’t been very effective</a:t>
            </a:r>
          </a:p>
          <a:p>
            <a:r>
              <a:rPr lang="en-US" baseline="0" dirty="0" smtClean="0"/>
              <a:t>http://www.eolss.net/sample-chapters/c07/e6-144-08.pdf</a:t>
            </a:r>
          </a:p>
          <a:p>
            <a:r>
              <a:rPr lang="en-US" baseline="0" dirty="0" smtClean="0"/>
              <a:t>If one believes that the purpose of modeling is to be able to predict a priori the full behavior of filters, then the modeling efforts to date have been a failure. However, if the purpose of modeling is viewed as providing insight into filter behavior that might be useful for design and operation, then the modeling has been quite successful, even if incomplete.</a:t>
            </a:r>
          </a:p>
          <a:p>
            <a:r>
              <a:rPr lang="en-US" sz="1200" b="0" i="0" kern="1200" dirty="0" smtClean="0">
                <a:solidFill>
                  <a:schemeClr val="tx1"/>
                </a:solidFill>
                <a:effectLst/>
                <a:latin typeface="+mn-lt"/>
                <a:ea typeface="+mn-ea"/>
                <a:cs typeface="+mn-cs"/>
              </a:rPr>
              <a:t>Benjamin, M. M, &amp; Lawler, D. F. (2013). </a:t>
            </a:r>
            <a:r>
              <a:rPr lang="en-US" sz="1200" b="0" i="1" kern="1200" dirty="0" smtClean="0">
                <a:solidFill>
                  <a:schemeClr val="tx1"/>
                </a:solidFill>
                <a:effectLst/>
                <a:latin typeface="+mn-lt"/>
                <a:ea typeface="+mn-ea"/>
                <a:cs typeface="+mn-cs"/>
              </a:rPr>
              <a:t>Water quality engineering: physical/chemical treatment processes analysis.</a:t>
            </a:r>
            <a:r>
              <a:rPr lang="en-US" sz="1200" b="0" i="0" kern="1200" dirty="0" smtClean="0">
                <a:solidFill>
                  <a:schemeClr val="tx1"/>
                </a:solidFill>
                <a:effectLst/>
                <a:latin typeface="+mn-lt"/>
                <a:ea typeface="+mn-ea"/>
                <a:cs typeface="+mn-cs"/>
              </a:rPr>
              <a:t> Hoboken, N.J.: John Wiley &amp; Sons.</a:t>
            </a:r>
          </a:p>
          <a:p>
            <a:endParaRPr lang="en-US" sz="1200" b="0" i="0" kern="1200" baseline="0" dirty="0" smtClean="0">
              <a:solidFill>
                <a:schemeClr val="tx1"/>
              </a:solidFill>
              <a:effectLst/>
              <a:latin typeface="+mn-lt"/>
              <a:ea typeface="+mn-ea"/>
              <a:cs typeface="+mn-cs"/>
            </a:endParaRPr>
          </a:p>
          <a:p>
            <a:r>
              <a:rPr lang="en-US" baseline="0" dirty="0" smtClean="0"/>
              <a:t>Questions we are trying to answer:</a:t>
            </a:r>
          </a:p>
          <a:p>
            <a:r>
              <a:rPr lang="en-US" baseline="0" dirty="0" smtClean="0"/>
              <a:t>How much volume of flocs can the pores hold?</a:t>
            </a:r>
          </a:p>
          <a:p>
            <a:r>
              <a:rPr lang="en-US" baseline="0" dirty="0" smtClean="0"/>
              <a:t>How much head loss will there be as a result of coagulant dose?</a:t>
            </a:r>
          </a:p>
          <a:p>
            <a:r>
              <a:rPr lang="en-US" baseline="0" dirty="0" smtClean="0"/>
              <a:t>How much shear is there on the flocs attached to the filter sand?</a:t>
            </a:r>
          </a:p>
          <a:p>
            <a:endParaRPr lang="en-US" baseline="0" dirty="0" smtClean="0"/>
          </a:p>
        </p:txBody>
      </p:sp>
      <p:sp>
        <p:nvSpPr>
          <p:cNvPr id="4" name="Slide Number Placeholder 3"/>
          <p:cNvSpPr>
            <a:spLocks noGrp="1"/>
          </p:cNvSpPr>
          <p:nvPr>
            <p:ph type="sldNum" sz="quarter" idx="10"/>
          </p:nvPr>
        </p:nvSpPr>
        <p:spPr/>
        <p:txBody>
          <a:bodyPr/>
          <a:lstStyle/>
          <a:p>
            <a:fld id="{DA211FD9-2E30-4C47-A861-CC950DE10BF4}" type="slidenum">
              <a:rPr lang="en-US" smtClean="0"/>
              <a:pPr/>
              <a:t>6</a:t>
            </a:fld>
            <a:endParaRPr lang="en-US"/>
          </a:p>
        </p:txBody>
      </p:sp>
    </p:spTree>
    <p:extLst>
      <p:ext uri="{BB962C8B-B14F-4D97-AF65-F5344CB8AC3E}">
        <p14:creationId xmlns:p14="http://schemas.microsoft.com/office/powerpoint/2010/main" val="1817092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Theresa</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individual pore spaces have been aggregated as small capillary tubes throughout the filter media</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pPr/>
              <a:t>7</a:t>
            </a:fld>
            <a:endParaRPr lang="en-US"/>
          </a:p>
        </p:txBody>
      </p:sp>
    </p:spTree>
    <p:extLst>
      <p:ext uri="{BB962C8B-B14F-4D97-AF65-F5344CB8AC3E}">
        <p14:creationId xmlns:p14="http://schemas.microsoft.com/office/powerpoint/2010/main" val="3549817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Theresa</a:t>
            </a:r>
          </a:p>
          <a:p>
            <a:r>
              <a:rPr lang="en-US" dirty="0" smtClean="0"/>
              <a:t>The capillary</a:t>
            </a:r>
            <a:r>
              <a:rPr lang="en-US" baseline="0" dirty="0" smtClean="0"/>
              <a:t> tubes fill up over time</a:t>
            </a:r>
            <a:endParaRPr lang="en-US" dirty="0"/>
          </a:p>
        </p:txBody>
      </p:sp>
      <p:sp>
        <p:nvSpPr>
          <p:cNvPr id="4" name="Slide Number Placeholder 3"/>
          <p:cNvSpPr>
            <a:spLocks noGrp="1"/>
          </p:cNvSpPr>
          <p:nvPr>
            <p:ph type="sldNum" sz="quarter" idx="10"/>
          </p:nvPr>
        </p:nvSpPr>
        <p:spPr/>
        <p:txBody>
          <a:bodyPr/>
          <a:lstStyle/>
          <a:p>
            <a:fld id="{DA211FD9-2E30-4C47-A861-CC950DE10BF4}" type="slidenum">
              <a:rPr lang="en-US" smtClean="0"/>
              <a:pPr/>
              <a:t>8</a:t>
            </a:fld>
            <a:endParaRPr lang="en-US"/>
          </a:p>
        </p:txBody>
      </p:sp>
    </p:spTree>
    <p:extLst>
      <p:ext uri="{BB962C8B-B14F-4D97-AF65-F5344CB8AC3E}">
        <p14:creationId xmlns:p14="http://schemas.microsoft.com/office/powerpoint/2010/main" val="1090174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3043CA-4F91-C242-8337-C3C97BB54256}" type="slidenum">
              <a:rPr lang="en-US" smtClean="0"/>
              <a:t>9</a:t>
            </a:fld>
            <a:endParaRPr lang="en-US"/>
          </a:p>
        </p:txBody>
      </p:sp>
    </p:spTree>
    <p:extLst>
      <p:ext uri="{BB962C8B-B14F-4D97-AF65-F5344CB8AC3E}">
        <p14:creationId xmlns:p14="http://schemas.microsoft.com/office/powerpoint/2010/main" val="2432268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A93043CA-4F91-C242-8337-C3C97BB54256}" type="slidenum">
              <a:rPr lang="en-US" smtClean="0"/>
              <a:t>10</a:t>
            </a:fld>
            <a:endParaRPr lang="en-US"/>
          </a:p>
        </p:txBody>
      </p:sp>
    </p:spTree>
    <p:extLst>
      <p:ext uri="{BB962C8B-B14F-4D97-AF65-F5344CB8AC3E}">
        <p14:creationId xmlns:p14="http://schemas.microsoft.com/office/powerpoint/2010/main" val="3141689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Theresa</a:t>
            </a:r>
          </a:p>
          <a:p>
            <a:r>
              <a:rPr lang="en-US" dirty="0" smtClean="0"/>
              <a:t>Estimated floc size is about 100</a:t>
            </a:r>
            <a:r>
              <a:rPr lang="en-US" baseline="0" dirty="0" smtClean="0"/>
              <a:t> times the size of the capillary tube</a:t>
            </a:r>
            <a:endParaRPr lang="en-US" baseline="0" dirty="0"/>
          </a:p>
          <a:p>
            <a:r>
              <a:rPr lang="en-US" baseline="0" dirty="0" smtClean="0"/>
              <a:t>With a capillary diameter of 0.4 mm, we obtain a floc size of 39 mm, which is larger than our entire filter diameter</a:t>
            </a:r>
          </a:p>
        </p:txBody>
      </p:sp>
      <p:sp>
        <p:nvSpPr>
          <p:cNvPr id="4" name="Slide Number Placeholder 3"/>
          <p:cNvSpPr>
            <a:spLocks noGrp="1"/>
          </p:cNvSpPr>
          <p:nvPr>
            <p:ph type="sldNum" sz="quarter" idx="10"/>
          </p:nvPr>
        </p:nvSpPr>
        <p:spPr/>
        <p:txBody>
          <a:bodyPr/>
          <a:lstStyle/>
          <a:p>
            <a:fld id="{DA211FD9-2E30-4C47-A861-CC950DE10BF4}" type="slidenum">
              <a:rPr lang="en-US" smtClean="0"/>
              <a:pPr/>
              <a:t>11</a:t>
            </a:fld>
            <a:endParaRPr lang="en-US"/>
          </a:p>
        </p:txBody>
      </p:sp>
    </p:spTree>
    <p:extLst>
      <p:ext uri="{BB962C8B-B14F-4D97-AF65-F5344CB8AC3E}">
        <p14:creationId xmlns:p14="http://schemas.microsoft.com/office/powerpoint/2010/main" val="16200600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72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6209730" y="6356348"/>
            <a:ext cx="928047" cy="423839"/>
          </a:xfrm>
        </p:spPr>
        <p:txBody>
          <a:bodyPr/>
          <a:lstStyle/>
          <a:p>
            <a:fld id="{52BA18B9-81B9-438D-BB25-980199F8EAE8}" type="datetime1">
              <a:rPr lang="en-US" smtClean="0"/>
              <a:pPr/>
              <a:t>10/24/2016</a:t>
            </a:fld>
            <a:endParaRPr lang="en-US" dirty="0"/>
          </a:p>
        </p:txBody>
      </p:sp>
      <p:sp>
        <p:nvSpPr>
          <p:cNvPr id="5"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a:t>Research | Fall 2016</a:t>
            </a:r>
          </a:p>
        </p:txBody>
      </p:sp>
      <p:sp>
        <p:nvSpPr>
          <p:cNvPr id="6" name="Slide Number Placeholder 5"/>
          <p:cNvSpPr>
            <a:spLocks noGrp="1"/>
          </p:cNvSpPr>
          <p:nvPr>
            <p:ph type="sldNum" sz="quarter" idx="12"/>
          </p:nvPr>
        </p:nvSpPr>
        <p:spPr>
          <a:xfrm>
            <a:off x="11682484" y="6356350"/>
            <a:ext cx="384980" cy="365124"/>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1588681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pPr/>
              <a:t>10/24/2016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60481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pPr/>
              <a:t>10/24/2016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531635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7200">
                <a:latin typeface="+mj-lt"/>
                <a:cs typeface="Arial" panose="020B0604020202020204" pitchFamily="34" charset="0"/>
              </a:defRPr>
            </a:lvl1pPr>
          </a:lstStyle>
          <a:p>
            <a:r>
              <a:rPr lang="en-US" dirty="0"/>
              <a:t>Team Name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6209730" y="6356348"/>
            <a:ext cx="928047" cy="423839"/>
          </a:xfrm>
        </p:spPr>
        <p:txBody>
          <a:bodyPr/>
          <a:lstStyle/>
          <a:p>
            <a:fld id="{52BA18B9-81B9-438D-BB25-980199F8EAE8}" type="datetime1">
              <a:rPr lang="en-US" smtClean="0"/>
              <a:pPr/>
              <a:t>10/24/2016</a:t>
            </a:fld>
            <a:endParaRPr lang="en-US" dirty="0"/>
          </a:p>
        </p:txBody>
      </p:sp>
      <p:sp>
        <p:nvSpPr>
          <p:cNvPr id="5" name="Footer Placeholder 4"/>
          <p:cNvSpPr>
            <a:spLocks noGrp="1"/>
          </p:cNvSpPr>
          <p:nvPr>
            <p:ph type="ftr" sz="quarter" idx="11"/>
          </p:nvPr>
        </p:nvSpPr>
        <p:spPr>
          <a:xfrm>
            <a:off x="7281080" y="6356349"/>
            <a:ext cx="4114800" cy="365125"/>
          </a:xfrm>
        </p:spPr>
        <p:txBody>
          <a:bodyPr/>
          <a:lstStyle>
            <a:lvl1pPr algn="r">
              <a:defRPr b="1">
                <a:latin typeface="Arial" panose="020B0604020202020204" pitchFamily="34" charset="0"/>
                <a:cs typeface="Arial" panose="020B0604020202020204" pitchFamily="34" charset="0"/>
              </a:defRPr>
            </a:lvl1pPr>
          </a:lstStyle>
          <a:p>
            <a:r>
              <a:rPr lang="en-US" dirty="0"/>
              <a:t>Research | Fall 2016</a:t>
            </a:r>
          </a:p>
        </p:txBody>
      </p:sp>
      <p:sp>
        <p:nvSpPr>
          <p:cNvPr id="6" name="Slide Number Placeholder 5"/>
          <p:cNvSpPr>
            <a:spLocks noGrp="1"/>
          </p:cNvSpPr>
          <p:nvPr>
            <p:ph type="sldNum" sz="quarter" idx="12"/>
          </p:nvPr>
        </p:nvSpPr>
        <p:spPr>
          <a:xfrm>
            <a:off x="11682484" y="6356350"/>
            <a:ext cx="384980" cy="365124"/>
          </a:xfrm>
        </p:spPr>
        <p:txBody>
          <a:bodyPr/>
          <a:lstStyle>
            <a:lvl1pPr>
              <a:defRPr b="1"/>
            </a:lvl1pPr>
          </a:lstStyle>
          <a:p>
            <a:r>
              <a:rPr lang="en-US" dirty="0">
                <a:solidFill>
                  <a:srgbClr val="7F7F7F"/>
                </a:solidFill>
                <a:latin typeface="Arial" panose="020B0604020202020204" pitchFamily="34" charset="0"/>
                <a:cs typeface="Arial" panose="020B0604020202020204" pitchFamily="34" charset="0"/>
              </a:rPr>
              <a:t>#</a:t>
            </a:r>
            <a:endParaRPr lang="en-US" dirty="0">
              <a:solidFill>
                <a:srgbClr val="7F7F7F"/>
              </a:solidFill>
            </a:endParaRPr>
          </a:p>
        </p:txBody>
      </p:sp>
      <p:pic>
        <p:nvPicPr>
          <p:cNvPr id="7"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3914247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pPr/>
              <a:t>10/24/2016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2154222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lgn="ctr">
              <a:defRPr sz="6000" baseline="0"/>
            </a:lvl1pPr>
          </a:lstStyle>
          <a:p>
            <a:r>
              <a:rPr lang="en-US" dirty="0"/>
              <a:t>Section Header</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pPr/>
              <a:t>10/24/2016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pic>
        <p:nvPicPr>
          <p:cNvPr id="8"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3933907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pPr/>
              <a:t>10/24/2016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829027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pPr/>
              <a:t>10/24/2016</a:t>
            </a:fld>
            <a:endParaRPr lang="en-US"/>
          </a:p>
        </p:txBody>
      </p:sp>
      <p:sp>
        <p:nvSpPr>
          <p:cNvPr id="8" name="Footer Placeholder 7"/>
          <p:cNvSpPr>
            <a:spLocks noGrp="1"/>
          </p:cNvSpPr>
          <p:nvPr>
            <p:ph type="ftr" sz="quarter" idx="11"/>
          </p:nvPr>
        </p:nvSpPr>
        <p:spPr/>
        <p:txBody>
          <a:bodyPr/>
          <a:lstStyle/>
          <a:p>
            <a:r>
              <a:rPr lang="en-US" dirty="0"/>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2965204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70ED68D-348F-44AC-BC92-638337504EC1}" type="datetime1">
              <a:rPr lang="en-US" smtClean="0"/>
              <a:pPr/>
              <a:t>10/24/2016</a:t>
            </a:fld>
            <a:endParaRPr lang="en-US"/>
          </a:p>
        </p:txBody>
      </p:sp>
      <p:sp>
        <p:nvSpPr>
          <p:cNvPr id="4" name="Footer Placeholder 3"/>
          <p:cNvSpPr>
            <a:spLocks noGrp="1"/>
          </p:cNvSpPr>
          <p:nvPr>
            <p:ph type="ftr" sz="quarter" idx="11"/>
          </p:nvPr>
        </p:nvSpPr>
        <p:spPr/>
        <p:txBody>
          <a:bodyPr/>
          <a:lstStyle/>
          <a:p>
            <a:r>
              <a:rPr lang="en-US" dirty="0"/>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1435421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pPr/>
              <a:t>10/24/2016</a:t>
            </a:fld>
            <a:endParaRPr lang="en-US"/>
          </a:p>
        </p:txBody>
      </p:sp>
      <p:sp>
        <p:nvSpPr>
          <p:cNvPr id="3" name="Footer Placeholder 2"/>
          <p:cNvSpPr>
            <a:spLocks noGrp="1"/>
          </p:cNvSpPr>
          <p:nvPr>
            <p:ph type="ftr" sz="quarter" idx="11"/>
          </p:nvPr>
        </p:nvSpPr>
        <p:spPr/>
        <p:txBody>
          <a:bodyPr/>
          <a:lstStyle/>
          <a:p>
            <a:r>
              <a:rPr lang="en-US" dirty="0"/>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2429422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pPr/>
              <a:t>10/24/2016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2666192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90000"/>
              </a:lnSpc>
              <a:buSzPct val="25000"/>
              <a:defRPr/>
            </a:lvl1pPr>
          </a:lstStyle>
          <a:p>
            <a:pPr>
              <a:lnSpc>
                <a:spcPct val="90000"/>
              </a:lnSpc>
              <a:buSzPct val="25000"/>
            </a:pPr>
            <a:r>
              <a:rPr lang="en-US" sz="4400" dirty="0">
                <a:solidFill>
                  <a:srgbClr val="0B68FF"/>
                </a:solidFill>
              </a:rPr>
              <a:t>Sentence Header</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F52BE2-A480-41C5-AFE8-E323729F0EAB}" type="datetime1">
              <a:rPr lang="en-US" smtClean="0"/>
              <a:pPr/>
              <a:t>10/24/2016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6863906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pPr/>
              <a:t>10/24/2016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2887234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FE6B9F-0A78-42B9-9358-0DA2626E5262}" type="datetime1">
              <a:rPr lang="en-US" smtClean="0"/>
              <a:pPr/>
              <a:t>10/24/2016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2931462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A9F5A-6065-4227-905A-BE0E9F94F3C0}" type="datetime1">
              <a:rPr lang="en-US" smtClean="0"/>
              <a:pPr/>
              <a:t>10/24/2016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048453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lgn="ctr">
              <a:defRPr sz="6000" baseline="0"/>
            </a:lvl1pPr>
          </a:lstStyle>
          <a:p>
            <a:r>
              <a:rPr lang="en-US" dirty="0"/>
              <a:t>Section Header</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971430-36AF-4BB4-AF0B-119920C29DD9}" type="datetime1">
              <a:rPr lang="en-US" smtClean="0"/>
              <a:pPr/>
              <a:t>10/24/2016</a:t>
            </a:fld>
            <a:endParaRPr lang="en-US"/>
          </a:p>
        </p:txBody>
      </p:sp>
      <p:sp>
        <p:nvSpPr>
          <p:cNvPr id="5" name="Footer Placeholder 4"/>
          <p:cNvSpPr>
            <a:spLocks noGrp="1"/>
          </p:cNvSpPr>
          <p:nvPr>
            <p:ph type="ftr" sz="quarter" idx="11"/>
          </p:nvPr>
        </p:nvSpPr>
        <p:spPr/>
        <p:txBody>
          <a:bodyPr/>
          <a:lstStyle/>
          <a:p>
            <a:r>
              <a:rPr lang="en-US" dirty="0"/>
              <a:t>Research | Fall 2016</a:t>
            </a:r>
          </a:p>
        </p:txBody>
      </p:sp>
      <p:sp>
        <p:nvSpPr>
          <p:cNvPr id="6" name="Slide Number Placeholder 5"/>
          <p:cNvSpPr>
            <a:spLocks noGrp="1"/>
          </p:cNvSpPr>
          <p:nvPr>
            <p:ph type="sldNum" sz="quarter" idx="12"/>
          </p:nvPr>
        </p:nvSpPr>
        <p:spPr/>
        <p:txBody>
          <a:bodyPr/>
          <a:lstStyle/>
          <a:p>
            <a:fld id="{B188C2F9-8455-49A9-B6AD-FA3BC6762504}" type="slidenum">
              <a:rPr lang="en-US" smtClean="0"/>
              <a:pPr/>
              <a:t>‹#›</a:t>
            </a:fld>
            <a:endParaRPr lang="en-US"/>
          </a:p>
        </p:txBody>
      </p:sp>
      <p:pic>
        <p:nvPicPr>
          <p:cNvPr id="8" name="Shape 165"/>
          <p:cNvPicPr preferRelativeResize="0"/>
          <p:nvPr userDrawn="1"/>
        </p:nvPicPr>
        <p:blipFill rotWithShape="1">
          <a:blip r:embed="rId2">
            <a:alphaModFix/>
          </a:blip>
          <a:srcRect l="4313" r="75452"/>
          <a:stretch/>
        </p:blipFill>
        <p:spPr>
          <a:xfrm>
            <a:off x="0" y="3509963"/>
            <a:ext cx="2275725" cy="3270224"/>
          </a:xfrm>
          <a:prstGeom prst="rect">
            <a:avLst/>
          </a:prstGeom>
          <a:noFill/>
          <a:ln>
            <a:noFill/>
          </a:ln>
        </p:spPr>
      </p:pic>
    </p:spTree>
    <p:extLst>
      <p:ext uri="{BB962C8B-B14F-4D97-AF65-F5344CB8AC3E}">
        <p14:creationId xmlns:p14="http://schemas.microsoft.com/office/powerpoint/2010/main" val="2081645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EB9C0-9963-4D6C-A291-7DA8DE014594}" type="datetime1">
              <a:rPr lang="en-US" smtClean="0"/>
              <a:pPr/>
              <a:t>10/24/2016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1999939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6B5BC-0670-4BE3-BDB9-3B9583331A50}" type="datetime1">
              <a:rPr lang="en-US" smtClean="0"/>
              <a:pPr/>
              <a:t>10/24/2016</a:t>
            </a:fld>
            <a:endParaRPr lang="en-US"/>
          </a:p>
        </p:txBody>
      </p:sp>
      <p:sp>
        <p:nvSpPr>
          <p:cNvPr id="8" name="Footer Placeholder 7"/>
          <p:cNvSpPr>
            <a:spLocks noGrp="1"/>
          </p:cNvSpPr>
          <p:nvPr>
            <p:ph type="ftr" sz="quarter" idx="11"/>
          </p:nvPr>
        </p:nvSpPr>
        <p:spPr/>
        <p:txBody>
          <a:bodyPr/>
          <a:lstStyle/>
          <a:p>
            <a:r>
              <a:rPr lang="en-US" dirty="0"/>
              <a:t>Research | Fall 2016</a:t>
            </a:r>
          </a:p>
        </p:txBody>
      </p:sp>
      <p:sp>
        <p:nvSpPr>
          <p:cNvPr id="9" name="Slide Number Placeholder 8"/>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271809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sz="4400" dirty="0">
                <a:solidFill>
                  <a:srgbClr val="0B68FF"/>
                </a:solidFill>
              </a:rPr>
              <a:t>Sentence Header</a:t>
            </a:r>
            <a:endParaRPr lang="en-US" dirty="0"/>
          </a:p>
        </p:txBody>
      </p:sp>
      <p:sp>
        <p:nvSpPr>
          <p:cNvPr id="3" name="Date Placeholder 2"/>
          <p:cNvSpPr>
            <a:spLocks noGrp="1"/>
          </p:cNvSpPr>
          <p:nvPr>
            <p:ph type="dt" sz="half" idx="10"/>
          </p:nvPr>
        </p:nvSpPr>
        <p:spPr/>
        <p:txBody>
          <a:bodyPr/>
          <a:lstStyle/>
          <a:p>
            <a:fld id="{870ED68D-348F-44AC-BC92-638337504EC1}" type="datetime1">
              <a:rPr lang="en-US" smtClean="0"/>
              <a:pPr/>
              <a:t>10/24/2016</a:t>
            </a:fld>
            <a:endParaRPr lang="en-US"/>
          </a:p>
        </p:txBody>
      </p:sp>
      <p:sp>
        <p:nvSpPr>
          <p:cNvPr id="4" name="Footer Placeholder 3"/>
          <p:cNvSpPr>
            <a:spLocks noGrp="1"/>
          </p:cNvSpPr>
          <p:nvPr>
            <p:ph type="ftr" sz="quarter" idx="11"/>
          </p:nvPr>
        </p:nvSpPr>
        <p:spPr/>
        <p:txBody>
          <a:bodyPr/>
          <a:lstStyle/>
          <a:p>
            <a:r>
              <a:rPr lang="en-US" dirty="0"/>
              <a:t>Research | Fall 2016</a:t>
            </a:r>
          </a:p>
        </p:txBody>
      </p:sp>
      <p:sp>
        <p:nvSpPr>
          <p:cNvPr id="5" name="Slide Number Placeholder 4"/>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02290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77F3A-7070-498D-B752-9B78FEF2BFE2}" type="datetime1">
              <a:rPr lang="en-US" smtClean="0"/>
              <a:pPr/>
              <a:t>10/24/2016</a:t>
            </a:fld>
            <a:endParaRPr lang="en-US"/>
          </a:p>
        </p:txBody>
      </p:sp>
      <p:sp>
        <p:nvSpPr>
          <p:cNvPr id="3" name="Footer Placeholder 2"/>
          <p:cNvSpPr>
            <a:spLocks noGrp="1"/>
          </p:cNvSpPr>
          <p:nvPr>
            <p:ph type="ftr" sz="quarter" idx="11"/>
          </p:nvPr>
        </p:nvSpPr>
        <p:spPr/>
        <p:txBody>
          <a:bodyPr/>
          <a:lstStyle/>
          <a:p>
            <a:r>
              <a:rPr lang="en-US" dirty="0"/>
              <a:t>Research | Fall 2016</a:t>
            </a:r>
          </a:p>
        </p:txBody>
      </p:sp>
      <p:sp>
        <p:nvSpPr>
          <p:cNvPr id="4" name="Slide Number Placeholder 3"/>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321333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167D68C-CA8B-477B-8E3E-F83A92607623}" type="datetime1">
              <a:rPr lang="en-US" smtClean="0"/>
              <a:pPr/>
              <a:t>10/24/2016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1779127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055B0A9-EE47-40E7-9013-6F30FE58C6B5}" type="datetime1">
              <a:rPr lang="en-US" smtClean="0"/>
              <a:pPr/>
              <a:t>10/24/2016</a:t>
            </a:fld>
            <a:endParaRPr lang="en-US"/>
          </a:p>
        </p:txBody>
      </p:sp>
      <p:sp>
        <p:nvSpPr>
          <p:cNvPr id="6" name="Footer Placeholder 5"/>
          <p:cNvSpPr>
            <a:spLocks noGrp="1"/>
          </p:cNvSpPr>
          <p:nvPr>
            <p:ph type="ftr" sz="quarter" idx="11"/>
          </p:nvPr>
        </p:nvSpPr>
        <p:spPr/>
        <p:txBody>
          <a:bodyPr/>
          <a:lstStyle/>
          <a:p>
            <a:r>
              <a:rPr lang="en-US" dirty="0"/>
              <a:t>Research | Fall 2016</a:t>
            </a:r>
          </a:p>
        </p:txBody>
      </p:sp>
      <p:sp>
        <p:nvSpPr>
          <p:cNvPr id="7" name="Slide Number Placeholder 6"/>
          <p:cNvSpPr>
            <a:spLocks noGrp="1"/>
          </p:cNvSpPr>
          <p:nvPr>
            <p:ph type="sldNum" sz="quarter" idx="12"/>
          </p:nvPr>
        </p:nvSpPr>
        <p:spPr/>
        <p:txBody>
          <a:bodyPr/>
          <a:lstStyle/>
          <a:p>
            <a:fld id="{B188C2F9-8455-49A9-B6AD-FA3BC6762504}" type="slidenum">
              <a:rPr lang="en-US" smtClean="0"/>
              <a:pPr/>
              <a:t>‹#›</a:t>
            </a:fld>
            <a:endParaRPr lang="en-US"/>
          </a:p>
        </p:txBody>
      </p:sp>
    </p:spTree>
    <p:extLst>
      <p:ext uri="{BB962C8B-B14F-4D97-AF65-F5344CB8AC3E}">
        <p14:creationId xmlns:p14="http://schemas.microsoft.com/office/powerpoint/2010/main" val="1769279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91367" y="6356349"/>
            <a:ext cx="936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E34FC-1E02-4DFE-8965-69C2F9EDBCF4}" type="datetime1">
              <a:rPr lang="en-US" smtClean="0"/>
              <a:pPr/>
              <a:t>10/24/2016</a:t>
            </a:fld>
            <a:endParaRPr lang="en-US"/>
          </a:p>
        </p:txBody>
      </p:sp>
      <p:sp>
        <p:nvSpPr>
          <p:cNvPr id="5" name="Footer Placeholder 4"/>
          <p:cNvSpPr>
            <a:spLocks noGrp="1"/>
          </p:cNvSpPr>
          <p:nvPr>
            <p:ph type="ftr" sz="quarter" idx="3"/>
          </p:nvPr>
        </p:nvSpPr>
        <p:spPr>
          <a:xfrm>
            <a:off x="7239000" y="6356349"/>
            <a:ext cx="4114800" cy="365125"/>
          </a:xfrm>
          <a:prstGeom prst="rect">
            <a:avLst/>
          </a:prstGeom>
        </p:spPr>
        <p:txBody>
          <a:bodyPr vert="horz" lIns="91440" tIns="45720" rIns="91440" bIns="45720" rtlCol="0" anchor="ctr"/>
          <a:lstStyle>
            <a:lvl1pPr algn="r">
              <a:defRPr sz="1200" b="1">
                <a:solidFill>
                  <a:schemeClr val="tx1">
                    <a:tint val="75000"/>
                  </a:schemeClr>
                </a:solidFill>
                <a:latin typeface="Arial" panose="020B0604020202020204" pitchFamily="34" charset="0"/>
                <a:cs typeface="Arial" panose="020B0604020202020204" pitchFamily="34" charset="0"/>
              </a:defRPr>
            </a:lvl1pPr>
          </a:lstStyle>
          <a:p>
            <a:r>
              <a:rPr lang="en-US" dirty="0"/>
              <a:t>Research | Fall 2016</a:t>
            </a:r>
          </a:p>
        </p:txBody>
      </p:sp>
      <p:sp>
        <p:nvSpPr>
          <p:cNvPr id="6" name="Slide Number Placeholder 5"/>
          <p:cNvSpPr>
            <a:spLocks noGrp="1"/>
          </p:cNvSpPr>
          <p:nvPr>
            <p:ph type="sldNum" sz="quarter" idx="4"/>
          </p:nvPr>
        </p:nvSpPr>
        <p:spPr>
          <a:xfrm>
            <a:off x="11664733" y="6356349"/>
            <a:ext cx="40260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8C2F9-8455-49A9-B6AD-FA3BC6762504}" type="slidenum">
              <a:rPr lang="en-US" smtClean="0"/>
              <a:pPr/>
              <a:t>‹#›</a:t>
            </a:fld>
            <a:endParaRPr lang="en-US"/>
          </a:p>
        </p:txBody>
      </p:sp>
      <p:pic>
        <p:nvPicPr>
          <p:cNvPr id="7" name="Shape 160"/>
          <p:cNvPicPr preferRelativeResize="0"/>
          <p:nvPr userDrawn="1"/>
        </p:nvPicPr>
        <p:blipFill>
          <a:blip r:embed="rId13" cstate="print">
            <a:alphaModFix/>
          </a:blip>
          <a:stretch>
            <a:fillRect/>
          </a:stretch>
        </p:blipFill>
        <p:spPr>
          <a:xfrm>
            <a:off x="9457899" y="59587"/>
            <a:ext cx="2609443" cy="772925"/>
          </a:xfrm>
          <a:prstGeom prst="rect">
            <a:avLst/>
          </a:prstGeom>
          <a:noFill/>
          <a:ln>
            <a:noFill/>
          </a:ln>
        </p:spPr>
      </p:pic>
    </p:spTree>
    <p:extLst>
      <p:ext uri="{BB962C8B-B14F-4D97-AF65-F5344CB8AC3E}">
        <p14:creationId xmlns:p14="http://schemas.microsoft.com/office/powerpoint/2010/main" val="2109183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91367" y="6356349"/>
            <a:ext cx="936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E34FC-1E02-4DFE-8965-69C2F9EDBCF4}" type="datetime1">
              <a:rPr lang="en-US" smtClean="0"/>
              <a:pPr/>
              <a:t>10/24/2016</a:t>
            </a:fld>
            <a:endParaRPr lang="en-US"/>
          </a:p>
        </p:txBody>
      </p:sp>
      <p:sp>
        <p:nvSpPr>
          <p:cNvPr id="5" name="Footer Placeholder 4"/>
          <p:cNvSpPr>
            <a:spLocks noGrp="1"/>
          </p:cNvSpPr>
          <p:nvPr>
            <p:ph type="ftr" sz="quarter" idx="3"/>
          </p:nvPr>
        </p:nvSpPr>
        <p:spPr>
          <a:xfrm>
            <a:off x="7239000" y="6356349"/>
            <a:ext cx="4114800" cy="365125"/>
          </a:xfrm>
          <a:prstGeom prst="rect">
            <a:avLst/>
          </a:prstGeom>
        </p:spPr>
        <p:txBody>
          <a:bodyPr vert="horz" lIns="91440" tIns="45720" rIns="91440" bIns="45720" rtlCol="0" anchor="ctr"/>
          <a:lstStyle>
            <a:lvl1pPr algn="r">
              <a:defRPr sz="1200" b="1">
                <a:solidFill>
                  <a:schemeClr val="tx1">
                    <a:tint val="75000"/>
                  </a:schemeClr>
                </a:solidFill>
                <a:latin typeface="Arial" panose="020B0604020202020204" pitchFamily="34" charset="0"/>
                <a:cs typeface="Arial" panose="020B0604020202020204" pitchFamily="34" charset="0"/>
              </a:defRPr>
            </a:lvl1pPr>
          </a:lstStyle>
          <a:p>
            <a:r>
              <a:rPr lang="en-US" dirty="0"/>
              <a:t>Research | Fall 2016</a:t>
            </a:r>
          </a:p>
        </p:txBody>
      </p:sp>
      <p:sp>
        <p:nvSpPr>
          <p:cNvPr id="6" name="Slide Number Placeholder 5"/>
          <p:cNvSpPr>
            <a:spLocks noGrp="1"/>
          </p:cNvSpPr>
          <p:nvPr>
            <p:ph type="sldNum" sz="quarter" idx="4"/>
          </p:nvPr>
        </p:nvSpPr>
        <p:spPr>
          <a:xfrm>
            <a:off x="11664733" y="6356349"/>
            <a:ext cx="40260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8C2F9-8455-49A9-B6AD-FA3BC6762504}" type="slidenum">
              <a:rPr lang="en-US" smtClean="0"/>
              <a:pPr/>
              <a:t>‹#›</a:t>
            </a:fld>
            <a:endParaRPr lang="en-US"/>
          </a:p>
        </p:txBody>
      </p:sp>
      <p:pic>
        <p:nvPicPr>
          <p:cNvPr id="7" name="Shape 160"/>
          <p:cNvPicPr preferRelativeResize="0"/>
          <p:nvPr userDrawn="1"/>
        </p:nvPicPr>
        <p:blipFill>
          <a:blip r:embed="rId13" cstate="print">
            <a:alphaModFix/>
          </a:blip>
          <a:stretch>
            <a:fillRect/>
          </a:stretch>
        </p:blipFill>
        <p:spPr>
          <a:xfrm>
            <a:off x="9457899" y="59587"/>
            <a:ext cx="2609443" cy="772925"/>
          </a:xfrm>
          <a:prstGeom prst="rect">
            <a:avLst/>
          </a:prstGeom>
          <a:noFill/>
          <a:ln>
            <a:noFill/>
          </a:ln>
        </p:spPr>
      </p:pic>
    </p:spTree>
    <p:extLst>
      <p:ext uri="{BB962C8B-B14F-4D97-AF65-F5344CB8AC3E}">
        <p14:creationId xmlns:p14="http://schemas.microsoft.com/office/powerpoint/2010/main" val="25169943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confluence.cornell.edu/display/AGUACLARA/StaRS+Filter+Theory"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StaRS</a:t>
            </a:r>
            <a:r>
              <a:rPr lang="en-US" dirty="0"/>
              <a:t> Filter Theory</a:t>
            </a:r>
          </a:p>
        </p:txBody>
      </p:sp>
      <p:sp>
        <p:nvSpPr>
          <p:cNvPr id="3" name="Subtitle 2"/>
          <p:cNvSpPr>
            <a:spLocks noGrp="1"/>
          </p:cNvSpPr>
          <p:nvPr>
            <p:ph type="subTitle" idx="1"/>
          </p:nvPr>
        </p:nvSpPr>
        <p:spPr/>
        <p:txBody>
          <a:bodyPr/>
          <a:lstStyle/>
          <a:p>
            <a:r>
              <a:rPr lang="en-US" dirty="0" smtClean="0">
                <a:solidFill>
                  <a:srgbClr val="7F7F7F"/>
                </a:solidFill>
                <a:latin typeface="Arial"/>
                <a:ea typeface="Arial"/>
                <a:cs typeface="Arial"/>
                <a:sym typeface="Arial"/>
              </a:rPr>
              <a:t>A mathematical model is under development to explain the physics of filtration.</a:t>
            </a:r>
          </a:p>
          <a:p>
            <a:r>
              <a:rPr lang="en-US" dirty="0" smtClean="0">
                <a:solidFill>
                  <a:srgbClr val="7F7F7F"/>
                </a:solidFill>
                <a:latin typeface="Arial"/>
                <a:ea typeface="Arial"/>
                <a:cs typeface="Arial"/>
                <a:sym typeface="Arial"/>
              </a:rPr>
              <a:t>Find </a:t>
            </a:r>
            <a:r>
              <a:rPr lang="en-US" dirty="0">
                <a:solidFill>
                  <a:srgbClr val="7F7F7F"/>
                </a:solidFill>
                <a:latin typeface="Arial"/>
                <a:ea typeface="Arial"/>
                <a:cs typeface="Arial"/>
                <a:sym typeface="Arial"/>
              </a:rPr>
              <a:t>more information at </a:t>
            </a:r>
            <a:r>
              <a:rPr lang="en-US" dirty="0" err="1">
                <a:solidFill>
                  <a:srgbClr val="7F7F7F"/>
                </a:solidFill>
                <a:latin typeface="Arial"/>
                <a:ea typeface="Arial"/>
                <a:cs typeface="Arial"/>
                <a:sym typeface="Arial"/>
                <a:hlinkClick r:id="rId2"/>
              </a:rPr>
              <a:t>StaRS</a:t>
            </a:r>
            <a:r>
              <a:rPr lang="en-US" dirty="0">
                <a:solidFill>
                  <a:srgbClr val="7F7F7F"/>
                </a:solidFill>
                <a:latin typeface="Arial"/>
                <a:ea typeface="Arial"/>
                <a:cs typeface="Arial"/>
                <a:sym typeface="Arial"/>
                <a:hlinkClick r:id="rId2"/>
              </a:rPr>
              <a:t> Filter Theory’s wiki</a:t>
            </a:r>
            <a:r>
              <a:rPr lang="en-US" dirty="0">
                <a:solidFill>
                  <a:srgbClr val="7F7F7F"/>
                </a:solidFill>
                <a:latin typeface="Arial"/>
                <a:ea typeface="Arial"/>
                <a:cs typeface="Arial"/>
                <a:sym typeface="Arial"/>
              </a:rPr>
              <a:t>. </a:t>
            </a:r>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25822025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n 3"/>
          <p:cNvSpPr/>
          <p:nvPr/>
        </p:nvSpPr>
        <p:spPr>
          <a:xfrm>
            <a:off x="3516923" y="112542"/>
            <a:ext cx="4262511" cy="5950633"/>
          </a:xfrm>
          <a:prstGeom prst="can">
            <a:avLst>
              <a:gd name="adj" fmla="val 37871"/>
            </a:avLst>
          </a:prstGeom>
          <a:blipFill>
            <a:blip r:embed="rId3"/>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Triangle 6"/>
          <p:cNvSpPr/>
          <p:nvPr/>
        </p:nvSpPr>
        <p:spPr>
          <a:xfrm>
            <a:off x="5080978" y="6029338"/>
            <a:ext cx="333985" cy="491050"/>
          </a:xfrm>
          <a:prstGeom prst="r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p:cNvSpPr/>
          <p:nvPr/>
        </p:nvSpPr>
        <p:spPr>
          <a:xfrm flipH="1">
            <a:off x="5866634" y="6036370"/>
            <a:ext cx="325693" cy="491050"/>
          </a:xfrm>
          <a:prstGeom prst="r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n 10"/>
          <p:cNvSpPr/>
          <p:nvPr/>
        </p:nvSpPr>
        <p:spPr>
          <a:xfrm rot="5400000">
            <a:off x="7191132" y="729984"/>
            <a:ext cx="450166" cy="244777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n 16"/>
          <p:cNvSpPr/>
          <p:nvPr/>
        </p:nvSpPr>
        <p:spPr>
          <a:xfrm>
            <a:off x="5080978" y="1728788"/>
            <a:ext cx="1151360" cy="4341417"/>
          </a:xfrm>
          <a:prstGeom prst="can">
            <a:avLst>
              <a:gd name="adj" fmla="val 141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8" name="Oval 17"/>
          <p:cNvSpPr/>
          <p:nvPr/>
        </p:nvSpPr>
        <p:spPr>
          <a:xfrm>
            <a:off x="5120989" y="815158"/>
            <a:ext cx="1111349" cy="21101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9" name="Shape 223"/>
          <p:cNvSpPr txBox="1"/>
          <p:nvPr/>
        </p:nvSpPr>
        <p:spPr>
          <a:xfrm>
            <a:off x="6277428" y="65036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
        <p:nvSpPr>
          <p:cNvPr id="6" name="Rectangle 5"/>
          <p:cNvSpPr/>
          <p:nvPr/>
        </p:nvSpPr>
        <p:spPr>
          <a:xfrm>
            <a:off x="5080978" y="6520387"/>
            <a:ext cx="333985" cy="6938438"/>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858342" y="6520387"/>
            <a:ext cx="333985" cy="6938438"/>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157663" y="6070207"/>
            <a:ext cx="2857500" cy="7877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n 1"/>
          <p:cNvSpPr/>
          <p:nvPr/>
        </p:nvSpPr>
        <p:spPr>
          <a:xfrm rot="5400000">
            <a:off x="3759434" y="4616428"/>
            <a:ext cx="379828" cy="2499599"/>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558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 -0.63102 " pathEditMode="relative" ptsTypes="AA">
                                      <p:cBhvr>
                                        <p:cTn id="6" dur="2000" fill="hold"/>
                                        <p:tgtEl>
                                          <p:spTgt spid="7"/>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 0 L 0 -0.63102 " pathEditMode="relative" ptsTypes="AA">
                                      <p:cBhvr>
                                        <p:cTn id="8" dur="2000" fill="hold"/>
                                        <p:tgtEl>
                                          <p:spTgt spid="23"/>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1.25E-6 -1.48148E-6 L 1.25E-6 -0.63102 " pathEditMode="relative" rAng="0" ptsTypes="AA">
                                      <p:cBhvr>
                                        <p:cTn id="10" dur="2000" fill="hold"/>
                                        <p:tgtEl>
                                          <p:spTgt spid="6"/>
                                        </p:tgtEl>
                                        <p:attrNameLst>
                                          <p:attrName>ppt_x</p:attrName>
                                          <p:attrName>ppt_y</p:attrName>
                                        </p:attrNameLst>
                                      </p:cBhvr>
                                      <p:rCtr x="0" y="-31551"/>
                                    </p:animMotion>
                                  </p:childTnLst>
                                </p:cTn>
                              </p:par>
                              <p:par>
                                <p:cTn id="11" presetID="0" presetClass="path" presetSubtype="0" accel="50000" decel="50000" fill="hold" grpId="0" nodeType="withEffect">
                                  <p:stCondLst>
                                    <p:cond delay="0"/>
                                  </p:stCondLst>
                                  <p:childTnLst>
                                    <p:animMotion origin="layout" path="M -6.25E-7 -1.48148E-6 L -6.25E-7 -0.63102 " pathEditMode="relative" rAng="0" ptsTypes="AA">
                                      <p:cBhvr>
                                        <p:cTn id="12" dur="2000" fill="hold"/>
                                        <p:tgtEl>
                                          <p:spTgt spid="21"/>
                                        </p:tgtEl>
                                        <p:attrNameLst>
                                          <p:attrName>ppt_x</p:attrName>
                                          <p:attrName>ppt_y</p:attrName>
                                        </p:attrNameLst>
                                      </p:cBhvr>
                                      <p:rCtr x="0" y="-3155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animBg="1"/>
      <p:bldP spid="6"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B68FF"/>
                </a:solidFill>
              </a:rPr>
              <a:t>Estimated floc size is too large</a:t>
            </a:r>
            <a:endParaRPr lang="en-US" dirty="0"/>
          </a:p>
        </p:txBody>
      </p:sp>
      <p:sp>
        <p:nvSpPr>
          <p:cNvPr id="5" name="Can 4"/>
          <p:cNvSpPr/>
          <p:nvPr/>
        </p:nvSpPr>
        <p:spPr>
          <a:xfrm>
            <a:off x="4537222" y="1616532"/>
            <a:ext cx="3117557" cy="5062989"/>
          </a:xfrm>
          <a:prstGeom prst="can">
            <a:avLst/>
          </a:prstGeom>
          <a:blipFill>
            <a:blip r:embed="rId3"/>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Can 8"/>
          <p:cNvSpPr/>
          <p:nvPr/>
        </p:nvSpPr>
        <p:spPr>
          <a:xfrm>
            <a:off x="5938298" y="2382169"/>
            <a:ext cx="186730"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117" name="Shape 223"/>
          <p:cNvSpPr txBox="1"/>
          <p:nvPr/>
        </p:nvSpPr>
        <p:spPr>
          <a:xfrm>
            <a:off x="6277428" y="65036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pic>
        <p:nvPicPr>
          <p:cNvPr id="1118" name="Picture 1117"/>
          <p:cNvPicPr>
            <a:picLocks noChangeAspect="1" noChangeArrowheads="1"/>
          </p:cNvPicPr>
          <p:nvPr/>
        </p:nvPicPr>
        <p:blipFill>
          <a:blip r:embed="rId4" cstate="screen"/>
          <a:srcRect/>
          <a:stretch>
            <a:fillRect/>
          </a:stretch>
        </p:blipFill>
        <p:spPr bwMode="auto">
          <a:xfrm rot="5400000" flipV="1">
            <a:off x="6002337" y="3336132"/>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20" name="Picture 1119"/>
          <p:cNvPicPr>
            <a:picLocks noChangeAspect="1" noChangeArrowheads="1"/>
          </p:cNvPicPr>
          <p:nvPr/>
        </p:nvPicPr>
        <p:blipFill>
          <a:blip r:embed="rId4" cstate="screen"/>
          <a:srcRect/>
          <a:stretch>
            <a:fillRect/>
          </a:stretch>
        </p:blipFill>
        <p:spPr bwMode="auto">
          <a:xfrm rot="5400000" flipV="1">
            <a:off x="5877549" y="350599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nvGrpSpPr>
          <p:cNvPr id="3" name="Group 2"/>
          <p:cNvGrpSpPr/>
          <p:nvPr/>
        </p:nvGrpSpPr>
        <p:grpSpPr>
          <a:xfrm>
            <a:off x="4205921" y="2878164"/>
            <a:ext cx="4085535" cy="1975647"/>
            <a:chOff x="4205921" y="2878164"/>
            <a:chExt cx="4085535" cy="1975647"/>
          </a:xfrm>
        </p:grpSpPr>
        <p:grpSp>
          <p:nvGrpSpPr>
            <p:cNvPr id="1121" name="Group 1120"/>
            <p:cNvGrpSpPr/>
            <p:nvPr/>
          </p:nvGrpSpPr>
          <p:grpSpPr>
            <a:xfrm rot="8694084">
              <a:off x="4205921" y="2930849"/>
              <a:ext cx="2516626" cy="1922962"/>
              <a:chOff x="4930347" y="2731026"/>
              <a:chExt cx="2516626" cy="1922962"/>
            </a:xfrm>
          </p:grpSpPr>
          <p:grpSp>
            <p:nvGrpSpPr>
              <p:cNvPr id="1122" name="Group 1121"/>
              <p:cNvGrpSpPr/>
              <p:nvPr/>
            </p:nvGrpSpPr>
            <p:grpSpPr>
              <a:xfrm>
                <a:off x="4930347" y="3360022"/>
                <a:ext cx="657768" cy="378452"/>
                <a:chOff x="4777947" y="3207622"/>
                <a:chExt cx="657768" cy="378452"/>
              </a:xfrm>
            </p:grpSpPr>
            <p:grpSp>
              <p:nvGrpSpPr>
                <p:cNvPr id="1353" name="Group 1352"/>
                <p:cNvGrpSpPr/>
                <p:nvPr/>
              </p:nvGrpSpPr>
              <p:grpSpPr>
                <a:xfrm>
                  <a:off x="4777947" y="3207622"/>
                  <a:ext cx="499826" cy="320263"/>
                  <a:chOff x="4503627" y="2218458"/>
                  <a:chExt cx="499826" cy="320263"/>
                </a:xfrm>
              </p:grpSpPr>
              <p:grpSp>
                <p:nvGrpSpPr>
                  <p:cNvPr id="1361" name="Group 1360"/>
                  <p:cNvGrpSpPr/>
                  <p:nvPr/>
                </p:nvGrpSpPr>
                <p:grpSpPr>
                  <a:xfrm>
                    <a:off x="4503627" y="2301538"/>
                    <a:ext cx="300259" cy="237183"/>
                    <a:chOff x="2962956" y="2115885"/>
                    <a:chExt cx="300259" cy="237183"/>
                  </a:xfrm>
                </p:grpSpPr>
                <p:pic>
                  <p:nvPicPr>
                    <p:cNvPr id="1365" name="Picture 136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66" name="Picture 136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62" name="Group 1361"/>
                  <p:cNvGrpSpPr/>
                  <p:nvPr/>
                </p:nvGrpSpPr>
                <p:grpSpPr>
                  <a:xfrm>
                    <a:off x="4719823" y="2218458"/>
                    <a:ext cx="283630" cy="253824"/>
                    <a:chOff x="6986427" y="2972145"/>
                    <a:chExt cx="283630" cy="253824"/>
                  </a:xfrm>
                </p:grpSpPr>
                <p:pic>
                  <p:nvPicPr>
                    <p:cNvPr id="1363" name="Picture 136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64" name="Picture 136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354" name="Group 1353"/>
                <p:cNvGrpSpPr/>
                <p:nvPr/>
              </p:nvGrpSpPr>
              <p:grpSpPr>
                <a:xfrm>
                  <a:off x="4935889" y="3265811"/>
                  <a:ext cx="499826" cy="320263"/>
                  <a:chOff x="4503627" y="2218458"/>
                  <a:chExt cx="499826" cy="320263"/>
                </a:xfrm>
              </p:grpSpPr>
              <p:grpSp>
                <p:nvGrpSpPr>
                  <p:cNvPr id="1355" name="Group 1354"/>
                  <p:cNvGrpSpPr/>
                  <p:nvPr/>
                </p:nvGrpSpPr>
                <p:grpSpPr>
                  <a:xfrm>
                    <a:off x="4503627" y="2301538"/>
                    <a:ext cx="300259" cy="237183"/>
                    <a:chOff x="2962956" y="2115885"/>
                    <a:chExt cx="300259" cy="237183"/>
                  </a:xfrm>
                </p:grpSpPr>
                <p:pic>
                  <p:nvPicPr>
                    <p:cNvPr id="1359" name="Picture 135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60" name="Picture 135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56" name="Group 1355"/>
                  <p:cNvGrpSpPr/>
                  <p:nvPr/>
                </p:nvGrpSpPr>
                <p:grpSpPr>
                  <a:xfrm>
                    <a:off x="4719823" y="2218458"/>
                    <a:ext cx="283630" cy="253824"/>
                    <a:chOff x="6986427" y="2972145"/>
                    <a:chExt cx="283630" cy="253824"/>
                  </a:xfrm>
                </p:grpSpPr>
                <p:pic>
                  <p:nvPicPr>
                    <p:cNvPr id="1357" name="Picture 135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58" name="Picture 135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23" name="Group 1122"/>
              <p:cNvGrpSpPr/>
              <p:nvPr/>
            </p:nvGrpSpPr>
            <p:grpSpPr>
              <a:xfrm>
                <a:off x="4938661" y="3636001"/>
                <a:ext cx="601238" cy="499826"/>
                <a:chOff x="5841977" y="3176030"/>
                <a:chExt cx="601238" cy="499826"/>
              </a:xfrm>
            </p:grpSpPr>
            <p:grpSp>
              <p:nvGrpSpPr>
                <p:cNvPr id="1339" name="Group 1338"/>
                <p:cNvGrpSpPr/>
                <p:nvPr/>
              </p:nvGrpSpPr>
              <p:grpSpPr>
                <a:xfrm rot="19742345">
                  <a:off x="5841977" y="3207622"/>
                  <a:ext cx="499826" cy="320263"/>
                  <a:chOff x="4503627" y="2218458"/>
                  <a:chExt cx="499826" cy="320263"/>
                </a:xfrm>
              </p:grpSpPr>
              <p:grpSp>
                <p:nvGrpSpPr>
                  <p:cNvPr id="1347" name="Group 1346"/>
                  <p:cNvGrpSpPr/>
                  <p:nvPr/>
                </p:nvGrpSpPr>
                <p:grpSpPr>
                  <a:xfrm>
                    <a:off x="4503627" y="2301538"/>
                    <a:ext cx="300259" cy="237183"/>
                    <a:chOff x="2962956" y="2115885"/>
                    <a:chExt cx="300259" cy="237183"/>
                  </a:xfrm>
                </p:grpSpPr>
                <p:pic>
                  <p:nvPicPr>
                    <p:cNvPr id="1351" name="Picture 135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52" name="Picture 135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48" name="Group 1347"/>
                  <p:cNvGrpSpPr/>
                  <p:nvPr/>
                </p:nvGrpSpPr>
                <p:grpSpPr>
                  <a:xfrm>
                    <a:off x="4719823" y="2218458"/>
                    <a:ext cx="283630" cy="253824"/>
                    <a:chOff x="6986427" y="2972145"/>
                    <a:chExt cx="283630" cy="253824"/>
                  </a:xfrm>
                </p:grpSpPr>
                <p:pic>
                  <p:nvPicPr>
                    <p:cNvPr id="1349" name="Picture 134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50" name="Picture 134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340" name="Group 1339"/>
                <p:cNvGrpSpPr/>
                <p:nvPr/>
              </p:nvGrpSpPr>
              <p:grpSpPr>
                <a:xfrm rot="17239213">
                  <a:off x="6033171" y="3265811"/>
                  <a:ext cx="499826" cy="320263"/>
                  <a:chOff x="4503627" y="2218458"/>
                  <a:chExt cx="499826" cy="320263"/>
                </a:xfrm>
              </p:grpSpPr>
              <p:grpSp>
                <p:nvGrpSpPr>
                  <p:cNvPr id="1341" name="Group 1340"/>
                  <p:cNvGrpSpPr/>
                  <p:nvPr/>
                </p:nvGrpSpPr>
                <p:grpSpPr>
                  <a:xfrm>
                    <a:off x="4503627" y="2301538"/>
                    <a:ext cx="300259" cy="237183"/>
                    <a:chOff x="2962956" y="2115885"/>
                    <a:chExt cx="300259" cy="237183"/>
                  </a:xfrm>
                </p:grpSpPr>
                <p:pic>
                  <p:nvPicPr>
                    <p:cNvPr id="1345" name="Picture 134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46" name="Picture 134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42" name="Group 1341"/>
                  <p:cNvGrpSpPr/>
                  <p:nvPr/>
                </p:nvGrpSpPr>
                <p:grpSpPr>
                  <a:xfrm>
                    <a:off x="4719823" y="2218458"/>
                    <a:ext cx="283630" cy="253824"/>
                    <a:chOff x="6986427" y="2972145"/>
                    <a:chExt cx="283630" cy="253824"/>
                  </a:xfrm>
                </p:grpSpPr>
                <p:pic>
                  <p:nvPicPr>
                    <p:cNvPr id="1343" name="Picture 134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44" name="Picture 134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24" name="Group 1123"/>
              <p:cNvGrpSpPr/>
              <p:nvPr/>
            </p:nvGrpSpPr>
            <p:grpSpPr>
              <a:xfrm>
                <a:off x="5407774" y="3379418"/>
                <a:ext cx="1055948" cy="610380"/>
                <a:chOff x="6261214" y="3135578"/>
                <a:chExt cx="1055948" cy="610380"/>
              </a:xfrm>
            </p:grpSpPr>
            <p:grpSp>
              <p:nvGrpSpPr>
                <p:cNvPr id="1309" name="Group 1308"/>
                <p:cNvGrpSpPr/>
                <p:nvPr/>
              </p:nvGrpSpPr>
              <p:grpSpPr>
                <a:xfrm>
                  <a:off x="6659394" y="3135578"/>
                  <a:ext cx="657768" cy="378452"/>
                  <a:chOff x="4777947" y="3207622"/>
                  <a:chExt cx="657768" cy="378452"/>
                </a:xfrm>
              </p:grpSpPr>
              <p:grpSp>
                <p:nvGrpSpPr>
                  <p:cNvPr id="1325" name="Group 1324"/>
                  <p:cNvGrpSpPr/>
                  <p:nvPr/>
                </p:nvGrpSpPr>
                <p:grpSpPr>
                  <a:xfrm>
                    <a:off x="4777947" y="3207622"/>
                    <a:ext cx="499826" cy="320263"/>
                    <a:chOff x="4503627" y="2218458"/>
                    <a:chExt cx="499826" cy="320263"/>
                  </a:xfrm>
                </p:grpSpPr>
                <p:grpSp>
                  <p:nvGrpSpPr>
                    <p:cNvPr id="1333" name="Group 1332"/>
                    <p:cNvGrpSpPr/>
                    <p:nvPr/>
                  </p:nvGrpSpPr>
                  <p:grpSpPr>
                    <a:xfrm>
                      <a:off x="4503627" y="2301538"/>
                      <a:ext cx="300259" cy="237183"/>
                      <a:chOff x="2962956" y="2115885"/>
                      <a:chExt cx="300259" cy="237183"/>
                    </a:xfrm>
                  </p:grpSpPr>
                  <p:pic>
                    <p:nvPicPr>
                      <p:cNvPr id="1337" name="Picture 133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38" name="Picture 133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34" name="Group 1333"/>
                    <p:cNvGrpSpPr/>
                    <p:nvPr/>
                  </p:nvGrpSpPr>
                  <p:grpSpPr>
                    <a:xfrm>
                      <a:off x="4719823" y="2218458"/>
                      <a:ext cx="283630" cy="253824"/>
                      <a:chOff x="6986427" y="2972145"/>
                      <a:chExt cx="283630" cy="253824"/>
                    </a:xfrm>
                  </p:grpSpPr>
                  <p:pic>
                    <p:nvPicPr>
                      <p:cNvPr id="1335" name="Picture 133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36" name="Picture 133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326" name="Group 1325"/>
                  <p:cNvGrpSpPr/>
                  <p:nvPr/>
                </p:nvGrpSpPr>
                <p:grpSpPr>
                  <a:xfrm>
                    <a:off x="4935889" y="3265811"/>
                    <a:ext cx="499826" cy="320263"/>
                    <a:chOff x="4503627" y="2218458"/>
                    <a:chExt cx="499826" cy="320263"/>
                  </a:xfrm>
                </p:grpSpPr>
                <p:grpSp>
                  <p:nvGrpSpPr>
                    <p:cNvPr id="1327" name="Group 1326"/>
                    <p:cNvGrpSpPr/>
                    <p:nvPr/>
                  </p:nvGrpSpPr>
                  <p:grpSpPr>
                    <a:xfrm>
                      <a:off x="4503627" y="2301538"/>
                      <a:ext cx="300259" cy="237183"/>
                      <a:chOff x="2962956" y="2115885"/>
                      <a:chExt cx="300259" cy="237183"/>
                    </a:xfrm>
                  </p:grpSpPr>
                  <p:pic>
                    <p:nvPicPr>
                      <p:cNvPr id="1331" name="Picture 133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32" name="Picture 133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28" name="Group 1327"/>
                    <p:cNvGrpSpPr/>
                    <p:nvPr/>
                  </p:nvGrpSpPr>
                  <p:grpSpPr>
                    <a:xfrm>
                      <a:off x="4719823" y="2218458"/>
                      <a:ext cx="283630" cy="253824"/>
                      <a:chOff x="6986427" y="2972145"/>
                      <a:chExt cx="283630" cy="253824"/>
                    </a:xfrm>
                  </p:grpSpPr>
                  <p:pic>
                    <p:nvPicPr>
                      <p:cNvPr id="1329" name="Picture 132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30" name="Picture 132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310" name="Group 1309"/>
                <p:cNvGrpSpPr/>
                <p:nvPr/>
              </p:nvGrpSpPr>
              <p:grpSpPr>
                <a:xfrm rot="18877668">
                  <a:off x="6210508" y="3195426"/>
                  <a:ext cx="601238" cy="499826"/>
                  <a:chOff x="5841977" y="3176030"/>
                  <a:chExt cx="601238" cy="499826"/>
                </a:xfrm>
              </p:grpSpPr>
              <p:grpSp>
                <p:nvGrpSpPr>
                  <p:cNvPr id="1311" name="Group 1310"/>
                  <p:cNvGrpSpPr/>
                  <p:nvPr/>
                </p:nvGrpSpPr>
                <p:grpSpPr>
                  <a:xfrm rot="19742345">
                    <a:off x="5841977" y="3207622"/>
                    <a:ext cx="499826" cy="320263"/>
                    <a:chOff x="4503627" y="2218458"/>
                    <a:chExt cx="499826" cy="320263"/>
                  </a:xfrm>
                </p:grpSpPr>
                <p:grpSp>
                  <p:nvGrpSpPr>
                    <p:cNvPr id="1319" name="Group 1318"/>
                    <p:cNvGrpSpPr/>
                    <p:nvPr/>
                  </p:nvGrpSpPr>
                  <p:grpSpPr>
                    <a:xfrm>
                      <a:off x="4503627" y="2301538"/>
                      <a:ext cx="300259" cy="237183"/>
                      <a:chOff x="2962956" y="2115885"/>
                      <a:chExt cx="300259" cy="237183"/>
                    </a:xfrm>
                  </p:grpSpPr>
                  <p:pic>
                    <p:nvPicPr>
                      <p:cNvPr id="1323" name="Picture 132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24" name="Picture 132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20" name="Group 1319"/>
                    <p:cNvGrpSpPr/>
                    <p:nvPr/>
                  </p:nvGrpSpPr>
                  <p:grpSpPr>
                    <a:xfrm>
                      <a:off x="4719823" y="2218458"/>
                      <a:ext cx="283630" cy="253824"/>
                      <a:chOff x="6986427" y="2972145"/>
                      <a:chExt cx="283630" cy="253824"/>
                    </a:xfrm>
                  </p:grpSpPr>
                  <p:pic>
                    <p:nvPicPr>
                      <p:cNvPr id="1321" name="Picture 132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22" name="Picture 132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312" name="Group 1311"/>
                  <p:cNvGrpSpPr/>
                  <p:nvPr/>
                </p:nvGrpSpPr>
                <p:grpSpPr>
                  <a:xfrm rot="17239213">
                    <a:off x="6033171" y="3265811"/>
                    <a:ext cx="499826" cy="320263"/>
                    <a:chOff x="4503627" y="2218458"/>
                    <a:chExt cx="499826" cy="320263"/>
                  </a:xfrm>
                </p:grpSpPr>
                <p:grpSp>
                  <p:nvGrpSpPr>
                    <p:cNvPr id="1313" name="Group 1312"/>
                    <p:cNvGrpSpPr/>
                    <p:nvPr/>
                  </p:nvGrpSpPr>
                  <p:grpSpPr>
                    <a:xfrm>
                      <a:off x="4503627" y="2301538"/>
                      <a:ext cx="300259" cy="237183"/>
                      <a:chOff x="2962956" y="2115885"/>
                      <a:chExt cx="300259" cy="237183"/>
                    </a:xfrm>
                  </p:grpSpPr>
                  <p:pic>
                    <p:nvPicPr>
                      <p:cNvPr id="1317" name="Picture 131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18" name="Picture 131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14" name="Group 1313"/>
                    <p:cNvGrpSpPr/>
                    <p:nvPr/>
                  </p:nvGrpSpPr>
                  <p:grpSpPr>
                    <a:xfrm>
                      <a:off x="4719823" y="2218458"/>
                      <a:ext cx="283630" cy="253824"/>
                      <a:chOff x="6986427" y="2972145"/>
                      <a:chExt cx="283630" cy="253824"/>
                    </a:xfrm>
                  </p:grpSpPr>
                  <p:pic>
                    <p:nvPicPr>
                      <p:cNvPr id="1315" name="Picture 131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16" name="Picture 131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1125" name="Group 1124"/>
              <p:cNvGrpSpPr/>
              <p:nvPr/>
            </p:nvGrpSpPr>
            <p:grpSpPr>
              <a:xfrm>
                <a:off x="5382005" y="3684276"/>
                <a:ext cx="1106234" cy="969712"/>
                <a:chOff x="6792398" y="2509410"/>
                <a:chExt cx="1106234" cy="969712"/>
              </a:xfrm>
            </p:grpSpPr>
            <p:grpSp>
              <p:nvGrpSpPr>
                <p:cNvPr id="1249" name="Group 1248"/>
                <p:cNvGrpSpPr/>
                <p:nvPr/>
              </p:nvGrpSpPr>
              <p:grpSpPr>
                <a:xfrm>
                  <a:off x="6792398" y="2703317"/>
                  <a:ext cx="657768" cy="378452"/>
                  <a:chOff x="4777947" y="3207622"/>
                  <a:chExt cx="657768" cy="378452"/>
                </a:xfrm>
              </p:grpSpPr>
              <p:grpSp>
                <p:nvGrpSpPr>
                  <p:cNvPr id="1295" name="Group 1294"/>
                  <p:cNvGrpSpPr/>
                  <p:nvPr/>
                </p:nvGrpSpPr>
                <p:grpSpPr>
                  <a:xfrm>
                    <a:off x="4777947" y="3207622"/>
                    <a:ext cx="499826" cy="320263"/>
                    <a:chOff x="4503627" y="2218458"/>
                    <a:chExt cx="499826" cy="320263"/>
                  </a:xfrm>
                </p:grpSpPr>
                <p:grpSp>
                  <p:nvGrpSpPr>
                    <p:cNvPr id="1303" name="Group 1302"/>
                    <p:cNvGrpSpPr/>
                    <p:nvPr/>
                  </p:nvGrpSpPr>
                  <p:grpSpPr>
                    <a:xfrm>
                      <a:off x="4503627" y="2301538"/>
                      <a:ext cx="300259" cy="237183"/>
                      <a:chOff x="2962956" y="2115885"/>
                      <a:chExt cx="300259" cy="237183"/>
                    </a:xfrm>
                  </p:grpSpPr>
                  <p:pic>
                    <p:nvPicPr>
                      <p:cNvPr id="1307" name="Picture 130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08" name="Picture 130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04" name="Group 1303"/>
                    <p:cNvGrpSpPr/>
                    <p:nvPr/>
                  </p:nvGrpSpPr>
                  <p:grpSpPr>
                    <a:xfrm>
                      <a:off x="4719823" y="2218458"/>
                      <a:ext cx="283630" cy="253824"/>
                      <a:chOff x="6986427" y="2972145"/>
                      <a:chExt cx="283630" cy="253824"/>
                    </a:xfrm>
                  </p:grpSpPr>
                  <p:pic>
                    <p:nvPicPr>
                      <p:cNvPr id="1305" name="Picture 130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06" name="Picture 130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296" name="Group 1295"/>
                  <p:cNvGrpSpPr/>
                  <p:nvPr/>
                </p:nvGrpSpPr>
                <p:grpSpPr>
                  <a:xfrm>
                    <a:off x="4935889" y="3265811"/>
                    <a:ext cx="499826" cy="320263"/>
                    <a:chOff x="4503627" y="2218458"/>
                    <a:chExt cx="499826" cy="320263"/>
                  </a:xfrm>
                </p:grpSpPr>
                <p:grpSp>
                  <p:nvGrpSpPr>
                    <p:cNvPr id="1297" name="Group 1296"/>
                    <p:cNvGrpSpPr/>
                    <p:nvPr/>
                  </p:nvGrpSpPr>
                  <p:grpSpPr>
                    <a:xfrm>
                      <a:off x="4503627" y="2301538"/>
                      <a:ext cx="300259" cy="237183"/>
                      <a:chOff x="2962956" y="2115885"/>
                      <a:chExt cx="300259" cy="237183"/>
                    </a:xfrm>
                  </p:grpSpPr>
                  <p:pic>
                    <p:nvPicPr>
                      <p:cNvPr id="1301" name="Picture 130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02" name="Picture 130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98" name="Group 1297"/>
                    <p:cNvGrpSpPr/>
                    <p:nvPr/>
                  </p:nvGrpSpPr>
                  <p:grpSpPr>
                    <a:xfrm>
                      <a:off x="4719823" y="2218458"/>
                      <a:ext cx="283630" cy="253824"/>
                      <a:chOff x="6986427" y="2972145"/>
                      <a:chExt cx="283630" cy="253824"/>
                    </a:xfrm>
                  </p:grpSpPr>
                  <p:pic>
                    <p:nvPicPr>
                      <p:cNvPr id="1299" name="Picture 129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00" name="Picture 129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250" name="Group 1249"/>
                <p:cNvGrpSpPr/>
                <p:nvPr/>
              </p:nvGrpSpPr>
              <p:grpSpPr>
                <a:xfrm rot="19661454">
                  <a:off x="6800712" y="2979296"/>
                  <a:ext cx="601238" cy="499826"/>
                  <a:chOff x="5841977" y="3176030"/>
                  <a:chExt cx="601238" cy="499826"/>
                </a:xfrm>
              </p:grpSpPr>
              <p:grpSp>
                <p:nvGrpSpPr>
                  <p:cNvPr id="1281" name="Group 1280"/>
                  <p:cNvGrpSpPr/>
                  <p:nvPr/>
                </p:nvGrpSpPr>
                <p:grpSpPr>
                  <a:xfrm rot="19742345">
                    <a:off x="5841977" y="3207622"/>
                    <a:ext cx="499826" cy="320263"/>
                    <a:chOff x="4503627" y="2218458"/>
                    <a:chExt cx="499826" cy="320263"/>
                  </a:xfrm>
                </p:grpSpPr>
                <p:grpSp>
                  <p:nvGrpSpPr>
                    <p:cNvPr id="1289" name="Group 1288"/>
                    <p:cNvGrpSpPr/>
                    <p:nvPr/>
                  </p:nvGrpSpPr>
                  <p:grpSpPr>
                    <a:xfrm>
                      <a:off x="4503627" y="2301538"/>
                      <a:ext cx="300259" cy="237183"/>
                      <a:chOff x="2962956" y="2115885"/>
                      <a:chExt cx="300259" cy="237183"/>
                    </a:xfrm>
                  </p:grpSpPr>
                  <p:pic>
                    <p:nvPicPr>
                      <p:cNvPr id="1293" name="Picture 129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94" name="Picture 129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90" name="Group 1289"/>
                    <p:cNvGrpSpPr/>
                    <p:nvPr/>
                  </p:nvGrpSpPr>
                  <p:grpSpPr>
                    <a:xfrm>
                      <a:off x="4719823" y="2218458"/>
                      <a:ext cx="283630" cy="253824"/>
                      <a:chOff x="6986427" y="2972145"/>
                      <a:chExt cx="283630" cy="253824"/>
                    </a:xfrm>
                  </p:grpSpPr>
                  <p:pic>
                    <p:nvPicPr>
                      <p:cNvPr id="1291" name="Picture 129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92" name="Picture 129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282" name="Group 1281"/>
                  <p:cNvGrpSpPr/>
                  <p:nvPr/>
                </p:nvGrpSpPr>
                <p:grpSpPr>
                  <a:xfrm rot="17239213">
                    <a:off x="6033171" y="3265811"/>
                    <a:ext cx="499826" cy="320263"/>
                    <a:chOff x="4503627" y="2218458"/>
                    <a:chExt cx="499826" cy="320263"/>
                  </a:xfrm>
                </p:grpSpPr>
                <p:grpSp>
                  <p:nvGrpSpPr>
                    <p:cNvPr id="1283" name="Group 1282"/>
                    <p:cNvGrpSpPr/>
                    <p:nvPr/>
                  </p:nvGrpSpPr>
                  <p:grpSpPr>
                    <a:xfrm>
                      <a:off x="4503627" y="2301538"/>
                      <a:ext cx="300259" cy="237183"/>
                      <a:chOff x="2962956" y="2115885"/>
                      <a:chExt cx="300259" cy="237183"/>
                    </a:xfrm>
                  </p:grpSpPr>
                  <p:pic>
                    <p:nvPicPr>
                      <p:cNvPr id="1287" name="Picture 128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88" name="Picture 128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84" name="Group 1283"/>
                    <p:cNvGrpSpPr/>
                    <p:nvPr/>
                  </p:nvGrpSpPr>
                  <p:grpSpPr>
                    <a:xfrm>
                      <a:off x="4719823" y="2218458"/>
                      <a:ext cx="283630" cy="253824"/>
                      <a:chOff x="6986427" y="2972145"/>
                      <a:chExt cx="283630" cy="253824"/>
                    </a:xfrm>
                  </p:grpSpPr>
                  <p:pic>
                    <p:nvPicPr>
                      <p:cNvPr id="1285" name="Picture 128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86" name="Picture 128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251" name="Group 1250"/>
                <p:cNvGrpSpPr/>
                <p:nvPr/>
              </p:nvGrpSpPr>
              <p:grpSpPr>
                <a:xfrm rot="2171672">
                  <a:off x="7240864" y="2945788"/>
                  <a:ext cx="657768" cy="378452"/>
                  <a:chOff x="4777947" y="3207622"/>
                  <a:chExt cx="657768" cy="378452"/>
                </a:xfrm>
              </p:grpSpPr>
              <p:grpSp>
                <p:nvGrpSpPr>
                  <p:cNvPr id="1267" name="Group 1266"/>
                  <p:cNvGrpSpPr/>
                  <p:nvPr/>
                </p:nvGrpSpPr>
                <p:grpSpPr>
                  <a:xfrm>
                    <a:off x="4777947" y="3207622"/>
                    <a:ext cx="499826" cy="320263"/>
                    <a:chOff x="4503627" y="2218458"/>
                    <a:chExt cx="499826" cy="320263"/>
                  </a:xfrm>
                </p:grpSpPr>
                <p:grpSp>
                  <p:nvGrpSpPr>
                    <p:cNvPr id="1275" name="Group 1274"/>
                    <p:cNvGrpSpPr/>
                    <p:nvPr/>
                  </p:nvGrpSpPr>
                  <p:grpSpPr>
                    <a:xfrm>
                      <a:off x="4503627" y="2301538"/>
                      <a:ext cx="300259" cy="237183"/>
                      <a:chOff x="2962956" y="2115885"/>
                      <a:chExt cx="300259" cy="237183"/>
                    </a:xfrm>
                  </p:grpSpPr>
                  <p:pic>
                    <p:nvPicPr>
                      <p:cNvPr id="1279" name="Picture 127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80" name="Picture 127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76" name="Group 1275"/>
                    <p:cNvGrpSpPr/>
                    <p:nvPr/>
                  </p:nvGrpSpPr>
                  <p:grpSpPr>
                    <a:xfrm>
                      <a:off x="4719823" y="2218458"/>
                      <a:ext cx="283630" cy="253824"/>
                      <a:chOff x="6986427" y="2972145"/>
                      <a:chExt cx="283630" cy="253824"/>
                    </a:xfrm>
                  </p:grpSpPr>
                  <p:pic>
                    <p:nvPicPr>
                      <p:cNvPr id="1277" name="Picture 127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78" name="Picture 127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268" name="Group 1267"/>
                  <p:cNvGrpSpPr/>
                  <p:nvPr/>
                </p:nvGrpSpPr>
                <p:grpSpPr>
                  <a:xfrm>
                    <a:off x="4935889" y="3265811"/>
                    <a:ext cx="499826" cy="320263"/>
                    <a:chOff x="4503627" y="2218458"/>
                    <a:chExt cx="499826" cy="320263"/>
                  </a:xfrm>
                </p:grpSpPr>
                <p:grpSp>
                  <p:nvGrpSpPr>
                    <p:cNvPr id="1269" name="Group 1268"/>
                    <p:cNvGrpSpPr/>
                    <p:nvPr/>
                  </p:nvGrpSpPr>
                  <p:grpSpPr>
                    <a:xfrm>
                      <a:off x="4503627" y="2301538"/>
                      <a:ext cx="300259" cy="237183"/>
                      <a:chOff x="2962956" y="2115885"/>
                      <a:chExt cx="300259" cy="237183"/>
                    </a:xfrm>
                  </p:grpSpPr>
                  <p:pic>
                    <p:nvPicPr>
                      <p:cNvPr id="1273" name="Picture 127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74" name="Picture 127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70" name="Group 1269"/>
                    <p:cNvGrpSpPr/>
                    <p:nvPr/>
                  </p:nvGrpSpPr>
                  <p:grpSpPr>
                    <a:xfrm>
                      <a:off x="4719823" y="2218458"/>
                      <a:ext cx="283630" cy="253824"/>
                      <a:chOff x="6986427" y="2972145"/>
                      <a:chExt cx="283630" cy="253824"/>
                    </a:xfrm>
                  </p:grpSpPr>
                  <p:pic>
                    <p:nvPicPr>
                      <p:cNvPr id="1271" name="Picture 127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72" name="Picture 127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252" name="Group 1251"/>
                <p:cNvGrpSpPr/>
                <p:nvPr/>
              </p:nvGrpSpPr>
              <p:grpSpPr>
                <a:xfrm rot="21049340">
                  <a:off x="7270080" y="2509410"/>
                  <a:ext cx="601238" cy="499826"/>
                  <a:chOff x="5841977" y="3176030"/>
                  <a:chExt cx="601238" cy="499826"/>
                </a:xfrm>
              </p:grpSpPr>
              <p:grpSp>
                <p:nvGrpSpPr>
                  <p:cNvPr id="1253" name="Group 1252"/>
                  <p:cNvGrpSpPr/>
                  <p:nvPr/>
                </p:nvGrpSpPr>
                <p:grpSpPr>
                  <a:xfrm rot="19742345">
                    <a:off x="5841977" y="3207622"/>
                    <a:ext cx="499826" cy="320263"/>
                    <a:chOff x="4503627" y="2218458"/>
                    <a:chExt cx="499826" cy="320263"/>
                  </a:xfrm>
                </p:grpSpPr>
                <p:grpSp>
                  <p:nvGrpSpPr>
                    <p:cNvPr id="1261" name="Group 1260"/>
                    <p:cNvGrpSpPr/>
                    <p:nvPr/>
                  </p:nvGrpSpPr>
                  <p:grpSpPr>
                    <a:xfrm>
                      <a:off x="4503627" y="2301538"/>
                      <a:ext cx="300259" cy="237183"/>
                      <a:chOff x="2962956" y="2115885"/>
                      <a:chExt cx="300259" cy="237183"/>
                    </a:xfrm>
                  </p:grpSpPr>
                  <p:pic>
                    <p:nvPicPr>
                      <p:cNvPr id="1265" name="Picture 126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66" name="Picture 126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62" name="Group 1261"/>
                    <p:cNvGrpSpPr/>
                    <p:nvPr/>
                  </p:nvGrpSpPr>
                  <p:grpSpPr>
                    <a:xfrm>
                      <a:off x="4719823" y="2218458"/>
                      <a:ext cx="283630" cy="253824"/>
                      <a:chOff x="6986427" y="2972145"/>
                      <a:chExt cx="283630" cy="253824"/>
                    </a:xfrm>
                  </p:grpSpPr>
                  <p:pic>
                    <p:nvPicPr>
                      <p:cNvPr id="1263" name="Picture 126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64" name="Picture 126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254" name="Group 1253"/>
                  <p:cNvGrpSpPr/>
                  <p:nvPr/>
                </p:nvGrpSpPr>
                <p:grpSpPr>
                  <a:xfrm rot="17239213">
                    <a:off x="6033171" y="3265811"/>
                    <a:ext cx="499826" cy="320263"/>
                    <a:chOff x="4503627" y="2218458"/>
                    <a:chExt cx="499826" cy="320263"/>
                  </a:xfrm>
                </p:grpSpPr>
                <p:grpSp>
                  <p:nvGrpSpPr>
                    <p:cNvPr id="1255" name="Group 1254"/>
                    <p:cNvGrpSpPr/>
                    <p:nvPr/>
                  </p:nvGrpSpPr>
                  <p:grpSpPr>
                    <a:xfrm>
                      <a:off x="4503627" y="2301538"/>
                      <a:ext cx="300259" cy="237183"/>
                      <a:chOff x="2962956" y="2115885"/>
                      <a:chExt cx="300259" cy="237183"/>
                    </a:xfrm>
                  </p:grpSpPr>
                  <p:pic>
                    <p:nvPicPr>
                      <p:cNvPr id="1259" name="Picture 125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60" name="Picture 125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56" name="Group 1255"/>
                    <p:cNvGrpSpPr/>
                    <p:nvPr/>
                  </p:nvGrpSpPr>
                  <p:grpSpPr>
                    <a:xfrm>
                      <a:off x="4719823" y="2218458"/>
                      <a:ext cx="283630" cy="253824"/>
                      <a:chOff x="6986427" y="2972145"/>
                      <a:chExt cx="283630" cy="253824"/>
                    </a:xfrm>
                  </p:grpSpPr>
                  <p:pic>
                    <p:nvPicPr>
                      <p:cNvPr id="1257" name="Picture 125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58" name="Picture 125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1126" name="Group 1125"/>
              <p:cNvGrpSpPr/>
              <p:nvPr/>
            </p:nvGrpSpPr>
            <p:grpSpPr>
              <a:xfrm>
                <a:off x="5889081" y="2731026"/>
                <a:ext cx="1557892" cy="1293966"/>
                <a:chOff x="6991903" y="2695004"/>
                <a:chExt cx="1557892" cy="1293966"/>
              </a:xfrm>
            </p:grpSpPr>
            <p:grpSp>
              <p:nvGrpSpPr>
                <p:cNvPr id="1127" name="Group 1126"/>
                <p:cNvGrpSpPr/>
                <p:nvPr/>
              </p:nvGrpSpPr>
              <p:grpSpPr>
                <a:xfrm>
                  <a:off x="6991903" y="2695004"/>
                  <a:ext cx="657768" cy="378452"/>
                  <a:chOff x="4777947" y="3207622"/>
                  <a:chExt cx="657768" cy="378452"/>
                </a:xfrm>
              </p:grpSpPr>
              <p:grpSp>
                <p:nvGrpSpPr>
                  <p:cNvPr id="1235" name="Group 1234"/>
                  <p:cNvGrpSpPr/>
                  <p:nvPr/>
                </p:nvGrpSpPr>
                <p:grpSpPr>
                  <a:xfrm>
                    <a:off x="4777947" y="3207622"/>
                    <a:ext cx="499826" cy="320263"/>
                    <a:chOff x="4503627" y="2218458"/>
                    <a:chExt cx="499826" cy="320263"/>
                  </a:xfrm>
                </p:grpSpPr>
                <p:grpSp>
                  <p:nvGrpSpPr>
                    <p:cNvPr id="1243" name="Group 1242"/>
                    <p:cNvGrpSpPr/>
                    <p:nvPr/>
                  </p:nvGrpSpPr>
                  <p:grpSpPr>
                    <a:xfrm>
                      <a:off x="4503627" y="2301538"/>
                      <a:ext cx="300259" cy="237183"/>
                      <a:chOff x="2962956" y="2115885"/>
                      <a:chExt cx="300259" cy="237183"/>
                    </a:xfrm>
                  </p:grpSpPr>
                  <p:pic>
                    <p:nvPicPr>
                      <p:cNvPr id="1247" name="Picture 124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48" name="Picture 124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44" name="Group 1243"/>
                    <p:cNvGrpSpPr/>
                    <p:nvPr/>
                  </p:nvGrpSpPr>
                  <p:grpSpPr>
                    <a:xfrm>
                      <a:off x="4719823" y="2218458"/>
                      <a:ext cx="283630" cy="253824"/>
                      <a:chOff x="6986427" y="2972145"/>
                      <a:chExt cx="283630" cy="253824"/>
                    </a:xfrm>
                  </p:grpSpPr>
                  <p:pic>
                    <p:nvPicPr>
                      <p:cNvPr id="1245" name="Picture 124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46" name="Picture 124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236" name="Group 1235"/>
                  <p:cNvGrpSpPr/>
                  <p:nvPr/>
                </p:nvGrpSpPr>
                <p:grpSpPr>
                  <a:xfrm>
                    <a:off x="4935889" y="3265811"/>
                    <a:ext cx="499826" cy="320263"/>
                    <a:chOff x="4503627" y="2218458"/>
                    <a:chExt cx="499826" cy="320263"/>
                  </a:xfrm>
                </p:grpSpPr>
                <p:grpSp>
                  <p:nvGrpSpPr>
                    <p:cNvPr id="1237" name="Group 1236"/>
                    <p:cNvGrpSpPr/>
                    <p:nvPr/>
                  </p:nvGrpSpPr>
                  <p:grpSpPr>
                    <a:xfrm>
                      <a:off x="4503627" y="2301538"/>
                      <a:ext cx="300259" cy="237183"/>
                      <a:chOff x="2962956" y="2115885"/>
                      <a:chExt cx="300259" cy="237183"/>
                    </a:xfrm>
                  </p:grpSpPr>
                  <p:pic>
                    <p:nvPicPr>
                      <p:cNvPr id="1241" name="Picture 124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42" name="Picture 124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38" name="Group 1237"/>
                    <p:cNvGrpSpPr/>
                    <p:nvPr/>
                  </p:nvGrpSpPr>
                  <p:grpSpPr>
                    <a:xfrm>
                      <a:off x="4719823" y="2218458"/>
                      <a:ext cx="283630" cy="253824"/>
                      <a:chOff x="6986427" y="2972145"/>
                      <a:chExt cx="283630" cy="253824"/>
                    </a:xfrm>
                  </p:grpSpPr>
                  <p:pic>
                    <p:nvPicPr>
                      <p:cNvPr id="1239" name="Picture 123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40" name="Picture 123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28" name="Group 1127"/>
                <p:cNvGrpSpPr/>
                <p:nvPr/>
              </p:nvGrpSpPr>
              <p:grpSpPr>
                <a:xfrm>
                  <a:off x="7000217" y="2970983"/>
                  <a:ext cx="601238" cy="499826"/>
                  <a:chOff x="5841977" y="3176030"/>
                  <a:chExt cx="601238" cy="499826"/>
                </a:xfrm>
              </p:grpSpPr>
              <p:grpSp>
                <p:nvGrpSpPr>
                  <p:cNvPr id="1221" name="Group 1220"/>
                  <p:cNvGrpSpPr/>
                  <p:nvPr/>
                </p:nvGrpSpPr>
                <p:grpSpPr>
                  <a:xfrm rot="19742345">
                    <a:off x="5841977" y="3207622"/>
                    <a:ext cx="499826" cy="320263"/>
                    <a:chOff x="4503627" y="2218458"/>
                    <a:chExt cx="499826" cy="320263"/>
                  </a:xfrm>
                </p:grpSpPr>
                <p:grpSp>
                  <p:nvGrpSpPr>
                    <p:cNvPr id="1229" name="Group 1228"/>
                    <p:cNvGrpSpPr/>
                    <p:nvPr/>
                  </p:nvGrpSpPr>
                  <p:grpSpPr>
                    <a:xfrm>
                      <a:off x="4503627" y="2301538"/>
                      <a:ext cx="300259" cy="237183"/>
                      <a:chOff x="2962956" y="2115885"/>
                      <a:chExt cx="300259" cy="237183"/>
                    </a:xfrm>
                  </p:grpSpPr>
                  <p:pic>
                    <p:nvPicPr>
                      <p:cNvPr id="1233" name="Picture 123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34" name="Picture 123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30" name="Group 1229"/>
                    <p:cNvGrpSpPr/>
                    <p:nvPr/>
                  </p:nvGrpSpPr>
                  <p:grpSpPr>
                    <a:xfrm>
                      <a:off x="4719823" y="2218458"/>
                      <a:ext cx="283630" cy="253824"/>
                      <a:chOff x="6986427" y="2972145"/>
                      <a:chExt cx="283630" cy="253824"/>
                    </a:xfrm>
                  </p:grpSpPr>
                  <p:pic>
                    <p:nvPicPr>
                      <p:cNvPr id="1231" name="Picture 123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32" name="Picture 123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222" name="Group 1221"/>
                  <p:cNvGrpSpPr/>
                  <p:nvPr/>
                </p:nvGrpSpPr>
                <p:grpSpPr>
                  <a:xfrm rot="17239213">
                    <a:off x="6033171" y="3265811"/>
                    <a:ext cx="499826" cy="320263"/>
                    <a:chOff x="4503627" y="2218458"/>
                    <a:chExt cx="499826" cy="320263"/>
                  </a:xfrm>
                </p:grpSpPr>
                <p:grpSp>
                  <p:nvGrpSpPr>
                    <p:cNvPr id="1223" name="Group 1222"/>
                    <p:cNvGrpSpPr/>
                    <p:nvPr/>
                  </p:nvGrpSpPr>
                  <p:grpSpPr>
                    <a:xfrm>
                      <a:off x="4503627" y="2301538"/>
                      <a:ext cx="300259" cy="237183"/>
                      <a:chOff x="2962956" y="2115885"/>
                      <a:chExt cx="300259" cy="237183"/>
                    </a:xfrm>
                  </p:grpSpPr>
                  <p:pic>
                    <p:nvPicPr>
                      <p:cNvPr id="1227" name="Picture 122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28" name="Picture 122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24" name="Group 1223"/>
                    <p:cNvGrpSpPr/>
                    <p:nvPr/>
                  </p:nvGrpSpPr>
                  <p:grpSpPr>
                    <a:xfrm>
                      <a:off x="4719823" y="2218458"/>
                      <a:ext cx="283630" cy="253824"/>
                      <a:chOff x="6986427" y="2972145"/>
                      <a:chExt cx="283630" cy="253824"/>
                    </a:xfrm>
                  </p:grpSpPr>
                  <p:pic>
                    <p:nvPicPr>
                      <p:cNvPr id="1225" name="Picture 122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26" name="Picture 122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29" name="Group 1128"/>
                <p:cNvGrpSpPr/>
                <p:nvPr/>
              </p:nvGrpSpPr>
              <p:grpSpPr>
                <a:xfrm>
                  <a:off x="7469330" y="2714400"/>
                  <a:ext cx="1055948" cy="610380"/>
                  <a:chOff x="6261214" y="3135578"/>
                  <a:chExt cx="1055948" cy="610380"/>
                </a:xfrm>
              </p:grpSpPr>
              <p:grpSp>
                <p:nvGrpSpPr>
                  <p:cNvPr id="1191" name="Group 1190"/>
                  <p:cNvGrpSpPr/>
                  <p:nvPr/>
                </p:nvGrpSpPr>
                <p:grpSpPr>
                  <a:xfrm>
                    <a:off x="6659394" y="3135578"/>
                    <a:ext cx="657768" cy="378452"/>
                    <a:chOff x="4777947" y="3207622"/>
                    <a:chExt cx="657768" cy="378452"/>
                  </a:xfrm>
                </p:grpSpPr>
                <p:grpSp>
                  <p:nvGrpSpPr>
                    <p:cNvPr id="1207" name="Group 1206"/>
                    <p:cNvGrpSpPr/>
                    <p:nvPr/>
                  </p:nvGrpSpPr>
                  <p:grpSpPr>
                    <a:xfrm>
                      <a:off x="4777947" y="3207622"/>
                      <a:ext cx="499826" cy="320263"/>
                      <a:chOff x="4503627" y="2218458"/>
                      <a:chExt cx="499826" cy="320263"/>
                    </a:xfrm>
                  </p:grpSpPr>
                  <p:grpSp>
                    <p:nvGrpSpPr>
                      <p:cNvPr id="1215" name="Group 1214"/>
                      <p:cNvGrpSpPr/>
                      <p:nvPr/>
                    </p:nvGrpSpPr>
                    <p:grpSpPr>
                      <a:xfrm>
                        <a:off x="4503627" y="2301538"/>
                        <a:ext cx="300259" cy="237183"/>
                        <a:chOff x="2962956" y="2115885"/>
                        <a:chExt cx="300259" cy="237183"/>
                      </a:xfrm>
                    </p:grpSpPr>
                    <p:pic>
                      <p:nvPicPr>
                        <p:cNvPr id="1219" name="Picture 121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20" name="Picture 121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16" name="Group 1215"/>
                      <p:cNvGrpSpPr/>
                      <p:nvPr/>
                    </p:nvGrpSpPr>
                    <p:grpSpPr>
                      <a:xfrm>
                        <a:off x="4719823" y="2218458"/>
                        <a:ext cx="283630" cy="253824"/>
                        <a:chOff x="6986427" y="2972145"/>
                        <a:chExt cx="283630" cy="253824"/>
                      </a:xfrm>
                    </p:grpSpPr>
                    <p:pic>
                      <p:nvPicPr>
                        <p:cNvPr id="1217" name="Picture 121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18" name="Picture 121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208" name="Group 1207"/>
                    <p:cNvGrpSpPr/>
                    <p:nvPr/>
                  </p:nvGrpSpPr>
                  <p:grpSpPr>
                    <a:xfrm>
                      <a:off x="4935889" y="3265811"/>
                      <a:ext cx="499826" cy="320263"/>
                      <a:chOff x="4503627" y="2218458"/>
                      <a:chExt cx="499826" cy="320263"/>
                    </a:xfrm>
                  </p:grpSpPr>
                  <p:grpSp>
                    <p:nvGrpSpPr>
                      <p:cNvPr id="1209" name="Group 1208"/>
                      <p:cNvGrpSpPr/>
                      <p:nvPr/>
                    </p:nvGrpSpPr>
                    <p:grpSpPr>
                      <a:xfrm>
                        <a:off x="4503627" y="2301538"/>
                        <a:ext cx="300259" cy="237183"/>
                        <a:chOff x="2962956" y="2115885"/>
                        <a:chExt cx="300259" cy="237183"/>
                      </a:xfrm>
                    </p:grpSpPr>
                    <p:pic>
                      <p:nvPicPr>
                        <p:cNvPr id="1213" name="Picture 121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14" name="Picture 121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10" name="Group 1209"/>
                      <p:cNvGrpSpPr/>
                      <p:nvPr/>
                    </p:nvGrpSpPr>
                    <p:grpSpPr>
                      <a:xfrm>
                        <a:off x="4719823" y="2218458"/>
                        <a:ext cx="283630" cy="253824"/>
                        <a:chOff x="6986427" y="2972145"/>
                        <a:chExt cx="283630" cy="253824"/>
                      </a:xfrm>
                    </p:grpSpPr>
                    <p:pic>
                      <p:nvPicPr>
                        <p:cNvPr id="1211" name="Picture 121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12" name="Picture 121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92" name="Group 1191"/>
                  <p:cNvGrpSpPr/>
                  <p:nvPr/>
                </p:nvGrpSpPr>
                <p:grpSpPr>
                  <a:xfrm rot="18877668">
                    <a:off x="6210508" y="3195426"/>
                    <a:ext cx="601238" cy="499826"/>
                    <a:chOff x="5841977" y="3176030"/>
                    <a:chExt cx="601238" cy="499826"/>
                  </a:xfrm>
                </p:grpSpPr>
                <p:grpSp>
                  <p:nvGrpSpPr>
                    <p:cNvPr id="1193" name="Group 1192"/>
                    <p:cNvGrpSpPr/>
                    <p:nvPr/>
                  </p:nvGrpSpPr>
                  <p:grpSpPr>
                    <a:xfrm rot="19742345">
                      <a:off x="5841977" y="3207622"/>
                      <a:ext cx="499826" cy="320263"/>
                      <a:chOff x="4503627" y="2218458"/>
                      <a:chExt cx="499826" cy="320263"/>
                    </a:xfrm>
                  </p:grpSpPr>
                  <p:grpSp>
                    <p:nvGrpSpPr>
                      <p:cNvPr id="1201" name="Group 1200"/>
                      <p:cNvGrpSpPr/>
                      <p:nvPr/>
                    </p:nvGrpSpPr>
                    <p:grpSpPr>
                      <a:xfrm>
                        <a:off x="4503627" y="2301538"/>
                        <a:ext cx="300259" cy="237183"/>
                        <a:chOff x="2962956" y="2115885"/>
                        <a:chExt cx="300259" cy="237183"/>
                      </a:xfrm>
                    </p:grpSpPr>
                    <p:pic>
                      <p:nvPicPr>
                        <p:cNvPr id="1205" name="Picture 120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06" name="Picture 120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202" name="Group 1201"/>
                      <p:cNvGrpSpPr/>
                      <p:nvPr/>
                    </p:nvGrpSpPr>
                    <p:grpSpPr>
                      <a:xfrm>
                        <a:off x="4719823" y="2218458"/>
                        <a:ext cx="283630" cy="253824"/>
                        <a:chOff x="6986427" y="2972145"/>
                        <a:chExt cx="283630" cy="253824"/>
                      </a:xfrm>
                    </p:grpSpPr>
                    <p:pic>
                      <p:nvPicPr>
                        <p:cNvPr id="1203" name="Picture 120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204" name="Picture 120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194" name="Group 1193"/>
                    <p:cNvGrpSpPr/>
                    <p:nvPr/>
                  </p:nvGrpSpPr>
                  <p:grpSpPr>
                    <a:xfrm rot="17239213">
                      <a:off x="6033171" y="3265811"/>
                      <a:ext cx="499826" cy="320263"/>
                      <a:chOff x="4503627" y="2218458"/>
                      <a:chExt cx="499826" cy="320263"/>
                    </a:xfrm>
                  </p:grpSpPr>
                  <p:grpSp>
                    <p:nvGrpSpPr>
                      <p:cNvPr id="1195" name="Group 1194"/>
                      <p:cNvGrpSpPr/>
                      <p:nvPr/>
                    </p:nvGrpSpPr>
                    <p:grpSpPr>
                      <a:xfrm>
                        <a:off x="4503627" y="2301538"/>
                        <a:ext cx="300259" cy="237183"/>
                        <a:chOff x="2962956" y="2115885"/>
                        <a:chExt cx="300259" cy="237183"/>
                      </a:xfrm>
                    </p:grpSpPr>
                    <p:pic>
                      <p:nvPicPr>
                        <p:cNvPr id="1199" name="Picture 119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00" name="Picture 119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96" name="Group 1195"/>
                      <p:cNvGrpSpPr/>
                      <p:nvPr/>
                    </p:nvGrpSpPr>
                    <p:grpSpPr>
                      <a:xfrm>
                        <a:off x="4719823" y="2218458"/>
                        <a:ext cx="283630" cy="253824"/>
                        <a:chOff x="6986427" y="2972145"/>
                        <a:chExt cx="283630" cy="253824"/>
                      </a:xfrm>
                    </p:grpSpPr>
                    <p:pic>
                      <p:nvPicPr>
                        <p:cNvPr id="1197" name="Picture 119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98" name="Picture 119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1130" name="Group 1129"/>
                <p:cNvGrpSpPr/>
                <p:nvPr/>
              </p:nvGrpSpPr>
              <p:grpSpPr>
                <a:xfrm>
                  <a:off x="7443561" y="3019258"/>
                  <a:ext cx="1106234" cy="969712"/>
                  <a:chOff x="6792398" y="2509410"/>
                  <a:chExt cx="1106234" cy="969712"/>
                </a:xfrm>
              </p:grpSpPr>
              <p:grpSp>
                <p:nvGrpSpPr>
                  <p:cNvPr id="1131" name="Group 1130"/>
                  <p:cNvGrpSpPr/>
                  <p:nvPr/>
                </p:nvGrpSpPr>
                <p:grpSpPr>
                  <a:xfrm>
                    <a:off x="6792398" y="2703317"/>
                    <a:ext cx="657768" cy="378452"/>
                    <a:chOff x="4777947" y="3207622"/>
                    <a:chExt cx="657768" cy="378452"/>
                  </a:xfrm>
                </p:grpSpPr>
                <p:grpSp>
                  <p:nvGrpSpPr>
                    <p:cNvPr id="1177" name="Group 1176"/>
                    <p:cNvGrpSpPr/>
                    <p:nvPr/>
                  </p:nvGrpSpPr>
                  <p:grpSpPr>
                    <a:xfrm>
                      <a:off x="4777947" y="3207622"/>
                      <a:ext cx="499826" cy="320263"/>
                      <a:chOff x="4503627" y="2218458"/>
                      <a:chExt cx="499826" cy="320263"/>
                    </a:xfrm>
                  </p:grpSpPr>
                  <p:grpSp>
                    <p:nvGrpSpPr>
                      <p:cNvPr id="1185" name="Group 1184"/>
                      <p:cNvGrpSpPr/>
                      <p:nvPr/>
                    </p:nvGrpSpPr>
                    <p:grpSpPr>
                      <a:xfrm>
                        <a:off x="4503627" y="2301538"/>
                        <a:ext cx="300259" cy="237183"/>
                        <a:chOff x="2962956" y="2115885"/>
                        <a:chExt cx="300259" cy="237183"/>
                      </a:xfrm>
                    </p:grpSpPr>
                    <p:pic>
                      <p:nvPicPr>
                        <p:cNvPr id="1189" name="Picture 118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90" name="Picture 118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86" name="Group 1185"/>
                      <p:cNvGrpSpPr/>
                      <p:nvPr/>
                    </p:nvGrpSpPr>
                    <p:grpSpPr>
                      <a:xfrm>
                        <a:off x="4719823" y="2218458"/>
                        <a:ext cx="283630" cy="253824"/>
                        <a:chOff x="6986427" y="2972145"/>
                        <a:chExt cx="283630" cy="253824"/>
                      </a:xfrm>
                    </p:grpSpPr>
                    <p:pic>
                      <p:nvPicPr>
                        <p:cNvPr id="1187" name="Picture 118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88" name="Picture 118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178" name="Group 1177"/>
                    <p:cNvGrpSpPr/>
                    <p:nvPr/>
                  </p:nvGrpSpPr>
                  <p:grpSpPr>
                    <a:xfrm>
                      <a:off x="4935889" y="3265811"/>
                      <a:ext cx="499826" cy="320263"/>
                      <a:chOff x="4503627" y="2218458"/>
                      <a:chExt cx="499826" cy="320263"/>
                    </a:xfrm>
                  </p:grpSpPr>
                  <p:grpSp>
                    <p:nvGrpSpPr>
                      <p:cNvPr id="1179" name="Group 1178"/>
                      <p:cNvGrpSpPr/>
                      <p:nvPr/>
                    </p:nvGrpSpPr>
                    <p:grpSpPr>
                      <a:xfrm>
                        <a:off x="4503627" y="2301538"/>
                        <a:ext cx="300259" cy="237183"/>
                        <a:chOff x="2962956" y="2115885"/>
                        <a:chExt cx="300259" cy="237183"/>
                      </a:xfrm>
                    </p:grpSpPr>
                    <p:pic>
                      <p:nvPicPr>
                        <p:cNvPr id="1183" name="Picture 118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84" name="Picture 118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80" name="Group 1179"/>
                      <p:cNvGrpSpPr/>
                      <p:nvPr/>
                    </p:nvGrpSpPr>
                    <p:grpSpPr>
                      <a:xfrm>
                        <a:off x="4719823" y="2218458"/>
                        <a:ext cx="283630" cy="253824"/>
                        <a:chOff x="6986427" y="2972145"/>
                        <a:chExt cx="283630" cy="253824"/>
                      </a:xfrm>
                    </p:grpSpPr>
                    <p:pic>
                      <p:nvPicPr>
                        <p:cNvPr id="1181" name="Picture 118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82" name="Picture 118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32" name="Group 1131"/>
                  <p:cNvGrpSpPr/>
                  <p:nvPr/>
                </p:nvGrpSpPr>
                <p:grpSpPr>
                  <a:xfrm rot="19661454">
                    <a:off x="6800712" y="2979296"/>
                    <a:ext cx="601238" cy="499826"/>
                    <a:chOff x="5841977" y="3176030"/>
                    <a:chExt cx="601238" cy="499826"/>
                  </a:xfrm>
                </p:grpSpPr>
                <p:grpSp>
                  <p:nvGrpSpPr>
                    <p:cNvPr id="1163" name="Group 1162"/>
                    <p:cNvGrpSpPr/>
                    <p:nvPr/>
                  </p:nvGrpSpPr>
                  <p:grpSpPr>
                    <a:xfrm rot="19742345">
                      <a:off x="5841977" y="3207622"/>
                      <a:ext cx="499826" cy="320263"/>
                      <a:chOff x="4503627" y="2218458"/>
                      <a:chExt cx="499826" cy="320263"/>
                    </a:xfrm>
                  </p:grpSpPr>
                  <p:grpSp>
                    <p:nvGrpSpPr>
                      <p:cNvPr id="1171" name="Group 1170"/>
                      <p:cNvGrpSpPr/>
                      <p:nvPr/>
                    </p:nvGrpSpPr>
                    <p:grpSpPr>
                      <a:xfrm>
                        <a:off x="4503627" y="2301538"/>
                        <a:ext cx="300259" cy="237183"/>
                        <a:chOff x="2962956" y="2115885"/>
                        <a:chExt cx="300259" cy="237183"/>
                      </a:xfrm>
                    </p:grpSpPr>
                    <p:pic>
                      <p:nvPicPr>
                        <p:cNvPr id="1175" name="Picture 117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76" name="Picture 117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72" name="Group 1171"/>
                      <p:cNvGrpSpPr/>
                      <p:nvPr/>
                    </p:nvGrpSpPr>
                    <p:grpSpPr>
                      <a:xfrm>
                        <a:off x="4719823" y="2218458"/>
                        <a:ext cx="283630" cy="253824"/>
                        <a:chOff x="6986427" y="2972145"/>
                        <a:chExt cx="283630" cy="253824"/>
                      </a:xfrm>
                    </p:grpSpPr>
                    <p:pic>
                      <p:nvPicPr>
                        <p:cNvPr id="1173" name="Picture 117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74" name="Picture 117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164" name="Group 1163"/>
                    <p:cNvGrpSpPr/>
                    <p:nvPr/>
                  </p:nvGrpSpPr>
                  <p:grpSpPr>
                    <a:xfrm rot="17239213">
                      <a:off x="6033171" y="3265811"/>
                      <a:ext cx="499826" cy="320263"/>
                      <a:chOff x="4503627" y="2218458"/>
                      <a:chExt cx="499826" cy="320263"/>
                    </a:xfrm>
                  </p:grpSpPr>
                  <p:grpSp>
                    <p:nvGrpSpPr>
                      <p:cNvPr id="1165" name="Group 1164"/>
                      <p:cNvGrpSpPr/>
                      <p:nvPr/>
                    </p:nvGrpSpPr>
                    <p:grpSpPr>
                      <a:xfrm>
                        <a:off x="4503627" y="2301538"/>
                        <a:ext cx="300259" cy="237183"/>
                        <a:chOff x="2962956" y="2115885"/>
                        <a:chExt cx="300259" cy="237183"/>
                      </a:xfrm>
                    </p:grpSpPr>
                    <p:pic>
                      <p:nvPicPr>
                        <p:cNvPr id="1169" name="Picture 116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70" name="Picture 116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66" name="Group 1165"/>
                      <p:cNvGrpSpPr/>
                      <p:nvPr/>
                    </p:nvGrpSpPr>
                    <p:grpSpPr>
                      <a:xfrm>
                        <a:off x="4719823" y="2218458"/>
                        <a:ext cx="283630" cy="253824"/>
                        <a:chOff x="6986427" y="2972145"/>
                        <a:chExt cx="283630" cy="253824"/>
                      </a:xfrm>
                    </p:grpSpPr>
                    <p:pic>
                      <p:nvPicPr>
                        <p:cNvPr id="1167" name="Picture 116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68" name="Picture 116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33" name="Group 1132"/>
                  <p:cNvGrpSpPr/>
                  <p:nvPr/>
                </p:nvGrpSpPr>
                <p:grpSpPr>
                  <a:xfrm rot="2171672">
                    <a:off x="7240864" y="2945788"/>
                    <a:ext cx="657768" cy="378452"/>
                    <a:chOff x="4777947" y="3207622"/>
                    <a:chExt cx="657768" cy="378452"/>
                  </a:xfrm>
                </p:grpSpPr>
                <p:grpSp>
                  <p:nvGrpSpPr>
                    <p:cNvPr id="1149" name="Group 1148"/>
                    <p:cNvGrpSpPr/>
                    <p:nvPr/>
                  </p:nvGrpSpPr>
                  <p:grpSpPr>
                    <a:xfrm>
                      <a:off x="4777947" y="3207622"/>
                      <a:ext cx="499826" cy="320263"/>
                      <a:chOff x="4503627" y="2218458"/>
                      <a:chExt cx="499826" cy="320263"/>
                    </a:xfrm>
                  </p:grpSpPr>
                  <p:grpSp>
                    <p:nvGrpSpPr>
                      <p:cNvPr id="1157" name="Group 1156"/>
                      <p:cNvGrpSpPr/>
                      <p:nvPr/>
                    </p:nvGrpSpPr>
                    <p:grpSpPr>
                      <a:xfrm>
                        <a:off x="4503627" y="2301538"/>
                        <a:ext cx="300259" cy="237183"/>
                        <a:chOff x="2962956" y="2115885"/>
                        <a:chExt cx="300259" cy="237183"/>
                      </a:xfrm>
                    </p:grpSpPr>
                    <p:pic>
                      <p:nvPicPr>
                        <p:cNvPr id="1161" name="Picture 116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62" name="Picture 116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58" name="Group 1157"/>
                      <p:cNvGrpSpPr/>
                      <p:nvPr/>
                    </p:nvGrpSpPr>
                    <p:grpSpPr>
                      <a:xfrm>
                        <a:off x="4719823" y="2218458"/>
                        <a:ext cx="283630" cy="253824"/>
                        <a:chOff x="6986427" y="2972145"/>
                        <a:chExt cx="283630" cy="253824"/>
                      </a:xfrm>
                    </p:grpSpPr>
                    <p:pic>
                      <p:nvPicPr>
                        <p:cNvPr id="1159" name="Picture 115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60" name="Picture 115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150" name="Group 1149"/>
                    <p:cNvGrpSpPr/>
                    <p:nvPr/>
                  </p:nvGrpSpPr>
                  <p:grpSpPr>
                    <a:xfrm>
                      <a:off x="4935889" y="3265811"/>
                      <a:ext cx="499826" cy="320263"/>
                      <a:chOff x="4503627" y="2218458"/>
                      <a:chExt cx="499826" cy="320263"/>
                    </a:xfrm>
                  </p:grpSpPr>
                  <p:grpSp>
                    <p:nvGrpSpPr>
                      <p:cNvPr id="1151" name="Group 1150"/>
                      <p:cNvGrpSpPr/>
                      <p:nvPr/>
                    </p:nvGrpSpPr>
                    <p:grpSpPr>
                      <a:xfrm>
                        <a:off x="4503627" y="2301538"/>
                        <a:ext cx="300259" cy="237183"/>
                        <a:chOff x="2962956" y="2115885"/>
                        <a:chExt cx="300259" cy="237183"/>
                      </a:xfrm>
                    </p:grpSpPr>
                    <p:pic>
                      <p:nvPicPr>
                        <p:cNvPr id="1155" name="Picture 115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56" name="Picture 115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52" name="Group 1151"/>
                      <p:cNvGrpSpPr/>
                      <p:nvPr/>
                    </p:nvGrpSpPr>
                    <p:grpSpPr>
                      <a:xfrm>
                        <a:off x="4719823" y="2218458"/>
                        <a:ext cx="283630" cy="253824"/>
                        <a:chOff x="6986427" y="2972145"/>
                        <a:chExt cx="283630" cy="253824"/>
                      </a:xfrm>
                    </p:grpSpPr>
                    <p:pic>
                      <p:nvPicPr>
                        <p:cNvPr id="1153" name="Picture 115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54" name="Picture 115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134" name="Group 1133"/>
                  <p:cNvGrpSpPr/>
                  <p:nvPr/>
                </p:nvGrpSpPr>
                <p:grpSpPr>
                  <a:xfrm rot="21049340">
                    <a:off x="7270080" y="2509410"/>
                    <a:ext cx="601238" cy="499826"/>
                    <a:chOff x="5841977" y="3176030"/>
                    <a:chExt cx="601238" cy="499826"/>
                  </a:xfrm>
                </p:grpSpPr>
                <p:grpSp>
                  <p:nvGrpSpPr>
                    <p:cNvPr id="1135" name="Group 1134"/>
                    <p:cNvGrpSpPr/>
                    <p:nvPr/>
                  </p:nvGrpSpPr>
                  <p:grpSpPr>
                    <a:xfrm rot="19742345">
                      <a:off x="5841977" y="3207622"/>
                      <a:ext cx="499826" cy="320263"/>
                      <a:chOff x="4503627" y="2218458"/>
                      <a:chExt cx="499826" cy="320263"/>
                    </a:xfrm>
                  </p:grpSpPr>
                  <p:grpSp>
                    <p:nvGrpSpPr>
                      <p:cNvPr id="1143" name="Group 1142"/>
                      <p:cNvGrpSpPr/>
                      <p:nvPr/>
                    </p:nvGrpSpPr>
                    <p:grpSpPr>
                      <a:xfrm>
                        <a:off x="4503627" y="2301538"/>
                        <a:ext cx="300259" cy="237183"/>
                        <a:chOff x="2962956" y="2115885"/>
                        <a:chExt cx="300259" cy="237183"/>
                      </a:xfrm>
                    </p:grpSpPr>
                    <p:pic>
                      <p:nvPicPr>
                        <p:cNvPr id="1147" name="Picture 114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48" name="Picture 114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44" name="Group 1143"/>
                      <p:cNvGrpSpPr/>
                      <p:nvPr/>
                    </p:nvGrpSpPr>
                    <p:grpSpPr>
                      <a:xfrm>
                        <a:off x="4719823" y="2218458"/>
                        <a:ext cx="283630" cy="253824"/>
                        <a:chOff x="6986427" y="2972145"/>
                        <a:chExt cx="283630" cy="253824"/>
                      </a:xfrm>
                    </p:grpSpPr>
                    <p:pic>
                      <p:nvPicPr>
                        <p:cNvPr id="1145" name="Picture 114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46" name="Picture 114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136" name="Group 1135"/>
                    <p:cNvGrpSpPr/>
                    <p:nvPr/>
                  </p:nvGrpSpPr>
                  <p:grpSpPr>
                    <a:xfrm rot="17239213">
                      <a:off x="6033171" y="3265811"/>
                      <a:ext cx="499826" cy="320263"/>
                      <a:chOff x="4503627" y="2218458"/>
                      <a:chExt cx="499826" cy="320263"/>
                    </a:xfrm>
                  </p:grpSpPr>
                  <p:grpSp>
                    <p:nvGrpSpPr>
                      <p:cNvPr id="1137" name="Group 1136"/>
                      <p:cNvGrpSpPr/>
                      <p:nvPr/>
                    </p:nvGrpSpPr>
                    <p:grpSpPr>
                      <a:xfrm>
                        <a:off x="4503627" y="2301538"/>
                        <a:ext cx="300259" cy="237183"/>
                        <a:chOff x="2962956" y="2115885"/>
                        <a:chExt cx="300259" cy="237183"/>
                      </a:xfrm>
                    </p:grpSpPr>
                    <p:pic>
                      <p:nvPicPr>
                        <p:cNvPr id="1141" name="Picture 114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142" name="Picture 114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138" name="Group 1137"/>
                      <p:cNvGrpSpPr/>
                      <p:nvPr/>
                    </p:nvGrpSpPr>
                    <p:grpSpPr>
                      <a:xfrm>
                        <a:off x="4719823" y="2218458"/>
                        <a:ext cx="283630" cy="253824"/>
                        <a:chOff x="6986427" y="2972145"/>
                        <a:chExt cx="283630" cy="253824"/>
                      </a:xfrm>
                    </p:grpSpPr>
                    <p:pic>
                      <p:nvPicPr>
                        <p:cNvPr id="1139" name="Picture 113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140" name="Picture 113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grpSp>
        <p:grpSp>
          <p:nvGrpSpPr>
            <p:cNvPr id="1367" name="Group 1366"/>
            <p:cNvGrpSpPr/>
            <p:nvPr/>
          </p:nvGrpSpPr>
          <p:grpSpPr>
            <a:xfrm rot="11899475">
              <a:off x="5774830" y="2878164"/>
              <a:ext cx="2516626" cy="1922962"/>
              <a:chOff x="4930347" y="2731026"/>
              <a:chExt cx="2516626" cy="1922962"/>
            </a:xfrm>
          </p:grpSpPr>
          <p:grpSp>
            <p:nvGrpSpPr>
              <p:cNvPr id="1368" name="Group 1367"/>
              <p:cNvGrpSpPr/>
              <p:nvPr/>
            </p:nvGrpSpPr>
            <p:grpSpPr>
              <a:xfrm>
                <a:off x="4930347" y="3360022"/>
                <a:ext cx="657768" cy="378452"/>
                <a:chOff x="4777947" y="3207622"/>
                <a:chExt cx="657768" cy="378452"/>
              </a:xfrm>
            </p:grpSpPr>
            <p:grpSp>
              <p:nvGrpSpPr>
                <p:cNvPr id="1599" name="Group 1598"/>
                <p:cNvGrpSpPr/>
                <p:nvPr/>
              </p:nvGrpSpPr>
              <p:grpSpPr>
                <a:xfrm>
                  <a:off x="4777947" y="3207622"/>
                  <a:ext cx="499826" cy="320263"/>
                  <a:chOff x="4503627" y="2218458"/>
                  <a:chExt cx="499826" cy="320263"/>
                </a:xfrm>
              </p:grpSpPr>
              <p:grpSp>
                <p:nvGrpSpPr>
                  <p:cNvPr id="1607" name="Group 1606"/>
                  <p:cNvGrpSpPr/>
                  <p:nvPr/>
                </p:nvGrpSpPr>
                <p:grpSpPr>
                  <a:xfrm>
                    <a:off x="4503627" y="2301538"/>
                    <a:ext cx="300259" cy="237183"/>
                    <a:chOff x="2962956" y="2115885"/>
                    <a:chExt cx="300259" cy="237183"/>
                  </a:xfrm>
                </p:grpSpPr>
                <p:pic>
                  <p:nvPicPr>
                    <p:cNvPr id="1611" name="Picture 161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612" name="Picture 161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608" name="Group 1607"/>
                  <p:cNvGrpSpPr/>
                  <p:nvPr/>
                </p:nvGrpSpPr>
                <p:grpSpPr>
                  <a:xfrm>
                    <a:off x="4719823" y="2218458"/>
                    <a:ext cx="283630" cy="253824"/>
                    <a:chOff x="6986427" y="2972145"/>
                    <a:chExt cx="283630" cy="253824"/>
                  </a:xfrm>
                </p:grpSpPr>
                <p:pic>
                  <p:nvPicPr>
                    <p:cNvPr id="1609" name="Picture 160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610" name="Picture 160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600" name="Group 1599"/>
                <p:cNvGrpSpPr/>
                <p:nvPr/>
              </p:nvGrpSpPr>
              <p:grpSpPr>
                <a:xfrm>
                  <a:off x="4935889" y="3265811"/>
                  <a:ext cx="499826" cy="320263"/>
                  <a:chOff x="4503627" y="2218458"/>
                  <a:chExt cx="499826" cy="320263"/>
                </a:xfrm>
              </p:grpSpPr>
              <p:grpSp>
                <p:nvGrpSpPr>
                  <p:cNvPr id="1601" name="Group 1600"/>
                  <p:cNvGrpSpPr/>
                  <p:nvPr/>
                </p:nvGrpSpPr>
                <p:grpSpPr>
                  <a:xfrm>
                    <a:off x="4503627" y="2301538"/>
                    <a:ext cx="300259" cy="237183"/>
                    <a:chOff x="2962956" y="2115885"/>
                    <a:chExt cx="300259" cy="237183"/>
                  </a:xfrm>
                </p:grpSpPr>
                <p:pic>
                  <p:nvPicPr>
                    <p:cNvPr id="1605" name="Picture 160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606" name="Picture 160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602" name="Group 1601"/>
                  <p:cNvGrpSpPr/>
                  <p:nvPr/>
                </p:nvGrpSpPr>
                <p:grpSpPr>
                  <a:xfrm>
                    <a:off x="4719823" y="2218458"/>
                    <a:ext cx="283630" cy="253824"/>
                    <a:chOff x="6986427" y="2972145"/>
                    <a:chExt cx="283630" cy="253824"/>
                  </a:xfrm>
                </p:grpSpPr>
                <p:pic>
                  <p:nvPicPr>
                    <p:cNvPr id="1603" name="Picture 160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604" name="Picture 160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369" name="Group 1368"/>
              <p:cNvGrpSpPr/>
              <p:nvPr/>
            </p:nvGrpSpPr>
            <p:grpSpPr>
              <a:xfrm>
                <a:off x="4938661" y="3636001"/>
                <a:ext cx="601238" cy="499826"/>
                <a:chOff x="5841977" y="3176030"/>
                <a:chExt cx="601238" cy="499826"/>
              </a:xfrm>
            </p:grpSpPr>
            <p:grpSp>
              <p:nvGrpSpPr>
                <p:cNvPr id="1585" name="Group 1584"/>
                <p:cNvGrpSpPr/>
                <p:nvPr/>
              </p:nvGrpSpPr>
              <p:grpSpPr>
                <a:xfrm rot="19742345">
                  <a:off x="5841977" y="3207622"/>
                  <a:ext cx="499826" cy="320263"/>
                  <a:chOff x="4503627" y="2218458"/>
                  <a:chExt cx="499826" cy="320263"/>
                </a:xfrm>
              </p:grpSpPr>
              <p:grpSp>
                <p:nvGrpSpPr>
                  <p:cNvPr id="1593" name="Group 1592"/>
                  <p:cNvGrpSpPr/>
                  <p:nvPr/>
                </p:nvGrpSpPr>
                <p:grpSpPr>
                  <a:xfrm>
                    <a:off x="4503627" y="2301538"/>
                    <a:ext cx="300259" cy="237183"/>
                    <a:chOff x="2962956" y="2115885"/>
                    <a:chExt cx="300259" cy="237183"/>
                  </a:xfrm>
                </p:grpSpPr>
                <p:pic>
                  <p:nvPicPr>
                    <p:cNvPr id="1597" name="Picture 159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98" name="Picture 159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94" name="Group 1593"/>
                  <p:cNvGrpSpPr/>
                  <p:nvPr/>
                </p:nvGrpSpPr>
                <p:grpSpPr>
                  <a:xfrm>
                    <a:off x="4719823" y="2218458"/>
                    <a:ext cx="283630" cy="253824"/>
                    <a:chOff x="6986427" y="2972145"/>
                    <a:chExt cx="283630" cy="253824"/>
                  </a:xfrm>
                </p:grpSpPr>
                <p:pic>
                  <p:nvPicPr>
                    <p:cNvPr id="1595" name="Picture 159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96" name="Picture 159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586" name="Group 1585"/>
                <p:cNvGrpSpPr/>
                <p:nvPr/>
              </p:nvGrpSpPr>
              <p:grpSpPr>
                <a:xfrm rot="17239213">
                  <a:off x="6033171" y="3265811"/>
                  <a:ext cx="499826" cy="320263"/>
                  <a:chOff x="4503627" y="2218458"/>
                  <a:chExt cx="499826" cy="320263"/>
                </a:xfrm>
              </p:grpSpPr>
              <p:grpSp>
                <p:nvGrpSpPr>
                  <p:cNvPr id="1587" name="Group 1586"/>
                  <p:cNvGrpSpPr/>
                  <p:nvPr/>
                </p:nvGrpSpPr>
                <p:grpSpPr>
                  <a:xfrm>
                    <a:off x="4503627" y="2301538"/>
                    <a:ext cx="300259" cy="237183"/>
                    <a:chOff x="2962956" y="2115885"/>
                    <a:chExt cx="300259" cy="237183"/>
                  </a:xfrm>
                </p:grpSpPr>
                <p:pic>
                  <p:nvPicPr>
                    <p:cNvPr id="1591" name="Picture 159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92" name="Picture 159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88" name="Group 1587"/>
                  <p:cNvGrpSpPr/>
                  <p:nvPr/>
                </p:nvGrpSpPr>
                <p:grpSpPr>
                  <a:xfrm>
                    <a:off x="4719823" y="2218458"/>
                    <a:ext cx="283630" cy="253824"/>
                    <a:chOff x="6986427" y="2972145"/>
                    <a:chExt cx="283630" cy="253824"/>
                  </a:xfrm>
                </p:grpSpPr>
                <p:pic>
                  <p:nvPicPr>
                    <p:cNvPr id="1589" name="Picture 158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90" name="Picture 158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370" name="Group 1369"/>
              <p:cNvGrpSpPr/>
              <p:nvPr/>
            </p:nvGrpSpPr>
            <p:grpSpPr>
              <a:xfrm>
                <a:off x="5407774" y="3379418"/>
                <a:ext cx="1055948" cy="610380"/>
                <a:chOff x="6261214" y="3135578"/>
                <a:chExt cx="1055948" cy="610380"/>
              </a:xfrm>
            </p:grpSpPr>
            <p:grpSp>
              <p:nvGrpSpPr>
                <p:cNvPr id="1555" name="Group 1554"/>
                <p:cNvGrpSpPr/>
                <p:nvPr/>
              </p:nvGrpSpPr>
              <p:grpSpPr>
                <a:xfrm>
                  <a:off x="6659394" y="3135578"/>
                  <a:ext cx="657768" cy="378452"/>
                  <a:chOff x="4777947" y="3207622"/>
                  <a:chExt cx="657768" cy="378452"/>
                </a:xfrm>
              </p:grpSpPr>
              <p:grpSp>
                <p:nvGrpSpPr>
                  <p:cNvPr id="1571" name="Group 1570"/>
                  <p:cNvGrpSpPr/>
                  <p:nvPr/>
                </p:nvGrpSpPr>
                <p:grpSpPr>
                  <a:xfrm>
                    <a:off x="4777947" y="3207622"/>
                    <a:ext cx="499826" cy="320263"/>
                    <a:chOff x="4503627" y="2218458"/>
                    <a:chExt cx="499826" cy="320263"/>
                  </a:xfrm>
                </p:grpSpPr>
                <p:grpSp>
                  <p:nvGrpSpPr>
                    <p:cNvPr id="1579" name="Group 1578"/>
                    <p:cNvGrpSpPr/>
                    <p:nvPr/>
                  </p:nvGrpSpPr>
                  <p:grpSpPr>
                    <a:xfrm>
                      <a:off x="4503627" y="2301538"/>
                      <a:ext cx="300259" cy="237183"/>
                      <a:chOff x="2962956" y="2115885"/>
                      <a:chExt cx="300259" cy="237183"/>
                    </a:xfrm>
                  </p:grpSpPr>
                  <p:pic>
                    <p:nvPicPr>
                      <p:cNvPr id="1583" name="Picture 158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84" name="Picture 158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80" name="Group 1579"/>
                    <p:cNvGrpSpPr/>
                    <p:nvPr/>
                  </p:nvGrpSpPr>
                  <p:grpSpPr>
                    <a:xfrm>
                      <a:off x="4719823" y="2218458"/>
                      <a:ext cx="283630" cy="253824"/>
                      <a:chOff x="6986427" y="2972145"/>
                      <a:chExt cx="283630" cy="253824"/>
                    </a:xfrm>
                  </p:grpSpPr>
                  <p:pic>
                    <p:nvPicPr>
                      <p:cNvPr id="1581" name="Picture 158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82" name="Picture 158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572" name="Group 1571"/>
                  <p:cNvGrpSpPr/>
                  <p:nvPr/>
                </p:nvGrpSpPr>
                <p:grpSpPr>
                  <a:xfrm>
                    <a:off x="4935889" y="3265811"/>
                    <a:ext cx="499826" cy="320263"/>
                    <a:chOff x="4503627" y="2218458"/>
                    <a:chExt cx="499826" cy="320263"/>
                  </a:xfrm>
                </p:grpSpPr>
                <p:grpSp>
                  <p:nvGrpSpPr>
                    <p:cNvPr id="1573" name="Group 1572"/>
                    <p:cNvGrpSpPr/>
                    <p:nvPr/>
                  </p:nvGrpSpPr>
                  <p:grpSpPr>
                    <a:xfrm>
                      <a:off x="4503627" y="2301538"/>
                      <a:ext cx="300259" cy="237183"/>
                      <a:chOff x="2962956" y="2115885"/>
                      <a:chExt cx="300259" cy="237183"/>
                    </a:xfrm>
                  </p:grpSpPr>
                  <p:pic>
                    <p:nvPicPr>
                      <p:cNvPr id="1577" name="Picture 157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78" name="Picture 157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74" name="Group 1573"/>
                    <p:cNvGrpSpPr/>
                    <p:nvPr/>
                  </p:nvGrpSpPr>
                  <p:grpSpPr>
                    <a:xfrm>
                      <a:off x="4719823" y="2218458"/>
                      <a:ext cx="283630" cy="253824"/>
                      <a:chOff x="6986427" y="2972145"/>
                      <a:chExt cx="283630" cy="253824"/>
                    </a:xfrm>
                  </p:grpSpPr>
                  <p:pic>
                    <p:nvPicPr>
                      <p:cNvPr id="1575" name="Picture 157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76" name="Picture 157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556" name="Group 1555"/>
                <p:cNvGrpSpPr/>
                <p:nvPr/>
              </p:nvGrpSpPr>
              <p:grpSpPr>
                <a:xfrm rot="18877668">
                  <a:off x="6210508" y="3195426"/>
                  <a:ext cx="601238" cy="499826"/>
                  <a:chOff x="5841977" y="3176030"/>
                  <a:chExt cx="601238" cy="499826"/>
                </a:xfrm>
              </p:grpSpPr>
              <p:grpSp>
                <p:nvGrpSpPr>
                  <p:cNvPr id="1557" name="Group 1556"/>
                  <p:cNvGrpSpPr/>
                  <p:nvPr/>
                </p:nvGrpSpPr>
                <p:grpSpPr>
                  <a:xfrm rot="19742345">
                    <a:off x="5841977" y="3207622"/>
                    <a:ext cx="499826" cy="320263"/>
                    <a:chOff x="4503627" y="2218458"/>
                    <a:chExt cx="499826" cy="320263"/>
                  </a:xfrm>
                </p:grpSpPr>
                <p:grpSp>
                  <p:nvGrpSpPr>
                    <p:cNvPr id="1565" name="Group 1564"/>
                    <p:cNvGrpSpPr/>
                    <p:nvPr/>
                  </p:nvGrpSpPr>
                  <p:grpSpPr>
                    <a:xfrm>
                      <a:off x="4503627" y="2301538"/>
                      <a:ext cx="300259" cy="237183"/>
                      <a:chOff x="2962956" y="2115885"/>
                      <a:chExt cx="300259" cy="237183"/>
                    </a:xfrm>
                  </p:grpSpPr>
                  <p:pic>
                    <p:nvPicPr>
                      <p:cNvPr id="1569" name="Picture 156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70" name="Picture 156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66" name="Group 1565"/>
                    <p:cNvGrpSpPr/>
                    <p:nvPr/>
                  </p:nvGrpSpPr>
                  <p:grpSpPr>
                    <a:xfrm>
                      <a:off x="4719823" y="2218458"/>
                      <a:ext cx="283630" cy="253824"/>
                      <a:chOff x="6986427" y="2972145"/>
                      <a:chExt cx="283630" cy="253824"/>
                    </a:xfrm>
                  </p:grpSpPr>
                  <p:pic>
                    <p:nvPicPr>
                      <p:cNvPr id="1567" name="Picture 156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68" name="Picture 156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558" name="Group 1557"/>
                  <p:cNvGrpSpPr/>
                  <p:nvPr/>
                </p:nvGrpSpPr>
                <p:grpSpPr>
                  <a:xfrm rot="17239213">
                    <a:off x="6033171" y="3265811"/>
                    <a:ext cx="499826" cy="320263"/>
                    <a:chOff x="4503627" y="2218458"/>
                    <a:chExt cx="499826" cy="320263"/>
                  </a:xfrm>
                </p:grpSpPr>
                <p:grpSp>
                  <p:nvGrpSpPr>
                    <p:cNvPr id="1559" name="Group 1558"/>
                    <p:cNvGrpSpPr/>
                    <p:nvPr/>
                  </p:nvGrpSpPr>
                  <p:grpSpPr>
                    <a:xfrm>
                      <a:off x="4503627" y="2301538"/>
                      <a:ext cx="300259" cy="237183"/>
                      <a:chOff x="2962956" y="2115885"/>
                      <a:chExt cx="300259" cy="237183"/>
                    </a:xfrm>
                  </p:grpSpPr>
                  <p:pic>
                    <p:nvPicPr>
                      <p:cNvPr id="1563" name="Picture 156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64" name="Picture 156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60" name="Group 1559"/>
                    <p:cNvGrpSpPr/>
                    <p:nvPr/>
                  </p:nvGrpSpPr>
                  <p:grpSpPr>
                    <a:xfrm>
                      <a:off x="4719823" y="2218458"/>
                      <a:ext cx="283630" cy="253824"/>
                      <a:chOff x="6986427" y="2972145"/>
                      <a:chExt cx="283630" cy="253824"/>
                    </a:xfrm>
                  </p:grpSpPr>
                  <p:pic>
                    <p:nvPicPr>
                      <p:cNvPr id="1561" name="Picture 156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62" name="Picture 156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1371" name="Group 1370"/>
              <p:cNvGrpSpPr/>
              <p:nvPr/>
            </p:nvGrpSpPr>
            <p:grpSpPr>
              <a:xfrm>
                <a:off x="5382005" y="3684276"/>
                <a:ext cx="1106234" cy="969712"/>
                <a:chOff x="6792398" y="2509410"/>
                <a:chExt cx="1106234" cy="969712"/>
              </a:xfrm>
            </p:grpSpPr>
            <p:grpSp>
              <p:nvGrpSpPr>
                <p:cNvPr id="1495" name="Group 1494"/>
                <p:cNvGrpSpPr/>
                <p:nvPr/>
              </p:nvGrpSpPr>
              <p:grpSpPr>
                <a:xfrm>
                  <a:off x="6792398" y="2703317"/>
                  <a:ext cx="657768" cy="378452"/>
                  <a:chOff x="4777947" y="3207622"/>
                  <a:chExt cx="657768" cy="378452"/>
                </a:xfrm>
              </p:grpSpPr>
              <p:grpSp>
                <p:nvGrpSpPr>
                  <p:cNvPr id="1541" name="Group 1540"/>
                  <p:cNvGrpSpPr/>
                  <p:nvPr/>
                </p:nvGrpSpPr>
                <p:grpSpPr>
                  <a:xfrm>
                    <a:off x="4777947" y="3207622"/>
                    <a:ext cx="499826" cy="320263"/>
                    <a:chOff x="4503627" y="2218458"/>
                    <a:chExt cx="499826" cy="320263"/>
                  </a:xfrm>
                </p:grpSpPr>
                <p:grpSp>
                  <p:nvGrpSpPr>
                    <p:cNvPr id="1549" name="Group 1548"/>
                    <p:cNvGrpSpPr/>
                    <p:nvPr/>
                  </p:nvGrpSpPr>
                  <p:grpSpPr>
                    <a:xfrm>
                      <a:off x="4503627" y="2301538"/>
                      <a:ext cx="300259" cy="237183"/>
                      <a:chOff x="2962956" y="2115885"/>
                      <a:chExt cx="300259" cy="237183"/>
                    </a:xfrm>
                  </p:grpSpPr>
                  <p:pic>
                    <p:nvPicPr>
                      <p:cNvPr id="1553" name="Picture 155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54" name="Picture 155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50" name="Group 1549"/>
                    <p:cNvGrpSpPr/>
                    <p:nvPr/>
                  </p:nvGrpSpPr>
                  <p:grpSpPr>
                    <a:xfrm>
                      <a:off x="4719823" y="2218458"/>
                      <a:ext cx="283630" cy="253824"/>
                      <a:chOff x="6986427" y="2972145"/>
                      <a:chExt cx="283630" cy="253824"/>
                    </a:xfrm>
                  </p:grpSpPr>
                  <p:pic>
                    <p:nvPicPr>
                      <p:cNvPr id="1551" name="Picture 155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52" name="Picture 155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542" name="Group 1541"/>
                  <p:cNvGrpSpPr/>
                  <p:nvPr/>
                </p:nvGrpSpPr>
                <p:grpSpPr>
                  <a:xfrm>
                    <a:off x="4935889" y="3265811"/>
                    <a:ext cx="499826" cy="320263"/>
                    <a:chOff x="4503627" y="2218458"/>
                    <a:chExt cx="499826" cy="320263"/>
                  </a:xfrm>
                </p:grpSpPr>
                <p:grpSp>
                  <p:nvGrpSpPr>
                    <p:cNvPr id="1543" name="Group 1542"/>
                    <p:cNvGrpSpPr/>
                    <p:nvPr/>
                  </p:nvGrpSpPr>
                  <p:grpSpPr>
                    <a:xfrm>
                      <a:off x="4503627" y="2301538"/>
                      <a:ext cx="300259" cy="237183"/>
                      <a:chOff x="2962956" y="2115885"/>
                      <a:chExt cx="300259" cy="237183"/>
                    </a:xfrm>
                  </p:grpSpPr>
                  <p:pic>
                    <p:nvPicPr>
                      <p:cNvPr id="1547" name="Picture 154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48" name="Picture 154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44" name="Group 1543"/>
                    <p:cNvGrpSpPr/>
                    <p:nvPr/>
                  </p:nvGrpSpPr>
                  <p:grpSpPr>
                    <a:xfrm>
                      <a:off x="4719823" y="2218458"/>
                      <a:ext cx="283630" cy="253824"/>
                      <a:chOff x="6986427" y="2972145"/>
                      <a:chExt cx="283630" cy="253824"/>
                    </a:xfrm>
                  </p:grpSpPr>
                  <p:pic>
                    <p:nvPicPr>
                      <p:cNvPr id="1545" name="Picture 154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46" name="Picture 154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496" name="Group 1495"/>
                <p:cNvGrpSpPr/>
                <p:nvPr/>
              </p:nvGrpSpPr>
              <p:grpSpPr>
                <a:xfrm rot="19661454">
                  <a:off x="6800712" y="2979296"/>
                  <a:ext cx="601238" cy="499826"/>
                  <a:chOff x="5841977" y="3176030"/>
                  <a:chExt cx="601238" cy="499826"/>
                </a:xfrm>
              </p:grpSpPr>
              <p:grpSp>
                <p:nvGrpSpPr>
                  <p:cNvPr id="1527" name="Group 1526"/>
                  <p:cNvGrpSpPr/>
                  <p:nvPr/>
                </p:nvGrpSpPr>
                <p:grpSpPr>
                  <a:xfrm rot="19742345">
                    <a:off x="5841977" y="3207622"/>
                    <a:ext cx="499826" cy="320263"/>
                    <a:chOff x="4503627" y="2218458"/>
                    <a:chExt cx="499826" cy="320263"/>
                  </a:xfrm>
                </p:grpSpPr>
                <p:grpSp>
                  <p:nvGrpSpPr>
                    <p:cNvPr id="1535" name="Group 1534"/>
                    <p:cNvGrpSpPr/>
                    <p:nvPr/>
                  </p:nvGrpSpPr>
                  <p:grpSpPr>
                    <a:xfrm>
                      <a:off x="4503627" y="2301538"/>
                      <a:ext cx="300259" cy="237183"/>
                      <a:chOff x="2962956" y="2115885"/>
                      <a:chExt cx="300259" cy="237183"/>
                    </a:xfrm>
                  </p:grpSpPr>
                  <p:pic>
                    <p:nvPicPr>
                      <p:cNvPr id="1539" name="Picture 153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40" name="Picture 153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36" name="Group 1535"/>
                    <p:cNvGrpSpPr/>
                    <p:nvPr/>
                  </p:nvGrpSpPr>
                  <p:grpSpPr>
                    <a:xfrm>
                      <a:off x="4719823" y="2218458"/>
                      <a:ext cx="283630" cy="253824"/>
                      <a:chOff x="6986427" y="2972145"/>
                      <a:chExt cx="283630" cy="253824"/>
                    </a:xfrm>
                  </p:grpSpPr>
                  <p:pic>
                    <p:nvPicPr>
                      <p:cNvPr id="1537" name="Picture 153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38" name="Picture 153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528" name="Group 1527"/>
                  <p:cNvGrpSpPr/>
                  <p:nvPr/>
                </p:nvGrpSpPr>
                <p:grpSpPr>
                  <a:xfrm rot="17239213">
                    <a:off x="6033171" y="3265811"/>
                    <a:ext cx="499826" cy="320263"/>
                    <a:chOff x="4503627" y="2218458"/>
                    <a:chExt cx="499826" cy="320263"/>
                  </a:xfrm>
                </p:grpSpPr>
                <p:grpSp>
                  <p:nvGrpSpPr>
                    <p:cNvPr id="1529" name="Group 1528"/>
                    <p:cNvGrpSpPr/>
                    <p:nvPr/>
                  </p:nvGrpSpPr>
                  <p:grpSpPr>
                    <a:xfrm>
                      <a:off x="4503627" y="2301538"/>
                      <a:ext cx="300259" cy="237183"/>
                      <a:chOff x="2962956" y="2115885"/>
                      <a:chExt cx="300259" cy="237183"/>
                    </a:xfrm>
                  </p:grpSpPr>
                  <p:pic>
                    <p:nvPicPr>
                      <p:cNvPr id="1533" name="Picture 153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34" name="Picture 153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30" name="Group 1529"/>
                    <p:cNvGrpSpPr/>
                    <p:nvPr/>
                  </p:nvGrpSpPr>
                  <p:grpSpPr>
                    <a:xfrm>
                      <a:off x="4719823" y="2218458"/>
                      <a:ext cx="283630" cy="253824"/>
                      <a:chOff x="6986427" y="2972145"/>
                      <a:chExt cx="283630" cy="253824"/>
                    </a:xfrm>
                  </p:grpSpPr>
                  <p:pic>
                    <p:nvPicPr>
                      <p:cNvPr id="1531" name="Picture 153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32" name="Picture 153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497" name="Group 1496"/>
                <p:cNvGrpSpPr/>
                <p:nvPr/>
              </p:nvGrpSpPr>
              <p:grpSpPr>
                <a:xfrm rot="2171672">
                  <a:off x="7240864" y="2945788"/>
                  <a:ext cx="657768" cy="378452"/>
                  <a:chOff x="4777947" y="3207622"/>
                  <a:chExt cx="657768" cy="378452"/>
                </a:xfrm>
              </p:grpSpPr>
              <p:grpSp>
                <p:nvGrpSpPr>
                  <p:cNvPr id="1513" name="Group 1512"/>
                  <p:cNvGrpSpPr/>
                  <p:nvPr/>
                </p:nvGrpSpPr>
                <p:grpSpPr>
                  <a:xfrm>
                    <a:off x="4777947" y="3207622"/>
                    <a:ext cx="499826" cy="320263"/>
                    <a:chOff x="4503627" y="2218458"/>
                    <a:chExt cx="499826" cy="320263"/>
                  </a:xfrm>
                </p:grpSpPr>
                <p:grpSp>
                  <p:nvGrpSpPr>
                    <p:cNvPr id="1521" name="Group 1520"/>
                    <p:cNvGrpSpPr/>
                    <p:nvPr/>
                  </p:nvGrpSpPr>
                  <p:grpSpPr>
                    <a:xfrm>
                      <a:off x="4503627" y="2301538"/>
                      <a:ext cx="300259" cy="237183"/>
                      <a:chOff x="2962956" y="2115885"/>
                      <a:chExt cx="300259" cy="237183"/>
                    </a:xfrm>
                  </p:grpSpPr>
                  <p:pic>
                    <p:nvPicPr>
                      <p:cNvPr id="1525" name="Picture 152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26" name="Picture 152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22" name="Group 1521"/>
                    <p:cNvGrpSpPr/>
                    <p:nvPr/>
                  </p:nvGrpSpPr>
                  <p:grpSpPr>
                    <a:xfrm>
                      <a:off x="4719823" y="2218458"/>
                      <a:ext cx="283630" cy="253824"/>
                      <a:chOff x="6986427" y="2972145"/>
                      <a:chExt cx="283630" cy="253824"/>
                    </a:xfrm>
                  </p:grpSpPr>
                  <p:pic>
                    <p:nvPicPr>
                      <p:cNvPr id="1523" name="Picture 152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24" name="Picture 152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514" name="Group 1513"/>
                  <p:cNvGrpSpPr/>
                  <p:nvPr/>
                </p:nvGrpSpPr>
                <p:grpSpPr>
                  <a:xfrm>
                    <a:off x="4935889" y="3265811"/>
                    <a:ext cx="499826" cy="320263"/>
                    <a:chOff x="4503627" y="2218458"/>
                    <a:chExt cx="499826" cy="320263"/>
                  </a:xfrm>
                </p:grpSpPr>
                <p:grpSp>
                  <p:nvGrpSpPr>
                    <p:cNvPr id="1515" name="Group 1514"/>
                    <p:cNvGrpSpPr/>
                    <p:nvPr/>
                  </p:nvGrpSpPr>
                  <p:grpSpPr>
                    <a:xfrm>
                      <a:off x="4503627" y="2301538"/>
                      <a:ext cx="300259" cy="237183"/>
                      <a:chOff x="2962956" y="2115885"/>
                      <a:chExt cx="300259" cy="237183"/>
                    </a:xfrm>
                  </p:grpSpPr>
                  <p:pic>
                    <p:nvPicPr>
                      <p:cNvPr id="1519" name="Picture 151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20" name="Picture 151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16" name="Group 1515"/>
                    <p:cNvGrpSpPr/>
                    <p:nvPr/>
                  </p:nvGrpSpPr>
                  <p:grpSpPr>
                    <a:xfrm>
                      <a:off x="4719823" y="2218458"/>
                      <a:ext cx="283630" cy="253824"/>
                      <a:chOff x="6986427" y="2972145"/>
                      <a:chExt cx="283630" cy="253824"/>
                    </a:xfrm>
                  </p:grpSpPr>
                  <p:pic>
                    <p:nvPicPr>
                      <p:cNvPr id="1517" name="Picture 151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18" name="Picture 151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498" name="Group 1497"/>
                <p:cNvGrpSpPr/>
                <p:nvPr/>
              </p:nvGrpSpPr>
              <p:grpSpPr>
                <a:xfrm rot="21049340">
                  <a:off x="7270080" y="2509410"/>
                  <a:ext cx="601238" cy="499826"/>
                  <a:chOff x="5841977" y="3176030"/>
                  <a:chExt cx="601238" cy="499826"/>
                </a:xfrm>
              </p:grpSpPr>
              <p:grpSp>
                <p:nvGrpSpPr>
                  <p:cNvPr id="1499" name="Group 1498"/>
                  <p:cNvGrpSpPr/>
                  <p:nvPr/>
                </p:nvGrpSpPr>
                <p:grpSpPr>
                  <a:xfrm rot="19742345">
                    <a:off x="5841977" y="3207622"/>
                    <a:ext cx="499826" cy="320263"/>
                    <a:chOff x="4503627" y="2218458"/>
                    <a:chExt cx="499826" cy="320263"/>
                  </a:xfrm>
                </p:grpSpPr>
                <p:grpSp>
                  <p:nvGrpSpPr>
                    <p:cNvPr id="1507" name="Group 1506"/>
                    <p:cNvGrpSpPr/>
                    <p:nvPr/>
                  </p:nvGrpSpPr>
                  <p:grpSpPr>
                    <a:xfrm>
                      <a:off x="4503627" y="2301538"/>
                      <a:ext cx="300259" cy="237183"/>
                      <a:chOff x="2962956" y="2115885"/>
                      <a:chExt cx="300259" cy="237183"/>
                    </a:xfrm>
                  </p:grpSpPr>
                  <p:pic>
                    <p:nvPicPr>
                      <p:cNvPr id="1511" name="Picture 151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12" name="Picture 151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08" name="Group 1507"/>
                    <p:cNvGrpSpPr/>
                    <p:nvPr/>
                  </p:nvGrpSpPr>
                  <p:grpSpPr>
                    <a:xfrm>
                      <a:off x="4719823" y="2218458"/>
                      <a:ext cx="283630" cy="253824"/>
                      <a:chOff x="6986427" y="2972145"/>
                      <a:chExt cx="283630" cy="253824"/>
                    </a:xfrm>
                  </p:grpSpPr>
                  <p:pic>
                    <p:nvPicPr>
                      <p:cNvPr id="1509" name="Picture 150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10" name="Picture 150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500" name="Group 1499"/>
                  <p:cNvGrpSpPr/>
                  <p:nvPr/>
                </p:nvGrpSpPr>
                <p:grpSpPr>
                  <a:xfrm rot="17239213">
                    <a:off x="6033171" y="3265811"/>
                    <a:ext cx="499826" cy="320263"/>
                    <a:chOff x="4503627" y="2218458"/>
                    <a:chExt cx="499826" cy="320263"/>
                  </a:xfrm>
                </p:grpSpPr>
                <p:grpSp>
                  <p:nvGrpSpPr>
                    <p:cNvPr id="1501" name="Group 1500"/>
                    <p:cNvGrpSpPr/>
                    <p:nvPr/>
                  </p:nvGrpSpPr>
                  <p:grpSpPr>
                    <a:xfrm>
                      <a:off x="4503627" y="2301538"/>
                      <a:ext cx="300259" cy="237183"/>
                      <a:chOff x="2962956" y="2115885"/>
                      <a:chExt cx="300259" cy="237183"/>
                    </a:xfrm>
                  </p:grpSpPr>
                  <p:pic>
                    <p:nvPicPr>
                      <p:cNvPr id="1505" name="Picture 150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06" name="Picture 150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502" name="Group 1501"/>
                    <p:cNvGrpSpPr/>
                    <p:nvPr/>
                  </p:nvGrpSpPr>
                  <p:grpSpPr>
                    <a:xfrm>
                      <a:off x="4719823" y="2218458"/>
                      <a:ext cx="283630" cy="253824"/>
                      <a:chOff x="6986427" y="2972145"/>
                      <a:chExt cx="283630" cy="253824"/>
                    </a:xfrm>
                  </p:grpSpPr>
                  <p:pic>
                    <p:nvPicPr>
                      <p:cNvPr id="1503" name="Picture 150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504" name="Picture 150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1372" name="Group 1371"/>
              <p:cNvGrpSpPr/>
              <p:nvPr/>
            </p:nvGrpSpPr>
            <p:grpSpPr>
              <a:xfrm>
                <a:off x="5889081" y="2731026"/>
                <a:ext cx="1557892" cy="1293966"/>
                <a:chOff x="6991903" y="2695004"/>
                <a:chExt cx="1557892" cy="1293966"/>
              </a:xfrm>
            </p:grpSpPr>
            <p:grpSp>
              <p:nvGrpSpPr>
                <p:cNvPr id="1373" name="Group 1372"/>
                <p:cNvGrpSpPr/>
                <p:nvPr/>
              </p:nvGrpSpPr>
              <p:grpSpPr>
                <a:xfrm>
                  <a:off x="6991903" y="2695004"/>
                  <a:ext cx="657768" cy="378452"/>
                  <a:chOff x="4777947" y="3207622"/>
                  <a:chExt cx="657768" cy="378452"/>
                </a:xfrm>
              </p:grpSpPr>
              <p:grpSp>
                <p:nvGrpSpPr>
                  <p:cNvPr id="1481" name="Group 1480"/>
                  <p:cNvGrpSpPr/>
                  <p:nvPr/>
                </p:nvGrpSpPr>
                <p:grpSpPr>
                  <a:xfrm>
                    <a:off x="4777947" y="3207622"/>
                    <a:ext cx="499826" cy="320263"/>
                    <a:chOff x="4503627" y="2218458"/>
                    <a:chExt cx="499826" cy="320263"/>
                  </a:xfrm>
                </p:grpSpPr>
                <p:grpSp>
                  <p:nvGrpSpPr>
                    <p:cNvPr id="1489" name="Group 1488"/>
                    <p:cNvGrpSpPr/>
                    <p:nvPr/>
                  </p:nvGrpSpPr>
                  <p:grpSpPr>
                    <a:xfrm>
                      <a:off x="4503627" y="2301538"/>
                      <a:ext cx="300259" cy="237183"/>
                      <a:chOff x="2962956" y="2115885"/>
                      <a:chExt cx="300259" cy="237183"/>
                    </a:xfrm>
                  </p:grpSpPr>
                  <p:pic>
                    <p:nvPicPr>
                      <p:cNvPr id="1493" name="Picture 149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94" name="Picture 149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90" name="Group 1489"/>
                    <p:cNvGrpSpPr/>
                    <p:nvPr/>
                  </p:nvGrpSpPr>
                  <p:grpSpPr>
                    <a:xfrm>
                      <a:off x="4719823" y="2218458"/>
                      <a:ext cx="283630" cy="253824"/>
                      <a:chOff x="6986427" y="2972145"/>
                      <a:chExt cx="283630" cy="253824"/>
                    </a:xfrm>
                  </p:grpSpPr>
                  <p:pic>
                    <p:nvPicPr>
                      <p:cNvPr id="1491" name="Picture 149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92" name="Picture 149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482" name="Group 1481"/>
                  <p:cNvGrpSpPr/>
                  <p:nvPr/>
                </p:nvGrpSpPr>
                <p:grpSpPr>
                  <a:xfrm>
                    <a:off x="4935889" y="3265811"/>
                    <a:ext cx="499826" cy="320263"/>
                    <a:chOff x="4503627" y="2218458"/>
                    <a:chExt cx="499826" cy="320263"/>
                  </a:xfrm>
                </p:grpSpPr>
                <p:grpSp>
                  <p:nvGrpSpPr>
                    <p:cNvPr id="1483" name="Group 1482"/>
                    <p:cNvGrpSpPr/>
                    <p:nvPr/>
                  </p:nvGrpSpPr>
                  <p:grpSpPr>
                    <a:xfrm>
                      <a:off x="4503627" y="2301538"/>
                      <a:ext cx="300259" cy="237183"/>
                      <a:chOff x="2962956" y="2115885"/>
                      <a:chExt cx="300259" cy="237183"/>
                    </a:xfrm>
                  </p:grpSpPr>
                  <p:pic>
                    <p:nvPicPr>
                      <p:cNvPr id="1487" name="Picture 148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88" name="Picture 148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84" name="Group 1483"/>
                    <p:cNvGrpSpPr/>
                    <p:nvPr/>
                  </p:nvGrpSpPr>
                  <p:grpSpPr>
                    <a:xfrm>
                      <a:off x="4719823" y="2218458"/>
                      <a:ext cx="283630" cy="253824"/>
                      <a:chOff x="6986427" y="2972145"/>
                      <a:chExt cx="283630" cy="253824"/>
                    </a:xfrm>
                  </p:grpSpPr>
                  <p:pic>
                    <p:nvPicPr>
                      <p:cNvPr id="1485" name="Picture 148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86" name="Picture 148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374" name="Group 1373"/>
                <p:cNvGrpSpPr/>
                <p:nvPr/>
              </p:nvGrpSpPr>
              <p:grpSpPr>
                <a:xfrm>
                  <a:off x="7000217" y="2970983"/>
                  <a:ext cx="601238" cy="499826"/>
                  <a:chOff x="5841977" y="3176030"/>
                  <a:chExt cx="601238" cy="499826"/>
                </a:xfrm>
              </p:grpSpPr>
              <p:grpSp>
                <p:nvGrpSpPr>
                  <p:cNvPr id="1467" name="Group 1466"/>
                  <p:cNvGrpSpPr/>
                  <p:nvPr/>
                </p:nvGrpSpPr>
                <p:grpSpPr>
                  <a:xfrm rot="19742345">
                    <a:off x="5841977" y="3207622"/>
                    <a:ext cx="499826" cy="320263"/>
                    <a:chOff x="4503627" y="2218458"/>
                    <a:chExt cx="499826" cy="320263"/>
                  </a:xfrm>
                </p:grpSpPr>
                <p:grpSp>
                  <p:nvGrpSpPr>
                    <p:cNvPr id="1475" name="Group 1474"/>
                    <p:cNvGrpSpPr/>
                    <p:nvPr/>
                  </p:nvGrpSpPr>
                  <p:grpSpPr>
                    <a:xfrm>
                      <a:off x="4503627" y="2301538"/>
                      <a:ext cx="300259" cy="237183"/>
                      <a:chOff x="2962956" y="2115885"/>
                      <a:chExt cx="300259" cy="237183"/>
                    </a:xfrm>
                  </p:grpSpPr>
                  <p:pic>
                    <p:nvPicPr>
                      <p:cNvPr id="1479" name="Picture 147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80" name="Picture 147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76" name="Group 1475"/>
                    <p:cNvGrpSpPr/>
                    <p:nvPr/>
                  </p:nvGrpSpPr>
                  <p:grpSpPr>
                    <a:xfrm>
                      <a:off x="4719823" y="2218458"/>
                      <a:ext cx="283630" cy="253824"/>
                      <a:chOff x="6986427" y="2972145"/>
                      <a:chExt cx="283630" cy="253824"/>
                    </a:xfrm>
                  </p:grpSpPr>
                  <p:pic>
                    <p:nvPicPr>
                      <p:cNvPr id="1477" name="Picture 147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78" name="Picture 147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468" name="Group 1467"/>
                  <p:cNvGrpSpPr/>
                  <p:nvPr/>
                </p:nvGrpSpPr>
                <p:grpSpPr>
                  <a:xfrm rot="17239213">
                    <a:off x="6033171" y="3265811"/>
                    <a:ext cx="499826" cy="320263"/>
                    <a:chOff x="4503627" y="2218458"/>
                    <a:chExt cx="499826" cy="320263"/>
                  </a:xfrm>
                </p:grpSpPr>
                <p:grpSp>
                  <p:nvGrpSpPr>
                    <p:cNvPr id="1469" name="Group 1468"/>
                    <p:cNvGrpSpPr/>
                    <p:nvPr/>
                  </p:nvGrpSpPr>
                  <p:grpSpPr>
                    <a:xfrm>
                      <a:off x="4503627" y="2301538"/>
                      <a:ext cx="300259" cy="237183"/>
                      <a:chOff x="2962956" y="2115885"/>
                      <a:chExt cx="300259" cy="237183"/>
                    </a:xfrm>
                  </p:grpSpPr>
                  <p:pic>
                    <p:nvPicPr>
                      <p:cNvPr id="1473" name="Picture 147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74" name="Picture 147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70" name="Group 1469"/>
                    <p:cNvGrpSpPr/>
                    <p:nvPr/>
                  </p:nvGrpSpPr>
                  <p:grpSpPr>
                    <a:xfrm>
                      <a:off x="4719823" y="2218458"/>
                      <a:ext cx="283630" cy="253824"/>
                      <a:chOff x="6986427" y="2972145"/>
                      <a:chExt cx="283630" cy="253824"/>
                    </a:xfrm>
                  </p:grpSpPr>
                  <p:pic>
                    <p:nvPicPr>
                      <p:cNvPr id="1471" name="Picture 147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72" name="Picture 147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375" name="Group 1374"/>
                <p:cNvGrpSpPr/>
                <p:nvPr/>
              </p:nvGrpSpPr>
              <p:grpSpPr>
                <a:xfrm>
                  <a:off x="7469330" y="2714400"/>
                  <a:ext cx="1055948" cy="610380"/>
                  <a:chOff x="6261214" y="3135578"/>
                  <a:chExt cx="1055948" cy="610380"/>
                </a:xfrm>
              </p:grpSpPr>
              <p:grpSp>
                <p:nvGrpSpPr>
                  <p:cNvPr id="1437" name="Group 1436"/>
                  <p:cNvGrpSpPr/>
                  <p:nvPr/>
                </p:nvGrpSpPr>
                <p:grpSpPr>
                  <a:xfrm>
                    <a:off x="6659394" y="3135578"/>
                    <a:ext cx="657768" cy="378452"/>
                    <a:chOff x="4777947" y="3207622"/>
                    <a:chExt cx="657768" cy="378452"/>
                  </a:xfrm>
                </p:grpSpPr>
                <p:grpSp>
                  <p:nvGrpSpPr>
                    <p:cNvPr id="1453" name="Group 1452"/>
                    <p:cNvGrpSpPr/>
                    <p:nvPr/>
                  </p:nvGrpSpPr>
                  <p:grpSpPr>
                    <a:xfrm>
                      <a:off x="4777947" y="3207622"/>
                      <a:ext cx="499826" cy="320263"/>
                      <a:chOff x="4503627" y="2218458"/>
                      <a:chExt cx="499826" cy="320263"/>
                    </a:xfrm>
                  </p:grpSpPr>
                  <p:grpSp>
                    <p:nvGrpSpPr>
                      <p:cNvPr id="1461" name="Group 1460"/>
                      <p:cNvGrpSpPr/>
                      <p:nvPr/>
                    </p:nvGrpSpPr>
                    <p:grpSpPr>
                      <a:xfrm>
                        <a:off x="4503627" y="2301538"/>
                        <a:ext cx="300259" cy="237183"/>
                        <a:chOff x="2962956" y="2115885"/>
                        <a:chExt cx="300259" cy="237183"/>
                      </a:xfrm>
                    </p:grpSpPr>
                    <p:pic>
                      <p:nvPicPr>
                        <p:cNvPr id="1465" name="Picture 146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66" name="Picture 146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62" name="Group 1461"/>
                      <p:cNvGrpSpPr/>
                      <p:nvPr/>
                    </p:nvGrpSpPr>
                    <p:grpSpPr>
                      <a:xfrm>
                        <a:off x="4719823" y="2218458"/>
                        <a:ext cx="283630" cy="253824"/>
                        <a:chOff x="6986427" y="2972145"/>
                        <a:chExt cx="283630" cy="253824"/>
                      </a:xfrm>
                    </p:grpSpPr>
                    <p:pic>
                      <p:nvPicPr>
                        <p:cNvPr id="1463" name="Picture 146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64" name="Picture 146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454" name="Group 1453"/>
                    <p:cNvGrpSpPr/>
                    <p:nvPr/>
                  </p:nvGrpSpPr>
                  <p:grpSpPr>
                    <a:xfrm>
                      <a:off x="4935889" y="3265811"/>
                      <a:ext cx="499826" cy="320263"/>
                      <a:chOff x="4503627" y="2218458"/>
                      <a:chExt cx="499826" cy="320263"/>
                    </a:xfrm>
                  </p:grpSpPr>
                  <p:grpSp>
                    <p:nvGrpSpPr>
                      <p:cNvPr id="1455" name="Group 1454"/>
                      <p:cNvGrpSpPr/>
                      <p:nvPr/>
                    </p:nvGrpSpPr>
                    <p:grpSpPr>
                      <a:xfrm>
                        <a:off x="4503627" y="2301538"/>
                        <a:ext cx="300259" cy="237183"/>
                        <a:chOff x="2962956" y="2115885"/>
                        <a:chExt cx="300259" cy="237183"/>
                      </a:xfrm>
                    </p:grpSpPr>
                    <p:pic>
                      <p:nvPicPr>
                        <p:cNvPr id="1459" name="Picture 145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60" name="Picture 145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56" name="Group 1455"/>
                      <p:cNvGrpSpPr/>
                      <p:nvPr/>
                    </p:nvGrpSpPr>
                    <p:grpSpPr>
                      <a:xfrm>
                        <a:off x="4719823" y="2218458"/>
                        <a:ext cx="283630" cy="253824"/>
                        <a:chOff x="6986427" y="2972145"/>
                        <a:chExt cx="283630" cy="253824"/>
                      </a:xfrm>
                    </p:grpSpPr>
                    <p:pic>
                      <p:nvPicPr>
                        <p:cNvPr id="1457" name="Picture 145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58" name="Picture 145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438" name="Group 1437"/>
                  <p:cNvGrpSpPr/>
                  <p:nvPr/>
                </p:nvGrpSpPr>
                <p:grpSpPr>
                  <a:xfrm rot="18877668">
                    <a:off x="6210508" y="3195426"/>
                    <a:ext cx="601238" cy="499826"/>
                    <a:chOff x="5841977" y="3176030"/>
                    <a:chExt cx="601238" cy="499826"/>
                  </a:xfrm>
                </p:grpSpPr>
                <p:grpSp>
                  <p:nvGrpSpPr>
                    <p:cNvPr id="1439" name="Group 1438"/>
                    <p:cNvGrpSpPr/>
                    <p:nvPr/>
                  </p:nvGrpSpPr>
                  <p:grpSpPr>
                    <a:xfrm rot="19742345">
                      <a:off x="5841977" y="3207622"/>
                      <a:ext cx="499826" cy="320263"/>
                      <a:chOff x="4503627" y="2218458"/>
                      <a:chExt cx="499826" cy="320263"/>
                    </a:xfrm>
                  </p:grpSpPr>
                  <p:grpSp>
                    <p:nvGrpSpPr>
                      <p:cNvPr id="1447" name="Group 1446"/>
                      <p:cNvGrpSpPr/>
                      <p:nvPr/>
                    </p:nvGrpSpPr>
                    <p:grpSpPr>
                      <a:xfrm>
                        <a:off x="4503627" y="2301538"/>
                        <a:ext cx="300259" cy="237183"/>
                        <a:chOff x="2962956" y="2115885"/>
                        <a:chExt cx="300259" cy="237183"/>
                      </a:xfrm>
                    </p:grpSpPr>
                    <p:pic>
                      <p:nvPicPr>
                        <p:cNvPr id="1451" name="Picture 145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52" name="Picture 145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48" name="Group 1447"/>
                      <p:cNvGrpSpPr/>
                      <p:nvPr/>
                    </p:nvGrpSpPr>
                    <p:grpSpPr>
                      <a:xfrm>
                        <a:off x="4719823" y="2218458"/>
                        <a:ext cx="283630" cy="253824"/>
                        <a:chOff x="6986427" y="2972145"/>
                        <a:chExt cx="283630" cy="253824"/>
                      </a:xfrm>
                    </p:grpSpPr>
                    <p:pic>
                      <p:nvPicPr>
                        <p:cNvPr id="1449" name="Picture 144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50" name="Picture 144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440" name="Group 1439"/>
                    <p:cNvGrpSpPr/>
                    <p:nvPr/>
                  </p:nvGrpSpPr>
                  <p:grpSpPr>
                    <a:xfrm rot="17239213">
                      <a:off x="6033171" y="3265811"/>
                      <a:ext cx="499826" cy="320263"/>
                      <a:chOff x="4503627" y="2218458"/>
                      <a:chExt cx="499826" cy="320263"/>
                    </a:xfrm>
                  </p:grpSpPr>
                  <p:grpSp>
                    <p:nvGrpSpPr>
                      <p:cNvPr id="1441" name="Group 1440"/>
                      <p:cNvGrpSpPr/>
                      <p:nvPr/>
                    </p:nvGrpSpPr>
                    <p:grpSpPr>
                      <a:xfrm>
                        <a:off x="4503627" y="2301538"/>
                        <a:ext cx="300259" cy="237183"/>
                        <a:chOff x="2962956" y="2115885"/>
                        <a:chExt cx="300259" cy="237183"/>
                      </a:xfrm>
                    </p:grpSpPr>
                    <p:pic>
                      <p:nvPicPr>
                        <p:cNvPr id="1445" name="Picture 144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46" name="Picture 144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42" name="Group 1441"/>
                      <p:cNvGrpSpPr/>
                      <p:nvPr/>
                    </p:nvGrpSpPr>
                    <p:grpSpPr>
                      <a:xfrm>
                        <a:off x="4719823" y="2218458"/>
                        <a:ext cx="283630" cy="253824"/>
                        <a:chOff x="6986427" y="2972145"/>
                        <a:chExt cx="283630" cy="253824"/>
                      </a:xfrm>
                    </p:grpSpPr>
                    <p:pic>
                      <p:nvPicPr>
                        <p:cNvPr id="1443" name="Picture 144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44" name="Picture 144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nvGrpSpPr>
                <p:cNvPr id="1376" name="Group 1375"/>
                <p:cNvGrpSpPr/>
                <p:nvPr/>
              </p:nvGrpSpPr>
              <p:grpSpPr>
                <a:xfrm>
                  <a:off x="7443561" y="3019258"/>
                  <a:ext cx="1106234" cy="969712"/>
                  <a:chOff x="6792398" y="2509410"/>
                  <a:chExt cx="1106234" cy="969712"/>
                </a:xfrm>
              </p:grpSpPr>
              <p:grpSp>
                <p:nvGrpSpPr>
                  <p:cNvPr id="1377" name="Group 1376"/>
                  <p:cNvGrpSpPr/>
                  <p:nvPr/>
                </p:nvGrpSpPr>
                <p:grpSpPr>
                  <a:xfrm>
                    <a:off x="6792398" y="2703317"/>
                    <a:ext cx="657768" cy="378452"/>
                    <a:chOff x="4777947" y="3207622"/>
                    <a:chExt cx="657768" cy="378452"/>
                  </a:xfrm>
                </p:grpSpPr>
                <p:grpSp>
                  <p:nvGrpSpPr>
                    <p:cNvPr id="1423" name="Group 1422"/>
                    <p:cNvGrpSpPr/>
                    <p:nvPr/>
                  </p:nvGrpSpPr>
                  <p:grpSpPr>
                    <a:xfrm>
                      <a:off x="4777947" y="3207622"/>
                      <a:ext cx="499826" cy="320263"/>
                      <a:chOff x="4503627" y="2218458"/>
                      <a:chExt cx="499826" cy="320263"/>
                    </a:xfrm>
                  </p:grpSpPr>
                  <p:grpSp>
                    <p:nvGrpSpPr>
                      <p:cNvPr id="1431" name="Group 1430"/>
                      <p:cNvGrpSpPr/>
                      <p:nvPr/>
                    </p:nvGrpSpPr>
                    <p:grpSpPr>
                      <a:xfrm>
                        <a:off x="4503627" y="2301538"/>
                        <a:ext cx="300259" cy="237183"/>
                        <a:chOff x="2962956" y="2115885"/>
                        <a:chExt cx="300259" cy="237183"/>
                      </a:xfrm>
                    </p:grpSpPr>
                    <p:pic>
                      <p:nvPicPr>
                        <p:cNvPr id="1435" name="Picture 143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36" name="Picture 143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32" name="Group 1431"/>
                      <p:cNvGrpSpPr/>
                      <p:nvPr/>
                    </p:nvGrpSpPr>
                    <p:grpSpPr>
                      <a:xfrm>
                        <a:off x="4719823" y="2218458"/>
                        <a:ext cx="283630" cy="253824"/>
                        <a:chOff x="6986427" y="2972145"/>
                        <a:chExt cx="283630" cy="253824"/>
                      </a:xfrm>
                    </p:grpSpPr>
                    <p:pic>
                      <p:nvPicPr>
                        <p:cNvPr id="1433" name="Picture 143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34" name="Picture 143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424" name="Group 1423"/>
                    <p:cNvGrpSpPr/>
                    <p:nvPr/>
                  </p:nvGrpSpPr>
                  <p:grpSpPr>
                    <a:xfrm>
                      <a:off x="4935889" y="3265811"/>
                      <a:ext cx="499826" cy="320263"/>
                      <a:chOff x="4503627" y="2218458"/>
                      <a:chExt cx="499826" cy="320263"/>
                    </a:xfrm>
                  </p:grpSpPr>
                  <p:grpSp>
                    <p:nvGrpSpPr>
                      <p:cNvPr id="1425" name="Group 1424"/>
                      <p:cNvGrpSpPr/>
                      <p:nvPr/>
                    </p:nvGrpSpPr>
                    <p:grpSpPr>
                      <a:xfrm>
                        <a:off x="4503627" y="2301538"/>
                        <a:ext cx="300259" cy="237183"/>
                        <a:chOff x="2962956" y="2115885"/>
                        <a:chExt cx="300259" cy="237183"/>
                      </a:xfrm>
                    </p:grpSpPr>
                    <p:pic>
                      <p:nvPicPr>
                        <p:cNvPr id="1429" name="Picture 1428"/>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30" name="Picture 1429"/>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26" name="Group 1425"/>
                      <p:cNvGrpSpPr/>
                      <p:nvPr/>
                    </p:nvGrpSpPr>
                    <p:grpSpPr>
                      <a:xfrm>
                        <a:off x="4719823" y="2218458"/>
                        <a:ext cx="283630" cy="253824"/>
                        <a:chOff x="6986427" y="2972145"/>
                        <a:chExt cx="283630" cy="253824"/>
                      </a:xfrm>
                    </p:grpSpPr>
                    <p:pic>
                      <p:nvPicPr>
                        <p:cNvPr id="1427" name="Picture 1426"/>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28" name="Picture 1427"/>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378" name="Group 1377"/>
                  <p:cNvGrpSpPr/>
                  <p:nvPr/>
                </p:nvGrpSpPr>
                <p:grpSpPr>
                  <a:xfrm rot="19661454">
                    <a:off x="6800712" y="2979296"/>
                    <a:ext cx="601238" cy="499826"/>
                    <a:chOff x="5841977" y="3176030"/>
                    <a:chExt cx="601238" cy="499826"/>
                  </a:xfrm>
                </p:grpSpPr>
                <p:grpSp>
                  <p:nvGrpSpPr>
                    <p:cNvPr id="1409" name="Group 1408"/>
                    <p:cNvGrpSpPr/>
                    <p:nvPr/>
                  </p:nvGrpSpPr>
                  <p:grpSpPr>
                    <a:xfrm rot="19742345">
                      <a:off x="5841977" y="3207622"/>
                      <a:ext cx="499826" cy="320263"/>
                      <a:chOff x="4503627" y="2218458"/>
                      <a:chExt cx="499826" cy="320263"/>
                    </a:xfrm>
                  </p:grpSpPr>
                  <p:grpSp>
                    <p:nvGrpSpPr>
                      <p:cNvPr id="1417" name="Group 1416"/>
                      <p:cNvGrpSpPr/>
                      <p:nvPr/>
                    </p:nvGrpSpPr>
                    <p:grpSpPr>
                      <a:xfrm>
                        <a:off x="4503627" y="2301538"/>
                        <a:ext cx="300259" cy="237183"/>
                        <a:chOff x="2962956" y="2115885"/>
                        <a:chExt cx="300259" cy="237183"/>
                      </a:xfrm>
                    </p:grpSpPr>
                    <p:pic>
                      <p:nvPicPr>
                        <p:cNvPr id="1421" name="Picture 142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22" name="Picture 142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18" name="Group 1417"/>
                      <p:cNvGrpSpPr/>
                      <p:nvPr/>
                    </p:nvGrpSpPr>
                    <p:grpSpPr>
                      <a:xfrm>
                        <a:off x="4719823" y="2218458"/>
                        <a:ext cx="283630" cy="253824"/>
                        <a:chOff x="6986427" y="2972145"/>
                        <a:chExt cx="283630" cy="253824"/>
                      </a:xfrm>
                    </p:grpSpPr>
                    <p:pic>
                      <p:nvPicPr>
                        <p:cNvPr id="1419" name="Picture 141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20" name="Picture 141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410" name="Group 1409"/>
                    <p:cNvGrpSpPr/>
                    <p:nvPr/>
                  </p:nvGrpSpPr>
                  <p:grpSpPr>
                    <a:xfrm rot="17239213">
                      <a:off x="6033171" y="3265811"/>
                      <a:ext cx="499826" cy="320263"/>
                      <a:chOff x="4503627" y="2218458"/>
                      <a:chExt cx="499826" cy="320263"/>
                    </a:xfrm>
                  </p:grpSpPr>
                  <p:grpSp>
                    <p:nvGrpSpPr>
                      <p:cNvPr id="1411" name="Group 1410"/>
                      <p:cNvGrpSpPr/>
                      <p:nvPr/>
                    </p:nvGrpSpPr>
                    <p:grpSpPr>
                      <a:xfrm>
                        <a:off x="4503627" y="2301538"/>
                        <a:ext cx="300259" cy="237183"/>
                        <a:chOff x="2962956" y="2115885"/>
                        <a:chExt cx="300259" cy="237183"/>
                      </a:xfrm>
                    </p:grpSpPr>
                    <p:pic>
                      <p:nvPicPr>
                        <p:cNvPr id="1415" name="Picture 1414"/>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16" name="Picture 1415"/>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12" name="Group 1411"/>
                      <p:cNvGrpSpPr/>
                      <p:nvPr/>
                    </p:nvGrpSpPr>
                    <p:grpSpPr>
                      <a:xfrm>
                        <a:off x="4719823" y="2218458"/>
                        <a:ext cx="283630" cy="253824"/>
                        <a:chOff x="6986427" y="2972145"/>
                        <a:chExt cx="283630" cy="253824"/>
                      </a:xfrm>
                    </p:grpSpPr>
                    <p:pic>
                      <p:nvPicPr>
                        <p:cNvPr id="1413" name="Picture 1412"/>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14" name="Picture 1413"/>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379" name="Group 1378"/>
                  <p:cNvGrpSpPr/>
                  <p:nvPr/>
                </p:nvGrpSpPr>
                <p:grpSpPr>
                  <a:xfrm rot="2171672">
                    <a:off x="7240864" y="2945788"/>
                    <a:ext cx="657768" cy="378452"/>
                    <a:chOff x="4777947" y="3207622"/>
                    <a:chExt cx="657768" cy="378452"/>
                  </a:xfrm>
                </p:grpSpPr>
                <p:grpSp>
                  <p:nvGrpSpPr>
                    <p:cNvPr id="1395" name="Group 1394"/>
                    <p:cNvGrpSpPr/>
                    <p:nvPr/>
                  </p:nvGrpSpPr>
                  <p:grpSpPr>
                    <a:xfrm>
                      <a:off x="4777947" y="3207622"/>
                      <a:ext cx="499826" cy="320263"/>
                      <a:chOff x="4503627" y="2218458"/>
                      <a:chExt cx="499826" cy="320263"/>
                    </a:xfrm>
                  </p:grpSpPr>
                  <p:grpSp>
                    <p:nvGrpSpPr>
                      <p:cNvPr id="1403" name="Group 1402"/>
                      <p:cNvGrpSpPr/>
                      <p:nvPr/>
                    </p:nvGrpSpPr>
                    <p:grpSpPr>
                      <a:xfrm>
                        <a:off x="4503627" y="2301538"/>
                        <a:ext cx="300259" cy="237183"/>
                        <a:chOff x="2962956" y="2115885"/>
                        <a:chExt cx="300259" cy="237183"/>
                      </a:xfrm>
                    </p:grpSpPr>
                    <p:pic>
                      <p:nvPicPr>
                        <p:cNvPr id="1407" name="Picture 140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08" name="Picture 140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404" name="Group 1403"/>
                      <p:cNvGrpSpPr/>
                      <p:nvPr/>
                    </p:nvGrpSpPr>
                    <p:grpSpPr>
                      <a:xfrm>
                        <a:off x="4719823" y="2218458"/>
                        <a:ext cx="283630" cy="253824"/>
                        <a:chOff x="6986427" y="2972145"/>
                        <a:chExt cx="283630" cy="253824"/>
                      </a:xfrm>
                    </p:grpSpPr>
                    <p:pic>
                      <p:nvPicPr>
                        <p:cNvPr id="1405" name="Picture 140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06" name="Picture 140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396" name="Group 1395"/>
                    <p:cNvGrpSpPr/>
                    <p:nvPr/>
                  </p:nvGrpSpPr>
                  <p:grpSpPr>
                    <a:xfrm>
                      <a:off x="4935889" y="3265811"/>
                      <a:ext cx="499826" cy="320263"/>
                      <a:chOff x="4503627" y="2218458"/>
                      <a:chExt cx="499826" cy="320263"/>
                    </a:xfrm>
                  </p:grpSpPr>
                  <p:grpSp>
                    <p:nvGrpSpPr>
                      <p:cNvPr id="1397" name="Group 1396"/>
                      <p:cNvGrpSpPr/>
                      <p:nvPr/>
                    </p:nvGrpSpPr>
                    <p:grpSpPr>
                      <a:xfrm>
                        <a:off x="4503627" y="2301538"/>
                        <a:ext cx="300259" cy="237183"/>
                        <a:chOff x="2962956" y="2115885"/>
                        <a:chExt cx="300259" cy="237183"/>
                      </a:xfrm>
                    </p:grpSpPr>
                    <p:pic>
                      <p:nvPicPr>
                        <p:cNvPr id="1401" name="Picture 1400"/>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402" name="Picture 1401"/>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98" name="Group 1397"/>
                      <p:cNvGrpSpPr/>
                      <p:nvPr/>
                    </p:nvGrpSpPr>
                    <p:grpSpPr>
                      <a:xfrm>
                        <a:off x="4719823" y="2218458"/>
                        <a:ext cx="283630" cy="253824"/>
                        <a:chOff x="6986427" y="2972145"/>
                        <a:chExt cx="283630" cy="253824"/>
                      </a:xfrm>
                    </p:grpSpPr>
                    <p:pic>
                      <p:nvPicPr>
                        <p:cNvPr id="1399" name="Picture 1398"/>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400" name="Picture 1399"/>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nvGrpSpPr>
                  <p:cNvPr id="1380" name="Group 1379"/>
                  <p:cNvGrpSpPr/>
                  <p:nvPr/>
                </p:nvGrpSpPr>
                <p:grpSpPr>
                  <a:xfrm rot="21049340">
                    <a:off x="7270080" y="2509410"/>
                    <a:ext cx="601238" cy="499826"/>
                    <a:chOff x="5841977" y="3176030"/>
                    <a:chExt cx="601238" cy="499826"/>
                  </a:xfrm>
                </p:grpSpPr>
                <p:grpSp>
                  <p:nvGrpSpPr>
                    <p:cNvPr id="1381" name="Group 1380"/>
                    <p:cNvGrpSpPr/>
                    <p:nvPr/>
                  </p:nvGrpSpPr>
                  <p:grpSpPr>
                    <a:xfrm rot="19742345">
                      <a:off x="5841977" y="3207622"/>
                      <a:ext cx="499826" cy="320263"/>
                      <a:chOff x="4503627" y="2218458"/>
                      <a:chExt cx="499826" cy="320263"/>
                    </a:xfrm>
                  </p:grpSpPr>
                  <p:grpSp>
                    <p:nvGrpSpPr>
                      <p:cNvPr id="1389" name="Group 1388"/>
                      <p:cNvGrpSpPr/>
                      <p:nvPr/>
                    </p:nvGrpSpPr>
                    <p:grpSpPr>
                      <a:xfrm>
                        <a:off x="4503627" y="2301538"/>
                        <a:ext cx="300259" cy="237183"/>
                        <a:chOff x="2962956" y="2115885"/>
                        <a:chExt cx="300259" cy="237183"/>
                      </a:xfrm>
                    </p:grpSpPr>
                    <p:pic>
                      <p:nvPicPr>
                        <p:cNvPr id="1393" name="Picture 1392"/>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94" name="Picture 1393"/>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90" name="Group 1389"/>
                      <p:cNvGrpSpPr/>
                      <p:nvPr/>
                    </p:nvGrpSpPr>
                    <p:grpSpPr>
                      <a:xfrm>
                        <a:off x="4719823" y="2218458"/>
                        <a:ext cx="283630" cy="253824"/>
                        <a:chOff x="6986427" y="2972145"/>
                        <a:chExt cx="283630" cy="253824"/>
                      </a:xfrm>
                    </p:grpSpPr>
                    <p:pic>
                      <p:nvPicPr>
                        <p:cNvPr id="1391" name="Picture 1390"/>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92" name="Picture 1391"/>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382" name="Group 1381"/>
                    <p:cNvGrpSpPr/>
                    <p:nvPr/>
                  </p:nvGrpSpPr>
                  <p:grpSpPr>
                    <a:xfrm rot="17239213">
                      <a:off x="6033171" y="3265811"/>
                      <a:ext cx="499826" cy="320263"/>
                      <a:chOff x="4503627" y="2218458"/>
                      <a:chExt cx="499826" cy="320263"/>
                    </a:xfrm>
                  </p:grpSpPr>
                  <p:grpSp>
                    <p:nvGrpSpPr>
                      <p:cNvPr id="1383" name="Group 1382"/>
                      <p:cNvGrpSpPr/>
                      <p:nvPr/>
                    </p:nvGrpSpPr>
                    <p:grpSpPr>
                      <a:xfrm>
                        <a:off x="4503627" y="2301538"/>
                        <a:ext cx="300259" cy="237183"/>
                        <a:chOff x="2962956" y="2115885"/>
                        <a:chExt cx="300259" cy="237183"/>
                      </a:xfrm>
                    </p:grpSpPr>
                    <p:pic>
                      <p:nvPicPr>
                        <p:cNvPr id="1387" name="Picture 1386"/>
                        <p:cNvPicPr>
                          <a:picLocks noChangeAspect="1" noChangeArrowheads="1"/>
                        </p:cNvPicPr>
                        <p:nvPr/>
                      </p:nvPicPr>
                      <p:blipFill>
                        <a:blip r:embed="rId4"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388" name="Picture 1387"/>
                        <p:cNvPicPr>
                          <a:picLocks noChangeAspect="1" noChangeArrowheads="1"/>
                        </p:cNvPicPr>
                        <p:nvPr/>
                      </p:nvPicPr>
                      <p:blipFill>
                        <a:blip r:embed="rId4"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84" name="Group 1383"/>
                      <p:cNvGrpSpPr/>
                      <p:nvPr/>
                    </p:nvGrpSpPr>
                    <p:grpSpPr>
                      <a:xfrm>
                        <a:off x="4719823" y="2218458"/>
                        <a:ext cx="283630" cy="253824"/>
                        <a:chOff x="6986427" y="2972145"/>
                        <a:chExt cx="283630" cy="253824"/>
                      </a:xfrm>
                    </p:grpSpPr>
                    <p:pic>
                      <p:nvPicPr>
                        <p:cNvPr id="1385" name="Picture 1384"/>
                        <p:cNvPicPr>
                          <a:picLocks noChangeAspect="1" noChangeArrowheads="1"/>
                        </p:cNvPicPr>
                        <p:nvPr/>
                      </p:nvPicPr>
                      <p:blipFill>
                        <a:blip r:embed="rId4"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386" name="Picture 1385"/>
                        <p:cNvPicPr>
                          <a:picLocks noChangeAspect="1" noChangeArrowheads="1"/>
                        </p:cNvPicPr>
                        <p:nvPr/>
                      </p:nvPicPr>
                      <p:blipFill>
                        <a:blip r:embed="rId4"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grpSp>
          </p:grpSp>
        </p:grpSp>
      </p:grpSp>
    </p:spTree>
    <p:extLst>
      <p:ext uri="{BB962C8B-B14F-4D97-AF65-F5344CB8AC3E}">
        <p14:creationId xmlns:p14="http://schemas.microsoft.com/office/powerpoint/2010/main" val="346320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B68FF"/>
                </a:solidFill>
              </a:rPr>
              <a:t>Modeled floc volume is too large</a:t>
            </a:r>
            <a:endParaRPr lang="en-US" dirty="0"/>
          </a:p>
        </p:txBody>
      </p:sp>
      <p:sp>
        <p:nvSpPr>
          <p:cNvPr id="3" name="Content Placeholder 2"/>
          <p:cNvSpPr>
            <a:spLocks noGrp="1"/>
          </p:cNvSpPr>
          <p:nvPr>
            <p:ph sz="half" idx="1"/>
          </p:nvPr>
        </p:nvSpPr>
        <p:spPr>
          <a:xfrm>
            <a:off x="838200" y="1690688"/>
            <a:ext cx="5181600" cy="484438"/>
          </a:xfrm>
        </p:spPr>
        <p:txBody>
          <a:bodyPr/>
          <a:lstStyle/>
          <a:p>
            <a:pPr marL="0" indent="0">
              <a:buNone/>
            </a:pPr>
            <a:r>
              <a:rPr lang="en-US" dirty="0" smtClean="0"/>
              <a:t>Expected</a:t>
            </a:r>
            <a:endParaRPr lang="en-US" dirty="0"/>
          </a:p>
        </p:txBody>
      </p:sp>
      <p:sp>
        <p:nvSpPr>
          <p:cNvPr id="4" name="Content Placeholder 3"/>
          <p:cNvSpPr>
            <a:spLocks noGrp="1"/>
          </p:cNvSpPr>
          <p:nvPr>
            <p:ph sz="half" idx="2"/>
          </p:nvPr>
        </p:nvSpPr>
        <p:spPr>
          <a:xfrm>
            <a:off x="6172200" y="1690688"/>
            <a:ext cx="5181600" cy="484438"/>
          </a:xfrm>
        </p:spPr>
        <p:txBody>
          <a:bodyPr/>
          <a:lstStyle/>
          <a:p>
            <a:pPr marL="0" indent="0">
              <a:buNone/>
            </a:pPr>
            <a:r>
              <a:rPr lang="en-US" dirty="0" smtClean="0"/>
              <a:t>Model</a:t>
            </a:r>
            <a:endParaRPr lang="en-US" dirty="0"/>
          </a:p>
        </p:txBody>
      </p:sp>
      <p:sp>
        <p:nvSpPr>
          <p:cNvPr id="1117" name="Shape 223"/>
          <p:cNvSpPr txBox="1"/>
          <p:nvPr/>
        </p:nvSpPr>
        <p:spPr>
          <a:xfrm>
            <a:off x="6277428" y="65036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
        <p:nvSpPr>
          <p:cNvPr id="1118" name="Can 1117"/>
          <p:cNvSpPr/>
          <p:nvPr/>
        </p:nvSpPr>
        <p:spPr>
          <a:xfrm>
            <a:off x="2417027" y="1318017"/>
            <a:ext cx="3601452" cy="5185611"/>
          </a:xfrm>
          <a:prstGeom prst="can">
            <a:avLst>
              <a:gd name="adj" fmla="val 36869"/>
            </a:avLst>
          </a:prstGeom>
          <a:blipFill>
            <a:blip r:embed="rId3"/>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19" name="Can 1118"/>
          <p:cNvSpPr/>
          <p:nvPr/>
        </p:nvSpPr>
        <p:spPr>
          <a:xfrm>
            <a:off x="3468566" y="2585700"/>
            <a:ext cx="1481073" cy="3917927"/>
          </a:xfrm>
          <a:prstGeom prst="can">
            <a:avLst>
              <a:gd name="adj" fmla="val 1236"/>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120" name="Oval 1119"/>
          <p:cNvSpPr/>
          <p:nvPr/>
        </p:nvSpPr>
        <p:spPr>
          <a:xfrm>
            <a:off x="3468566" y="1758508"/>
            <a:ext cx="1494093" cy="34523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121" name="Can 1120"/>
          <p:cNvSpPr/>
          <p:nvPr/>
        </p:nvSpPr>
        <p:spPr>
          <a:xfrm>
            <a:off x="7752348" y="1318017"/>
            <a:ext cx="3601452" cy="5185611"/>
          </a:xfrm>
          <a:prstGeom prst="can">
            <a:avLst>
              <a:gd name="adj" fmla="val 36869"/>
            </a:avLst>
          </a:prstGeom>
          <a:blipFill>
            <a:blip r:embed="rId3"/>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22" name="Can 1121"/>
          <p:cNvSpPr/>
          <p:nvPr/>
        </p:nvSpPr>
        <p:spPr>
          <a:xfrm>
            <a:off x="8803887" y="2585700"/>
            <a:ext cx="1489813" cy="3917927"/>
          </a:xfrm>
          <a:prstGeom prst="can">
            <a:avLst>
              <a:gd name="adj" fmla="val 1236"/>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123" name="Oval 1122"/>
          <p:cNvSpPr/>
          <p:nvPr/>
        </p:nvSpPr>
        <p:spPr>
          <a:xfrm>
            <a:off x="8803887" y="1758508"/>
            <a:ext cx="1494093" cy="34523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124" name="Rectangle 1123"/>
          <p:cNvSpPr/>
          <p:nvPr/>
        </p:nvSpPr>
        <p:spPr>
          <a:xfrm>
            <a:off x="4866019" y="2595544"/>
            <a:ext cx="96640" cy="3908083"/>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5" name="Rectangle 1124"/>
          <p:cNvSpPr/>
          <p:nvPr/>
        </p:nvSpPr>
        <p:spPr>
          <a:xfrm flipH="1">
            <a:off x="3470745" y="2609570"/>
            <a:ext cx="86628" cy="387018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 name="Rectangle 1125"/>
          <p:cNvSpPr/>
          <p:nvPr/>
        </p:nvSpPr>
        <p:spPr>
          <a:xfrm flipH="1">
            <a:off x="8777902" y="2585697"/>
            <a:ext cx="652935" cy="391793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 name="Rectangle 1126"/>
          <p:cNvSpPr/>
          <p:nvPr/>
        </p:nvSpPr>
        <p:spPr>
          <a:xfrm flipH="1">
            <a:off x="9685422" y="2585696"/>
            <a:ext cx="608278" cy="391793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978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118" grpId="0" animBg="1"/>
      <p:bldP spid="1119" grpId="0" animBg="1"/>
      <p:bldP spid="1120" grpId="0" animBg="1"/>
      <p:bldP spid="1121" grpId="0" animBg="1"/>
      <p:bldP spid="1122" grpId="0" animBg="1"/>
      <p:bldP spid="1123" grpId="0" animBg="1"/>
      <p:bldP spid="1124" grpId="0" animBg="1"/>
      <p:bldP spid="1125" grpId="0" animBg="1"/>
      <p:bldP spid="1126" grpId="0" animBg="1"/>
      <p:bldP spid="11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Rectangle 181"/>
          <p:cNvSpPr/>
          <p:nvPr/>
        </p:nvSpPr>
        <p:spPr>
          <a:xfrm>
            <a:off x="2213807" y="4384453"/>
            <a:ext cx="717697" cy="76195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1" name="Rectangle 180"/>
          <p:cNvSpPr/>
          <p:nvPr/>
        </p:nvSpPr>
        <p:spPr>
          <a:xfrm>
            <a:off x="2924366" y="4268178"/>
            <a:ext cx="717697" cy="76195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 name="Title 1"/>
          <p:cNvSpPr>
            <a:spLocks noGrp="1"/>
          </p:cNvSpPr>
          <p:nvPr>
            <p:ph type="title"/>
          </p:nvPr>
        </p:nvSpPr>
        <p:spPr>
          <a:xfrm>
            <a:off x="7660977" y="1037248"/>
            <a:ext cx="4144336" cy="4862314"/>
          </a:xfrm>
        </p:spPr>
        <p:txBody>
          <a:bodyPr>
            <a:normAutofit/>
          </a:bodyPr>
          <a:lstStyle/>
          <a:p>
            <a:r>
              <a:rPr lang="en-US" dirty="0">
                <a:solidFill>
                  <a:srgbClr val="0B68FF"/>
                </a:solidFill>
              </a:rPr>
              <a:t>Constriction model represents the pores as empty </a:t>
            </a:r>
            <a:r>
              <a:rPr lang="en-US" dirty="0" smtClean="0">
                <a:solidFill>
                  <a:srgbClr val="0B68FF"/>
                </a:solidFill>
              </a:rPr>
              <a:t>chambers</a:t>
            </a:r>
            <a:endParaRPr lang="en-US" dirty="0"/>
          </a:p>
        </p:txBody>
      </p:sp>
      <p:sp>
        <p:nvSpPr>
          <p:cNvPr id="7" name="Can 6"/>
          <p:cNvSpPr/>
          <p:nvPr/>
        </p:nvSpPr>
        <p:spPr>
          <a:xfrm>
            <a:off x="5465703" y="419671"/>
            <a:ext cx="1179830" cy="6116856"/>
          </a:xfrm>
          <a:prstGeom prst="can">
            <a:avLst>
              <a:gd name="adj" fmla="val 5949"/>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571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3" name="Rectangle 202"/>
          <p:cNvSpPr/>
          <p:nvPr/>
        </p:nvSpPr>
        <p:spPr>
          <a:xfrm>
            <a:off x="5471834" y="5735191"/>
            <a:ext cx="1181752" cy="57028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00" name="Rectangle 199"/>
          <p:cNvSpPr/>
          <p:nvPr/>
        </p:nvSpPr>
        <p:spPr>
          <a:xfrm>
            <a:off x="5465702" y="5098179"/>
            <a:ext cx="1181752" cy="57028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6" name="Rectangle 195"/>
          <p:cNvSpPr/>
          <p:nvPr/>
        </p:nvSpPr>
        <p:spPr>
          <a:xfrm>
            <a:off x="5463782" y="4459848"/>
            <a:ext cx="1181752" cy="57028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19" name="Group 18"/>
          <p:cNvGrpSpPr/>
          <p:nvPr/>
        </p:nvGrpSpPr>
        <p:grpSpPr>
          <a:xfrm rot="10800000">
            <a:off x="6062714" y="522143"/>
            <a:ext cx="1190044" cy="6014380"/>
            <a:chOff x="2355510" y="707866"/>
            <a:chExt cx="818983" cy="5444929"/>
          </a:xfrm>
        </p:grpSpPr>
        <p:sp>
          <p:nvSpPr>
            <p:cNvPr id="20" name="Pie 19"/>
            <p:cNvSpPr/>
            <p:nvPr/>
          </p:nvSpPr>
          <p:spPr>
            <a:xfrm rot="10800000">
              <a:off x="2364981" y="707866"/>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1" name="Pie 20"/>
            <p:cNvSpPr/>
            <p:nvPr/>
          </p:nvSpPr>
          <p:spPr>
            <a:xfrm rot="10800000">
              <a:off x="2364981" y="1252151"/>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2" name="Pie 21"/>
            <p:cNvSpPr/>
            <p:nvPr/>
          </p:nvSpPr>
          <p:spPr>
            <a:xfrm rot="10800000">
              <a:off x="2364981" y="1796435"/>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3" name="Pie 22"/>
            <p:cNvSpPr/>
            <p:nvPr/>
          </p:nvSpPr>
          <p:spPr>
            <a:xfrm rot="10800000">
              <a:off x="2364981" y="2340718"/>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4" name="Pie 23"/>
            <p:cNvSpPr/>
            <p:nvPr/>
          </p:nvSpPr>
          <p:spPr>
            <a:xfrm rot="10800000">
              <a:off x="2364981" y="2885000"/>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5" name="Pie 24"/>
            <p:cNvSpPr/>
            <p:nvPr/>
          </p:nvSpPr>
          <p:spPr>
            <a:xfrm rot="10800000">
              <a:off x="2364981" y="3429280"/>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6" name="Pie 25"/>
            <p:cNvSpPr/>
            <p:nvPr/>
          </p:nvSpPr>
          <p:spPr>
            <a:xfrm rot="10800000">
              <a:off x="2364981" y="3973561"/>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7" name="Pie 26"/>
            <p:cNvSpPr/>
            <p:nvPr/>
          </p:nvSpPr>
          <p:spPr>
            <a:xfrm rot="10800000">
              <a:off x="2364981" y="4521221"/>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8" name="Pie 27"/>
            <p:cNvSpPr/>
            <p:nvPr/>
          </p:nvSpPr>
          <p:spPr>
            <a:xfrm rot="10800000">
              <a:off x="2364980" y="5068881"/>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9" name="Pie 28"/>
            <p:cNvSpPr/>
            <p:nvPr/>
          </p:nvSpPr>
          <p:spPr>
            <a:xfrm rot="10800000">
              <a:off x="2355510" y="5608510"/>
              <a:ext cx="809512" cy="544285"/>
            </a:xfrm>
            <a:prstGeom prst="pie">
              <a:avLst>
                <a:gd name="adj1" fmla="val 5352032"/>
                <a:gd name="adj2" fmla="val 16200000"/>
              </a:avLst>
            </a:prstGeom>
            <a:blipFill>
              <a:blip r:embed="rId3"/>
              <a:tile tx="0" ty="0" sx="100000" sy="100000" flip="none" algn="tl"/>
            </a:blipFill>
            <a:ln w="762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nvGrpSpPr>
          <p:cNvPr id="82" name="Group 81"/>
          <p:cNvGrpSpPr/>
          <p:nvPr/>
        </p:nvGrpSpPr>
        <p:grpSpPr>
          <a:xfrm>
            <a:off x="4920260" y="509544"/>
            <a:ext cx="1076109" cy="6026979"/>
            <a:chOff x="2364980" y="707866"/>
            <a:chExt cx="809513" cy="5456335"/>
          </a:xfrm>
        </p:grpSpPr>
        <p:sp>
          <p:nvSpPr>
            <p:cNvPr id="83" name="Pie 82"/>
            <p:cNvSpPr/>
            <p:nvPr/>
          </p:nvSpPr>
          <p:spPr>
            <a:xfrm rot="10800000">
              <a:off x="2364981" y="707866"/>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4" name="Pie 83"/>
            <p:cNvSpPr/>
            <p:nvPr/>
          </p:nvSpPr>
          <p:spPr>
            <a:xfrm rot="10800000">
              <a:off x="2364981" y="1252151"/>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5" name="Pie 84"/>
            <p:cNvSpPr/>
            <p:nvPr/>
          </p:nvSpPr>
          <p:spPr>
            <a:xfrm rot="10800000">
              <a:off x="2364981" y="1796435"/>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6" name="Pie 85"/>
            <p:cNvSpPr/>
            <p:nvPr/>
          </p:nvSpPr>
          <p:spPr>
            <a:xfrm rot="10800000">
              <a:off x="2364981" y="2340718"/>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7" name="Pie 86"/>
            <p:cNvSpPr/>
            <p:nvPr/>
          </p:nvSpPr>
          <p:spPr>
            <a:xfrm rot="10800000">
              <a:off x="2364981" y="2885000"/>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8" name="Pie 87"/>
            <p:cNvSpPr/>
            <p:nvPr/>
          </p:nvSpPr>
          <p:spPr>
            <a:xfrm rot="10800000">
              <a:off x="2364981" y="3429280"/>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9" name="Pie 88"/>
            <p:cNvSpPr/>
            <p:nvPr/>
          </p:nvSpPr>
          <p:spPr>
            <a:xfrm rot="10800000">
              <a:off x="2364981" y="3973561"/>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0" name="Pie 89"/>
            <p:cNvSpPr/>
            <p:nvPr/>
          </p:nvSpPr>
          <p:spPr>
            <a:xfrm rot="10800000">
              <a:off x="2364981" y="4521221"/>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1" name="Pie 90"/>
            <p:cNvSpPr/>
            <p:nvPr/>
          </p:nvSpPr>
          <p:spPr>
            <a:xfrm rot="10800000">
              <a:off x="2364980" y="5068881"/>
              <a:ext cx="809512" cy="544285"/>
            </a:xfrm>
            <a:prstGeom prst="pie">
              <a:avLst>
                <a:gd name="adj1" fmla="val 5352032"/>
                <a:gd name="adj2" fmla="val 16200000"/>
              </a:avLst>
            </a:prstGeom>
            <a:blipFill>
              <a:blip r:embed="rId3"/>
              <a:tile tx="0" ty="0" sx="100000" sy="100000" flip="none" algn="tl"/>
            </a:bli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2" name="Pie 91"/>
            <p:cNvSpPr/>
            <p:nvPr/>
          </p:nvSpPr>
          <p:spPr>
            <a:xfrm rot="10800000">
              <a:off x="2364981" y="5619916"/>
              <a:ext cx="809512" cy="544285"/>
            </a:xfrm>
            <a:prstGeom prst="pie">
              <a:avLst>
                <a:gd name="adj1" fmla="val 5352032"/>
                <a:gd name="adj2" fmla="val 16200000"/>
              </a:avLst>
            </a:prstGeom>
            <a:blipFill>
              <a:blip r:embed="rId3"/>
              <a:tile tx="0" ty="0" sx="100000" sy="100000" flip="none" algn="tl"/>
            </a:blipFill>
            <a:ln w="762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180" name="Rectangle 179"/>
          <p:cNvSpPr/>
          <p:nvPr/>
        </p:nvSpPr>
        <p:spPr>
          <a:xfrm>
            <a:off x="3212045" y="3468405"/>
            <a:ext cx="717697" cy="76195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1" name="Oval 140"/>
          <p:cNvSpPr/>
          <p:nvPr/>
        </p:nvSpPr>
        <p:spPr>
          <a:xfrm>
            <a:off x="1759622" y="2214656"/>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2" name="Oval 141"/>
          <p:cNvSpPr/>
          <p:nvPr/>
        </p:nvSpPr>
        <p:spPr>
          <a:xfrm>
            <a:off x="3028810" y="2533120"/>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3" name="Oval 142"/>
          <p:cNvSpPr/>
          <p:nvPr/>
        </p:nvSpPr>
        <p:spPr>
          <a:xfrm>
            <a:off x="2127877" y="3478099"/>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4" name="Oval 143"/>
          <p:cNvSpPr/>
          <p:nvPr/>
        </p:nvSpPr>
        <p:spPr>
          <a:xfrm>
            <a:off x="858689" y="3159635"/>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5" name="Oval 144"/>
          <p:cNvSpPr/>
          <p:nvPr/>
        </p:nvSpPr>
        <p:spPr>
          <a:xfrm>
            <a:off x="3397065" y="3793615"/>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6" name="Oval 145"/>
          <p:cNvSpPr/>
          <p:nvPr/>
        </p:nvSpPr>
        <p:spPr>
          <a:xfrm>
            <a:off x="1214178" y="4394821"/>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7" name="Oval 146"/>
          <p:cNvSpPr/>
          <p:nvPr/>
        </p:nvSpPr>
        <p:spPr>
          <a:xfrm>
            <a:off x="2483366" y="4722971"/>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8" name="Oval 147"/>
          <p:cNvSpPr/>
          <p:nvPr/>
        </p:nvSpPr>
        <p:spPr>
          <a:xfrm>
            <a:off x="2672426" y="1291856"/>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9" name="Oval 148"/>
          <p:cNvSpPr/>
          <p:nvPr/>
        </p:nvSpPr>
        <p:spPr>
          <a:xfrm>
            <a:off x="1391366" y="992796"/>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0" name="Oval 149"/>
          <p:cNvSpPr/>
          <p:nvPr/>
        </p:nvSpPr>
        <p:spPr>
          <a:xfrm>
            <a:off x="470683" y="1920213"/>
            <a:ext cx="1297983" cy="1287333"/>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1" name="Oval 150"/>
          <p:cNvSpPr/>
          <p:nvPr/>
        </p:nvSpPr>
        <p:spPr>
          <a:xfrm>
            <a:off x="5858658" y="642452"/>
            <a:ext cx="353962" cy="30971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155" name="Straight Arrow Connector 154"/>
          <p:cNvCxnSpPr/>
          <p:nvPr/>
        </p:nvCxnSpPr>
        <p:spPr>
          <a:xfrm>
            <a:off x="5040108" y="777925"/>
            <a:ext cx="822100" cy="79432"/>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156" name="TextBox 155"/>
          <p:cNvSpPr txBox="1"/>
          <p:nvPr/>
        </p:nvSpPr>
        <p:spPr>
          <a:xfrm>
            <a:off x="3118591" y="559994"/>
            <a:ext cx="1970765"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ysClr val="windowText" lastClr="000000"/>
                </a:solidFill>
                <a:effectLst/>
                <a:uLnTx/>
                <a:uFillTx/>
              </a:rPr>
              <a:t>Constrictions</a:t>
            </a:r>
          </a:p>
        </p:txBody>
      </p:sp>
      <p:sp>
        <p:nvSpPr>
          <p:cNvPr id="157" name="Oval 156"/>
          <p:cNvSpPr/>
          <p:nvPr/>
        </p:nvSpPr>
        <p:spPr>
          <a:xfrm>
            <a:off x="5862208" y="1267684"/>
            <a:ext cx="353962" cy="30971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8" name="Oval 157"/>
          <p:cNvSpPr/>
          <p:nvPr/>
        </p:nvSpPr>
        <p:spPr>
          <a:xfrm>
            <a:off x="5855483" y="1856508"/>
            <a:ext cx="353962" cy="30971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159" name="Straight Arrow Connector 158"/>
          <p:cNvCxnSpPr>
            <a:endCxn id="157" idx="2"/>
          </p:cNvCxnSpPr>
          <p:nvPr/>
        </p:nvCxnSpPr>
        <p:spPr>
          <a:xfrm>
            <a:off x="4543314" y="1044514"/>
            <a:ext cx="1318894" cy="378028"/>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61" name="Straight Arrow Connector 160"/>
          <p:cNvCxnSpPr/>
          <p:nvPr/>
        </p:nvCxnSpPr>
        <p:spPr>
          <a:xfrm>
            <a:off x="4422323" y="1110754"/>
            <a:ext cx="1334067" cy="874264"/>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163" name="Oval 162"/>
          <p:cNvSpPr/>
          <p:nvPr/>
        </p:nvSpPr>
        <p:spPr>
          <a:xfrm rot="1079583">
            <a:off x="2495446" y="1523246"/>
            <a:ext cx="353962" cy="44431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0" name="Oval 169"/>
          <p:cNvSpPr/>
          <p:nvPr/>
        </p:nvSpPr>
        <p:spPr>
          <a:xfrm rot="4760584">
            <a:off x="3357289" y="2351643"/>
            <a:ext cx="353962" cy="44431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1" name="Oval 170"/>
          <p:cNvSpPr/>
          <p:nvPr/>
        </p:nvSpPr>
        <p:spPr>
          <a:xfrm rot="18980057">
            <a:off x="2673061" y="2192570"/>
            <a:ext cx="353962" cy="44431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172" name="Straight Arrow Connector 171"/>
          <p:cNvCxnSpPr>
            <a:endCxn id="163" idx="0"/>
          </p:cNvCxnSpPr>
          <p:nvPr/>
        </p:nvCxnSpPr>
        <p:spPr>
          <a:xfrm flipH="1">
            <a:off x="2741052" y="924467"/>
            <a:ext cx="714973" cy="609644"/>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74" name="Straight Arrow Connector 173"/>
          <p:cNvCxnSpPr/>
          <p:nvPr/>
        </p:nvCxnSpPr>
        <p:spPr>
          <a:xfrm flipH="1">
            <a:off x="2909378" y="1046310"/>
            <a:ext cx="768423" cy="1119914"/>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76" name="Straight Arrow Connector 175"/>
          <p:cNvCxnSpPr>
            <a:endCxn id="170" idx="1"/>
          </p:cNvCxnSpPr>
          <p:nvPr/>
        </p:nvCxnSpPr>
        <p:spPr>
          <a:xfrm flipH="1">
            <a:off x="3665507" y="1075761"/>
            <a:ext cx="375812" cy="1346004"/>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86" name="Straight Arrow Connector 185"/>
          <p:cNvCxnSpPr/>
          <p:nvPr/>
        </p:nvCxnSpPr>
        <p:spPr>
          <a:xfrm flipH="1" flipV="1">
            <a:off x="2568630" y="4881716"/>
            <a:ext cx="1109171" cy="664186"/>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88" name="TextBox 187"/>
          <p:cNvSpPr txBox="1"/>
          <p:nvPr/>
        </p:nvSpPr>
        <p:spPr>
          <a:xfrm>
            <a:off x="3847694" y="5193721"/>
            <a:ext cx="1611339"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ysClr val="windowText" lastClr="000000"/>
                </a:solidFill>
                <a:effectLst/>
                <a:uLnTx/>
                <a:uFillTx/>
              </a:rPr>
              <a:t>Expansions</a:t>
            </a:r>
          </a:p>
        </p:txBody>
      </p:sp>
      <p:cxnSp>
        <p:nvCxnSpPr>
          <p:cNvPr id="189" name="Straight Arrow Connector 188"/>
          <p:cNvCxnSpPr>
            <a:stCxn id="147" idx="6"/>
          </p:cNvCxnSpPr>
          <p:nvPr/>
        </p:nvCxnSpPr>
        <p:spPr>
          <a:xfrm flipH="1" flipV="1">
            <a:off x="3283216" y="4631294"/>
            <a:ext cx="498133" cy="735344"/>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p:nvPr/>
        </p:nvCxnSpPr>
        <p:spPr>
          <a:xfrm flipH="1" flipV="1">
            <a:off x="3511790" y="3951706"/>
            <a:ext cx="430864" cy="131339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p:cNvCxnSpPr/>
          <p:nvPr/>
        </p:nvCxnSpPr>
        <p:spPr>
          <a:xfrm flipV="1">
            <a:off x="5465702" y="4739367"/>
            <a:ext cx="483036" cy="30676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01" name="Straight Arrow Connector 200"/>
          <p:cNvCxnSpPr/>
          <p:nvPr/>
        </p:nvCxnSpPr>
        <p:spPr>
          <a:xfrm>
            <a:off x="5231818" y="5310781"/>
            <a:ext cx="807371" cy="23326"/>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04" name="Straight Arrow Connector 203"/>
          <p:cNvCxnSpPr/>
          <p:nvPr/>
        </p:nvCxnSpPr>
        <p:spPr>
          <a:xfrm>
            <a:off x="5231818" y="5587568"/>
            <a:ext cx="797722" cy="340291"/>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93" name="Group 92"/>
          <p:cNvGrpSpPr/>
          <p:nvPr/>
        </p:nvGrpSpPr>
        <p:grpSpPr>
          <a:xfrm>
            <a:off x="4917359" y="466472"/>
            <a:ext cx="1076109" cy="6023253"/>
            <a:chOff x="2364980" y="707866"/>
            <a:chExt cx="809513" cy="5452961"/>
          </a:xfrm>
          <a:solidFill>
            <a:schemeClr val="bg1"/>
          </a:solidFill>
        </p:grpSpPr>
        <p:sp>
          <p:nvSpPr>
            <p:cNvPr id="94" name="Pie 82"/>
            <p:cNvSpPr/>
            <p:nvPr/>
          </p:nvSpPr>
          <p:spPr>
            <a:xfrm rot="10800000">
              <a:off x="2364981" y="707866"/>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5" name="Pie 83"/>
            <p:cNvSpPr/>
            <p:nvPr/>
          </p:nvSpPr>
          <p:spPr>
            <a:xfrm rot="10800000">
              <a:off x="2364981" y="1252151"/>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6" name="Pie 84"/>
            <p:cNvSpPr/>
            <p:nvPr/>
          </p:nvSpPr>
          <p:spPr>
            <a:xfrm rot="10800000">
              <a:off x="2364981" y="1796435"/>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7" name="Pie 85"/>
            <p:cNvSpPr/>
            <p:nvPr/>
          </p:nvSpPr>
          <p:spPr>
            <a:xfrm rot="10800000">
              <a:off x="2364981" y="2340718"/>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8" name="Pie 86"/>
            <p:cNvSpPr/>
            <p:nvPr/>
          </p:nvSpPr>
          <p:spPr>
            <a:xfrm rot="10800000">
              <a:off x="2364981" y="2885000"/>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9" name="Pie 87"/>
            <p:cNvSpPr/>
            <p:nvPr/>
          </p:nvSpPr>
          <p:spPr>
            <a:xfrm rot="10800000">
              <a:off x="2364981" y="3429280"/>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0" name="Pie 88"/>
            <p:cNvSpPr/>
            <p:nvPr/>
          </p:nvSpPr>
          <p:spPr>
            <a:xfrm rot="10800000">
              <a:off x="2364981" y="3973561"/>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1" name="Pie 89"/>
            <p:cNvSpPr/>
            <p:nvPr/>
          </p:nvSpPr>
          <p:spPr>
            <a:xfrm rot="10800000">
              <a:off x="2364981" y="4521221"/>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2" name="Pie 90"/>
            <p:cNvSpPr/>
            <p:nvPr/>
          </p:nvSpPr>
          <p:spPr>
            <a:xfrm rot="10800000">
              <a:off x="2364980" y="5068881"/>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3" name="Pie 91"/>
            <p:cNvSpPr/>
            <p:nvPr/>
          </p:nvSpPr>
          <p:spPr>
            <a:xfrm rot="10800000">
              <a:off x="2364980" y="5616542"/>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04" name="Group 103"/>
          <p:cNvGrpSpPr/>
          <p:nvPr/>
        </p:nvGrpSpPr>
        <p:grpSpPr>
          <a:xfrm rot="10800000">
            <a:off x="6065614" y="490362"/>
            <a:ext cx="1134212" cy="6023253"/>
            <a:chOff x="2364980" y="707866"/>
            <a:chExt cx="809513" cy="5452961"/>
          </a:xfrm>
          <a:solidFill>
            <a:schemeClr val="bg1"/>
          </a:solidFill>
        </p:grpSpPr>
        <p:sp>
          <p:nvSpPr>
            <p:cNvPr id="105" name="Pie 82"/>
            <p:cNvSpPr/>
            <p:nvPr/>
          </p:nvSpPr>
          <p:spPr>
            <a:xfrm rot="10800000">
              <a:off x="2364981" y="707866"/>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6" name="Pie 83"/>
            <p:cNvSpPr/>
            <p:nvPr/>
          </p:nvSpPr>
          <p:spPr>
            <a:xfrm rot="10800000">
              <a:off x="2364981" y="1252151"/>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7" name="Pie 84"/>
            <p:cNvSpPr/>
            <p:nvPr/>
          </p:nvSpPr>
          <p:spPr>
            <a:xfrm rot="10800000">
              <a:off x="2364981" y="1796435"/>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8" name="Pie 85"/>
            <p:cNvSpPr/>
            <p:nvPr/>
          </p:nvSpPr>
          <p:spPr>
            <a:xfrm rot="10800000">
              <a:off x="2364981" y="2340718"/>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9" name="Pie 86"/>
            <p:cNvSpPr/>
            <p:nvPr/>
          </p:nvSpPr>
          <p:spPr>
            <a:xfrm rot="10800000">
              <a:off x="2364981" y="2885000"/>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0" name="Pie 87"/>
            <p:cNvSpPr/>
            <p:nvPr/>
          </p:nvSpPr>
          <p:spPr>
            <a:xfrm rot="10800000">
              <a:off x="2364981" y="3429280"/>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1" name="Pie 88"/>
            <p:cNvSpPr/>
            <p:nvPr/>
          </p:nvSpPr>
          <p:spPr>
            <a:xfrm rot="10800000">
              <a:off x="2364981" y="3973561"/>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2" name="Pie 89"/>
            <p:cNvSpPr/>
            <p:nvPr/>
          </p:nvSpPr>
          <p:spPr>
            <a:xfrm rot="10800000">
              <a:off x="2364981" y="4521221"/>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3" name="Pie 90"/>
            <p:cNvSpPr/>
            <p:nvPr/>
          </p:nvSpPr>
          <p:spPr>
            <a:xfrm rot="10800000">
              <a:off x="2364980" y="5068881"/>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4" name="Pie 91"/>
            <p:cNvSpPr/>
            <p:nvPr/>
          </p:nvSpPr>
          <p:spPr>
            <a:xfrm rot="10800000">
              <a:off x="2364980" y="5616542"/>
              <a:ext cx="809512" cy="544285"/>
            </a:xfrm>
            <a:prstGeom prst="pie">
              <a:avLst>
                <a:gd name="adj1" fmla="val 5352032"/>
                <a:gd name="adj2" fmla="val 16200000"/>
              </a:avLst>
            </a:prstGeom>
            <a:grpFill/>
            <a:ln w="9525" cap="flat" cmpd="sng" algn="ctr">
              <a:solidFill>
                <a:schemeClr val="accent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sp>
        <p:nvSpPr>
          <p:cNvPr id="117"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353058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63"/>
                                        </p:tgtEl>
                                        <p:attrNameLst>
                                          <p:attrName>style.visibility</p:attrName>
                                        </p:attrNameLst>
                                      </p:cBhvr>
                                      <p:to>
                                        <p:strVal val="visible"/>
                                      </p:to>
                                    </p:set>
                                  </p:childTnLst>
                                </p:cTn>
                              </p:par>
                              <p:par>
                                <p:cTn id="7" presetID="1" presetClass="entr" presetSubtype="0" fill="hold" grpId="2" nodeType="withEffect">
                                  <p:stCondLst>
                                    <p:cond delay="0"/>
                                  </p:stCondLst>
                                  <p:childTnLst>
                                    <p:set>
                                      <p:cBhvr>
                                        <p:cTn id="8" dur="1" fill="hold">
                                          <p:stCondLst>
                                            <p:cond delay="0"/>
                                          </p:stCondLst>
                                        </p:cTn>
                                        <p:tgtEl>
                                          <p:spTgt spid="171"/>
                                        </p:tgtEl>
                                        <p:attrNameLst>
                                          <p:attrName>style.visibility</p:attrName>
                                        </p:attrNameLst>
                                      </p:cBhvr>
                                      <p:to>
                                        <p:strVal val="visible"/>
                                      </p:to>
                                    </p:set>
                                  </p:childTnLst>
                                </p:cTn>
                              </p:par>
                              <p:par>
                                <p:cTn id="9" presetID="1" presetClass="entr" presetSubtype="0" fill="hold" grpId="2" nodeType="withEffect">
                                  <p:stCondLst>
                                    <p:cond delay="0"/>
                                  </p:stCondLst>
                                  <p:childTnLst>
                                    <p:set>
                                      <p:cBhvr>
                                        <p:cTn id="10" dur="1" fill="hold">
                                          <p:stCondLst>
                                            <p:cond delay="0"/>
                                          </p:stCondLst>
                                        </p:cTn>
                                        <p:tgtEl>
                                          <p:spTgt spid="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182"/>
                                        </p:tgtEl>
                                        <p:attrNameLst>
                                          <p:attrName>style.visibility</p:attrName>
                                        </p:attrNameLst>
                                      </p:cBhvr>
                                      <p:to>
                                        <p:strVal val="visible"/>
                                      </p:to>
                                    </p:set>
                                  </p:childTnLst>
                                </p:cTn>
                              </p:par>
                              <p:par>
                                <p:cTn id="15" presetID="1" presetClass="entr" presetSubtype="0" fill="hold" grpId="2" nodeType="withEffect">
                                  <p:stCondLst>
                                    <p:cond delay="0"/>
                                  </p:stCondLst>
                                  <p:childTnLst>
                                    <p:set>
                                      <p:cBhvr>
                                        <p:cTn id="16" dur="1" fill="hold">
                                          <p:stCondLst>
                                            <p:cond delay="0"/>
                                          </p:stCondLst>
                                        </p:cTn>
                                        <p:tgtEl>
                                          <p:spTgt spid="181"/>
                                        </p:tgtEl>
                                        <p:attrNameLst>
                                          <p:attrName>style.visibility</p:attrName>
                                        </p:attrNameLst>
                                      </p:cBhvr>
                                      <p:to>
                                        <p:strVal val="visible"/>
                                      </p:to>
                                    </p:set>
                                  </p:childTnLst>
                                </p:cTn>
                              </p:par>
                              <p:par>
                                <p:cTn id="17" presetID="1" presetClass="entr" presetSubtype="0" fill="hold" grpId="2" nodeType="withEffect">
                                  <p:stCondLst>
                                    <p:cond delay="0"/>
                                  </p:stCondLst>
                                  <p:childTnLst>
                                    <p:set>
                                      <p:cBhvr>
                                        <p:cTn id="18" dur="1" fill="hold">
                                          <p:stCondLst>
                                            <p:cond delay="0"/>
                                          </p:stCondLst>
                                        </p:cTn>
                                        <p:tgtEl>
                                          <p:spTgt spid="1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6"/>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1000"/>
                                  </p:stCondLst>
                                  <p:childTnLst>
                                    <p:set>
                                      <p:cBhvr>
                                        <p:cTn id="41" dur="1" fill="hold">
                                          <p:stCondLst>
                                            <p:cond delay="0"/>
                                          </p:stCondLst>
                                        </p:cTn>
                                        <p:tgtEl>
                                          <p:spTgt spid="157"/>
                                        </p:tgtEl>
                                        <p:attrNameLst>
                                          <p:attrName>style.visibility</p:attrName>
                                        </p:attrNameLst>
                                      </p:cBhvr>
                                      <p:to>
                                        <p:strVal val="visible"/>
                                      </p:to>
                                    </p:set>
                                  </p:childTnLst>
                                </p:cTn>
                              </p:par>
                              <p:par>
                                <p:cTn id="42" presetID="1" presetClass="entr" presetSubtype="0" fill="hold" nodeType="withEffect">
                                  <p:stCondLst>
                                    <p:cond delay="1000"/>
                                  </p:stCondLst>
                                  <p:childTnLst>
                                    <p:set>
                                      <p:cBhvr>
                                        <p:cTn id="43" dur="1" fill="hold">
                                          <p:stCondLst>
                                            <p:cond delay="0"/>
                                          </p:stCondLst>
                                        </p:cTn>
                                        <p:tgtEl>
                                          <p:spTgt spid="159"/>
                                        </p:tgtEl>
                                        <p:attrNameLst>
                                          <p:attrName>style.visibility</p:attrName>
                                        </p:attrNameLst>
                                      </p:cBhvr>
                                      <p:to>
                                        <p:strVal val="visible"/>
                                      </p:to>
                                    </p:set>
                                  </p:childTnLst>
                                </p:cTn>
                              </p:par>
                              <p:par>
                                <p:cTn id="44" presetID="1" presetClass="entr" presetSubtype="0" fill="hold" grpId="0" nodeType="withEffect">
                                  <p:stCondLst>
                                    <p:cond delay="1000"/>
                                  </p:stCondLst>
                                  <p:childTnLst>
                                    <p:set>
                                      <p:cBhvr>
                                        <p:cTn id="45" dur="1" fill="hold">
                                          <p:stCondLst>
                                            <p:cond delay="0"/>
                                          </p:stCondLst>
                                        </p:cTn>
                                        <p:tgtEl>
                                          <p:spTgt spid="171"/>
                                        </p:tgtEl>
                                        <p:attrNameLst>
                                          <p:attrName>style.visibility</p:attrName>
                                        </p:attrNameLst>
                                      </p:cBhvr>
                                      <p:to>
                                        <p:strVal val="visible"/>
                                      </p:to>
                                    </p:set>
                                  </p:childTnLst>
                                </p:cTn>
                              </p:par>
                              <p:par>
                                <p:cTn id="46" presetID="1" presetClass="entr" presetSubtype="0" fill="hold" nodeType="withEffect">
                                  <p:stCondLst>
                                    <p:cond delay="1000"/>
                                  </p:stCondLst>
                                  <p:childTnLst>
                                    <p:set>
                                      <p:cBhvr>
                                        <p:cTn id="47" dur="1" fill="hold">
                                          <p:stCondLst>
                                            <p:cond delay="0"/>
                                          </p:stCondLst>
                                        </p:cTn>
                                        <p:tgtEl>
                                          <p:spTgt spid="174"/>
                                        </p:tgtEl>
                                        <p:attrNameLst>
                                          <p:attrName>style.visibility</p:attrName>
                                        </p:attrNameLst>
                                      </p:cBhvr>
                                      <p:to>
                                        <p:strVal val="visible"/>
                                      </p:to>
                                    </p:set>
                                  </p:childTnLst>
                                </p:cTn>
                              </p:par>
                            </p:childTnLst>
                          </p:cTn>
                        </p:par>
                        <p:par>
                          <p:cTn id="48" fill="hold">
                            <p:stCondLst>
                              <p:cond delay="1000"/>
                            </p:stCondLst>
                            <p:childTnLst>
                              <p:par>
                                <p:cTn id="49" presetID="1" presetClass="entr" presetSubtype="0" fill="hold" grpId="0" nodeType="afterEffect">
                                  <p:stCondLst>
                                    <p:cond delay="1000"/>
                                  </p:stCondLst>
                                  <p:childTnLst>
                                    <p:set>
                                      <p:cBhvr>
                                        <p:cTn id="50" dur="1" fill="hold">
                                          <p:stCondLst>
                                            <p:cond delay="0"/>
                                          </p:stCondLst>
                                        </p:cTn>
                                        <p:tgtEl>
                                          <p:spTgt spid="158"/>
                                        </p:tgtEl>
                                        <p:attrNameLst>
                                          <p:attrName>style.visibility</p:attrName>
                                        </p:attrNameLst>
                                      </p:cBhvr>
                                      <p:to>
                                        <p:strVal val="visible"/>
                                      </p:to>
                                    </p:set>
                                  </p:childTnLst>
                                </p:cTn>
                              </p:par>
                              <p:par>
                                <p:cTn id="51" presetID="1" presetClass="entr" presetSubtype="0" fill="hold" nodeType="withEffect">
                                  <p:stCondLst>
                                    <p:cond delay="1000"/>
                                  </p:stCondLst>
                                  <p:childTnLst>
                                    <p:set>
                                      <p:cBhvr>
                                        <p:cTn id="52" dur="1" fill="hold">
                                          <p:stCondLst>
                                            <p:cond delay="0"/>
                                          </p:stCondLst>
                                        </p:cTn>
                                        <p:tgtEl>
                                          <p:spTgt spid="161"/>
                                        </p:tgtEl>
                                        <p:attrNameLst>
                                          <p:attrName>style.visibility</p:attrName>
                                        </p:attrNameLst>
                                      </p:cBhvr>
                                      <p:to>
                                        <p:strVal val="visible"/>
                                      </p:to>
                                    </p:set>
                                  </p:childTnLst>
                                </p:cTn>
                              </p:par>
                              <p:par>
                                <p:cTn id="53" presetID="1" presetClass="entr" presetSubtype="0" fill="hold" grpId="0" nodeType="withEffect">
                                  <p:stCondLst>
                                    <p:cond delay="1000"/>
                                  </p:stCondLst>
                                  <p:childTnLst>
                                    <p:set>
                                      <p:cBhvr>
                                        <p:cTn id="54" dur="1" fill="hold">
                                          <p:stCondLst>
                                            <p:cond delay="0"/>
                                          </p:stCondLst>
                                        </p:cTn>
                                        <p:tgtEl>
                                          <p:spTgt spid="170"/>
                                        </p:tgtEl>
                                        <p:attrNameLst>
                                          <p:attrName>style.visibility</p:attrName>
                                        </p:attrNameLst>
                                      </p:cBhvr>
                                      <p:to>
                                        <p:strVal val="visible"/>
                                      </p:to>
                                    </p:set>
                                  </p:childTnLst>
                                </p:cTn>
                              </p:par>
                              <p:par>
                                <p:cTn id="55" presetID="1" presetClass="entr" presetSubtype="0" fill="hold" nodeType="withEffect">
                                  <p:stCondLst>
                                    <p:cond delay="1000"/>
                                  </p:stCondLst>
                                  <p:childTnLst>
                                    <p:set>
                                      <p:cBhvr>
                                        <p:cTn id="56" dur="1" fill="hold">
                                          <p:stCondLst>
                                            <p:cond delay="0"/>
                                          </p:stCondLst>
                                        </p:cTn>
                                        <p:tgtEl>
                                          <p:spTgt spid="17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8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86"/>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grpId="0" nodeType="afterEffect">
                                  <p:stCondLst>
                                    <p:cond delay="0"/>
                                  </p:stCondLst>
                                  <p:childTnLst>
                                    <p:set>
                                      <p:cBhvr>
                                        <p:cTn id="65" dur="1" fill="hold">
                                          <p:stCondLst>
                                            <p:cond delay="0"/>
                                          </p:stCondLst>
                                        </p:cTn>
                                        <p:tgtEl>
                                          <p:spTgt spid="196"/>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197"/>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188"/>
                                        </p:tgtEl>
                                        <p:attrNameLst>
                                          <p:attrName>style.visibility</p:attrName>
                                        </p:attrNameLst>
                                      </p:cBhvr>
                                      <p:to>
                                        <p:strVal val="visible"/>
                                      </p:to>
                                    </p:set>
                                  </p:childTnLst>
                                </p:cTn>
                              </p:par>
                            </p:childTnLst>
                          </p:cTn>
                        </p:par>
                        <p:par>
                          <p:cTn id="70" fill="hold">
                            <p:stCondLst>
                              <p:cond delay="0"/>
                            </p:stCondLst>
                            <p:childTnLst>
                              <p:par>
                                <p:cTn id="71" presetID="1" presetClass="entr" presetSubtype="0" fill="hold" grpId="0" nodeType="afterEffect">
                                  <p:stCondLst>
                                    <p:cond delay="1000"/>
                                  </p:stCondLst>
                                  <p:childTnLst>
                                    <p:set>
                                      <p:cBhvr>
                                        <p:cTn id="72" dur="1" fill="hold">
                                          <p:stCondLst>
                                            <p:cond delay="0"/>
                                          </p:stCondLst>
                                        </p:cTn>
                                        <p:tgtEl>
                                          <p:spTgt spid="181"/>
                                        </p:tgtEl>
                                        <p:attrNameLst>
                                          <p:attrName>style.visibility</p:attrName>
                                        </p:attrNameLst>
                                      </p:cBhvr>
                                      <p:to>
                                        <p:strVal val="visible"/>
                                      </p:to>
                                    </p:set>
                                  </p:childTnLst>
                                </p:cTn>
                              </p:par>
                              <p:par>
                                <p:cTn id="73" presetID="1" presetClass="entr" presetSubtype="0" fill="hold" nodeType="withEffect">
                                  <p:stCondLst>
                                    <p:cond delay="1000"/>
                                  </p:stCondLst>
                                  <p:childTnLst>
                                    <p:set>
                                      <p:cBhvr>
                                        <p:cTn id="74" dur="1" fill="hold">
                                          <p:stCondLst>
                                            <p:cond delay="0"/>
                                          </p:stCondLst>
                                        </p:cTn>
                                        <p:tgtEl>
                                          <p:spTgt spid="189"/>
                                        </p:tgtEl>
                                        <p:attrNameLst>
                                          <p:attrName>style.visibility</p:attrName>
                                        </p:attrNameLst>
                                      </p:cBhvr>
                                      <p:to>
                                        <p:strVal val="visible"/>
                                      </p:to>
                                    </p:set>
                                  </p:childTnLst>
                                </p:cTn>
                              </p:par>
                            </p:childTnLst>
                          </p:cTn>
                        </p:par>
                        <p:par>
                          <p:cTn id="75" fill="hold">
                            <p:stCondLst>
                              <p:cond delay="1000"/>
                            </p:stCondLst>
                            <p:childTnLst>
                              <p:par>
                                <p:cTn id="76" presetID="1" presetClass="entr" presetSubtype="0" fill="hold" grpId="0" nodeType="afterEffect">
                                  <p:stCondLst>
                                    <p:cond delay="0"/>
                                  </p:stCondLst>
                                  <p:childTnLst>
                                    <p:set>
                                      <p:cBhvr>
                                        <p:cTn id="77" dur="1" fill="hold">
                                          <p:stCondLst>
                                            <p:cond delay="0"/>
                                          </p:stCondLst>
                                        </p:cTn>
                                        <p:tgtEl>
                                          <p:spTgt spid="200"/>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201"/>
                                        </p:tgtEl>
                                        <p:attrNameLst>
                                          <p:attrName>style.visibility</p:attrName>
                                        </p:attrNameLst>
                                      </p:cBhvr>
                                      <p:to>
                                        <p:strVal val="visible"/>
                                      </p:to>
                                    </p:set>
                                  </p:childTnLst>
                                </p:cTn>
                              </p:par>
                            </p:childTnLst>
                          </p:cTn>
                        </p:par>
                        <p:par>
                          <p:cTn id="80" fill="hold">
                            <p:stCondLst>
                              <p:cond delay="1000"/>
                            </p:stCondLst>
                            <p:childTnLst>
                              <p:par>
                                <p:cTn id="81" presetID="1" presetClass="entr" presetSubtype="0" fill="hold" grpId="0" nodeType="afterEffect">
                                  <p:stCondLst>
                                    <p:cond delay="1000"/>
                                  </p:stCondLst>
                                  <p:childTnLst>
                                    <p:set>
                                      <p:cBhvr>
                                        <p:cTn id="82" dur="1" fill="hold">
                                          <p:stCondLst>
                                            <p:cond delay="0"/>
                                          </p:stCondLst>
                                        </p:cTn>
                                        <p:tgtEl>
                                          <p:spTgt spid="180"/>
                                        </p:tgtEl>
                                        <p:attrNameLst>
                                          <p:attrName>style.visibility</p:attrName>
                                        </p:attrNameLst>
                                      </p:cBhvr>
                                      <p:to>
                                        <p:strVal val="visible"/>
                                      </p:to>
                                    </p:set>
                                  </p:childTnLst>
                                </p:cTn>
                              </p:par>
                              <p:par>
                                <p:cTn id="83" presetID="1" presetClass="entr" presetSubtype="0" fill="hold" nodeType="withEffect">
                                  <p:stCondLst>
                                    <p:cond delay="1000"/>
                                  </p:stCondLst>
                                  <p:childTnLst>
                                    <p:set>
                                      <p:cBhvr>
                                        <p:cTn id="84" dur="1" fill="hold">
                                          <p:stCondLst>
                                            <p:cond delay="0"/>
                                          </p:stCondLst>
                                        </p:cTn>
                                        <p:tgtEl>
                                          <p:spTgt spid="193"/>
                                        </p:tgtEl>
                                        <p:attrNameLst>
                                          <p:attrName>style.visibility</p:attrName>
                                        </p:attrNameLst>
                                      </p:cBhvr>
                                      <p:to>
                                        <p:strVal val="visible"/>
                                      </p:to>
                                    </p:set>
                                  </p:childTnLst>
                                </p:cTn>
                              </p:par>
                            </p:childTnLst>
                          </p:cTn>
                        </p:par>
                        <p:par>
                          <p:cTn id="85" fill="hold">
                            <p:stCondLst>
                              <p:cond delay="2000"/>
                            </p:stCondLst>
                            <p:childTnLst>
                              <p:par>
                                <p:cTn id="86" presetID="1" presetClass="entr" presetSubtype="0" fill="hold" grpId="0" nodeType="afterEffect">
                                  <p:stCondLst>
                                    <p:cond delay="0"/>
                                  </p:stCondLst>
                                  <p:childTnLst>
                                    <p:set>
                                      <p:cBhvr>
                                        <p:cTn id="87" dur="1" fill="hold">
                                          <p:stCondLst>
                                            <p:cond delay="0"/>
                                          </p:stCondLst>
                                        </p:cTn>
                                        <p:tgtEl>
                                          <p:spTgt spid="203"/>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204"/>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xit" presetSubtype="0" fill="hold" grpId="1" nodeType="clickEffect">
                                  <p:stCondLst>
                                    <p:cond delay="0"/>
                                  </p:stCondLst>
                                  <p:childTnLst>
                                    <p:set>
                                      <p:cBhvr>
                                        <p:cTn id="93" dur="1" fill="hold">
                                          <p:stCondLst>
                                            <p:cond delay="0"/>
                                          </p:stCondLst>
                                        </p:cTn>
                                        <p:tgtEl>
                                          <p:spTgt spid="196"/>
                                        </p:tgtEl>
                                        <p:attrNameLst>
                                          <p:attrName>style.visibility</p:attrName>
                                        </p:attrNameLst>
                                      </p:cBhvr>
                                      <p:to>
                                        <p:strVal val="hidden"/>
                                      </p:to>
                                    </p:set>
                                  </p:childTnLst>
                                </p:cTn>
                              </p:par>
                              <p:par>
                                <p:cTn id="94" presetID="1" presetClass="exit" presetSubtype="0" fill="hold" nodeType="withEffect">
                                  <p:stCondLst>
                                    <p:cond delay="0"/>
                                  </p:stCondLst>
                                  <p:childTnLst>
                                    <p:set>
                                      <p:cBhvr>
                                        <p:cTn id="95" dur="1" fill="hold">
                                          <p:stCondLst>
                                            <p:cond delay="0"/>
                                          </p:stCondLst>
                                        </p:cTn>
                                        <p:tgtEl>
                                          <p:spTgt spid="197"/>
                                        </p:tgtEl>
                                        <p:attrNameLst>
                                          <p:attrName>style.visibility</p:attrName>
                                        </p:attrNameLst>
                                      </p:cBhvr>
                                      <p:to>
                                        <p:strVal val="hidden"/>
                                      </p:to>
                                    </p:set>
                                  </p:childTnLst>
                                </p:cTn>
                              </p:par>
                              <p:par>
                                <p:cTn id="96" presetID="1" presetClass="exit" presetSubtype="0" fill="hold" grpId="1" nodeType="withEffect">
                                  <p:stCondLst>
                                    <p:cond delay="0"/>
                                  </p:stCondLst>
                                  <p:childTnLst>
                                    <p:set>
                                      <p:cBhvr>
                                        <p:cTn id="97" dur="1" fill="hold">
                                          <p:stCondLst>
                                            <p:cond delay="0"/>
                                          </p:stCondLst>
                                        </p:cTn>
                                        <p:tgtEl>
                                          <p:spTgt spid="200"/>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201"/>
                                        </p:tgtEl>
                                        <p:attrNameLst>
                                          <p:attrName>style.visibility</p:attrName>
                                        </p:attrNameLst>
                                      </p:cBhvr>
                                      <p:to>
                                        <p:strVal val="hidden"/>
                                      </p:to>
                                    </p:set>
                                  </p:childTnLst>
                                </p:cTn>
                              </p:par>
                              <p:par>
                                <p:cTn id="100" presetID="1" presetClass="exit" presetSubtype="0" fill="hold" grpId="1" nodeType="withEffect">
                                  <p:stCondLst>
                                    <p:cond delay="0"/>
                                  </p:stCondLst>
                                  <p:childTnLst>
                                    <p:set>
                                      <p:cBhvr>
                                        <p:cTn id="101" dur="1" fill="hold">
                                          <p:stCondLst>
                                            <p:cond delay="0"/>
                                          </p:stCondLst>
                                        </p:cTn>
                                        <p:tgtEl>
                                          <p:spTgt spid="203"/>
                                        </p:tgtEl>
                                        <p:attrNameLst>
                                          <p:attrName>style.visibility</p:attrName>
                                        </p:attrNameLst>
                                      </p:cBhvr>
                                      <p:to>
                                        <p:strVal val="hidden"/>
                                      </p:to>
                                    </p:set>
                                  </p:childTnLst>
                                </p:cTn>
                              </p:par>
                              <p:par>
                                <p:cTn id="102" presetID="1" presetClass="exit" presetSubtype="0" fill="hold" nodeType="withEffect">
                                  <p:stCondLst>
                                    <p:cond delay="0"/>
                                  </p:stCondLst>
                                  <p:childTnLst>
                                    <p:set>
                                      <p:cBhvr>
                                        <p:cTn id="103" dur="1" fill="hold">
                                          <p:stCondLst>
                                            <p:cond delay="0"/>
                                          </p:stCondLst>
                                        </p:cTn>
                                        <p:tgtEl>
                                          <p:spTgt spid="204"/>
                                        </p:tgtEl>
                                        <p:attrNameLst>
                                          <p:attrName>style.visibility</p:attrName>
                                        </p:attrNameLst>
                                      </p:cBhvr>
                                      <p:to>
                                        <p:strVal val="hidden"/>
                                      </p:to>
                                    </p:set>
                                  </p:childTnLst>
                                </p:cTn>
                              </p:par>
                              <p:par>
                                <p:cTn id="104" presetID="1" presetClass="exit" presetSubtype="0" fill="hold" nodeType="withEffect">
                                  <p:stCondLst>
                                    <p:cond delay="0"/>
                                  </p:stCondLst>
                                  <p:childTnLst>
                                    <p:set>
                                      <p:cBhvr>
                                        <p:cTn id="105" dur="1" fill="hold">
                                          <p:stCondLst>
                                            <p:cond delay="0"/>
                                          </p:stCondLst>
                                        </p:cTn>
                                        <p:tgtEl>
                                          <p:spTgt spid="19"/>
                                        </p:tgtEl>
                                        <p:attrNameLst>
                                          <p:attrName>style.visibility</p:attrName>
                                        </p:attrNameLst>
                                      </p:cBhvr>
                                      <p:to>
                                        <p:strVal val="hidden"/>
                                      </p:to>
                                    </p:set>
                                  </p:childTnLst>
                                </p:cTn>
                              </p:par>
                              <p:par>
                                <p:cTn id="106" presetID="1" presetClass="exit" presetSubtype="0" fill="hold" nodeType="withEffect">
                                  <p:stCondLst>
                                    <p:cond delay="0"/>
                                  </p:stCondLst>
                                  <p:childTnLst>
                                    <p:set>
                                      <p:cBhvr>
                                        <p:cTn id="107" dur="1" fill="hold">
                                          <p:stCondLst>
                                            <p:cond delay="0"/>
                                          </p:stCondLst>
                                        </p:cTn>
                                        <p:tgtEl>
                                          <p:spTgt spid="82"/>
                                        </p:tgtEl>
                                        <p:attrNameLst>
                                          <p:attrName>style.visibility</p:attrName>
                                        </p:attrNameLst>
                                      </p:cBhvr>
                                      <p:to>
                                        <p:strVal val="hidden"/>
                                      </p:to>
                                    </p:set>
                                  </p:childTnLst>
                                </p:cTn>
                              </p:par>
                              <p:par>
                                <p:cTn id="108" presetID="1" presetClass="exit" presetSubtype="0" fill="hold" grpId="1" nodeType="withEffect">
                                  <p:stCondLst>
                                    <p:cond delay="0"/>
                                  </p:stCondLst>
                                  <p:childTnLst>
                                    <p:set>
                                      <p:cBhvr>
                                        <p:cTn id="109" dur="1" fill="hold">
                                          <p:stCondLst>
                                            <p:cond delay="0"/>
                                          </p:stCondLst>
                                        </p:cTn>
                                        <p:tgtEl>
                                          <p:spTgt spid="151"/>
                                        </p:tgtEl>
                                        <p:attrNameLst>
                                          <p:attrName>style.visibility</p:attrName>
                                        </p:attrNameLst>
                                      </p:cBhvr>
                                      <p:to>
                                        <p:strVal val="hidden"/>
                                      </p:to>
                                    </p:set>
                                  </p:childTnLst>
                                </p:cTn>
                              </p:par>
                              <p:par>
                                <p:cTn id="110" presetID="1" presetClass="exit" presetSubtype="0" fill="hold" nodeType="withEffect">
                                  <p:stCondLst>
                                    <p:cond delay="0"/>
                                  </p:stCondLst>
                                  <p:childTnLst>
                                    <p:set>
                                      <p:cBhvr>
                                        <p:cTn id="111" dur="1" fill="hold">
                                          <p:stCondLst>
                                            <p:cond delay="0"/>
                                          </p:stCondLst>
                                        </p:cTn>
                                        <p:tgtEl>
                                          <p:spTgt spid="155"/>
                                        </p:tgtEl>
                                        <p:attrNameLst>
                                          <p:attrName>style.visibility</p:attrName>
                                        </p:attrNameLst>
                                      </p:cBhvr>
                                      <p:to>
                                        <p:strVal val="hidden"/>
                                      </p:to>
                                    </p:set>
                                  </p:childTnLst>
                                </p:cTn>
                              </p:par>
                              <p:par>
                                <p:cTn id="112" presetID="1" presetClass="exit" presetSubtype="0" fill="hold" grpId="1" nodeType="withEffect">
                                  <p:stCondLst>
                                    <p:cond delay="0"/>
                                  </p:stCondLst>
                                  <p:childTnLst>
                                    <p:set>
                                      <p:cBhvr>
                                        <p:cTn id="113" dur="1" fill="hold">
                                          <p:stCondLst>
                                            <p:cond delay="0"/>
                                          </p:stCondLst>
                                        </p:cTn>
                                        <p:tgtEl>
                                          <p:spTgt spid="163"/>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172"/>
                                        </p:tgtEl>
                                        <p:attrNameLst>
                                          <p:attrName>style.visibility</p:attrName>
                                        </p:attrNameLst>
                                      </p:cBhvr>
                                      <p:to>
                                        <p:strVal val="hidden"/>
                                      </p:to>
                                    </p:set>
                                  </p:childTnLst>
                                </p:cTn>
                              </p:par>
                              <p:par>
                                <p:cTn id="116" presetID="1" presetClass="exit" presetSubtype="0" fill="hold" grpId="1" nodeType="withEffect">
                                  <p:stCondLst>
                                    <p:cond delay="0"/>
                                  </p:stCondLst>
                                  <p:childTnLst>
                                    <p:set>
                                      <p:cBhvr>
                                        <p:cTn id="117" dur="1" fill="hold">
                                          <p:stCondLst>
                                            <p:cond delay="0"/>
                                          </p:stCondLst>
                                        </p:cTn>
                                        <p:tgtEl>
                                          <p:spTgt spid="156"/>
                                        </p:tgtEl>
                                        <p:attrNameLst>
                                          <p:attrName>style.visibility</p:attrName>
                                        </p:attrNameLst>
                                      </p:cBhvr>
                                      <p:to>
                                        <p:strVal val="hidden"/>
                                      </p:to>
                                    </p:set>
                                  </p:childTnLst>
                                </p:cTn>
                              </p:par>
                              <p:par>
                                <p:cTn id="118" presetID="1" presetClass="exit" presetSubtype="0" fill="hold" grpId="1" nodeType="withEffect">
                                  <p:stCondLst>
                                    <p:cond delay="0"/>
                                  </p:stCondLst>
                                  <p:childTnLst>
                                    <p:set>
                                      <p:cBhvr>
                                        <p:cTn id="119" dur="1" fill="hold">
                                          <p:stCondLst>
                                            <p:cond delay="0"/>
                                          </p:stCondLst>
                                        </p:cTn>
                                        <p:tgtEl>
                                          <p:spTgt spid="157"/>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159"/>
                                        </p:tgtEl>
                                        <p:attrNameLst>
                                          <p:attrName>style.visibility</p:attrName>
                                        </p:attrNameLst>
                                      </p:cBhvr>
                                      <p:to>
                                        <p:strVal val="hidden"/>
                                      </p:to>
                                    </p:set>
                                  </p:childTnLst>
                                </p:cTn>
                              </p:par>
                              <p:par>
                                <p:cTn id="122" presetID="1" presetClass="exit" presetSubtype="0" fill="hold" grpId="1" nodeType="withEffect">
                                  <p:stCondLst>
                                    <p:cond delay="0"/>
                                  </p:stCondLst>
                                  <p:childTnLst>
                                    <p:set>
                                      <p:cBhvr>
                                        <p:cTn id="123" dur="1" fill="hold">
                                          <p:stCondLst>
                                            <p:cond delay="0"/>
                                          </p:stCondLst>
                                        </p:cTn>
                                        <p:tgtEl>
                                          <p:spTgt spid="171"/>
                                        </p:tgtEl>
                                        <p:attrNameLst>
                                          <p:attrName>style.visibility</p:attrName>
                                        </p:attrNameLst>
                                      </p:cBhvr>
                                      <p:to>
                                        <p:strVal val="hidden"/>
                                      </p:to>
                                    </p:set>
                                  </p:childTnLst>
                                </p:cTn>
                              </p:par>
                              <p:par>
                                <p:cTn id="124" presetID="1" presetClass="exit" presetSubtype="0" fill="hold" nodeType="withEffect">
                                  <p:stCondLst>
                                    <p:cond delay="0"/>
                                  </p:stCondLst>
                                  <p:childTnLst>
                                    <p:set>
                                      <p:cBhvr>
                                        <p:cTn id="125" dur="1" fill="hold">
                                          <p:stCondLst>
                                            <p:cond delay="0"/>
                                          </p:stCondLst>
                                        </p:cTn>
                                        <p:tgtEl>
                                          <p:spTgt spid="174"/>
                                        </p:tgtEl>
                                        <p:attrNameLst>
                                          <p:attrName>style.visibility</p:attrName>
                                        </p:attrNameLst>
                                      </p:cBhvr>
                                      <p:to>
                                        <p:strVal val="hidden"/>
                                      </p:to>
                                    </p:set>
                                  </p:childTnLst>
                                </p:cTn>
                              </p:par>
                              <p:par>
                                <p:cTn id="126" presetID="1" presetClass="exit" presetSubtype="0" fill="hold" grpId="1" nodeType="withEffect">
                                  <p:stCondLst>
                                    <p:cond delay="0"/>
                                  </p:stCondLst>
                                  <p:childTnLst>
                                    <p:set>
                                      <p:cBhvr>
                                        <p:cTn id="127" dur="1" fill="hold">
                                          <p:stCondLst>
                                            <p:cond delay="0"/>
                                          </p:stCondLst>
                                        </p:cTn>
                                        <p:tgtEl>
                                          <p:spTgt spid="158"/>
                                        </p:tgtEl>
                                        <p:attrNameLst>
                                          <p:attrName>style.visibility</p:attrName>
                                        </p:attrNameLst>
                                      </p:cBhvr>
                                      <p:to>
                                        <p:strVal val="hidden"/>
                                      </p:to>
                                    </p:set>
                                  </p:childTnLst>
                                </p:cTn>
                              </p:par>
                              <p:par>
                                <p:cTn id="128" presetID="1" presetClass="exit" presetSubtype="0" fill="hold" nodeType="withEffect">
                                  <p:stCondLst>
                                    <p:cond delay="0"/>
                                  </p:stCondLst>
                                  <p:childTnLst>
                                    <p:set>
                                      <p:cBhvr>
                                        <p:cTn id="129" dur="1" fill="hold">
                                          <p:stCondLst>
                                            <p:cond delay="0"/>
                                          </p:stCondLst>
                                        </p:cTn>
                                        <p:tgtEl>
                                          <p:spTgt spid="161"/>
                                        </p:tgtEl>
                                        <p:attrNameLst>
                                          <p:attrName>style.visibility</p:attrName>
                                        </p:attrNameLst>
                                      </p:cBhvr>
                                      <p:to>
                                        <p:strVal val="hidden"/>
                                      </p:to>
                                    </p:set>
                                  </p:childTnLst>
                                </p:cTn>
                              </p:par>
                              <p:par>
                                <p:cTn id="130" presetID="1" presetClass="exit" presetSubtype="0" fill="hold" grpId="1" nodeType="withEffect">
                                  <p:stCondLst>
                                    <p:cond delay="0"/>
                                  </p:stCondLst>
                                  <p:childTnLst>
                                    <p:set>
                                      <p:cBhvr>
                                        <p:cTn id="131" dur="1" fill="hold">
                                          <p:stCondLst>
                                            <p:cond delay="0"/>
                                          </p:stCondLst>
                                        </p:cTn>
                                        <p:tgtEl>
                                          <p:spTgt spid="170"/>
                                        </p:tgtEl>
                                        <p:attrNameLst>
                                          <p:attrName>style.visibility</p:attrName>
                                        </p:attrNameLst>
                                      </p:cBhvr>
                                      <p:to>
                                        <p:strVal val="hidden"/>
                                      </p:to>
                                    </p:set>
                                  </p:childTnLst>
                                </p:cTn>
                              </p:par>
                              <p:par>
                                <p:cTn id="132" presetID="1" presetClass="exit" presetSubtype="0" fill="hold" nodeType="withEffect">
                                  <p:stCondLst>
                                    <p:cond delay="0"/>
                                  </p:stCondLst>
                                  <p:childTnLst>
                                    <p:set>
                                      <p:cBhvr>
                                        <p:cTn id="133" dur="1" fill="hold">
                                          <p:stCondLst>
                                            <p:cond delay="0"/>
                                          </p:stCondLst>
                                        </p:cTn>
                                        <p:tgtEl>
                                          <p:spTgt spid="176"/>
                                        </p:tgtEl>
                                        <p:attrNameLst>
                                          <p:attrName>style.visibility</p:attrName>
                                        </p:attrNameLst>
                                      </p:cBhvr>
                                      <p:to>
                                        <p:strVal val="hidden"/>
                                      </p:to>
                                    </p:set>
                                  </p:childTnLst>
                                </p:cTn>
                              </p:par>
                              <p:par>
                                <p:cTn id="134" presetID="1" presetClass="exit" presetSubtype="0" fill="hold" nodeType="withEffect">
                                  <p:stCondLst>
                                    <p:cond delay="0"/>
                                  </p:stCondLst>
                                  <p:childTnLst>
                                    <p:set>
                                      <p:cBhvr>
                                        <p:cTn id="135" dur="1" fill="hold">
                                          <p:stCondLst>
                                            <p:cond delay="0"/>
                                          </p:stCondLst>
                                        </p:cTn>
                                        <p:tgtEl>
                                          <p:spTgt spid="186"/>
                                        </p:tgtEl>
                                        <p:attrNameLst>
                                          <p:attrName>style.visibility</p:attrName>
                                        </p:attrNameLst>
                                      </p:cBhvr>
                                      <p:to>
                                        <p:strVal val="hidden"/>
                                      </p:to>
                                    </p:set>
                                  </p:childTnLst>
                                </p:cTn>
                              </p:par>
                              <p:par>
                                <p:cTn id="136" presetID="1" presetClass="exit" presetSubtype="0" fill="hold" grpId="2" nodeType="withEffect">
                                  <p:stCondLst>
                                    <p:cond delay="0"/>
                                  </p:stCondLst>
                                  <p:childTnLst>
                                    <p:set>
                                      <p:cBhvr>
                                        <p:cTn id="137" dur="1" fill="hold">
                                          <p:stCondLst>
                                            <p:cond delay="0"/>
                                          </p:stCondLst>
                                        </p:cTn>
                                        <p:tgtEl>
                                          <p:spTgt spid="196"/>
                                        </p:tgtEl>
                                        <p:attrNameLst>
                                          <p:attrName>style.visibility</p:attrName>
                                        </p:attrNameLst>
                                      </p:cBhvr>
                                      <p:to>
                                        <p:strVal val="hidden"/>
                                      </p:to>
                                    </p:set>
                                  </p:childTnLst>
                                </p:cTn>
                              </p:par>
                              <p:par>
                                <p:cTn id="138" presetID="1" presetClass="exit" presetSubtype="0" fill="hold" nodeType="withEffect">
                                  <p:stCondLst>
                                    <p:cond delay="0"/>
                                  </p:stCondLst>
                                  <p:childTnLst>
                                    <p:set>
                                      <p:cBhvr>
                                        <p:cTn id="139" dur="1" fill="hold">
                                          <p:stCondLst>
                                            <p:cond delay="0"/>
                                          </p:stCondLst>
                                        </p:cTn>
                                        <p:tgtEl>
                                          <p:spTgt spid="197"/>
                                        </p:tgtEl>
                                        <p:attrNameLst>
                                          <p:attrName>style.visibility</p:attrName>
                                        </p:attrNameLst>
                                      </p:cBhvr>
                                      <p:to>
                                        <p:strVal val="hidden"/>
                                      </p:to>
                                    </p:set>
                                  </p:childTnLst>
                                </p:cTn>
                              </p:par>
                              <p:par>
                                <p:cTn id="140" presetID="1" presetClass="exit" presetSubtype="0" fill="hold" grpId="1" nodeType="withEffect">
                                  <p:stCondLst>
                                    <p:cond delay="0"/>
                                  </p:stCondLst>
                                  <p:childTnLst>
                                    <p:set>
                                      <p:cBhvr>
                                        <p:cTn id="141" dur="1" fill="hold">
                                          <p:stCondLst>
                                            <p:cond delay="0"/>
                                          </p:stCondLst>
                                        </p:cTn>
                                        <p:tgtEl>
                                          <p:spTgt spid="188"/>
                                        </p:tgtEl>
                                        <p:attrNameLst>
                                          <p:attrName>style.visibility</p:attrName>
                                        </p:attrNameLst>
                                      </p:cBhvr>
                                      <p:to>
                                        <p:strVal val="hidden"/>
                                      </p:to>
                                    </p:set>
                                  </p:childTnLst>
                                </p:cTn>
                              </p:par>
                              <p:par>
                                <p:cTn id="142" presetID="1" presetClass="exit" presetSubtype="0" fill="hold" nodeType="withEffect">
                                  <p:stCondLst>
                                    <p:cond delay="0"/>
                                  </p:stCondLst>
                                  <p:childTnLst>
                                    <p:set>
                                      <p:cBhvr>
                                        <p:cTn id="143" dur="1" fill="hold">
                                          <p:stCondLst>
                                            <p:cond delay="0"/>
                                          </p:stCondLst>
                                        </p:cTn>
                                        <p:tgtEl>
                                          <p:spTgt spid="189"/>
                                        </p:tgtEl>
                                        <p:attrNameLst>
                                          <p:attrName>style.visibility</p:attrName>
                                        </p:attrNameLst>
                                      </p:cBhvr>
                                      <p:to>
                                        <p:strVal val="hidden"/>
                                      </p:to>
                                    </p:set>
                                  </p:childTnLst>
                                </p:cTn>
                              </p:par>
                              <p:par>
                                <p:cTn id="144" presetID="1" presetClass="exit" presetSubtype="0" fill="hold" grpId="2" nodeType="withEffect">
                                  <p:stCondLst>
                                    <p:cond delay="0"/>
                                  </p:stCondLst>
                                  <p:childTnLst>
                                    <p:set>
                                      <p:cBhvr>
                                        <p:cTn id="145" dur="1" fill="hold">
                                          <p:stCondLst>
                                            <p:cond delay="0"/>
                                          </p:stCondLst>
                                        </p:cTn>
                                        <p:tgtEl>
                                          <p:spTgt spid="200"/>
                                        </p:tgtEl>
                                        <p:attrNameLst>
                                          <p:attrName>style.visibility</p:attrName>
                                        </p:attrNameLst>
                                      </p:cBhvr>
                                      <p:to>
                                        <p:strVal val="hidden"/>
                                      </p:to>
                                    </p:set>
                                  </p:childTnLst>
                                </p:cTn>
                              </p:par>
                              <p:par>
                                <p:cTn id="146" presetID="1" presetClass="exit" presetSubtype="0" fill="hold" nodeType="withEffect">
                                  <p:stCondLst>
                                    <p:cond delay="0"/>
                                  </p:stCondLst>
                                  <p:childTnLst>
                                    <p:set>
                                      <p:cBhvr>
                                        <p:cTn id="147" dur="1" fill="hold">
                                          <p:stCondLst>
                                            <p:cond delay="0"/>
                                          </p:stCondLst>
                                        </p:cTn>
                                        <p:tgtEl>
                                          <p:spTgt spid="201"/>
                                        </p:tgtEl>
                                        <p:attrNameLst>
                                          <p:attrName>style.visibility</p:attrName>
                                        </p:attrNameLst>
                                      </p:cBhvr>
                                      <p:to>
                                        <p:strVal val="hidden"/>
                                      </p:to>
                                    </p:set>
                                  </p:childTnLst>
                                </p:cTn>
                              </p:par>
                              <p:par>
                                <p:cTn id="148" presetID="1" presetClass="exit" presetSubtype="0" fill="hold" grpId="1" nodeType="withEffect">
                                  <p:stCondLst>
                                    <p:cond delay="0"/>
                                  </p:stCondLst>
                                  <p:childTnLst>
                                    <p:set>
                                      <p:cBhvr>
                                        <p:cTn id="149" dur="1" fill="hold">
                                          <p:stCondLst>
                                            <p:cond delay="0"/>
                                          </p:stCondLst>
                                        </p:cTn>
                                        <p:tgtEl>
                                          <p:spTgt spid="180"/>
                                        </p:tgtEl>
                                        <p:attrNameLst>
                                          <p:attrName>style.visibility</p:attrName>
                                        </p:attrNameLst>
                                      </p:cBhvr>
                                      <p:to>
                                        <p:strVal val="hidden"/>
                                      </p:to>
                                    </p:set>
                                  </p:childTnLst>
                                </p:cTn>
                              </p:par>
                              <p:par>
                                <p:cTn id="150" presetID="1" presetClass="exit" presetSubtype="0" fill="hold" nodeType="withEffect">
                                  <p:stCondLst>
                                    <p:cond delay="0"/>
                                  </p:stCondLst>
                                  <p:childTnLst>
                                    <p:set>
                                      <p:cBhvr>
                                        <p:cTn id="151" dur="1" fill="hold">
                                          <p:stCondLst>
                                            <p:cond delay="0"/>
                                          </p:stCondLst>
                                        </p:cTn>
                                        <p:tgtEl>
                                          <p:spTgt spid="193"/>
                                        </p:tgtEl>
                                        <p:attrNameLst>
                                          <p:attrName>style.visibility</p:attrName>
                                        </p:attrNameLst>
                                      </p:cBhvr>
                                      <p:to>
                                        <p:strVal val="hidden"/>
                                      </p:to>
                                    </p:set>
                                  </p:childTnLst>
                                </p:cTn>
                              </p:par>
                              <p:par>
                                <p:cTn id="152" presetID="1" presetClass="exit" presetSubtype="0" fill="hold" grpId="2" nodeType="withEffect">
                                  <p:stCondLst>
                                    <p:cond delay="0"/>
                                  </p:stCondLst>
                                  <p:childTnLst>
                                    <p:set>
                                      <p:cBhvr>
                                        <p:cTn id="153" dur="1" fill="hold">
                                          <p:stCondLst>
                                            <p:cond delay="0"/>
                                          </p:stCondLst>
                                        </p:cTn>
                                        <p:tgtEl>
                                          <p:spTgt spid="203"/>
                                        </p:tgtEl>
                                        <p:attrNameLst>
                                          <p:attrName>style.visibility</p:attrName>
                                        </p:attrNameLst>
                                      </p:cBhvr>
                                      <p:to>
                                        <p:strVal val="hidden"/>
                                      </p:to>
                                    </p:set>
                                  </p:childTnLst>
                                </p:cTn>
                              </p:par>
                              <p:par>
                                <p:cTn id="154" presetID="1" presetClass="exit" presetSubtype="0" fill="hold" nodeType="withEffect">
                                  <p:stCondLst>
                                    <p:cond delay="0"/>
                                  </p:stCondLst>
                                  <p:childTnLst>
                                    <p:set>
                                      <p:cBhvr>
                                        <p:cTn id="155" dur="1" fill="hold">
                                          <p:stCondLst>
                                            <p:cond delay="0"/>
                                          </p:stCondLst>
                                        </p:cTn>
                                        <p:tgtEl>
                                          <p:spTgt spid="204"/>
                                        </p:tgtEl>
                                        <p:attrNameLst>
                                          <p:attrName>style.visibility</p:attrName>
                                        </p:attrNameLst>
                                      </p:cBhvr>
                                      <p:to>
                                        <p:strVal val="hidden"/>
                                      </p:to>
                                    </p:set>
                                  </p:childTnLst>
                                </p:cTn>
                              </p:par>
                              <p:par>
                                <p:cTn id="156" presetID="1" presetClass="exit" presetSubtype="0" fill="hold" grpId="0" nodeType="withEffect">
                                  <p:stCondLst>
                                    <p:cond delay="0"/>
                                  </p:stCondLst>
                                  <p:childTnLst>
                                    <p:set>
                                      <p:cBhvr>
                                        <p:cTn id="157" dur="1" fill="hold">
                                          <p:stCondLst>
                                            <p:cond delay="0"/>
                                          </p:stCondLst>
                                        </p:cTn>
                                        <p:tgtEl>
                                          <p:spTgt spid="148"/>
                                        </p:tgtEl>
                                        <p:attrNameLst>
                                          <p:attrName>style.visibility</p:attrName>
                                        </p:attrNameLst>
                                      </p:cBhvr>
                                      <p:to>
                                        <p:strVal val="hidden"/>
                                      </p:to>
                                    </p:set>
                                  </p:childTnLst>
                                </p:cTn>
                              </p:par>
                              <p:par>
                                <p:cTn id="158" presetID="1" presetClass="exit" presetSubtype="0" fill="hold" grpId="0" nodeType="withEffect">
                                  <p:stCondLst>
                                    <p:cond delay="0"/>
                                  </p:stCondLst>
                                  <p:childTnLst>
                                    <p:set>
                                      <p:cBhvr>
                                        <p:cTn id="159" dur="1" fill="hold">
                                          <p:stCondLst>
                                            <p:cond delay="0"/>
                                          </p:stCondLst>
                                        </p:cTn>
                                        <p:tgtEl>
                                          <p:spTgt spid="149"/>
                                        </p:tgtEl>
                                        <p:attrNameLst>
                                          <p:attrName>style.visibility</p:attrName>
                                        </p:attrNameLst>
                                      </p:cBhvr>
                                      <p:to>
                                        <p:strVal val="hidden"/>
                                      </p:to>
                                    </p:set>
                                  </p:childTnLst>
                                </p:cTn>
                              </p:par>
                              <p:par>
                                <p:cTn id="160" presetID="1" presetClass="exit" presetSubtype="0" fill="hold" grpId="0" nodeType="withEffect">
                                  <p:stCondLst>
                                    <p:cond delay="0"/>
                                  </p:stCondLst>
                                  <p:childTnLst>
                                    <p:set>
                                      <p:cBhvr>
                                        <p:cTn id="161" dur="1" fill="hold">
                                          <p:stCondLst>
                                            <p:cond delay="0"/>
                                          </p:stCondLst>
                                        </p:cTn>
                                        <p:tgtEl>
                                          <p:spTgt spid="150"/>
                                        </p:tgtEl>
                                        <p:attrNameLst>
                                          <p:attrName>style.visibility</p:attrName>
                                        </p:attrNameLst>
                                      </p:cBhvr>
                                      <p:to>
                                        <p:strVal val="hidden"/>
                                      </p:to>
                                    </p:set>
                                  </p:childTnLst>
                                </p:cTn>
                              </p:par>
                              <p:par>
                                <p:cTn id="162" presetID="1" presetClass="exit" presetSubtype="0" fill="hold" grpId="0" nodeType="withEffect">
                                  <p:stCondLst>
                                    <p:cond delay="0"/>
                                  </p:stCondLst>
                                  <p:childTnLst>
                                    <p:set>
                                      <p:cBhvr>
                                        <p:cTn id="163" dur="1" fill="hold">
                                          <p:stCondLst>
                                            <p:cond delay="0"/>
                                          </p:stCondLst>
                                        </p:cTn>
                                        <p:tgtEl>
                                          <p:spTgt spid="141"/>
                                        </p:tgtEl>
                                        <p:attrNameLst>
                                          <p:attrName>style.visibility</p:attrName>
                                        </p:attrNameLst>
                                      </p:cBhvr>
                                      <p:to>
                                        <p:strVal val="hidden"/>
                                      </p:to>
                                    </p:set>
                                  </p:childTnLst>
                                </p:cTn>
                              </p:par>
                              <p:par>
                                <p:cTn id="164" presetID="1" presetClass="exit" presetSubtype="0" fill="hold" grpId="0" nodeType="withEffect">
                                  <p:stCondLst>
                                    <p:cond delay="0"/>
                                  </p:stCondLst>
                                  <p:childTnLst>
                                    <p:set>
                                      <p:cBhvr>
                                        <p:cTn id="165" dur="1" fill="hold">
                                          <p:stCondLst>
                                            <p:cond delay="0"/>
                                          </p:stCondLst>
                                        </p:cTn>
                                        <p:tgtEl>
                                          <p:spTgt spid="144"/>
                                        </p:tgtEl>
                                        <p:attrNameLst>
                                          <p:attrName>style.visibility</p:attrName>
                                        </p:attrNameLst>
                                      </p:cBhvr>
                                      <p:to>
                                        <p:strVal val="hidden"/>
                                      </p:to>
                                    </p:set>
                                  </p:childTnLst>
                                </p:cTn>
                              </p:par>
                              <p:par>
                                <p:cTn id="166" presetID="1" presetClass="exit" presetSubtype="0" fill="hold" grpId="0" nodeType="withEffect">
                                  <p:stCondLst>
                                    <p:cond delay="0"/>
                                  </p:stCondLst>
                                  <p:childTnLst>
                                    <p:set>
                                      <p:cBhvr>
                                        <p:cTn id="167" dur="1" fill="hold">
                                          <p:stCondLst>
                                            <p:cond delay="0"/>
                                          </p:stCondLst>
                                        </p:cTn>
                                        <p:tgtEl>
                                          <p:spTgt spid="142"/>
                                        </p:tgtEl>
                                        <p:attrNameLst>
                                          <p:attrName>style.visibility</p:attrName>
                                        </p:attrNameLst>
                                      </p:cBhvr>
                                      <p:to>
                                        <p:strVal val="hidden"/>
                                      </p:to>
                                    </p:set>
                                  </p:childTnLst>
                                </p:cTn>
                              </p:par>
                              <p:par>
                                <p:cTn id="168" presetID="1" presetClass="exit" presetSubtype="0" fill="hold" grpId="0" nodeType="withEffect">
                                  <p:stCondLst>
                                    <p:cond delay="0"/>
                                  </p:stCondLst>
                                  <p:childTnLst>
                                    <p:set>
                                      <p:cBhvr>
                                        <p:cTn id="169" dur="1" fill="hold">
                                          <p:stCondLst>
                                            <p:cond delay="0"/>
                                          </p:stCondLst>
                                        </p:cTn>
                                        <p:tgtEl>
                                          <p:spTgt spid="143"/>
                                        </p:tgtEl>
                                        <p:attrNameLst>
                                          <p:attrName>style.visibility</p:attrName>
                                        </p:attrNameLst>
                                      </p:cBhvr>
                                      <p:to>
                                        <p:strVal val="hidden"/>
                                      </p:to>
                                    </p:set>
                                  </p:childTnLst>
                                </p:cTn>
                              </p:par>
                              <p:par>
                                <p:cTn id="170" presetID="1" presetClass="exit" presetSubtype="0" fill="hold" grpId="0" nodeType="withEffect">
                                  <p:stCondLst>
                                    <p:cond delay="0"/>
                                  </p:stCondLst>
                                  <p:childTnLst>
                                    <p:set>
                                      <p:cBhvr>
                                        <p:cTn id="171" dur="1" fill="hold">
                                          <p:stCondLst>
                                            <p:cond delay="0"/>
                                          </p:stCondLst>
                                        </p:cTn>
                                        <p:tgtEl>
                                          <p:spTgt spid="147"/>
                                        </p:tgtEl>
                                        <p:attrNameLst>
                                          <p:attrName>style.visibility</p:attrName>
                                        </p:attrNameLst>
                                      </p:cBhvr>
                                      <p:to>
                                        <p:strVal val="hidden"/>
                                      </p:to>
                                    </p:set>
                                  </p:childTnLst>
                                </p:cTn>
                              </p:par>
                              <p:par>
                                <p:cTn id="172" presetID="1" presetClass="exit" presetSubtype="0" fill="hold" grpId="0" nodeType="withEffect">
                                  <p:stCondLst>
                                    <p:cond delay="0"/>
                                  </p:stCondLst>
                                  <p:childTnLst>
                                    <p:set>
                                      <p:cBhvr>
                                        <p:cTn id="173" dur="1" fill="hold">
                                          <p:stCondLst>
                                            <p:cond delay="0"/>
                                          </p:stCondLst>
                                        </p:cTn>
                                        <p:tgtEl>
                                          <p:spTgt spid="146"/>
                                        </p:tgtEl>
                                        <p:attrNameLst>
                                          <p:attrName>style.visibility</p:attrName>
                                        </p:attrNameLst>
                                      </p:cBhvr>
                                      <p:to>
                                        <p:strVal val="hidden"/>
                                      </p:to>
                                    </p:set>
                                  </p:childTnLst>
                                </p:cTn>
                              </p:par>
                              <p:par>
                                <p:cTn id="174" presetID="1" presetClass="exit" presetSubtype="0" fill="hold" grpId="0" nodeType="withEffect">
                                  <p:stCondLst>
                                    <p:cond delay="0"/>
                                  </p:stCondLst>
                                  <p:childTnLst>
                                    <p:set>
                                      <p:cBhvr>
                                        <p:cTn id="175" dur="1" fill="hold">
                                          <p:stCondLst>
                                            <p:cond delay="0"/>
                                          </p:stCondLst>
                                        </p:cTn>
                                        <p:tgtEl>
                                          <p:spTgt spid="145"/>
                                        </p:tgtEl>
                                        <p:attrNameLst>
                                          <p:attrName>style.visibility</p:attrName>
                                        </p:attrNameLst>
                                      </p:cBhvr>
                                      <p:to>
                                        <p:strVal val="hidden"/>
                                      </p:to>
                                    </p:set>
                                  </p:childTnLst>
                                </p:cTn>
                              </p:par>
                              <p:par>
                                <p:cTn id="176" presetID="1" presetClass="exit" presetSubtype="0" fill="hold" grpId="1" nodeType="withEffect">
                                  <p:stCondLst>
                                    <p:cond delay="0"/>
                                  </p:stCondLst>
                                  <p:childTnLst>
                                    <p:set>
                                      <p:cBhvr>
                                        <p:cTn id="177" dur="1" fill="hold">
                                          <p:stCondLst>
                                            <p:cond delay="0"/>
                                          </p:stCondLst>
                                        </p:cTn>
                                        <p:tgtEl>
                                          <p:spTgt spid="182"/>
                                        </p:tgtEl>
                                        <p:attrNameLst>
                                          <p:attrName>style.visibility</p:attrName>
                                        </p:attrNameLst>
                                      </p:cBhvr>
                                      <p:to>
                                        <p:strVal val="hidden"/>
                                      </p:to>
                                    </p:set>
                                  </p:childTnLst>
                                </p:cTn>
                              </p:par>
                              <p:par>
                                <p:cTn id="178" presetID="1" presetClass="exit" presetSubtype="0" fill="hold" grpId="1" nodeType="withEffect">
                                  <p:stCondLst>
                                    <p:cond delay="0"/>
                                  </p:stCondLst>
                                  <p:childTnLst>
                                    <p:set>
                                      <p:cBhvr>
                                        <p:cTn id="179" dur="1" fill="hold">
                                          <p:stCondLst>
                                            <p:cond delay="0"/>
                                          </p:stCondLst>
                                        </p:cTn>
                                        <p:tgtEl>
                                          <p:spTgt spid="181"/>
                                        </p:tgtEl>
                                        <p:attrNameLst>
                                          <p:attrName>style.visibility</p:attrName>
                                        </p:attrNameLst>
                                      </p:cBhvr>
                                      <p:to>
                                        <p:strVal val="hidden"/>
                                      </p:to>
                                    </p:set>
                                  </p:childTnLst>
                                </p:cTn>
                              </p:par>
                              <p:par>
                                <p:cTn id="180" presetID="1" presetClass="entr" presetSubtype="0" fill="hold" nodeType="withEffect">
                                  <p:stCondLst>
                                    <p:cond delay="0"/>
                                  </p:stCondLst>
                                  <p:childTnLst>
                                    <p:set>
                                      <p:cBhvr>
                                        <p:cTn id="181" dur="1" fill="hold">
                                          <p:stCondLst>
                                            <p:cond delay="0"/>
                                          </p:stCondLst>
                                        </p:cTn>
                                        <p:tgtEl>
                                          <p:spTgt spid="93"/>
                                        </p:tgtEl>
                                        <p:attrNameLst>
                                          <p:attrName>style.visibility</p:attrName>
                                        </p:attrNameLst>
                                      </p:cBhvr>
                                      <p:to>
                                        <p:strVal val="visible"/>
                                      </p:to>
                                    </p:set>
                                  </p:childTnLst>
                                </p:cTn>
                              </p:par>
                              <p:par>
                                <p:cTn id="182" presetID="1" presetClass="exit" presetSubtype="0" fill="hold" nodeType="withEffect">
                                  <p:stCondLst>
                                    <p:cond delay="0"/>
                                  </p:stCondLst>
                                  <p:childTnLst>
                                    <p:set>
                                      <p:cBhvr>
                                        <p:cTn id="183" dur="1" fill="hold">
                                          <p:stCondLst>
                                            <p:cond delay="0"/>
                                          </p:stCondLst>
                                        </p:cTn>
                                        <p:tgtEl>
                                          <p:spTgt spid="93"/>
                                        </p:tgtEl>
                                        <p:attrNameLst>
                                          <p:attrName>style.visibility</p:attrName>
                                        </p:attrNameLst>
                                      </p:cBhvr>
                                      <p:to>
                                        <p:strVal val="hidden"/>
                                      </p:to>
                                    </p:set>
                                  </p:childTnLst>
                                </p:cTn>
                              </p:par>
                              <p:par>
                                <p:cTn id="184" presetID="1" presetClass="entr" presetSubtype="0" fill="hold" nodeType="withEffect">
                                  <p:stCondLst>
                                    <p:cond delay="0"/>
                                  </p:stCondLst>
                                  <p:childTnLst>
                                    <p:set>
                                      <p:cBhvr>
                                        <p:cTn id="185" dur="1" fill="hold">
                                          <p:stCondLst>
                                            <p:cond delay="0"/>
                                          </p:stCondLst>
                                        </p:cTn>
                                        <p:tgtEl>
                                          <p:spTgt spid="93"/>
                                        </p:tgtEl>
                                        <p:attrNameLst>
                                          <p:attrName>style.visibility</p:attrName>
                                        </p:attrNameLst>
                                      </p:cBhvr>
                                      <p:to>
                                        <p:strVal val="visible"/>
                                      </p:to>
                                    </p:set>
                                  </p:childTnLst>
                                </p:cTn>
                              </p:par>
                              <p:par>
                                <p:cTn id="186" presetID="1" presetClass="entr" presetSubtype="0" fill="hold" nodeType="withEffect">
                                  <p:stCondLst>
                                    <p:cond delay="0"/>
                                  </p:stCondLst>
                                  <p:childTnLst>
                                    <p:set>
                                      <p:cBhvr>
                                        <p:cTn id="187" dur="1" fill="hold">
                                          <p:stCondLst>
                                            <p:cond delay="0"/>
                                          </p:stCondLst>
                                        </p:cTn>
                                        <p:tgtEl>
                                          <p:spTgt spid="104"/>
                                        </p:tgtEl>
                                        <p:attrNameLst>
                                          <p:attrName>style.visibility</p:attrName>
                                        </p:attrNameLst>
                                      </p:cBhvr>
                                      <p:to>
                                        <p:strVal val="visible"/>
                                      </p:to>
                                    </p:set>
                                  </p:childTnLst>
                                </p:cTn>
                              </p:par>
                              <p:par>
                                <p:cTn id="188" presetID="1" presetClass="exit" presetSubtype="0" fill="hold" nodeType="withEffect">
                                  <p:stCondLst>
                                    <p:cond delay="0"/>
                                  </p:stCondLst>
                                  <p:childTnLst>
                                    <p:set>
                                      <p:cBhvr>
                                        <p:cTn id="189" dur="1" fill="hold">
                                          <p:stCondLst>
                                            <p:cond delay="0"/>
                                          </p:stCondLst>
                                        </p:cTn>
                                        <p:tgtEl>
                                          <p:spTgt spid="104"/>
                                        </p:tgtEl>
                                        <p:attrNameLst>
                                          <p:attrName>style.visibility</p:attrName>
                                        </p:attrNameLst>
                                      </p:cBhvr>
                                      <p:to>
                                        <p:strVal val="hidden"/>
                                      </p:to>
                                    </p:set>
                                  </p:childTnLst>
                                </p:cTn>
                              </p:par>
                              <p:par>
                                <p:cTn id="190" presetID="1" presetClass="entr" presetSubtype="0" fill="hold" nodeType="withEffect">
                                  <p:stCondLst>
                                    <p:cond delay="0"/>
                                  </p:stCondLst>
                                  <p:childTnLst>
                                    <p:set>
                                      <p:cBhvr>
                                        <p:cTn id="191"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animBg="1"/>
      <p:bldP spid="182" grpId="1" animBg="1"/>
      <p:bldP spid="182" grpId="2" animBg="1"/>
      <p:bldP spid="181" grpId="0" animBg="1"/>
      <p:bldP spid="181" grpId="1" animBg="1"/>
      <p:bldP spid="181" grpId="2" animBg="1"/>
      <p:bldP spid="7" grpId="0" animBg="1"/>
      <p:bldP spid="203" grpId="0" animBg="1"/>
      <p:bldP spid="203" grpId="1" animBg="1"/>
      <p:bldP spid="203" grpId="2" animBg="1"/>
      <p:bldP spid="200" grpId="0" animBg="1"/>
      <p:bldP spid="200" grpId="1" animBg="1"/>
      <p:bldP spid="200" grpId="2" animBg="1"/>
      <p:bldP spid="196" grpId="0" animBg="1"/>
      <p:bldP spid="196" grpId="1" animBg="1"/>
      <p:bldP spid="196" grpId="2" animBg="1"/>
      <p:bldP spid="180" grpId="0" animBg="1"/>
      <p:bldP spid="180" grpId="1" animBg="1"/>
      <p:bldP spid="180" grpId="2"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1" grpId="1" animBg="1"/>
      <p:bldP spid="156" grpId="0"/>
      <p:bldP spid="156" grpId="1"/>
      <p:bldP spid="157" grpId="0" animBg="1"/>
      <p:bldP spid="157" grpId="1" animBg="1"/>
      <p:bldP spid="158" grpId="0" animBg="1"/>
      <p:bldP spid="158" grpId="1" animBg="1"/>
      <p:bldP spid="163" grpId="0" animBg="1"/>
      <p:bldP spid="163" grpId="1" animBg="1"/>
      <p:bldP spid="163" grpId="2" animBg="1"/>
      <p:bldP spid="170" grpId="0" animBg="1"/>
      <p:bldP spid="170" grpId="1" animBg="1"/>
      <p:bldP spid="170" grpId="2" animBg="1"/>
      <p:bldP spid="171" grpId="0" animBg="1"/>
      <p:bldP spid="171" grpId="1" animBg="1"/>
      <p:bldP spid="171" grpId="2" animBg="1"/>
      <p:bldP spid="188" grpId="0"/>
      <p:bldP spid="18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an 6"/>
          <p:cNvSpPr/>
          <p:nvPr/>
        </p:nvSpPr>
        <p:spPr>
          <a:xfrm>
            <a:off x="4704452" y="301494"/>
            <a:ext cx="3102982" cy="5980088"/>
          </a:xfrm>
          <a:prstGeom prst="can">
            <a:avLst>
              <a:gd name="adj" fmla="val 5949"/>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Oval 4"/>
          <p:cNvSpPr/>
          <p:nvPr/>
        </p:nvSpPr>
        <p:spPr>
          <a:xfrm>
            <a:off x="3406890" y="565588"/>
            <a:ext cx="2801943"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Oval 8"/>
          <p:cNvSpPr/>
          <p:nvPr/>
        </p:nvSpPr>
        <p:spPr>
          <a:xfrm>
            <a:off x="6331171" y="565588"/>
            <a:ext cx="2801943"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Oval 9"/>
          <p:cNvSpPr/>
          <p:nvPr/>
        </p:nvSpPr>
        <p:spPr>
          <a:xfrm>
            <a:off x="3406890" y="3423587"/>
            <a:ext cx="2801943"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Oval 10"/>
          <p:cNvSpPr/>
          <p:nvPr/>
        </p:nvSpPr>
        <p:spPr>
          <a:xfrm>
            <a:off x="6331171" y="3423587"/>
            <a:ext cx="2801943"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nvGrpSpPr>
          <p:cNvPr id="21" name="Group 20"/>
          <p:cNvGrpSpPr/>
          <p:nvPr/>
        </p:nvGrpSpPr>
        <p:grpSpPr>
          <a:xfrm>
            <a:off x="5842512" y="-1731350"/>
            <a:ext cx="799754" cy="1153531"/>
            <a:chOff x="6276814" y="233385"/>
            <a:chExt cx="738751" cy="1038389"/>
          </a:xfrm>
        </p:grpSpPr>
        <p:cxnSp>
          <p:nvCxnSpPr>
            <p:cNvPr id="15" name="Straight Arrow Connector 14"/>
            <p:cNvCxnSpPr/>
            <p:nvPr/>
          </p:nvCxnSpPr>
          <p:spPr>
            <a:xfrm>
              <a:off x="6431797"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6577091" y="233387"/>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6878664"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6728199"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6276814"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7015565" y="233385"/>
              <a:ext cx="0" cy="103838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grpSp>
      <p:grpSp>
        <p:nvGrpSpPr>
          <p:cNvPr id="68" name="Group 67"/>
          <p:cNvGrpSpPr/>
          <p:nvPr/>
        </p:nvGrpSpPr>
        <p:grpSpPr>
          <a:xfrm>
            <a:off x="5842512" y="266414"/>
            <a:ext cx="799755" cy="959859"/>
            <a:chOff x="6238712" y="1089846"/>
            <a:chExt cx="738752" cy="661470"/>
          </a:xfrm>
        </p:grpSpPr>
        <p:cxnSp>
          <p:nvCxnSpPr>
            <p:cNvPr id="23" name="Connector: Curved 22"/>
            <p:cNvCxnSpPr/>
            <p:nvPr/>
          </p:nvCxnSpPr>
          <p:spPr>
            <a:xfrm rot="16200000" flipH="1">
              <a:off x="6046311" y="1306422"/>
              <a:ext cx="637292" cy="252490"/>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28" name="Connector: Curved 27"/>
            <p:cNvCxnSpPr/>
            <p:nvPr/>
          </p:nvCxnSpPr>
          <p:spPr>
            <a:xfrm rot="5400000">
              <a:off x="6544057" y="1317909"/>
              <a:ext cx="661465" cy="205348"/>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40" name="Connector: Curved 39"/>
            <p:cNvCxnSpPr/>
            <p:nvPr/>
          </p:nvCxnSpPr>
          <p:spPr>
            <a:xfrm rot="16200000" flipH="1">
              <a:off x="6144329" y="1339219"/>
              <a:ext cx="661464" cy="162729"/>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56" name="Connector: Curved 55"/>
            <p:cNvCxnSpPr/>
            <p:nvPr/>
          </p:nvCxnSpPr>
          <p:spPr>
            <a:xfrm rot="5400000">
              <a:off x="6434597" y="1345350"/>
              <a:ext cx="661469" cy="150462"/>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59" name="Connector: Curved 58"/>
            <p:cNvCxnSpPr/>
            <p:nvPr/>
          </p:nvCxnSpPr>
          <p:spPr>
            <a:xfrm rot="5400000">
              <a:off x="6326715" y="1405086"/>
              <a:ext cx="661467" cy="30990"/>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cxnSp>
          <p:nvCxnSpPr>
            <p:cNvPr id="61" name="Connector: Curved 60"/>
            <p:cNvCxnSpPr/>
            <p:nvPr/>
          </p:nvCxnSpPr>
          <p:spPr>
            <a:xfrm rot="16200000" flipH="1">
              <a:off x="6258420" y="1405164"/>
              <a:ext cx="661461" cy="30837"/>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grpSp>
      <p:grpSp>
        <p:nvGrpSpPr>
          <p:cNvPr id="86" name="Group 85"/>
          <p:cNvGrpSpPr/>
          <p:nvPr/>
        </p:nvGrpSpPr>
        <p:grpSpPr>
          <a:xfrm>
            <a:off x="5568793" y="2357130"/>
            <a:ext cx="1531365" cy="1185635"/>
            <a:chOff x="7239001" y="2543223"/>
            <a:chExt cx="1414556" cy="1067289"/>
          </a:xfrm>
        </p:grpSpPr>
        <p:cxnSp>
          <p:nvCxnSpPr>
            <p:cNvPr id="48" name="Connector: Curved 47"/>
            <p:cNvCxnSpPr/>
            <p:nvPr/>
          </p:nvCxnSpPr>
          <p:spPr>
            <a:xfrm rot="5400000">
              <a:off x="7302983" y="3026131"/>
              <a:ext cx="1065102" cy="99286"/>
            </a:xfrm>
            <a:prstGeom prst="curvedConnector3">
              <a:avLst>
                <a:gd name="adj1" fmla="val 79718"/>
              </a:avLst>
            </a:prstGeom>
            <a:ln w="57150">
              <a:tailEnd type="triangle"/>
            </a:ln>
          </p:spPr>
          <p:style>
            <a:lnRef idx="1">
              <a:schemeClr val="dk1"/>
            </a:lnRef>
            <a:fillRef idx="0">
              <a:schemeClr val="dk1"/>
            </a:fillRef>
            <a:effectRef idx="0">
              <a:schemeClr val="dk1"/>
            </a:effectRef>
            <a:fontRef idx="minor">
              <a:schemeClr val="tx1"/>
            </a:fontRef>
          </p:style>
        </p:cxnSp>
        <p:cxnSp>
          <p:nvCxnSpPr>
            <p:cNvPr id="60" name="Connector: Curved 59"/>
            <p:cNvCxnSpPr/>
            <p:nvPr/>
          </p:nvCxnSpPr>
          <p:spPr>
            <a:xfrm rot="16200000" flipH="1">
              <a:off x="7804270" y="2686854"/>
              <a:ext cx="977198" cy="721377"/>
            </a:xfrm>
            <a:prstGeom prst="curvedConnector3">
              <a:avLst>
                <a:gd name="adj1" fmla="val 80594"/>
              </a:avLst>
            </a:prstGeom>
            <a:ln w="57150">
              <a:tailEnd type="triangle"/>
            </a:ln>
          </p:spPr>
          <p:style>
            <a:lnRef idx="1">
              <a:schemeClr val="dk1"/>
            </a:lnRef>
            <a:fillRef idx="0">
              <a:schemeClr val="dk1"/>
            </a:fillRef>
            <a:effectRef idx="0">
              <a:schemeClr val="dk1"/>
            </a:effectRef>
            <a:fontRef idx="minor">
              <a:schemeClr val="tx1"/>
            </a:fontRef>
          </p:style>
        </p:cxnSp>
        <p:cxnSp>
          <p:nvCxnSpPr>
            <p:cNvPr id="63" name="Connector: Curved 62"/>
            <p:cNvCxnSpPr/>
            <p:nvPr/>
          </p:nvCxnSpPr>
          <p:spPr>
            <a:xfrm rot="16200000" flipH="1">
              <a:off x="7663717" y="2852859"/>
              <a:ext cx="1018653" cy="496653"/>
            </a:xfrm>
            <a:prstGeom prst="curvedConnector3">
              <a:avLst>
                <a:gd name="adj1" fmla="val 79346"/>
              </a:avLst>
            </a:prstGeom>
            <a:ln w="57150">
              <a:tailEnd type="triangle"/>
            </a:ln>
          </p:spPr>
          <p:style>
            <a:lnRef idx="1">
              <a:schemeClr val="dk1"/>
            </a:lnRef>
            <a:fillRef idx="0">
              <a:schemeClr val="dk1"/>
            </a:fillRef>
            <a:effectRef idx="0">
              <a:schemeClr val="dk1"/>
            </a:effectRef>
            <a:fontRef idx="minor">
              <a:schemeClr val="tx1"/>
            </a:fontRef>
          </p:style>
        </p:cxnSp>
        <p:cxnSp>
          <p:nvCxnSpPr>
            <p:cNvPr id="74" name="Connector: Curved 73"/>
            <p:cNvCxnSpPr/>
            <p:nvPr/>
          </p:nvCxnSpPr>
          <p:spPr>
            <a:xfrm rot="16200000" flipH="1">
              <a:off x="7424824" y="3037153"/>
              <a:ext cx="1046877" cy="99841"/>
            </a:xfrm>
            <a:prstGeom prst="curvedConnector3">
              <a:avLst>
                <a:gd name="adj1" fmla="val 78555"/>
              </a:avLst>
            </a:prstGeom>
            <a:ln w="57150">
              <a:tailEnd type="triangle"/>
            </a:ln>
          </p:spPr>
          <p:style>
            <a:lnRef idx="1">
              <a:schemeClr val="dk1"/>
            </a:lnRef>
            <a:fillRef idx="0">
              <a:schemeClr val="dk1"/>
            </a:fillRef>
            <a:effectRef idx="0">
              <a:schemeClr val="dk1"/>
            </a:effectRef>
            <a:fontRef idx="minor">
              <a:schemeClr val="tx1"/>
            </a:fontRef>
          </p:style>
        </p:cxnSp>
        <p:cxnSp>
          <p:nvCxnSpPr>
            <p:cNvPr id="84" name="Connector: Curved 83"/>
            <p:cNvCxnSpPr/>
            <p:nvPr/>
          </p:nvCxnSpPr>
          <p:spPr>
            <a:xfrm rot="5400000">
              <a:off x="7038156" y="2750616"/>
              <a:ext cx="1019283" cy="617594"/>
            </a:xfrm>
            <a:prstGeom prst="curvedConnector3">
              <a:avLst>
                <a:gd name="adj1" fmla="val 75878"/>
              </a:avLst>
            </a:prstGeom>
            <a:ln w="57150">
              <a:tailEnd type="triangle"/>
            </a:ln>
          </p:spPr>
          <p:style>
            <a:lnRef idx="1">
              <a:schemeClr val="dk1"/>
            </a:lnRef>
            <a:fillRef idx="0">
              <a:schemeClr val="dk1"/>
            </a:fillRef>
            <a:effectRef idx="0">
              <a:schemeClr val="dk1"/>
            </a:effectRef>
            <a:fontRef idx="minor">
              <a:schemeClr val="tx1"/>
            </a:fontRef>
          </p:style>
        </p:cxnSp>
        <p:cxnSp>
          <p:nvCxnSpPr>
            <p:cNvPr id="85" name="Connector: Curved 84"/>
            <p:cNvCxnSpPr/>
            <p:nvPr/>
          </p:nvCxnSpPr>
          <p:spPr>
            <a:xfrm rot="5400000">
              <a:off x="7146325" y="2866712"/>
              <a:ext cx="1060744" cy="418125"/>
            </a:xfrm>
            <a:prstGeom prst="curvedConnector3">
              <a:avLst>
                <a:gd name="adj1" fmla="val 76524"/>
              </a:avLst>
            </a:prstGeom>
            <a:ln w="57150">
              <a:tailEnd type="triangle"/>
            </a:ln>
          </p:spPr>
          <p:style>
            <a:lnRef idx="1">
              <a:schemeClr val="dk1"/>
            </a:lnRef>
            <a:fillRef idx="0">
              <a:schemeClr val="dk1"/>
            </a:fillRef>
            <a:effectRef idx="0">
              <a:schemeClr val="dk1"/>
            </a:effectRef>
            <a:fontRef idx="minor">
              <a:schemeClr val="tx1"/>
            </a:fontRef>
          </p:style>
        </p:cxnSp>
      </p:grpSp>
      <p:sp>
        <p:nvSpPr>
          <p:cNvPr id="90" name="Rectangle 89"/>
          <p:cNvSpPr/>
          <p:nvPr/>
        </p:nvSpPr>
        <p:spPr>
          <a:xfrm>
            <a:off x="3124303" y="344232"/>
            <a:ext cx="1582615" cy="6387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1" name="Rectangle 90"/>
          <p:cNvSpPr/>
          <p:nvPr/>
        </p:nvSpPr>
        <p:spPr>
          <a:xfrm>
            <a:off x="7785863" y="266414"/>
            <a:ext cx="1463036" cy="60848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 name="Title 1"/>
          <p:cNvSpPr>
            <a:spLocks noGrp="1"/>
          </p:cNvSpPr>
          <p:nvPr>
            <p:ph type="title"/>
          </p:nvPr>
        </p:nvSpPr>
        <p:spPr>
          <a:xfrm>
            <a:off x="744074" y="1438456"/>
            <a:ext cx="3502246" cy="4093626"/>
          </a:xfrm>
          <a:solidFill>
            <a:schemeClr val="bg1"/>
          </a:solidFill>
        </p:spPr>
        <p:txBody>
          <a:bodyPr>
            <a:normAutofit fontScale="90000"/>
          </a:bodyPr>
          <a:lstStyle/>
          <a:p>
            <a:r>
              <a:rPr lang="en-US" sz="4900" dirty="0">
                <a:solidFill>
                  <a:srgbClr val="0B68FF"/>
                </a:solidFill>
              </a:rPr>
              <a:t>Streamline convergence theory validates the constriction </a:t>
            </a:r>
            <a:r>
              <a:rPr lang="en-US" sz="4900" dirty="0" smtClean="0">
                <a:solidFill>
                  <a:srgbClr val="0B68FF"/>
                </a:solidFill>
              </a:rPr>
              <a:t>model</a:t>
            </a:r>
            <a:endParaRPr lang="en-US" dirty="0"/>
          </a:p>
        </p:txBody>
      </p:sp>
      <p:sp>
        <p:nvSpPr>
          <p:cNvPr id="32"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54054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3.7037E-7 L -0.00039 0.17338 " pathEditMode="relative" rAng="0" ptsTypes="AA">
                                      <p:cBhvr>
                                        <p:cTn id="6" dur="2000" fill="hold"/>
                                        <p:tgtEl>
                                          <p:spTgt spid="21"/>
                                        </p:tgtEl>
                                        <p:attrNameLst>
                                          <p:attrName>ppt_x</p:attrName>
                                          <p:attrName>ppt_y</p:attrName>
                                        </p:attrNameLst>
                                      </p:cBhvr>
                                      <p:rCtr x="-26" y="8681"/>
                                    </p:animMotion>
                                  </p:childTnLst>
                                </p:cTn>
                              </p:par>
                            </p:childTnLst>
                          </p:cTn>
                        </p:par>
                        <p:par>
                          <p:cTn id="7" fill="hold">
                            <p:stCondLst>
                              <p:cond delay="2000"/>
                            </p:stCondLst>
                            <p:childTnLst>
                              <p:par>
                                <p:cTn id="8" presetID="22" presetClass="entr" presetSubtype="1" fill="hold" nodeType="afterEffect">
                                  <p:stCondLst>
                                    <p:cond delay="100"/>
                                  </p:stCondLst>
                                  <p:childTnLst>
                                    <p:set>
                                      <p:cBhvr>
                                        <p:cTn id="9" dur="1" fill="hold">
                                          <p:stCondLst>
                                            <p:cond delay="0"/>
                                          </p:stCondLst>
                                        </p:cTn>
                                        <p:tgtEl>
                                          <p:spTgt spid="68"/>
                                        </p:tgtEl>
                                        <p:attrNameLst>
                                          <p:attrName>style.visibility</p:attrName>
                                        </p:attrNameLst>
                                      </p:cBhvr>
                                      <p:to>
                                        <p:strVal val="visible"/>
                                      </p:to>
                                    </p:set>
                                    <p:animEffect transition="in" filter="wipe(up)">
                                      <p:cBhvr>
                                        <p:cTn id="10" dur="500"/>
                                        <p:tgtEl>
                                          <p:spTgt spid="68"/>
                                        </p:tgtEl>
                                      </p:cBhvr>
                                    </p:animEffect>
                                  </p:childTnLst>
                                </p:cTn>
                              </p:par>
                              <p:par>
                                <p:cTn id="11" presetID="1" presetClass="exit" presetSubtype="0" fill="hold" nodeType="withEffect">
                                  <p:stCondLst>
                                    <p:cond delay="0"/>
                                  </p:stCondLst>
                                  <p:childTnLst>
                                    <p:set>
                                      <p:cBhvr>
                                        <p:cTn id="12" dur="1" fill="hold">
                                          <p:stCondLst>
                                            <p:cond delay="0"/>
                                          </p:stCondLst>
                                        </p:cTn>
                                        <p:tgtEl>
                                          <p:spTgt spid="2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6"/>
                                        </p:tgtEl>
                                        <p:attrNameLst>
                                          <p:attrName>style.visibility</p:attrName>
                                        </p:attrNameLst>
                                      </p:cBhvr>
                                      <p:to>
                                        <p:strVal val="visible"/>
                                      </p:to>
                                    </p:set>
                                    <p:animEffect transition="in" filter="wipe(up)">
                                      <p:cBhvr>
                                        <p:cTn id="1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8745415" cy="1325563"/>
          </a:xfrm>
        </p:spPr>
        <p:txBody>
          <a:bodyPr>
            <a:normAutofit fontScale="90000"/>
          </a:bodyPr>
          <a:lstStyle/>
          <a:p>
            <a:r>
              <a:rPr lang="en-US" sz="4900" dirty="0">
                <a:solidFill>
                  <a:srgbClr val="0B68FF"/>
                </a:solidFill>
              </a:rPr>
              <a:t>There are restrictions to the constriction </a:t>
            </a:r>
            <a:r>
              <a:rPr lang="en-US" sz="4900" dirty="0" smtClean="0">
                <a:solidFill>
                  <a:srgbClr val="0B68FF"/>
                </a:solidFill>
              </a:rPr>
              <a:t>model</a:t>
            </a:r>
            <a:endParaRPr lang="en-US" dirty="0"/>
          </a:p>
        </p:txBody>
      </p:sp>
      <p:sp>
        <p:nvSpPr>
          <p:cNvPr id="22" name="Oval 21"/>
          <p:cNvSpPr/>
          <p:nvPr/>
        </p:nvSpPr>
        <p:spPr>
          <a:xfrm>
            <a:off x="3177244" y="1519985"/>
            <a:ext cx="4979515" cy="48794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21" name="Group 20"/>
          <p:cNvGrpSpPr/>
          <p:nvPr/>
        </p:nvGrpSpPr>
        <p:grpSpPr>
          <a:xfrm>
            <a:off x="3162044" y="3138962"/>
            <a:ext cx="3325710" cy="1664030"/>
            <a:chOff x="3444600" y="1526538"/>
            <a:chExt cx="5157364" cy="2590286"/>
          </a:xfrm>
        </p:grpSpPr>
        <p:sp>
          <p:nvSpPr>
            <p:cNvPr id="7" name="Oval 6"/>
            <p:cNvSpPr/>
            <p:nvPr/>
          </p:nvSpPr>
          <p:spPr>
            <a:xfrm>
              <a:off x="3444600" y="1526538"/>
              <a:ext cx="2588217" cy="2572718"/>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 name="Oval 7"/>
            <p:cNvSpPr/>
            <p:nvPr/>
          </p:nvSpPr>
          <p:spPr>
            <a:xfrm>
              <a:off x="6013747" y="1544105"/>
              <a:ext cx="2588217" cy="2572719"/>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23" name="Group 22"/>
          <p:cNvGrpSpPr/>
          <p:nvPr/>
        </p:nvGrpSpPr>
        <p:grpSpPr>
          <a:xfrm>
            <a:off x="3975897" y="1707261"/>
            <a:ext cx="3329720" cy="1676992"/>
            <a:chOff x="3369027" y="1506357"/>
            <a:chExt cx="5163582" cy="2610464"/>
          </a:xfrm>
        </p:grpSpPr>
        <p:sp>
          <p:nvSpPr>
            <p:cNvPr id="24" name="Oval 23"/>
            <p:cNvSpPr/>
            <p:nvPr/>
          </p:nvSpPr>
          <p:spPr>
            <a:xfrm>
              <a:off x="3369027" y="1544103"/>
              <a:ext cx="2588217" cy="2572718"/>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25" name="Oval 24"/>
            <p:cNvSpPr/>
            <p:nvPr/>
          </p:nvSpPr>
          <p:spPr>
            <a:xfrm>
              <a:off x="5944392" y="1506357"/>
              <a:ext cx="2588217" cy="2572719"/>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28" name="Group 27"/>
          <p:cNvGrpSpPr/>
          <p:nvPr/>
        </p:nvGrpSpPr>
        <p:grpSpPr>
          <a:xfrm>
            <a:off x="4021643" y="4566596"/>
            <a:ext cx="3331676" cy="1652744"/>
            <a:chOff x="3461742" y="1575524"/>
            <a:chExt cx="5166615" cy="2572719"/>
          </a:xfrm>
        </p:grpSpPr>
        <p:sp>
          <p:nvSpPr>
            <p:cNvPr id="29" name="Oval 28"/>
            <p:cNvSpPr/>
            <p:nvPr/>
          </p:nvSpPr>
          <p:spPr>
            <a:xfrm>
              <a:off x="3461742" y="1575524"/>
              <a:ext cx="2588217" cy="2572719"/>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30" name="Oval 29"/>
            <p:cNvSpPr/>
            <p:nvPr/>
          </p:nvSpPr>
          <p:spPr>
            <a:xfrm>
              <a:off x="6040140" y="1575524"/>
              <a:ext cx="2588217" cy="2572717"/>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sp>
        <p:nvSpPr>
          <p:cNvPr id="90" name="Flowchart: Connector 89"/>
          <p:cNvSpPr/>
          <p:nvPr/>
        </p:nvSpPr>
        <p:spPr>
          <a:xfrm>
            <a:off x="5481601" y="2348885"/>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34" name="Oval 33"/>
          <p:cNvSpPr/>
          <p:nvPr/>
        </p:nvSpPr>
        <p:spPr>
          <a:xfrm rot="10800000">
            <a:off x="6487754" y="3123609"/>
            <a:ext cx="1669004" cy="1652744"/>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2" name="Flowchart: Connector 91"/>
          <p:cNvSpPr/>
          <p:nvPr/>
        </p:nvSpPr>
        <p:spPr>
          <a:xfrm>
            <a:off x="5074868" y="3150247"/>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47" name="Flowchart: Connector 46"/>
          <p:cNvSpPr/>
          <p:nvPr/>
        </p:nvSpPr>
        <p:spPr>
          <a:xfrm>
            <a:off x="5879334" y="3114720"/>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48" name="Flowchart: Connector 47"/>
          <p:cNvSpPr/>
          <p:nvPr/>
        </p:nvSpPr>
        <p:spPr>
          <a:xfrm>
            <a:off x="5550413" y="2422312"/>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4" name="Flowchart: Connector 93"/>
          <p:cNvSpPr/>
          <p:nvPr/>
        </p:nvSpPr>
        <p:spPr>
          <a:xfrm>
            <a:off x="4663739" y="3839480"/>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79" name="Flowchart: Connector 78"/>
          <p:cNvSpPr/>
          <p:nvPr/>
        </p:nvSpPr>
        <p:spPr>
          <a:xfrm>
            <a:off x="5138822" y="3216460"/>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3" name="Flowchart: Connector 92"/>
          <p:cNvSpPr/>
          <p:nvPr/>
        </p:nvSpPr>
        <p:spPr>
          <a:xfrm>
            <a:off x="6765913" y="3104750"/>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0" name="Flowchart: Connector 79"/>
          <p:cNvSpPr/>
          <p:nvPr/>
        </p:nvSpPr>
        <p:spPr>
          <a:xfrm>
            <a:off x="4734033" y="3903191"/>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1" name="Flowchart: Connector 80"/>
          <p:cNvSpPr/>
          <p:nvPr/>
        </p:nvSpPr>
        <p:spPr>
          <a:xfrm>
            <a:off x="5952674" y="3188148"/>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2" name="Flowchart: Connector 81"/>
          <p:cNvSpPr/>
          <p:nvPr/>
        </p:nvSpPr>
        <p:spPr>
          <a:xfrm>
            <a:off x="6832816" y="3178178"/>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5" name="Flowchart: Connector 94"/>
          <p:cNvSpPr/>
          <p:nvPr/>
        </p:nvSpPr>
        <p:spPr>
          <a:xfrm>
            <a:off x="6317543" y="3812860"/>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8" name="Flowchart: Connector 97"/>
          <p:cNvSpPr/>
          <p:nvPr/>
        </p:nvSpPr>
        <p:spPr>
          <a:xfrm>
            <a:off x="5967795" y="4551535"/>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1" name="Flowchart: Connector 90"/>
          <p:cNvSpPr/>
          <p:nvPr/>
        </p:nvSpPr>
        <p:spPr>
          <a:xfrm>
            <a:off x="4219717" y="3131010"/>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7" name="Flowchart: Connector 96"/>
          <p:cNvSpPr/>
          <p:nvPr/>
        </p:nvSpPr>
        <p:spPr>
          <a:xfrm>
            <a:off x="5115475" y="4531483"/>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3" name="Flowchart: Connector 82"/>
          <p:cNvSpPr/>
          <p:nvPr/>
        </p:nvSpPr>
        <p:spPr>
          <a:xfrm>
            <a:off x="6035708" y="4611571"/>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4" name="Flowchart: Connector 83"/>
          <p:cNvSpPr/>
          <p:nvPr/>
        </p:nvSpPr>
        <p:spPr>
          <a:xfrm>
            <a:off x="6394749" y="3879781"/>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5" name="Flowchart: Connector 84"/>
          <p:cNvSpPr/>
          <p:nvPr/>
        </p:nvSpPr>
        <p:spPr>
          <a:xfrm>
            <a:off x="5186524" y="4592800"/>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9" name="Flowchart: Connector 98"/>
          <p:cNvSpPr/>
          <p:nvPr/>
        </p:nvSpPr>
        <p:spPr>
          <a:xfrm>
            <a:off x="6771235" y="4551535"/>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6" name="Flowchart: Connector 85"/>
          <p:cNvSpPr/>
          <p:nvPr/>
        </p:nvSpPr>
        <p:spPr>
          <a:xfrm>
            <a:off x="4284175" y="3204438"/>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00" name="Flowchart: Connector 99"/>
          <p:cNvSpPr/>
          <p:nvPr/>
        </p:nvSpPr>
        <p:spPr>
          <a:xfrm>
            <a:off x="5531363" y="5217454"/>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6" name="Flowchart: Connector 95"/>
          <p:cNvSpPr/>
          <p:nvPr/>
        </p:nvSpPr>
        <p:spPr>
          <a:xfrm>
            <a:off x="4270288" y="4566596"/>
            <a:ext cx="294824" cy="293711"/>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7" name="Flowchart: Connector 86"/>
          <p:cNvSpPr/>
          <p:nvPr/>
        </p:nvSpPr>
        <p:spPr>
          <a:xfrm>
            <a:off x="6843230" y="4621165"/>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8" name="Flowchart: Connector 87"/>
          <p:cNvSpPr/>
          <p:nvPr/>
        </p:nvSpPr>
        <p:spPr>
          <a:xfrm>
            <a:off x="5601183" y="5290882"/>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9" name="Flowchart: Connector 88"/>
          <p:cNvSpPr/>
          <p:nvPr/>
        </p:nvSpPr>
        <p:spPr>
          <a:xfrm>
            <a:off x="4339367" y="4628857"/>
            <a:ext cx="152729" cy="146855"/>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01" name="TextBox 100"/>
          <p:cNvSpPr txBox="1"/>
          <p:nvPr/>
        </p:nvSpPr>
        <p:spPr>
          <a:xfrm>
            <a:off x="3975897" y="6444421"/>
            <a:ext cx="3842725" cy="41357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Zoomed in top-down view of filter</a:t>
            </a:r>
          </a:p>
        </p:txBody>
      </p:sp>
      <p:grpSp>
        <p:nvGrpSpPr>
          <p:cNvPr id="104" name="Group 103"/>
          <p:cNvGrpSpPr/>
          <p:nvPr/>
        </p:nvGrpSpPr>
        <p:grpSpPr>
          <a:xfrm>
            <a:off x="8535903" y="3619970"/>
            <a:ext cx="259861" cy="262288"/>
            <a:chOff x="9118149" y="1736447"/>
            <a:chExt cx="259861" cy="262288"/>
          </a:xfrm>
        </p:grpSpPr>
        <p:sp>
          <p:nvSpPr>
            <p:cNvPr id="102" name="Flowchart: Connector 101"/>
            <p:cNvSpPr/>
            <p:nvPr/>
          </p:nvSpPr>
          <p:spPr>
            <a:xfrm>
              <a:off x="9118149" y="1736447"/>
              <a:ext cx="259861" cy="26228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03" name="Flowchart: Connector 102"/>
            <p:cNvSpPr/>
            <p:nvPr/>
          </p:nvSpPr>
          <p:spPr>
            <a:xfrm>
              <a:off x="9180770" y="1802019"/>
              <a:ext cx="134617" cy="131144"/>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sp>
        <p:nvSpPr>
          <p:cNvPr id="105" name="TextBox 104"/>
          <p:cNvSpPr txBox="1"/>
          <p:nvPr/>
        </p:nvSpPr>
        <p:spPr>
          <a:xfrm>
            <a:off x="8795762" y="3559624"/>
            <a:ext cx="2572786"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black area: volume of particles accumulated at constriction</a:t>
            </a:r>
          </a:p>
        </p:txBody>
      </p:sp>
      <p:sp>
        <p:nvSpPr>
          <p:cNvPr id="44"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381812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8"/>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0" nodeType="afterEffect">
                                  <p:stCondLst>
                                    <p:cond delay="1000"/>
                                  </p:stCondLst>
                                  <p:childTnLst>
                                    <p:set>
                                      <p:cBhvr>
                                        <p:cTn id="31" dur="1" fill="hold">
                                          <p:stCondLst>
                                            <p:cond delay="0"/>
                                          </p:stCondLst>
                                        </p:cTn>
                                        <p:tgtEl>
                                          <p:spTgt spid="90"/>
                                        </p:tgtEl>
                                        <p:attrNameLst>
                                          <p:attrName>style.visibility</p:attrName>
                                        </p:attrNameLst>
                                      </p:cBhvr>
                                      <p:to>
                                        <p:strVal val="visible"/>
                                      </p:to>
                                    </p:set>
                                  </p:childTnLst>
                                </p:cTn>
                              </p:par>
                              <p:par>
                                <p:cTn id="32" presetID="1" presetClass="entr" presetSubtype="0" fill="hold" grpId="0" nodeType="withEffect">
                                  <p:stCondLst>
                                    <p:cond delay="1000"/>
                                  </p:stCondLst>
                                  <p:childTnLst>
                                    <p:set>
                                      <p:cBhvr>
                                        <p:cTn id="33" dur="1" fill="hold">
                                          <p:stCondLst>
                                            <p:cond delay="0"/>
                                          </p:stCondLst>
                                        </p:cTn>
                                        <p:tgtEl>
                                          <p:spTgt spid="93"/>
                                        </p:tgtEl>
                                        <p:attrNameLst>
                                          <p:attrName>style.visibility</p:attrName>
                                        </p:attrNameLst>
                                      </p:cBhvr>
                                      <p:to>
                                        <p:strVal val="visible"/>
                                      </p:to>
                                    </p:set>
                                  </p:childTnLst>
                                </p:cTn>
                              </p:par>
                              <p:par>
                                <p:cTn id="34" presetID="1" presetClass="entr" presetSubtype="0" fill="hold" grpId="0" nodeType="withEffect">
                                  <p:stCondLst>
                                    <p:cond delay="1000"/>
                                  </p:stCondLst>
                                  <p:childTnLst>
                                    <p:set>
                                      <p:cBhvr>
                                        <p:cTn id="35" dur="1" fill="hold">
                                          <p:stCondLst>
                                            <p:cond delay="0"/>
                                          </p:stCondLst>
                                        </p:cTn>
                                        <p:tgtEl>
                                          <p:spTgt spid="47"/>
                                        </p:tgtEl>
                                        <p:attrNameLst>
                                          <p:attrName>style.visibility</p:attrName>
                                        </p:attrNameLst>
                                      </p:cBhvr>
                                      <p:to>
                                        <p:strVal val="visible"/>
                                      </p:to>
                                    </p:set>
                                  </p:childTnLst>
                                </p:cTn>
                              </p:par>
                              <p:par>
                                <p:cTn id="36" presetID="1" presetClass="entr" presetSubtype="0" fill="hold" grpId="0" nodeType="withEffect">
                                  <p:stCondLst>
                                    <p:cond delay="1000"/>
                                  </p:stCondLst>
                                  <p:childTnLst>
                                    <p:set>
                                      <p:cBhvr>
                                        <p:cTn id="37" dur="1" fill="hold">
                                          <p:stCondLst>
                                            <p:cond delay="0"/>
                                          </p:stCondLst>
                                        </p:cTn>
                                        <p:tgtEl>
                                          <p:spTgt spid="92"/>
                                        </p:tgtEl>
                                        <p:attrNameLst>
                                          <p:attrName>style.visibility</p:attrName>
                                        </p:attrNameLst>
                                      </p:cBhvr>
                                      <p:to>
                                        <p:strVal val="visible"/>
                                      </p:to>
                                    </p:set>
                                  </p:childTnLst>
                                </p:cTn>
                              </p:par>
                              <p:par>
                                <p:cTn id="38" presetID="1" presetClass="entr" presetSubtype="0" fill="hold" grpId="0" nodeType="withEffect">
                                  <p:stCondLst>
                                    <p:cond delay="1000"/>
                                  </p:stCondLst>
                                  <p:childTnLst>
                                    <p:set>
                                      <p:cBhvr>
                                        <p:cTn id="39" dur="1" fill="hold">
                                          <p:stCondLst>
                                            <p:cond delay="0"/>
                                          </p:stCondLst>
                                        </p:cTn>
                                        <p:tgtEl>
                                          <p:spTgt spid="91"/>
                                        </p:tgtEl>
                                        <p:attrNameLst>
                                          <p:attrName>style.visibility</p:attrName>
                                        </p:attrNameLst>
                                      </p:cBhvr>
                                      <p:to>
                                        <p:strVal val="visible"/>
                                      </p:to>
                                    </p:set>
                                  </p:childTnLst>
                                </p:cTn>
                              </p:par>
                              <p:par>
                                <p:cTn id="40" presetID="1" presetClass="entr" presetSubtype="0" fill="hold" grpId="0" nodeType="withEffect">
                                  <p:stCondLst>
                                    <p:cond delay="1000"/>
                                  </p:stCondLst>
                                  <p:childTnLst>
                                    <p:set>
                                      <p:cBhvr>
                                        <p:cTn id="41" dur="1" fill="hold">
                                          <p:stCondLst>
                                            <p:cond delay="0"/>
                                          </p:stCondLst>
                                        </p:cTn>
                                        <p:tgtEl>
                                          <p:spTgt spid="80"/>
                                        </p:tgtEl>
                                        <p:attrNameLst>
                                          <p:attrName>style.visibility</p:attrName>
                                        </p:attrNameLst>
                                      </p:cBhvr>
                                      <p:to>
                                        <p:strVal val="visible"/>
                                      </p:to>
                                    </p:set>
                                  </p:childTnLst>
                                </p:cTn>
                              </p:par>
                              <p:par>
                                <p:cTn id="42" presetID="1" presetClass="entr" presetSubtype="0" fill="hold" grpId="0" nodeType="withEffect">
                                  <p:stCondLst>
                                    <p:cond delay="1000"/>
                                  </p:stCondLst>
                                  <p:childTnLst>
                                    <p:set>
                                      <p:cBhvr>
                                        <p:cTn id="43" dur="1" fill="hold">
                                          <p:stCondLst>
                                            <p:cond delay="0"/>
                                          </p:stCondLst>
                                        </p:cTn>
                                        <p:tgtEl>
                                          <p:spTgt spid="97"/>
                                        </p:tgtEl>
                                        <p:attrNameLst>
                                          <p:attrName>style.visibility</p:attrName>
                                        </p:attrNameLst>
                                      </p:cBhvr>
                                      <p:to>
                                        <p:strVal val="visible"/>
                                      </p:to>
                                    </p:set>
                                  </p:childTnLst>
                                </p:cTn>
                              </p:par>
                              <p:par>
                                <p:cTn id="44" presetID="1" presetClass="entr" presetSubtype="0" fill="hold" grpId="0" nodeType="withEffect">
                                  <p:stCondLst>
                                    <p:cond delay="1000"/>
                                  </p:stCondLst>
                                  <p:childTnLst>
                                    <p:set>
                                      <p:cBhvr>
                                        <p:cTn id="45" dur="1" fill="hold">
                                          <p:stCondLst>
                                            <p:cond delay="0"/>
                                          </p:stCondLst>
                                        </p:cTn>
                                        <p:tgtEl>
                                          <p:spTgt spid="96"/>
                                        </p:tgtEl>
                                        <p:attrNameLst>
                                          <p:attrName>style.visibility</p:attrName>
                                        </p:attrNameLst>
                                      </p:cBhvr>
                                      <p:to>
                                        <p:strVal val="visible"/>
                                      </p:to>
                                    </p:set>
                                  </p:childTnLst>
                                </p:cTn>
                              </p:par>
                              <p:par>
                                <p:cTn id="46" presetID="1" presetClass="entr" presetSubtype="0" fill="hold" grpId="0" nodeType="withEffect">
                                  <p:stCondLst>
                                    <p:cond delay="1000"/>
                                  </p:stCondLst>
                                  <p:childTnLst>
                                    <p:set>
                                      <p:cBhvr>
                                        <p:cTn id="47" dur="1" fill="hold">
                                          <p:stCondLst>
                                            <p:cond delay="0"/>
                                          </p:stCondLst>
                                        </p:cTn>
                                        <p:tgtEl>
                                          <p:spTgt spid="100"/>
                                        </p:tgtEl>
                                        <p:attrNameLst>
                                          <p:attrName>style.visibility</p:attrName>
                                        </p:attrNameLst>
                                      </p:cBhvr>
                                      <p:to>
                                        <p:strVal val="visible"/>
                                      </p:to>
                                    </p:set>
                                  </p:childTnLst>
                                </p:cTn>
                              </p:par>
                              <p:par>
                                <p:cTn id="48" presetID="1" presetClass="entr" presetSubtype="0" fill="hold" grpId="0" nodeType="withEffect">
                                  <p:stCondLst>
                                    <p:cond delay="1000"/>
                                  </p:stCondLst>
                                  <p:childTnLst>
                                    <p:set>
                                      <p:cBhvr>
                                        <p:cTn id="49" dur="1" fill="hold">
                                          <p:stCondLst>
                                            <p:cond delay="0"/>
                                          </p:stCondLst>
                                        </p:cTn>
                                        <p:tgtEl>
                                          <p:spTgt spid="98"/>
                                        </p:tgtEl>
                                        <p:attrNameLst>
                                          <p:attrName>style.visibility</p:attrName>
                                        </p:attrNameLst>
                                      </p:cBhvr>
                                      <p:to>
                                        <p:strVal val="visible"/>
                                      </p:to>
                                    </p:set>
                                  </p:childTnLst>
                                </p:cTn>
                              </p:par>
                              <p:par>
                                <p:cTn id="50" presetID="1" presetClass="entr" presetSubtype="0" fill="hold" grpId="0" nodeType="withEffect">
                                  <p:stCondLst>
                                    <p:cond delay="1000"/>
                                  </p:stCondLst>
                                  <p:childTnLst>
                                    <p:set>
                                      <p:cBhvr>
                                        <p:cTn id="51" dur="1" fill="hold">
                                          <p:stCondLst>
                                            <p:cond delay="0"/>
                                          </p:stCondLst>
                                        </p:cTn>
                                        <p:tgtEl>
                                          <p:spTgt spid="95"/>
                                        </p:tgtEl>
                                        <p:attrNameLst>
                                          <p:attrName>style.visibility</p:attrName>
                                        </p:attrNameLst>
                                      </p:cBhvr>
                                      <p:to>
                                        <p:strVal val="visible"/>
                                      </p:to>
                                    </p:set>
                                  </p:childTnLst>
                                </p:cTn>
                              </p:par>
                              <p:par>
                                <p:cTn id="52" presetID="1" presetClass="entr" presetSubtype="0" fill="hold" grpId="0" nodeType="withEffect">
                                  <p:stCondLst>
                                    <p:cond delay="1000"/>
                                  </p:stCondLst>
                                  <p:childTnLst>
                                    <p:set>
                                      <p:cBhvr>
                                        <p:cTn id="53" dur="1" fill="hold">
                                          <p:stCondLst>
                                            <p:cond delay="0"/>
                                          </p:stCondLst>
                                        </p:cTn>
                                        <p:tgtEl>
                                          <p:spTgt spid="99"/>
                                        </p:tgtEl>
                                        <p:attrNameLst>
                                          <p:attrName>style.visibility</p:attrName>
                                        </p:attrNameLst>
                                      </p:cBhvr>
                                      <p:to>
                                        <p:strVal val="visible"/>
                                      </p:to>
                                    </p:set>
                                  </p:childTnLst>
                                </p:cTn>
                              </p:par>
                              <p:par>
                                <p:cTn id="54" presetID="1" presetClass="entr" presetSubtype="0" fill="hold" grpId="0" nodeType="withEffect">
                                  <p:stCondLst>
                                    <p:cond delay="1000"/>
                                  </p:stCondLst>
                                  <p:childTnLst>
                                    <p:set>
                                      <p:cBhvr>
                                        <p:cTn id="55" dur="1" fill="hold">
                                          <p:stCondLst>
                                            <p:cond delay="0"/>
                                          </p:stCondLst>
                                        </p:cTn>
                                        <p:tgtEl>
                                          <p:spTgt spid="94"/>
                                        </p:tgtEl>
                                        <p:attrNameLst>
                                          <p:attrName>style.visibility</p:attrName>
                                        </p:attrNameLst>
                                      </p:cBhvr>
                                      <p:to>
                                        <p:strVal val="visible"/>
                                      </p:to>
                                    </p:set>
                                  </p:childTnLst>
                                </p:cTn>
                              </p:par>
                              <p:par>
                                <p:cTn id="56" presetID="1" presetClass="entr" presetSubtype="0" fill="hold" grpId="0" nodeType="withEffect">
                                  <p:stCondLst>
                                    <p:cond delay="1000"/>
                                  </p:stCondLst>
                                  <p:childTnLst>
                                    <p:set>
                                      <p:cBhvr>
                                        <p:cTn id="57" dur="1" fill="hold">
                                          <p:stCondLst>
                                            <p:cond delay="0"/>
                                          </p:stCondLst>
                                        </p:cTn>
                                        <p:tgtEl>
                                          <p:spTgt spid="105"/>
                                        </p:tgtEl>
                                        <p:attrNameLst>
                                          <p:attrName>style.visibility</p:attrName>
                                        </p:attrNameLst>
                                      </p:cBhvr>
                                      <p:to>
                                        <p:strVal val="visible"/>
                                      </p:to>
                                    </p:set>
                                  </p:childTnLst>
                                </p:cTn>
                              </p:par>
                              <p:par>
                                <p:cTn id="58" presetID="1" presetClass="entr" presetSubtype="0" fill="hold" nodeType="withEffect">
                                  <p:stCondLst>
                                    <p:cond delay="1000"/>
                                  </p:stCondLst>
                                  <p:childTnLst>
                                    <p:set>
                                      <p:cBhvr>
                                        <p:cTn id="59"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2" grpId="0" animBg="1"/>
      <p:bldP spid="47" grpId="0" animBg="1"/>
      <p:bldP spid="48" grpId="0" animBg="1"/>
      <p:bldP spid="94" grpId="0" animBg="1"/>
      <p:bldP spid="79" grpId="0" animBg="1"/>
      <p:bldP spid="93" grpId="0" animBg="1"/>
      <p:bldP spid="80" grpId="0" animBg="1"/>
      <p:bldP spid="80" grpId="1" animBg="1"/>
      <p:bldP spid="81" grpId="0" animBg="1"/>
      <p:bldP spid="82" grpId="0" animBg="1"/>
      <p:bldP spid="95" grpId="0" animBg="1"/>
      <p:bldP spid="98" grpId="0" animBg="1"/>
      <p:bldP spid="91" grpId="0" animBg="1"/>
      <p:bldP spid="97" grpId="0" animBg="1"/>
      <p:bldP spid="83" grpId="0" animBg="1"/>
      <p:bldP spid="84" grpId="0" animBg="1"/>
      <p:bldP spid="85" grpId="0" animBg="1"/>
      <p:bldP spid="99" grpId="0" animBg="1"/>
      <p:bldP spid="86" grpId="0" animBg="1"/>
      <p:bldP spid="100" grpId="0" animBg="1"/>
      <p:bldP spid="96" grpId="0" animBg="1"/>
      <p:bldP spid="87" grpId="0" animBg="1"/>
      <p:bldP spid="88" grpId="0" animBg="1"/>
      <p:bldP spid="89" grpId="0" animBg="1"/>
      <p:bldP spid="10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426274" y="844061"/>
            <a:ext cx="7334526" cy="5363308"/>
            <a:chOff x="4115924" y="266415"/>
            <a:chExt cx="7910496" cy="6158710"/>
          </a:xfrm>
        </p:grpSpPr>
        <p:sp>
          <p:nvSpPr>
            <p:cNvPr id="89" name="Can 6"/>
            <p:cNvSpPr/>
            <p:nvPr/>
          </p:nvSpPr>
          <p:spPr>
            <a:xfrm>
              <a:off x="5572797" y="266415"/>
              <a:ext cx="4789055" cy="6158710"/>
            </a:xfrm>
            <a:prstGeom prst="can">
              <a:avLst>
                <a:gd name="adj" fmla="val 5949"/>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p:cNvSpPr/>
            <p:nvPr/>
          </p:nvSpPr>
          <p:spPr>
            <a:xfrm>
              <a:off x="4122253" y="530509"/>
              <a:ext cx="3191682" cy="2857996"/>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Oval 8"/>
            <p:cNvSpPr/>
            <p:nvPr/>
          </p:nvSpPr>
          <p:spPr>
            <a:xfrm>
              <a:off x="8764479" y="530509"/>
              <a:ext cx="2976660" cy="2857995"/>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32" name="Group 31"/>
            <p:cNvGrpSpPr/>
            <p:nvPr/>
          </p:nvGrpSpPr>
          <p:grpSpPr>
            <a:xfrm rot="21344934">
              <a:off x="7253002" y="1453920"/>
              <a:ext cx="1590705" cy="988595"/>
              <a:chOff x="9118149" y="1736447"/>
              <a:chExt cx="259861" cy="262288"/>
            </a:xfrm>
            <a:scene3d>
              <a:camera prst="isometricOffAxis2Top"/>
              <a:lightRig rig="threePt" dir="t"/>
            </a:scene3d>
          </p:grpSpPr>
          <p:sp>
            <p:nvSpPr>
              <p:cNvPr id="34" name="Flowchart: Connector 33"/>
              <p:cNvSpPr/>
              <p:nvPr/>
            </p:nvSpPr>
            <p:spPr>
              <a:xfrm>
                <a:off x="9118149" y="1736447"/>
                <a:ext cx="259861" cy="26228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35" name="Flowchart: Connector 34"/>
              <p:cNvSpPr/>
              <p:nvPr/>
            </p:nvSpPr>
            <p:spPr>
              <a:xfrm>
                <a:off x="9180770" y="1802019"/>
                <a:ext cx="134617" cy="131144"/>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sp>
          <p:nvSpPr>
            <p:cNvPr id="36" name="Oval 35"/>
            <p:cNvSpPr/>
            <p:nvPr/>
          </p:nvSpPr>
          <p:spPr>
            <a:xfrm>
              <a:off x="4115924" y="3388504"/>
              <a:ext cx="3191682" cy="2857996"/>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37" name="Oval 36"/>
            <p:cNvSpPr/>
            <p:nvPr/>
          </p:nvSpPr>
          <p:spPr>
            <a:xfrm>
              <a:off x="8834738" y="3378533"/>
              <a:ext cx="3191682" cy="2857996"/>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38" name="Group 37"/>
            <p:cNvGrpSpPr/>
            <p:nvPr/>
          </p:nvGrpSpPr>
          <p:grpSpPr>
            <a:xfrm rot="21344934">
              <a:off x="7275820" y="4301352"/>
              <a:ext cx="1590705" cy="988595"/>
              <a:chOff x="9118149" y="1736447"/>
              <a:chExt cx="259861" cy="262288"/>
            </a:xfrm>
            <a:scene3d>
              <a:camera prst="isometricOffAxis2Top"/>
              <a:lightRig rig="threePt" dir="t"/>
            </a:scene3d>
          </p:grpSpPr>
          <p:sp>
            <p:nvSpPr>
              <p:cNvPr id="39" name="Flowchart: Connector 38"/>
              <p:cNvSpPr/>
              <p:nvPr/>
            </p:nvSpPr>
            <p:spPr>
              <a:xfrm>
                <a:off x="9118149" y="1736447"/>
                <a:ext cx="259861" cy="26228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41" name="Flowchart: Connector 40"/>
              <p:cNvSpPr/>
              <p:nvPr/>
            </p:nvSpPr>
            <p:spPr>
              <a:xfrm>
                <a:off x="9180770" y="1802019"/>
                <a:ext cx="134617" cy="131144"/>
              </a:xfrm>
              <a:prstGeom prst="flowChartConnector">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sp>
        <p:nvSpPr>
          <p:cNvPr id="90" name="Rectangle 89"/>
          <p:cNvSpPr/>
          <p:nvPr/>
        </p:nvSpPr>
        <p:spPr>
          <a:xfrm>
            <a:off x="9205788" y="918002"/>
            <a:ext cx="1582615" cy="52077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1" name="Rectangle 90"/>
          <p:cNvSpPr/>
          <p:nvPr/>
        </p:nvSpPr>
        <p:spPr>
          <a:xfrm>
            <a:off x="3391685" y="644245"/>
            <a:ext cx="1371953" cy="55631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
        <p:nvSpPr>
          <p:cNvPr id="2" name="Title 1"/>
          <p:cNvSpPr>
            <a:spLocks noGrp="1"/>
          </p:cNvSpPr>
          <p:nvPr>
            <p:ph type="title"/>
          </p:nvPr>
        </p:nvSpPr>
        <p:spPr>
          <a:xfrm>
            <a:off x="579980" y="707923"/>
            <a:ext cx="3726550" cy="5417832"/>
          </a:xfrm>
        </p:spPr>
        <p:txBody>
          <a:bodyPr>
            <a:normAutofit/>
          </a:bodyPr>
          <a:lstStyle/>
          <a:p>
            <a:r>
              <a:rPr lang="en-US" dirty="0">
                <a:solidFill>
                  <a:srgbClr val="0B68FF"/>
                </a:solidFill>
              </a:rPr>
              <a:t>The current hypothesis is that the single mass of flocs is in the shape of a washer</a:t>
            </a:r>
          </a:p>
        </p:txBody>
      </p:sp>
    </p:spTree>
    <p:extLst>
      <p:ext uri="{BB962C8B-B14F-4D97-AF65-F5344CB8AC3E}">
        <p14:creationId xmlns:p14="http://schemas.microsoft.com/office/powerpoint/2010/main" val="18548405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723331"/>
            <a:ext cx="9144000" cy="2786632"/>
          </a:xfrm>
        </p:spPr>
        <p:txBody>
          <a:bodyPr>
            <a:normAutofit fontScale="90000"/>
          </a:bodyPr>
          <a:lstStyle/>
          <a:p>
            <a:pPr lvl="0">
              <a:spcBef>
                <a:spcPts val="0"/>
              </a:spcBef>
            </a:pPr>
            <a:r>
              <a:rPr lang="en-US" dirty="0">
                <a:solidFill>
                  <a:srgbClr val="0B68FF"/>
                </a:solidFill>
                <a:latin typeface="+mj-lt"/>
                <a:ea typeface="Arial"/>
                <a:cs typeface="Arial"/>
                <a:sym typeface="Arial"/>
              </a:rPr>
              <a:t>Q</a:t>
            </a:r>
            <a:r>
              <a:rPr lang="en-US" dirty="0">
                <a:solidFill>
                  <a:srgbClr val="0B68FF"/>
                </a:solidFill>
                <a:latin typeface="+mj-lt"/>
              </a:rPr>
              <a:t>uestions</a:t>
            </a:r>
            <a:br>
              <a:rPr lang="en-US" dirty="0">
                <a:solidFill>
                  <a:srgbClr val="0B68FF"/>
                </a:solidFill>
                <a:latin typeface="+mj-lt"/>
              </a:rPr>
            </a:br>
            <a:r>
              <a:rPr lang="en-US" dirty="0">
                <a:solidFill>
                  <a:srgbClr val="0B68FF"/>
                </a:solidFill>
                <a:latin typeface="+mj-lt"/>
              </a:rPr>
              <a:t>and</a:t>
            </a:r>
            <a:br>
              <a:rPr lang="en-US" dirty="0">
                <a:solidFill>
                  <a:srgbClr val="0B68FF"/>
                </a:solidFill>
                <a:latin typeface="+mj-lt"/>
              </a:rPr>
            </a:br>
            <a:r>
              <a:rPr lang="en-US" dirty="0">
                <a:solidFill>
                  <a:srgbClr val="0B68FF"/>
                </a:solidFill>
                <a:latin typeface="+mj-lt"/>
              </a:rPr>
              <a:t>Recommendations</a:t>
            </a:r>
            <a:endParaRPr lang="en-US" dirty="0">
              <a:latin typeface="+mj-lt"/>
            </a:endParaRPr>
          </a:p>
        </p:txBody>
      </p:sp>
      <p:sp>
        <p:nvSpPr>
          <p:cNvPr id="11" name="Shape 257"/>
          <p:cNvSpPr txBox="1"/>
          <p:nvPr/>
        </p:nvSpPr>
        <p:spPr>
          <a:xfrm>
            <a:off x="5003400" y="4548917"/>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a:cs typeface="Arial" panose="020B0604020202020204" pitchFamily="34" charset="0"/>
              </a:rPr>
              <a:t>Jonathan Harris</a:t>
            </a:r>
          </a:p>
          <a:p>
            <a:pPr marL="0" marR="0" lvl="0" indent="0" algn="ctr" rtl="0">
              <a:spcBef>
                <a:spcPts val="0"/>
              </a:spcBef>
              <a:buSzPct val="25000"/>
              <a:buNone/>
            </a:pPr>
            <a:r>
              <a:rPr lang="en-US" sz="1400" dirty="0">
                <a:cs typeface="Arial" panose="020B0604020202020204" pitchFamily="34" charset="0"/>
              </a:rPr>
              <a:t>B.S. Environmental Engineering</a:t>
            </a:r>
          </a:p>
          <a:p>
            <a:pPr marL="0" marR="0" lvl="0" indent="0" algn="ctr" rtl="0">
              <a:spcBef>
                <a:spcPts val="0"/>
              </a:spcBef>
              <a:buSzPct val="25000"/>
              <a:buNone/>
            </a:pPr>
            <a:r>
              <a:rPr lang="en-US" sz="1400" dirty="0">
                <a:cs typeface="Arial" panose="020B0604020202020204" pitchFamily="34" charset="0"/>
              </a:rPr>
              <a:t>jdh345@cornell.edu</a:t>
            </a:r>
          </a:p>
        </p:txBody>
      </p:sp>
      <p:sp>
        <p:nvSpPr>
          <p:cNvPr id="12" name="Shape 258"/>
          <p:cNvSpPr txBox="1"/>
          <p:nvPr/>
        </p:nvSpPr>
        <p:spPr>
          <a:xfrm>
            <a:off x="6188480" y="3674130"/>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a:cs typeface="Arial" panose="020B0604020202020204" pitchFamily="34" charset="0"/>
              </a:rPr>
              <a:t>Lucinda Li</a:t>
            </a:r>
          </a:p>
          <a:p>
            <a:pPr marL="0" marR="0" lvl="0" indent="0" algn="ctr" rtl="0">
              <a:spcBef>
                <a:spcPts val="0"/>
              </a:spcBef>
              <a:buSzPct val="25000"/>
              <a:buNone/>
            </a:pPr>
            <a:r>
              <a:rPr lang="en-US" sz="1400" dirty="0">
                <a:cs typeface="Arial" panose="020B0604020202020204" pitchFamily="34" charset="0"/>
              </a:rPr>
              <a:t>B.S Environmental Engineering</a:t>
            </a:r>
          </a:p>
          <a:p>
            <a:pPr marL="0" marR="0" lvl="0" indent="0" algn="ctr" rtl="0">
              <a:spcBef>
                <a:spcPts val="0"/>
              </a:spcBef>
              <a:buSzPct val="25000"/>
              <a:buNone/>
            </a:pPr>
            <a:r>
              <a:rPr lang="en-US" sz="1400" dirty="0">
                <a:cs typeface="Arial" panose="020B0604020202020204" pitchFamily="34" charset="0"/>
              </a:rPr>
              <a:t>ll555@cornell.edu</a:t>
            </a:r>
          </a:p>
        </p:txBody>
      </p:sp>
      <p:sp>
        <p:nvSpPr>
          <p:cNvPr id="13" name="Shape 259"/>
          <p:cNvSpPr txBox="1"/>
          <p:nvPr/>
        </p:nvSpPr>
        <p:spPr>
          <a:xfrm>
            <a:off x="3868880" y="3674117"/>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dirty="0">
                <a:cs typeface="Arial" panose="020B0604020202020204" pitchFamily="34" charset="0"/>
              </a:rPr>
              <a:t>Theresa Chu</a:t>
            </a:r>
          </a:p>
          <a:p>
            <a:pPr marL="0" marR="0" lvl="0" indent="0" algn="ctr" rtl="0">
              <a:spcBef>
                <a:spcPts val="0"/>
              </a:spcBef>
              <a:buSzPct val="25000"/>
              <a:buNone/>
            </a:pPr>
            <a:r>
              <a:rPr lang="en-US" sz="1400" dirty="0">
                <a:cs typeface="Arial" panose="020B0604020202020204" pitchFamily="34" charset="0"/>
              </a:rPr>
              <a:t>Masters of Engineering</a:t>
            </a:r>
          </a:p>
          <a:p>
            <a:pPr marL="0" marR="0" lvl="0" indent="0" algn="ctr" rtl="0">
              <a:spcBef>
                <a:spcPts val="0"/>
              </a:spcBef>
              <a:buSzPct val="25000"/>
              <a:buNone/>
            </a:pPr>
            <a:r>
              <a:rPr lang="en-US" sz="1400" dirty="0">
                <a:cs typeface="Arial" panose="020B0604020202020204" pitchFamily="34" charset="0"/>
              </a:rPr>
              <a:t>tyc29@cornell.edu</a:t>
            </a:r>
          </a:p>
        </p:txBody>
      </p:sp>
      <p:sp>
        <p:nvSpPr>
          <p:cNvPr id="7"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12882815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ts val="0"/>
              </a:spcBef>
            </a:pPr>
            <a:r>
              <a:rPr lang="en-US" sz="7200" dirty="0">
                <a:solidFill>
                  <a:srgbClr val="0B68FF"/>
                </a:solidFill>
              </a:rPr>
              <a:t>Appendix</a:t>
            </a:r>
            <a:br>
              <a:rPr lang="en-US" sz="7200" dirty="0">
                <a:solidFill>
                  <a:srgbClr val="0B68FF"/>
                </a:solidFill>
              </a:rPr>
            </a:br>
            <a:r>
              <a:rPr lang="en-US" sz="7200" dirty="0">
                <a:solidFill>
                  <a:srgbClr val="0B68FF"/>
                </a:solidFill>
              </a:rPr>
              <a:t>Slides</a:t>
            </a:r>
            <a:endParaRPr lang="en-US" sz="7200" dirty="0"/>
          </a:p>
        </p:txBody>
      </p:sp>
      <p:sp>
        <p:nvSpPr>
          <p:cNvPr id="4"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40253111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B68FF"/>
                </a:solidFill>
              </a:rPr>
              <a:t>Filter Schematic</a:t>
            </a:r>
            <a:endParaRPr lang="en-US" dirty="0">
              <a:solidFill>
                <a:srgbClr val="0B68FF"/>
              </a:solidFill>
            </a:endParaRPr>
          </a:p>
        </p:txBody>
      </p:sp>
      <p:pic>
        <p:nvPicPr>
          <p:cNvPr id="4" name="Shape 263"/>
          <p:cNvPicPr preferRelativeResize="0">
            <a:picLocks noGrp="1"/>
          </p:cNvPicPr>
          <p:nvPr>
            <p:ph idx="1"/>
          </p:nvPr>
        </p:nvPicPr>
        <p:blipFill rotWithShape="1">
          <a:blip r:embed="rId3">
            <a:alphaModFix/>
          </a:blip>
          <a:srcRect/>
          <a:stretch/>
        </p:blipFill>
        <p:spPr>
          <a:xfrm>
            <a:off x="1607784" y="1552356"/>
            <a:ext cx="8156625" cy="4351338"/>
          </a:xfrm>
          <a:prstGeom prst="rect">
            <a:avLst/>
          </a:prstGeom>
          <a:noFill/>
          <a:ln>
            <a:noFill/>
          </a:ln>
        </p:spPr>
      </p:pic>
      <p:sp>
        <p:nvSpPr>
          <p:cNvPr id="5" name="Date Placeholder 2"/>
          <p:cNvSpPr>
            <a:spLocks noGrp="1"/>
          </p:cNvSpPr>
          <p:nvPr>
            <p:ph type="dt" sz="half" idx="4294967295"/>
          </p:nvPr>
        </p:nvSpPr>
        <p:spPr>
          <a:xfrm>
            <a:off x="8585559" y="6378883"/>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4086571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https://lh3.googleusercontent.com/--H_lU70seQ0/Vf85-qQkoNI/AAAAAAAFlIo/AS5wRgYSpfc/s912-Ic42/DSC05853.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 t="14709" r="-937"/>
          <a:stretch/>
        </p:blipFill>
        <p:spPr bwMode="auto">
          <a:xfrm>
            <a:off x="0" y="846667"/>
            <a:ext cx="12310533" cy="595697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11666" y="144992"/>
            <a:ext cx="9152467" cy="1325563"/>
          </a:xfrm>
        </p:spPr>
        <p:txBody>
          <a:bodyPr>
            <a:normAutofit fontScale="90000"/>
          </a:bodyPr>
          <a:lstStyle/>
          <a:p>
            <a:r>
              <a:rPr lang="en-US" sz="4900" dirty="0">
                <a:solidFill>
                  <a:srgbClr val="0B68FF"/>
                </a:solidFill>
              </a:rPr>
              <a:t>Optimize filter performance for cleaner </a:t>
            </a:r>
            <a:r>
              <a:rPr lang="en-US" sz="4900" dirty="0" smtClean="0">
                <a:solidFill>
                  <a:srgbClr val="0B68FF"/>
                </a:solidFill>
              </a:rPr>
              <a:t>water</a:t>
            </a:r>
            <a:endParaRPr lang="en-US" dirty="0"/>
          </a:p>
        </p:txBody>
      </p:sp>
      <p:sp>
        <p:nvSpPr>
          <p:cNvPr id="6"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rgbClr val="0B68FF"/>
                </a:solidFill>
              </a:rPr>
              <a:t>Conditions used to test the filter</a:t>
            </a:r>
            <a:endParaRPr lang="en-US" dirty="0">
              <a:solidFill>
                <a:srgbClr val="0B68FF"/>
              </a:solidFill>
            </a:endParaRPr>
          </a:p>
        </p:txBody>
      </p:sp>
      <p:sp>
        <p:nvSpPr>
          <p:cNvPr id="4" name="Shape 287"/>
          <p:cNvSpPr txBox="1">
            <a:spLocks noGrp="1"/>
          </p:cNvSpPr>
          <p:nvPr>
            <p:ph idx="1"/>
          </p:nvPr>
        </p:nvSpPr>
        <p:spPr>
          <a:xfrm>
            <a:off x="838200" y="1690688"/>
            <a:ext cx="10515600" cy="4351338"/>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Clr>
                <a:schemeClr val="dk1"/>
              </a:buClr>
              <a:buSzPct val="100000"/>
            </a:pPr>
            <a:r>
              <a:rPr lang="en-US" sz="3200" b="0" i="0" u="none" strike="noStrike" cap="none" dirty="0" err="1">
                <a:solidFill>
                  <a:schemeClr val="dk1"/>
                </a:solidFill>
                <a:latin typeface="Calibri"/>
                <a:ea typeface="Calibri"/>
                <a:cs typeface="Calibri"/>
                <a:sym typeface="Calibri"/>
              </a:rPr>
              <a:t>PACl</a:t>
            </a:r>
            <a:r>
              <a:rPr lang="en-US" sz="3200" b="0" i="0" u="none" strike="noStrike" cap="none" dirty="0">
                <a:solidFill>
                  <a:schemeClr val="dk1"/>
                </a:solidFill>
                <a:latin typeface="Calibri"/>
                <a:ea typeface="Calibri"/>
                <a:cs typeface="Calibri"/>
                <a:sym typeface="Calibri"/>
              </a:rPr>
              <a:t> Dosage (mg/L): 0.2, 0.65, 1.1, 1.55, 2</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Influent Turbidity: 5 NTU</a:t>
            </a:r>
          </a:p>
          <a:p>
            <a:pPr marL="850900" marR="0" lvl="1" indent="-457200" algn="l" rtl="0">
              <a:lnSpc>
                <a:spcPct val="100000"/>
              </a:lnSpc>
              <a:spcBef>
                <a:spcPts val="64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Variable controlled by PID</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Flow Rate: 118 mL/minute </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Sand Size: Sieved at 30-35</a:t>
            </a:r>
          </a:p>
          <a:p>
            <a:pPr marR="0" lvl="0" algn="l" rtl="0">
              <a:lnSpc>
                <a:spcPct val="100000"/>
              </a:lnSpc>
              <a:spcBef>
                <a:spcPts val="640"/>
              </a:spcBef>
              <a:spcAft>
                <a:spcPts val="0"/>
              </a:spcAft>
              <a:buClr>
                <a:schemeClr val="dk1"/>
              </a:buClr>
              <a:buSzPct val="100000"/>
            </a:pPr>
            <a:r>
              <a:rPr lang="en-US" sz="3200" b="0" i="0" u="none" strike="noStrike" cap="none" dirty="0">
                <a:solidFill>
                  <a:schemeClr val="dk1"/>
                </a:solidFill>
                <a:latin typeface="Calibri"/>
                <a:ea typeface="Calibri"/>
                <a:cs typeface="Calibri"/>
                <a:sym typeface="Calibri"/>
              </a:rPr>
              <a:t>Procedure</a:t>
            </a:r>
          </a:p>
          <a:p>
            <a:pPr marL="850900" marR="0" lvl="1" indent="-457200" algn="l" rtl="0">
              <a:lnSpc>
                <a:spcPct val="100000"/>
              </a:lnSpc>
              <a:spcBef>
                <a:spcPts val="56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Run Time: 12 hours</a:t>
            </a:r>
          </a:p>
          <a:p>
            <a:pPr marL="850900" marR="0" lvl="1" indent="-457200" algn="l" rtl="0">
              <a:lnSpc>
                <a:spcPct val="100000"/>
              </a:lnSpc>
              <a:spcBef>
                <a:spcPts val="640"/>
              </a:spcBef>
              <a:spcAft>
                <a:spcPts val="0"/>
              </a:spcAft>
              <a:buClr>
                <a:schemeClr val="dk1"/>
              </a:buClr>
              <a:buSzPct val="100000"/>
            </a:pPr>
            <a:r>
              <a:rPr lang="en-US" sz="2800" b="0" i="0" u="none" strike="noStrike" cap="none" dirty="0">
                <a:solidFill>
                  <a:schemeClr val="dk1"/>
                </a:solidFill>
                <a:latin typeface="Calibri"/>
                <a:ea typeface="Calibri"/>
                <a:cs typeface="Calibri"/>
                <a:sym typeface="Calibri"/>
              </a:rPr>
              <a:t>Backwash</a:t>
            </a:r>
          </a:p>
        </p:txBody>
      </p:sp>
      <p:sp>
        <p:nvSpPr>
          <p:cNvPr id="7" name="Date Placeholder 2"/>
          <p:cNvSpPr>
            <a:spLocks noGrp="1"/>
          </p:cNvSpPr>
          <p:nvPr>
            <p:ph type="dt" sz="half" idx="4294967295"/>
          </p:nvPr>
        </p:nvSpPr>
        <p:spPr>
          <a:xfrm>
            <a:off x="8711683" y="6305310"/>
            <a:ext cx="4325956" cy="365125"/>
          </a:xfrm>
          <a:prstGeom prst="rect">
            <a:avLst/>
          </a:prstGeom>
        </p:spPr>
        <p:txBody>
          <a:bodyPr/>
          <a:lstStyle/>
          <a:p>
            <a:r>
              <a:rPr lang="en-US" dirty="0" smtClean="0">
                <a:solidFill>
                  <a:srgbClr val="0B68FF"/>
                </a:solidFill>
              </a:rPr>
              <a:t>StaRS Filter Theory | Research </a:t>
            </a:r>
            <a:r>
              <a:rPr lang="en-US" dirty="0" smtClean="0">
                <a:solidFill>
                  <a:schemeClr val="accent3"/>
                </a:solidFill>
              </a:rPr>
              <a:t>| Spring 2016</a:t>
            </a:r>
            <a:endParaRPr lang="en-US" dirty="0">
              <a:solidFill>
                <a:schemeClr val="accent3"/>
              </a:solidFill>
            </a:endParaRPr>
          </a:p>
        </p:txBody>
      </p:sp>
    </p:spTree>
    <p:extLst>
      <p:ext uri="{BB962C8B-B14F-4D97-AF65-F5344CB8AC3E}">
        <p14:creationId xmlns:p14="http://schemas.microsoft.com/office/powerpoint/2010/main" val="967092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185333"/>
            <a:ext cx="11843324" cy="5494188"/>
          </a:xfrm>
          <a:prstGeom prst="rect">
            <a:avLst/>
          </a:prstGeom>
        </p:spPr>
      </p:pic>
      <p:sp>
        <p:nvSpPr>
          <p:cNvPr id="7" name="Oval 6"/>
          <p:cNvSpPr/>
          <p:nvPr/>
        </p:nvSpPr>
        <p:spPr>
          <a:xfrm>
            <a:off x="2754255" y="4917665"/>
            <a:ext cx="1795164" cy="151734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7391404" y="5096823"/>
            <a:ext cx="870199" cy="68267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90600" y="2694935"/>
            <a:ext cx="1108735" cy="2155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84730" y="2356534"/>
            <a:ext cx="1582049" cy="369332"/>
          </a:xfrm>
          <a:prstGeom prst="rect">
            <a:avLst/>
          </a:prstGeom>
          <a:noFill/>
        </p:spPr>
        <p:txBody>
          <a:bodyPr wrap="square" rtlCol="0">
            <a:spAutoFit/>
          </a:bodyPr>
          <a:lstStyle/>
          <a:p>
            <a:r>
              <a:rPr lang="en-US" dirty="0" smtClean="0"/>
              <a:t>0 mg </a:t>
            </a:r>
            <a:r>
              <a:rPr lang="en-US" dirty="0" err="1" smtClean="0"/>
              <a:t>PACl</a:t>
            </a:r>
            <a:r>
              <a:rPr lang="en-US" dirty="0" smtClean="0"/>
              <a:t>/L</a:t>
            </a:r>
            <a:endParaRPr lang="en-US" dirty="0"/>
          </a:p>
        </p:txBody>
      </p:sp>
      <p:sp>
        <p:nvSpPr>
          <p:cNvPr id="11" name="TextBox 10"/>
          <p:cNvSpPr txBox="1"/>
          <p:nvPr/>
        </p:nvSpPr>
        <p:spPr>
          <a:xfrm>
            <a:off x="7935767" y="4793056"/>
            <a:ext cx="2051456" cy="369332"/>
          </a:xfrm>
          <a:prstGeom prst="rect">
            <a:avLst/>
          </a:prstGeom>
          <a:noFill/>
        </p:spPr>
        <p:txBody>
          <a:bodyPr wrap="square" rtlCol="0">
            <a:spAutoFit/>
          </a:bodyPr>
          <a:lstStyle/>
          <a:p>
            <a:r>
              <a:rPr lang="en-US" dirty="0" smtClean="0"/>
              <a:t>0.2 mg </a:t>
            </a:r>
            <a:r>
              <a:rPr lang="en-US" dirty="0" err="1" smtClean="0"/>
              <a:t>PACl</a:t>
            </a:r>
            <a:r>
              <a:rPr lang="en-US" dirty="0" smtClean="0"/>
              <a:t>/L</a:t>
            </a:r>
            <a:endParaRPr lang="en-US" dirty="0"/>
          </a:p>
        </p:txBody>
      </p:sp>
      <p:cxnSp>
        <p:nvCxnSpPr>
          <p:cNvPr id="12" name="Straight Arrow Connector 11"/>
          <p:cNvCxnSpPr/>
          <p:nvPr/>
        </p:nvCxnSpPr>
        <p:spPr>
          <a:xfrm flipH="1">
            <a:off x="5406125" y="5014291"/>
            <a:ext cx="271867" cy="765202"/>
          </a:xfrm>
          <a:prstGeom prst="straightConnector1">
            <a:avLst/>
          </a:prstGeom>
          <a:ln w="38100">
            <a:solidFill>
              <a:schemeClr val="tx1"/>
            </a:solidFill>
            <a:tailEnd type="triangle"/>
          </a:ln>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5119187" y="4674879"/>
            <a:ext cx="2000036" cy="369332"/>
          </a:xfrm>
          <a:prstGeom prst="rect">
            <a:avLst/>
          </a:prstGeom>
          <a:noFill/>
        </p:spPr>
        <p:txBody>
          <a:bodyPr wrap="square" rtlCol="0">
            <a:spAutoFit/>
          </a:bodyPr>
          <a:lstStyle/>
          <a:p>
            <a:r>
              <a:rPr lang="en-US" dirty="0" smtClean="0"/>
              <a:t>0.65 mg </a:t>
            </a:r>
            <a:r>
              <a:rPr lang="en-US" dirty="0" err="1" smtClean="0"/>
              <a:t>PACl</a:t>
            </a:r>
            <a:r>
              <a:rPr lang="en-US" dirty="0" smtClean="0"/>
              <a:t>/L</a:t>
            </a:r>
            <a:endParaRPr lang="en-US" dirty="0"/>
          </a:p>
        </p:txBody>
      </p:sp>
      <p:sp>
        <p:nvSpPr>
          <p:cNvPr id="2" name="Title 1"/>
          <p:cNvSpPr>
            <a:spLocks noGrp="1"/>
          </p:cNvSpPr>
          <p:nvPr>
            <p:ph type="title"/>
          </p:nvPr>
        </p:nvSpPr>
        <p:spPr>
          <a:xfrm>
            <a:off x="838200" y="365125"/>
            <a:ext cx="8482781" cy="1325563"/>
          </a:xfrm>
        </p:spPr>
        <p:txBody>
          <a:bodyPr>
            <a:normAutofit fontScale="90000"/>
          </a:bodyPr>
          <a:lstStyle/>
          <a:p>
            <a:r>
              <a:rPr lang="en-US" sz="4900" dirty="0">
                <a:solidFill>
                  <a:srgbClr val="0B68FF"/>
                </a:solidFill>
              </a:rPr>
              <a:t>Previous data shows coagulant affects filter </a:t>
            </a:r>
            <a:r>
              <a:rPr lang="en-US" sz="4900" dirty="0" smtClean="0">
                <a:solidFill>
                  <a:srgbClr val="0B68FF"/>
                </a:solidFill>
              </a:rPr>
              <a:t>performance</a:t>
            </a:r>
            <a:endParaRPr lang="en-US" dirty="0"/>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
        <p:nvSpPr>
          <p:cNvPr id="14" name="TextBox 13"/>
          <p:cNvSpPr txBox="1"/>
          <p:nvPr/>
        </p:nvSpPr>
        <p:spPr>
          <a:xfrm>
            <a:off x="5542058" y="6279411"/>
            <a:ext cx="1456214" cy="400110"/>
          </a:xfrm>
          <a:prstGeom prst="rect">
            <a:avLst/>
          </a:prstGeom>
          <a:solidFill>
            <a:schemeClr val="bg1"/>
          </a:solidFill>
        </p:spPr>
        <p:txBody>
          <a:bodyPr wrap="square" rtlCol="0">
            <a:spAutoFit/>
          </a:bodyPr>
          <a:lstStyle/>
          <a:p>
            <a:pPr algn="ctr"/>
            <a:r>
              <a:rPr lang="en-US" sz="2000" dirty="0" smtClean="0"/>
              <a:t>Time (</a:t>
            </a:r>
            <a:r>
              <a:rPr lang="en-US" sz="2000" dirty="0" err="1" smtClean="0"/>
              <a:t>hr</a:t>
            </a:r>
            <a:r>
              <a:rPr lang="en-US" sz="2000" dirty="0" smtClean="0"/>
              <a:t>)</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p:tgtEl>
                                          <p:spTgt spid="11"/>
                                        </p:tgtEl>
                                        <p:attrNameLst>
                                          <p:attrName>ppt_y</p:attrName>
                                        </p:attrNameLst>
                                      </p:cBhvr>
                                      <p:tavLst>
                                        <p:tav tm="0">
                                          <p:val>
                                            <p:strVal val="#ppt_y+#ppt_h*1.125000"/>
                                          </p:val>
                                        </p:tav>
                                        <p:tav tm="100000">
                                          <p:val>
                                            <p:strVal val="#ppt_y"/>
                                          </p:val>
                                        </p:tav>
                                      </p:tavLst>
                                    </p:anim>
                                    <p:animEffect transition="in" filter="wipe(up)">
                                      <p:cBhvr>
                                        <p:cTn id="18" dur="500"/>
                                        <p:tgtEl>
                                          <p:spTgt spid="11"/>
                                        </p:tgtEl>
                                      </p:cBhvr>
                                    </p:animEffect>
                                  </p:childTnLst>
                                </p:cTn>
                              </p:par>
                              <p:par>
                                <p:cTn id="19" presetID="1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p:tgtEl>
                                          <p:spTgt spid="8"/>
                                        </p:tgtEl>
                                        <p:attrNameLst>
                                          <p:attrName>ppt_y</p:attrName>
                                        </p:attrNameLst>
                                      </p:cBhvr>
                                      <p:tavLst>
                                        <p:tav tm="0">
                                          <p:val>
                                            <p:strVal val="#ppt_y+#ppt_h*1.125000"/>
                                          </p:val>
                                        </p:tav>
                                        <p:tav tm="100000">
                                          <p:val>
                                            <p:strVal val="#ppt_y"/>
                                          </p:val>
                                        </p:tav>
                                      </p:tavLst>
                                    </p:anim>
                                    <p:animEffect transition="in" filter="wipe(up)">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96276" y="863476"/>
            <a:ext cx="11995724" cy="5816044"/>
            <a:chOff x="14334" y="313673"/>
            <a:chExt cx="8453707" cy="6547171"/>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6011" t="104" r="6320" b="3288"/>
            <a:stretch/>
          </p:blipFill>
          <p:spPr>
            <a:xfrm>
              <a:off x="14334" y="313673"/>
              <a:ext cx="8453707" cy="6547171"/>
            </a:xfrm>
            <a:prstGeom prst="rect">
              <a:avLst/>
            </a:prstGeom>
          </p:spPr>
        </p:pic>
        <p:sp>
          <p:nvSpPr>
            <p:cNvPr id="10" name="Isosceles Triangle 12"/>
            <p:cNvSpPr/>
            <p:nvPr/>
          </p:nvSpPr>
          <p:spPr>
            <a:xfrm>
              <a:off x="3707475" y="3940233"/>
              <a:ext cx="166255" cy="166255"/>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Isosceles Triangle 14"/>
            <p:cNvSpPr/>
            <p:nvPr/>
          </p:nvSpPr>
          <p:spPr>
            <a:xfrm>
              <a:off x="1615438" y="5156662"/>
              <a:ext cx="166255" cy="166255"/>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Isosceles Triangle 13"/>
            <p:cNvSpPr/>
            <p:nvPr/>
          </p:nvSpPr>
          <p:spPr>
            <a:xfrm>
              <a:off x="2247206" y="4741026"/>
              <a:ext cx="166255" cy="166255"/>
            </a:xfrm>
            <a:prstGeom prst="triangl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5"/>
            <p:cNvSpPr/>
            <p:nvPr/>
          </p:nvSpPr>
          <p:spPr>
            <a:xfrm>
              <a:off x="2399606" y="4710546"/>
              <a:ext cx="166255" cy="166255"/>
            </a:xfrm>
            <a:prstGeom prst="triangl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TextBox 13"/>
            <p:cNvSpPr txBox="1"/>
            <p:nvPr/>
          </p:nvSpPr>
          <p:spPr>
            <a:xfrm>
              <a:off x="904705" y="2679357"/>
              <a:ext cx="2320634" cy="369332"/>
            </a:xfrm>
            <a:prstGeom prst="rect">
              <a:avLst/>
            </a:prstGeom>
            <a:noFill/>
          </p:spPr>
          <p:txBody>
            <a:bodyPr wrap="square" rtlCol="0">
              <a:spAutoFit/>
            </a:bodyPr>
            <a:lstStyle/>
            <a:p>
              <a:pPr algn="ctr"/>
              <a:r>
                <a:rPr lang="en-US" dirty="0" smtClean="0"/>
                <a:t>Filter Failure</a:t>
              </a:r>
            </a:p>
          </p:txBody>
        </p:sp>
        <p:sp>
          <p:nvSpPr>
            <p:cNvPr id="15" name="Isosceles Triangle 16"/>
            <p:cNvSpPr/>
            <p:nvPr/>
          </p:nvSpPr>
          <p:spPr>
            <a:xfrm>
              <a:off x="1166552" y="2780896"/>
              <a:ext cx="166255" cy="166255"/>
            </a:xfrm>
            <a:prstGeom prst="triangl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Isosceles Triangle 18"/>
            <p:cNvSpPr/>
            <p:nvPr/>
          </p:nvSpPr>
          <p:spPr>
            <a:xfrm>
              <a:off x="6446867" y="5609215"/>
              <a:ext cx="166255" cy="166255"/>
            </a:xfrm>
            <a:prstGeom prst="triangle">
              <a:avLst/>
            </a:prstGeom>
            <a:solidFill>
              <a:srgbClr val="C0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
        <p:nvSpPr>
          <p:cNvPr id="6" name="Title 1"/>
          <p:cNvSpPr>
            <a:spLocks noGrp="1"/>
          </p:cNvSpPr>
          <p:nvPr>
            <p:ph type="title"/>
          </p:nvPr>
        </p:nvSpPr>
        <p:spPr>
          <a:xfrm>
            <a:off x="838200" y="365125"/>
            <a:ext cx="8482781" cy="1325563"/>
          </a:xfrm>
        </p:spPr>
        <p:txBody>
          <a:bodyPr>
            <a:normAutofit fontScale="90000"/>
          </a:bodyPr>
          <a:lstStyle/>
          <a:p>
            <a:r>
              <a:rPr lang="en-US" sz="4900" dirty="0" smtClean="0">
                <a:solidFill>
                  <a:srgbClr val="0B68FF"/>
                </a:solidFill>
              </a:rPr>
              <a:t>Failure </a:t>
            </a:r>
            <a:r>
              <a:rPr lang="en-US" sz="4900" dirty="0">
                <a:solidFill>
                  <a:srgbClr val="0B68FF"/>
                </a:solidFill>
              </a:rPr>
              <a:t>time for various dosages have no correlation to head loss</a:t>
            </a:r>
            <a:r>
              <a:rPr lang="en-US" dirty="0"/>
              <a:t/>
            </a:r>
            <a:br>
              <a:rPr lang="en-US" dirty="0"/>
            </a:br>
            <a:endParaRPr lang="en-US" dirty="0"/>
          </a:p>
        </p:txBody>
      </p:sp>
      <p:sp>
        <p:nvSpPr>
          <p:cNvPr id="17" name="TextBox 16"/>
          <p:cNvSpPr txBox="1"/>
          <p:nvPr/>
        </p:nvSpPr>
        <p:spPr>
          <a:xfrm>
            <a:off x="5672719" y="6427058"/>
            <a:ext cx="1456214" cy="400110"/>
          </a:xfrm>
          <a:prstGeom prst="rect">
            <a:avLst/>
          </a:prstGeom>
          <a:solidFill>
            <a:schemeClr val="bg1"/>
          </a:solidFill>
        </p:spPr>
        <p:txBody>
          <a:bodyPr wrap="square" rtlCol="0">
            <a:spAutoFit/>
          </a:bodyPr>
          <a:lstStyle/>
          <a:p>
            <a:pPr algn="ctr"/>
            <a:r>
              <a:rPr lang="en-US" sz="2000" dirty="0" smtClean="0"/>
              <a:t>Time (</a:t>
            </a:r>
            <a:r>
              <a:rPr lang="en-US" sz="2000" dirty="0" err="1" smtClean="0"/>
              <a:t>hr</a:t>
            </a:r>
            <a:r>
              <a:rPr lang="en-US" sz="2000" dirty="0" smtClean="0"/>
              <a:t>)</a:t>
            </a:r>
            <a:endParaRPr lang="en-US" sz="2000" dirty="0"/>
          </a:p>
        </p:txBody>
      </p:sp>
      <p:sp>
        <p:nvSpPr>
          <p:cNvPr id="18" name="TextBox 17"/>
          <p:cNvSpPr txBox="1"/>
          <p:nvPr/>
        </p:nvSpPr>
        <p:spPr>
          <a:xfrm rot="16200000">
            <a:off x="-196857" y="3587043"/>
            <a:ext cx="1680783" cy="368909"/>
          </a:xfrm>
          <a:prstGeom prst="rect">
            <a:avLst/>
          </a:prstGeom>
          <a:solidFill>
            <a:schemeClr val="bg1"/>
          </a:solidFill>
        </p:spPr>
        <p:txBody>
          <a:bodyPr wrap="square" rtlCol="0">
            <a:spAutoFit/>
          </a:bodyPr>
          <a:lstStyle/>
          <a:p>
            <a:r>
              <a:rPr lang="en-US" dirty="0" smtClean="0"/>
              <a:t>Head Loss (cm)</a:t>
            </a:r>
            <a:endParaRPr lang="en-US" dirty="0"/>
          </a:p>
        </p:txBody>
      </p:sp>
    </p:spTree>
    <p:extLst>
      <p:ext uri="{BB962C8B-B14F-4D97-AF65-F5344CB8AC3E}">
        <p14:creationId xmlns:p14="http://schemas.microsoft.com/office/powerpoint/2010/main" val="21033187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8457009" y="1524655"/>
            <a:ext cx="3190240" cy="4827938"/>
            <a:chOff x="4599094" y="741144"/>
            <a:chExt cx="3556000" cy="6116856"/>
          </a:xfrm>
        </p:grpSpPr>
        <p:sp>
          <p:nvSpPr>
            <p:cNvPr id="34" name="Can 33"/>
            <p:cNvSpPr/>
            <p:nvPr/>
          </p:nvSpPr>
          <p:spPr>
            <a:xfrm>
              <a:off x="4599094" y="741144"/>
              <a:ext cx="3556000" cy="6116856"/>
            </a:xfrm>
            <a:prstGeom prst="can">
              <a:avLst>
                <a:gd name="adj" fmla="val 5949"/>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35" name="Can 34"/>
            <p:cNvSpPr/>
            <p:nvPr/>
          </p:nvSpPr>
          <p:spPr>
            <a:xfrm>
              <a:off x="4599094" y="2066707"/>
              <a:ext cx="3556000" cy="4791293"/>
            </a:xfrm>
            <a:prstGeom prst="can">
              <a:avLst>
                <a:gd name="adj" fmla="val 5949"/>
              </a:avLst>
            </a:prstGeom>
            <a:blipFill>
              <a:blip r:embed="rId3"/>
              <a:tile tx="0" ty="0" sx="100000" sy="100000" flip="none" algn="tl"/>
            </a:blip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838200" y="365125"/>
            <a:ext cx="8128819" cy="1325563"/>
          </a:xfrm>
        </p:spPr>
        <p:txBody>
          <a:bodyPr>
            <a:normAutofit fontScale="90000"/>
          </a:bodyPr>
          <a:lstStyle/>
          <a:p>
            <a:r>
              <a:rPr lang="en-US" sz="4900" dirty="0">
                <a:solidFill>
                  <a:srgbClr val="0B68FF"/>
                </a:solidFill>
              </a:rPr>
              <a:t>Modeling filter performance will help future </a:t>
            </a:r>
            <a:r>
              <a:rPr lang="en-US" sz="4900" dirty="0" smtClean="0">
                <a:solidFill>
                  <a:srgbClr val="0B68FF"/>
                </a:solidFill>
              </a:rPr>
              <a:t>design</a:t>
            </a:r>
            <a:endParaRPr lang="en-US" dirty="0"/>
          </a:p>
        </p:txBody>
      </p:sp>
      <p:sp>
        <p:nvSpPr>
          <p:cNvPr id="5"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grpSp>
        <p:nvGrpSpPr>
          <p:cNvPr id="23" name="Group 22"/>
          <p:cNvGrpSpPr/>
          <p:nvPr/>
        </p:nvGrpSpPr>
        <p:grpSpPr>
          <a:xfrm>
            <a:off x="2732610" y="1524655"/>
            <a:ext cx="3190240" cy="4827938"/>
            <a:chOff x="4599094" y="741144"/>
            <a:chExt cx="3556000" cy="6116856"/>
          </a:xfrm>
        </p:grpSpPr>
        <p:sp>
          <p:nvSpPr>
            <p:cNvPr id="24" name="Can 23"/>
            <p:cNvSpPr/>
            <p:nvPr/>
          </p:nvSpPr>
          <p:spPr>
            <a:xfrm>
              <a:off x="4599094" y="741144"/>
              <a:ext cx="3556000" cy="6116856"/>
            </a:xfrm>
            <a:prstGeom prst="can">
              <a:avLst>
                <a:gd name="adj" fmla="val 5949"/>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5" name="Can 24"/>
            <p:cNvSpPr/>
            <p:nvPr/>
          </p:nvSpPr>
          <p:spPr>
            <a:xfrm>
              <a:off x="4599094" y="2066707"/>
              <a:ext cx="3556000" cy="4791293"/>
            </a:xfrm>
            <a:prstGeom prst="can">
              <a:avLst>
                <a:gd name="adj" fmla="val 5949"/>
              </a:avLst>
            </a:prstGeom>
            <a:blipFill>
              <a:blip r:embed="rId3"/>
              <a:tile tx="0" ty="0" sx="100000" sy="100000" flip="none" algn="tl"/>
            </a:blip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pSp>
      <p:grpSp>
        <p:nvGrpSpPr>
          <p:cNvPr id="26" name="Group 25"/>
          <p:cNvGrpSpPr/>
          <p:nvPr/>
        </p:nvGrpSpPr>
        <p:grpSpPr>
          <a:xfrm>
            <a:off x="2732610" y="1690688"/>
            <a:ext cx="3190240" cy="4827937"/>
            <a:chOff x="4599094" y="1540932"/>
            <a:chExt cx="3556000" cy="5317068"/>
          </a:xfrm>
        </p:grpSpPr>
        <p:sp>
          <p:nvSpPr>
            <p:cNvPr id="27" name="Rectangle 26"/>
            <p:cNvSpPr/>
            <p:nvPr/>
          </p:nvSpPr>
          <p:spPr>
            <a:xfrm>
              <a:off x="4599094" y="1540932"/>
              <a:ext cx="3556000" cy="531706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8" name="TextBox 27"/>
            <p:cNvSpPr txBox="1"/>
            <p:nvPr/>
          </p:nvSpPr>
          <p:spPr>
            <a:xfrm>
              <a:off x="5733627" y="2693174"/>
              <a:ext cx="1286934" cy="2646878"/>
            </a:xfrm>
            <a:prstGeom prst="rect">
              <a:avLst/>
            </a:prstGeom>
            <a:noFill/>
          </p:spPr>
          <p:txBody>
            <a:bodyPr wrap="square" rtlCol="0">
              <a:spAutoFit/>
            </a:bodyPr>
            <a:lstStyle/>
            <a:p>
              <a:r>
                <a:rPr lang="en-US" sz="16600" dirty="0">
                  <a:solidFill>
                    <a:schemeClr val="bg1"/>
                  </a:solidFill>
                </a:rPr>
                <a:t>?</a:t>
              </a:r>
            </a:p>
          </p:txBody>
        </p:sp>
      </p:grpSp>
      <p:sp>
        <p:nvSpPr>
          <p:cNvPr id="29" name="TextBox 28"/>
          <p:cNvSpPr txBox="1"/>
          <p:nvPr/>
        </p:nvSpPr>
        <p:spPr>
          <a:xfrm>
            <a:off x="660400" y="2600676"/>
            <a:ext cx="1673856" cy="369332"/>
          </a:xfrm>
          <a:prstGeom prst="rect">
            <a:avLst/>
          </a:prstGeom>
          <a:noFill/>
        </p:spPr>
        <p:txBody>
          <a:bodyPr wrap="none" rtlCol="0">
            <a:spAutoFit/>
          </a:bodyPr>
          <a:lstStyle/>
          <a:p>
            <a:r>
              <a:rPr lang="en-US" dirty="0" smtClean="0"/>
              <a:t>Without model:</a:t>
            </a:r>
            <a:endParaRPr lang="en-US" dirty="0"/>
          </a:p>
        </p:txBody>
      </p:sp>
      <p:grpSp>
        <p:nvGrpSpPr>
          <p:cNvPr id="30" name="Group 29"/>
          <p:cNvGrpSpPr/>
          <p:nvPr/>
        </p:nvGrpSpPr>
        <p:grpSpPr>
          <a:xfrm>
            <a:off x="6294970" y="3464365"/>
            <a:ext cx="1731430" cy="490980"/>
            <a:chOff x="6328837" y="3285066"/>
            <a:chExt cx="1731430" cy="508003"/>
          </a:xfrm>
        </p:grpSpPr>
        <p:sp>
          <p:nvSpPr>
            <p:cNvPr id="31" name="TextBox 30"/>
            <p:cNvSpPr txBox="1"/>
            <p:nvPr/>
          </p:nvSpPr>
          <p:spPr>
            <a:xfrm>
              <a:off x="6797648" y="3285066"/>
              <a:ext cx="793807" cy="369332"/>
            </a:xfrm>
            <a:prstGeom prst="rect">
              <a:avLst/>
            </a:prstGeom>
            <a:noFill/>
          </p:spPr>
          <p:txBody>
            <a:bodyPr wrap="none" rtlCol="0">
              <a:spAutoFit/>
            </a:bodyPr>
            <a:lstStyle/>
            <a:p>
              <a:r>
                <a:rPr lang="en-US" dirty="0" smtClean="0"/>
                <a:t>Model</a:t>
              </a:r>
              <a:endParaRPr lang="en-US" dirty="0"/>
            </a:p>
          </p:txBody>
        </p:sp>
        <p:cxnSp>
          <p:nvCxnSpPr>
            <p:cNvPr id="32" name="Straight Arrow Connector 31"/>
            <p:cNvCxnSpPr/>
            <p:nvPr/>
          </p:nvCxnSpPr>
          <p:spPr>
            <a:xfrm flipV="1">
              <a:off x="6328837" y="3793067"/>
              <a:ext cx="1731430" cy="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9024796" y="3447342"/>
            <a:ext cx="2054669"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dirty="0" smtClean="0"/>
              <a:t>Predict failure time</a:t>
            </a:r>
            <a:endParaRPr lang="en-US" dirty="0"/>
          </a:p>
        </p:txBody>
      </p:sp>
      <p:sp>
        <p:nvSpPr>
          <p:cNvPr id="37" name="TextBox 36"/>
          <p:cNvSpPr txBox="1"/>
          <p:nvPr/>
        </p:nvSpPr>
        <p:spPr>
          <a:xfrm>
            <a:off x="8662170" y="3955343"/>
            <a:ext cx="2779923"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dirty="0" smtClean="0"/>
              <a:t>Characterize performance</a:t>
            </a:r>
            <a:endParaRPr lang="en-US" dirty="0"/>
          </a:p>
        </p:txBody>
      </p:sp>
      <p:sp>
        <p:nvSpPr>
          <p:cNvPr id="38" name="TextBox 37"/>
          <p:cNvSpPr txBox="1"/>
          <p:nvPr/>
        </p:nvSpPr>
        <p:spPr>
          <a:xfrm>
            <a:off x="8662170" y="4557806"/>
            <a:ext cx="2779923"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dirty="0" smtClean="0"/>
              <a:t>Figure out which variables matter:</a:t>
            </a:r>
            <a:endParaRPr lang="en-US" dirty="0"/>
          </a:p>
        </p:txBody>
      </p:sp>
      <p:sp>
        <p:nvSpPr>
          <p:cNvPr id="39" name="TextBox 38"/>
          <p:cNvSpPr txBox="1"/>
          <p:nvPr/>
        </p:nvSpPr>
        <p:spPr>
          <a:xfrm>
            <a:off x="8662168" y="5407197"/>
            <a:ext cx="2779923"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dirty="0" smtClean="0"/>
              <a:t>Media size? Bed depth? Relationship to head loss?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00" fill="hold"/>
                                        <p:tgtEl>
                                          <p:spTgt spid="30"/>
                                        </p:tgtEl>
                                        <p:attrNameLst>
                                          <p:attrName>ppt_x</p:attrName>
                                        </p:attrNameLst>
                                      </p:cBhvr>
                                      <p:tavLst>
                                        <p:tav tm="0">
                                          <p:val>
                                            <p:strVal val="#ppt_x"/>
                                          </p:val>
                                        </p:tav>
                                        <p:tav tm="100000">
                                          <p:val>
                                            <p:strVal val="#ppt_x"/>
                                          </p:val>
                                        </p:tav>
                                      </p:tavLst>
                                    </p:anim>
                                    <p:anim calcmode="lin" valueType="num">
                                      <p:cBhvr additive="base">
                                        <p:cTn id="1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strips(downLeft)">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p:tgtEl>
                                          <p:spTgt spid="36"/>
                                        </p:tgtEl>
                                        <p:attrNameLst>
                                          <p:attrName>ppt_y</p:attrName>
                                        </p:attrNameLst>
                                      </p:cBhvr>
                                      <p:tavLst>
                                        <p:tav tm="0">
                                          <p:val>
                                            <p:strVal val="#ppt_y+#ppt_h*1.125000"/>
                                          </p:val>
                                        </p:tav>
                                        <p:tav tm="100000">
                                          <p:val>
                                            <p:strVal val="#ppt_y"/>
                                          </p:val>
                                        </p:tav>
                                      </p:tavLst>
                                    </p:anim>
                                    <p:animEffect transition="in" filter="wipe(up)">
                                      <p:cBhvr>
                                        <p:cTn id="28" dur="5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500"/>
                                        <p:tgtEl>
                                          <p:spTgt spid="38"/>
                                        </p:tgtEl>
                                        <p:attrNameLst>
                                          <p:attrName>ppt_y</p:attrName>
                                        </p:attrNameLst>
                                      </p:cBhvr>
                                      <p:tavLst>
                                        <p:tav tm="0">
                                          <p:val>
                                            <p:strVal val="#ppt_y+#ppt_h*1.125000"/>
                                          </p:val>
                                        </p:tav>
                                        <p:tav tm="100000">
                                          <p:val>
                                            <p:strVal val="#ppt_y"/>
                                          </p:val>
                                        </p:tav>
                                      </p:tavLst>
                                    </p:anim>
                                    <p:animEffect transition="in" filter="wipe(up)">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p:tgtEl>
                                          <p:spTgt spid="39"/>
                                        </p:tgtEl>
                                        <p:attrNameLst>
                                          <p:attrName>ppt_y</p:attrName>
                                        </p:attrNameLst>
                                      </p:cBhvr>
                                      <p:tavLst>
                                        <p:tav tm="0">
                                          <p:val>
                                            <p:strVal val="#ppt_y+#ppt_h*1.125000"/>
                                          </p:val>
                                        </p:tav>
                                        <p:tav tm="100000">
                                          <p:val>
                                            <p:strVal val="#ppt_y"/>
                                          </p:val>
                                        </p:tav>
                                      </p:tavLst>
                                    </p:anim>
                                    <p:animEffect transition="in" filter="wipe(up)">
                                      <p:cBhvr>
                                        <p:cTn id="4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228" y="515163"/>
            <a:ext cx="10515600" cy="1223329"/>
          </a:xfrm>
        </p:spPr>
        <p:txBody>
          <a:bodyPr>
            <a:normAutofit/>
          </a:bodyPr>
          <a:lstStyle/>
          <a:p>
            <a:r>
              <a:rPr lang="en-US" dirty="0">
                <a:solidFill>
                  <a:srgbClr val="0B68FF"/>
                </a:solidFill>
              </a:rPr>
              <a:t>Creating a mathematical model is </a:t>
            </a:r>
            <a:r>
              <a:rPr lang="en-US" dirty="0" smtClean="0">
                <a:solidFill>
                  <a:srgbClr val="0B68FF"/>
                </a:solidFill>
              </a:rPr>
              <a:t>complex</a:t>
            </a:r>
            <a:endParaRPr lang="en-US" dirty="0"/>
          </a:p>
        </p:txBody>
      </p:sp>
      <p:sp>
        <p:nvSpPr>
          <p:cNvPr id="3" name="Content Placeholder 2"/>
          <p:cNvSpPr>
            <a:spLocks noGrp="1"/>
          </p:cNvSpPr>
          <p:nvPr>
            <p:ph idx="1"/>
          </p:nvPr>
        </p:nvSpPr>
        <p:spPr/>
        <p:txBody>
          <a:bodyPr/>
          <a:lstStyle/>
          <a:p>
            <a:pPr marL="0" indent="0" algn="ctr">
              <a:buNone/>
            </a:pPr>
            <a:r>
              <a:rPr lang="en-US" dirty="0" smtClean="0"/>
              <a:t>“…modeling efforts to date have been a failure…”</a:t>
            </a:r>
            <a:endParaRPr lang="en-US" dirty="0"/>
          </a:p>
        </p:txBody>
      </p:sp>
      <p:sp>
        <p:nvSpPr>
          <p:cNvPr id="6" name="Shape 223"/>
          <p:cNvSpPr txBox="1"/>
          <p:nvPr/>
        </p:nvSpPr>
        <p:spPr>
          <a:xfrm>
            <a:off x="6125028" y="63512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graphicFrame>
        <p:nvGraphicFramePr>
          <p:cNvPr id="4" name="Diagram 3"/>
          <p:cNvGraphicFramePr/>
          <p:nvPr>
            <p:extLst/>
          </p:nvPr>
        </p:nvGraphicFramePr>
        <p:xfrm>
          <a:off x="3741183" y="2210844"/>
          <a:ext cx="6751053" cy="44869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an 6"/>
          <p:cNvSpPr/>
          <p:nvPr/>
        </p:nvSpPr>
        <p:spPr>
          <a:xfrm>
            <a:off x="1374040" y="2900278"/>
            <a:ext cx="2134066" cy="3108109"/>
          </a:xfrm>
          <a:prstGeom prst="can">
            <a:avLst/>
          </a:prstGeom>
          <a:blipFill>
            <a:blip r:embed="rId8"/>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303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graphicEl>
                                              <a:dgm id="{D26E2CD5-6385-4A90-88D1-293AF4EC6267}"/>
                                            </p:graphic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graphicEl>
                                              <a:dgm id="{B0F76955-EE22-42BD-BB25-10685B6AF2DF}"/>
                                            </p:graphic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graphicEl>
                                              <a:dgm id="{E0E8E7F3-06B2-455D-8614-E236A6284E45}"/>
                                            </p:graphic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graphicEl>
                                              <a:dgm id="{6204A154-6667-4E28-9DA7-7AA4450730B3}"/>
                                            </p:graphic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
                                            <p:graphicEl>
                                              <a:dgm id="{BBAC0797-51C3-416F-B35D-BB406BF2AED2}"/>
                                            </p:graphic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
                                            <p:graphicEl>
                                              <a:dgm id="{D7FC3A44-EA15-45FC-8A83-52B5DFB0C6B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B68FF"/>
                </a:solidFill>
              </a:rPr>
              <a:t>Pores are </a:t>
            </a:r>
            <a:r>
              <a:rPr lang="en-US" dirty="0">
                <a:solidFill>
                  <a:srgbClr val="0B68FF"/>
                </a:solidFill>
              </a:rPr>
              <a:t>modeled as small capillary </a:t>
            </a:r>
            <a:r>
              <a:rPr lang="en-US" dirty="0" smtClean="0">
                <a:solidFill>
                  <a:srgbClr val="0B68FF"/>
                </a:solidFill>
              </a:rPr>
              <a:t>tubes</a:t>
            </a:r>
            <a:endParaRPr lang="en-US" sz="4800" dirty="0"/>
          </a:p>
        </p:txBody>
      </p:sp>
      <p:sp>
        <p:nvSpPr>
          <p:cNvPr id="7" name="Can 6"/>
          <p:cNvSpPr/>
          <p:nvPr/>
        </p:nvSpPr>
        <p:spPr>
          <a:xfrm>
            <a:off x="1415249" y="1440639"/>
            <a:ext cx="3117557" cy="5062989"/>
          </a:xfrm>
          <a:prstGeom prst="can">
            <a:avLst/>
          </a:prstGeom>
          <a:blipFill>
            <a:blip r:embed="rId3"/>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69" name="Group 268"/>
          <p:cNvGrpSpPr/>
          <p:nvPr/>
        </p:nvGrpSpPr>
        <p:grpSpPr>
          <a:xfrm>
            <a:off x="1424534" y="1875963"/>
            <a:ext cx="3032478" cy="4627665"/>
            <a:chOff x="1424534" y="1875963"/>
            <a:chExt cx="3032478" cy="4627665"/>
          </a:xfrm>
        </p:grpSpPr>
        <p:sp>
          <p:nvSpPr>
            <p:cNvPr id="5" name="Can 4"/>
            <p:cNvSpPr/>
            <p:nvPr/>
          </p:nvSpPr>
          <p:spPr>
            <a:xfrm>
              <a:off x="1424534" y="1875963"/>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3" name="Can 12"/>
            <p:cNvSpPr/>
            <p:nvPr/>
          </p:nvSpPr>
          <p:spPr>
            <a:xfrm>
              <a:off x="1518575" y="2010900"/>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4" name="Can 13"/>
            <p:cNvSpPr/>
            <p:nvPr/>
          </p:nvSpPr>
          <p:spPr>
            <a:xfrm>
              <a:off x="1657738" y="2050228"/>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5" name="Can 14"/>
            <p:cNvSpPr/>
            <p:nvPr/>
          </p:nvSpPr>
          <p:spPr>
            <a:xfrm>
              <a:off x="1834899" y="2079054"/>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6" name="Can 15"/>
            <p:cNvSpPr/>
            <p:nvPr/>
          </p:nvSpPr>
          <p:spPr>
            <a:xfrm>
              <a:off x="1974062" y="2146116"/>
              <a:ext cx="45719" cy="4285606"/>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7" name="Can 16"/>
            <p:cNvSpPr/>
            <p:nvPr/>
          </p:nvSpPr>
          <p:spPr>
            <a:xfrm>
              <a:off x="2125891" y="2170180"/>
              <a:ext cx="45719" cy="4285606"/>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8" name="Can 17"/>
            <p:cNvSpPr/>
            <p:nvPr/>
          </p:nvSpPr>
          <p:spPr>
            <a:xfrm>
              <a:off x="2277720" y="2182212"/>
              <a:ext cx="45719" cy="4285606"/>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9" name="Can 18"/>
            <p:cNvSpPr/>
            <p:nvPr/>
          </p:nvSpPr>
          <p:spPr>
            <a:xfrm>
              <a:off x="2429549" y="2206276"/>
              <a:ext cx="45719" cy="4285606"/>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0" name="Can 19"/>
            <p:cNvSpPr/>
            <p:nvPr/>
          </p:nvSpPr>
          <p:spPr>
            <a:xfrm>
              <a:off x="2581378" y="2206276"/>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1" name="Can 20"/>
            <p:cNvSpPr/>
            <p:nvPr/>
          </p:nvSpPr>
          <p:spPr>
            <a:xfrm>
              <a:off x="2733207" y="2206276"/>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2" name="Can 21"/>
            <p:cNvSpPr/>
            <p:nvPr/>
          </p:nvSpPr>
          <p:spPr>
            <a:xfrm>
              <a:off x="2885036" y="2206276"/>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3" name="Can 22"/>
            <p:cNvSpPr/>
            <p:nvPr/>
          </p:nvSpPr>
          <p:spPr>
            <a:xfrm>
              <a:off x="3036865" y="2206276"/>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4" name="Can 23"/>
            <p:cNvSpPr/>
            <p:nvPr/>
          </p:nvSpPr>
          <p:spPr>
            <a:xfrm>
              <a:off x="3188694" y="2206276"/>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5" name="Can 24"/>
            <p:cNvSpPr/>
            <p:nvPr/>
          </p:nvSpPr>
          <p:spPr>
            <a:xfrm>
              <a:off x="3340523" y="2206276"/>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6" name="Can 25"/>
            <p:cNvSpPr/>
            <p:nvPr/>
          </p:nvSpPr>
          <p:spPr>
            <a:xfrm>
              <a:off x="3492352" y="2206276"/>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2" name="Can 41"/>
            <p:cNvSpPr/>
            <p:nvPr/>
          </p:nvSpPr>
          <p:spPr>
            <a:xfrm>
              <a:off x="3644181" y="2206276"/>
              <a:ext cx="45719" cy="423719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3" name="Can 42"/>
            <p:cNvSpPr/>
            <p:nvPr/>
          </p:nvSpPr>
          <p:spPr>
            <a:xfrm>
              <a:off x="3796010" y="2182212"/>
              <a:ext cx="45719" cy="4201464"/>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4" name="Can 43"/>
            <p:cNvSpPr/>
            <p:nvPr/>
          </p:nvSpPr>
          <p:spPr>
            <a:xfrm>
              <a:off x="3950211" y="2115150"/>
              <a:ext cx="45719" cy="4268526"/>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5" name="Can 44"/>
            <p:cNvSpPr/>
            <p:nvPr/>
          </p:nvSpPr>
          <p:spPr>
            <a:xfrm>
              <a:off x="4112121" y="2079054"/>
              <a:ext cx="45719" cy="4268526"/>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6" name="Can 45"/>
            <p:cNvSpPr/>
            <p:nvPr/>
          </p:nvSpPr>
          <p:spPr>
            <a:xfrm>
              <a:off x="4261187" y="2050228"/>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7" name="Can 46"/>
            <p:cNvSpPr/>
            <p:nvPr/>
          </p:nvSpPr>
          <p:spPr>
            <a:xfrm>
              <a:off x="4411293" y="1919530"/>
              <a:ext cx="45719" cy="4297352"/>
            </a:xfrm>
            <a:prstGeom prst="can">
              <a:avLst>
                <a:gd name="adj" fmla="val 2304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pSp>
      <p:grpSp>
        <p:nvGrpSpPr>
          <p:cNvPr id="267" name="Group 266"/>
          <p:cNvGrpSpPr/>
          <p:nvPr/>
        </p:nvGrpSpPr>
        <p:grpSpPr>
          <a:xfrm>
            <a:off x="6694392" y="2272080"/>
            <a:ext cx="3575876" cy="3367302"/>
            <a:chOff x="6694392" y="2272080"/>
            <a:chExt cx="3575876" cy="3367302"/>
          </a:xfrm>
        </p:grpSpPr>
        <p:grpSp>
          <p:nvGrpSpPr>
            <p:cNvPr id="49" name="Group 48"/>
            <p:cNvGrpSpPr/>
            <p:nvPr/>
          </p:nvGrpSpPr>
          <p:grpSpPr>
            <a:xfrm>
              <a:off x="6694392" y="2272080"/>
              <a:ext cx="3575876" cy="3367302"/>
              <a:chOff x="3022600" y="533400"/>
              <a:chExt cx="5588000" cy="5588000"/>
            </a:xfrm>
          </p:grpSpPr>
          <p:sp>
            <p:nvSpPr>
              <p:cNvPr id="50" name="Oval 49"/>
              <p:cNvSpPr/>
              <p:nvPr/>
            </p:nvSpPr>
            <p:spPr>
              <a:xfrm>
                <a:off x="3022600" y="533400"/>
                <a:ext cx="5588000" cy="5588000"/>
              </a:xfrm>
              <a:prstGeom prst="ellipse">
                <a:avLst/>
              </a:prstGeom>
              <a:blipFill>
                <a:blip r:embed="rId4"/>
                <a:tile tx="0" ty="0" sx="100000" sy="100000" flip="none" algn="tl"/>
              </a:bli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flipH="1">
                <a:off x="4193528" y="1605987"/>
                <a:ext cx="301429" cy="637091"/>
              </a:xfrm>
              <a:prstGeom prst="rect">
                <a:avLst/>
              </a:prstGeom>
              <a:noFill/>
            </p:spPr>
            <p:txBody>
              <a:bodyPr wrap="square" rtlCol="0">
                <a:spAutoFit/>
              </a:bodyPr>
              <a:lstStyle/>
              <a:p>
                <a:endParaRPr lang="en-US" sz="2400" i="1" dirty="0">
                  <a:solidFill>
                    <a:schemeClr val="accent3">
                      <a:lumMod val="75000"/>
                    </a:schemeClr>
                  </a:solidFill>
                </a:endParaRPr>
              </a:p>
            </p:txBody>
          </p:sp>
        </p:grpSp>
        <p:sp>
          <p:nvSpPr>
            <p:cNvPr id="62" name="Oval 61"/>
            <p:cNvSpPr/>
            <p:nvPr/>
          </p:nvSpPr>
          <p:spPr>
            <a:xfrm flipH="1" flipV="1">
              <a:off x="6932386"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flipH="1" flipV="1">
              <a:off x="7226018"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flipH="1" flipV="1">
              <a:off x="7519650"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H="1" flipV="1">
              <a:off x="7813282"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flipH="1" flipV="1">
              <a:off x="8106914"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flipH="1" flipV="1">
              <a:off x="8400546"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flipH="1" flipV="1">
              <a:off x="8694178"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flipH="1" flipV="1">
              <a:off x="8987810"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flipH="1" flipV="1">
              <a:off x="9281442"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flipH="1" flipV="1">
              <a:off x="9575074"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flipH="1" flipV="1">
              <a:off x="9832002" y="38414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flipH="1" flipV="1">
              <a:off x="6858978"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flipH="1" flipV="1">
              <a:off x="7152610"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flipH="1" flipV="1">
              <a:off x="7446242"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flipH="1" flipV="1">
              <a:off x="7739874"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flipH="1" flipV="1">
              <a:off x="8033506"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flipH="1" flipV="1">
              <a:off x="8327138"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flipH="1" flipV="1">
              <a:off x="8620770"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flipH="1" flipV="1">
              <a:off x="8914402"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flipH="1" flipV="1">
              <a:off x="9208034"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flipH="1" flipV="1">
              <a:off x="9501666"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flipH="1" flipV="1">
              <a:off x="9795298"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flipH="1" flipV="1">
              <a:off x="10015503" y="408946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flipH="1" flipV="1">
              <a:off x="7005794"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flipH="1" flipV="1">
              <a:off x="7299426"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flipH="1" flipV="1">
              <a:off x="7593058"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flipH="1" flipV="1">
              <a:off x="7886690"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flipH="1" flipV="1">
              <a:off x="8180322"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flipH="1" flipV="1">
              <a:off x="8473954"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flipH="1" flipV="1">
              <a:off x="8767586"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flipH="1" flipV="1">
              <a:off x="9061218"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flipH="1" flipV="1">
              <a:off x="9354850"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flipH="1" flipV="1">
              <a:off x="9648482"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flipH="1" flipV="1">
              <a:off x="9905410" y="433749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flipH="1" flipV="1">
              <a:off x="7079202"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p:nvSpPr>
          <p:spPr>
            <a:xfrm flipH="1" flipV="1">
              <a:off x="7372834"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p:nvSpPr>
          <p:spPr>
            <a:xfrm flipH="1" flipV="1">
              <a:off x="7666466"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p:nvSpPr>
          <p:spPr>
            <a:xfrm flipH="1" flipV="1">
              <a:off x="7960098"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p:nvSpPr>
          <p:spPr>
            <a:xfrm flipH="1" flipV="1">
              <a:off x="8253730"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p:nvSpPr>
          <p:spPr>
            <a:xfrm flipH="1" flipV="1">
              <a:off x="8547362"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flipH="1" flipV="1">
              <a:off x="8840994"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flipH="1" flipV="1">
              <a:off x="9134626"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p:cNvSpPr/>
            <p:nvPr/>
          </p:nvSpPr>
          <p:spPr>
            <a:xfrm flipH="1" flipV="1">
              <a:off x="9428258"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flipH="1" flipV="1">
              <a:off x="9721890" y="46272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flipH="1" flipV="1">
              <a:off x="7189314"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p:cNvSpPr/>
            <p:nvPr/>
          </p:nvSpPr>
          <p:spPr>
            <a:xfrm flipH="1" flipV="1">
              <a:off x="7482946"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p:cNvSpPr/>
            <p:nvPr/>
          </p:nvSpPr>
          <p:spPr>
            <a:xfrm flipH="1" flipV="1">
              <a:off x="7776578"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p:cNvSpPr/>
            <p:nvPr/>
          </p:nvSpPr>
          <p:spPr>
            <a:xfrm flipH="1" flipV="1">
              <a:off x="8070210"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p:cNvSpPr/>
            <p:nvPr/>
          </p:nvSpPr>
          <p:spPr>
            <a:xfrm flipH="1" flipV="1">
              <a:off x="8363842"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p:cNvSpPr/>
            <p:nvPr/>
          </p:nvSpPr>
          <p:spPr>
            <a:xfrm flipH="1" flipV="1">
              <a:off x="8657474"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p:cNvSpPr/>
            <p:nvPr/>
          </p:nvSpPr>
          <p:spPr>
            <a:xfrm flipH="1" flipV="1">
              <a:off x="8951106"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p:cNvSpPr/>
            <p:nvPr/>
          </p:nvSpPr>
          <p:spPr>
            <a:xfrm flipH="1" flipV="1">
              <a:off x="9244738"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p:cNvSpPr/>
            <p:nvPr/>
          </p:nvSpPr>
          <p:spPr>
            <a:xfrm flipH="1" flipV="1">
              <a:off x="9538370" y="273589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p:cNvSpPr/>
            <p:nvPr/>
          </p:nvSpPr>
          <p:spPr>
            <a:xfrm flipH="1" flipV="1">
              <a:off x="7115906"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p:cNvSpPr/>
            <p:nvPr/>
          </p:nvSpPr>
          <p:spPr>
            <a:xfrm flipH="1" flipV="1">
              <a:off x="7409538"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p:nvSpPr>
          <p:spPr>
            <a:xfrm flipH="1" flipV="1">
              <a:off x="7703170"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p:cNvSpPr/>
            <p:nvPr/>
          </p:nvSpPr>
          <p:spPr>
            <a:xfrm flipH="1" flipV="1">
              <a:off x="7996802"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p:nvSpPr>
          <p:spPr>
            <a:xfrm flipH="1" flipV="1">
              <a:off x="8290434"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p:cNvSpPr/>
            <p:nvPr/>
          </p:nvSpPr>
          <p:spPr>
            <a:xfrm flipH="1" flipV="1">
              <a:off x="8584066"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p:cNvSpPr/>
            <p:nvPr/>
          </p:nvSpPr>
          <p:spPr>
            <a:xfrm flipH="1" flipV="1">
              <a:off x="8877698"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p:cNvSpPr/>
            <p:nvPr/>
          </p:nvSpPr>
          <p:spPr>
            <a:xfrm flipH="1" flipV="1">
              <a:off x="9171330"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p:cNvSpPr/>
            <p:nvPr/>
          </p:nvSpPr>
          <p:spPr>
            <a:xfrm flipH="1" flipV="1">
              <a:off x="9464962"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p:cNvSpPr/>
            <p:nvPr/>
          </p:nvSpPr>
          <p:spPr>
            <a:xfrm flipH="1" flipV="1">
              <a:off x="9758594" y="2983926"/>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Oval 206"/>
            <p:cNvSpPr/>
            <p:nvPr/>
          </p:nvSpPr>
          <p:spPr>
            <a:xfrm flipH="1" flipV="1">
              <a:off x="6969090"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Oval 207"/>
            <p:cNvSpPr/>
            <p:nvPr/>
          </p:nvSpPr>
          <p:spPr>
            <a:xfrm flipH="1" flipV="1">
              <a:off x="7262722"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p:cNvSpPr/>
            <p:nvPr/>
          </p:nvSpPr>
          <p:spPr>
            <a:xfrm flipH="1" flipV="1">
              <a:off x="7556354"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p:cNvSpPr/>
            <p:nvPr/>
          </p:nvSpPr>
          <p:spPr>
            <a:xfrm flipH="1" flipV="1">
              <a:off x="7849986"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Oval 210"/>
            <p:cNvSpPr/>
            <p:nvPr/>
          </p:nvSpPr>
          <p:spPr>
            <a:xfrm flipH="1" flipV="1">
              <a:off x="8143618"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p:cNvSpPr/>
            <p:nvPr/>
          </p:nvSpPr>
          <p:spPr>
            <a:xfrm flipH="1" flipV="1">
              <a:off x="8437250"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p:cNvSpPr/>
            <p:nvPr/>
          </p:nvSpPr>
          <p:spPr>
            <a:xfrm flipH="1" flipV="1">
              <a:off x="8730882"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p:cNvSpPr/>
            <p:nvPr/>
          </p:nvSpPr>
          <p:spPr>
            <a:xfrm flipH="1" flipV="1">
              <a:off x="9024514"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p:cNvSpPr/>
            <p:nvPr/>
          </p:nvSpPr>
          <p:spPr>
            <a:xfrm flipH="1" flipV="1">
              <a:off x="9318146"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p:cNvSpPr/>
            <p:nvPr/>
          </p:nvSpPr>
          <p:spPr>
            <a:xfrm flipH="1" flipV="1">
              <a:off x="9611778"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flipH="1" flipV="1">
              <a:off x="9868706" y="323196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p:cNvSpPr/>
            <p:nvPr/>
          </p:nvSpPr>
          <p:spPr>
            <a:xfrm flipH="1" flipV="1">
              <a:off x="7042498"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p:cNvSpPr/>
            <p:nvPr/>
          </p:nvSpPr>
          <p:spPr>
            <a:xfrm flipH="1" flipV="1">
              <a:off x="7336130"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p:cNvSpPr/>
            <p:nvPr/>
          </p:nvSpPr>
          <p:spPr>
            <a:xfrm flipH="1" flipV="1">
              <a:off x="7629762"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p:cNvSpPr/>
            <p:nvPr/>
          </p:nvSpPr>
          <p:spPr>
            <a:xfrm flipH="1" flipV="1">
              <a:off x="7923394"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p:cNvSpPr/>
            <p:nvPr/>
          </p:nvSpPr>
          <p:spPr>
            <a:xfrm flipH="1" flipV="1">
              <a:off x="8217026"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p:cNvSpPr/>
            <p:nvPr/>
          </p:nvSpPr>
          <p:spPr>
            <a:xfrm flipH="1" flipV="1">
              <a:off x="8510658"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flipH="1" flipV="1">
              <a:off x="8804290"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flipH="1" flipV="1">
              <a:off x="9097922"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p:cNvSpPr/>
            <p:nvPr/>
          </p:nvSpPr>
          <p:spPr>
            <a:xfrm flipH="1" flipV="1">
              <a:off x="9391554"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p:cNvSpPr/>
            <p:nvPr/>
          </p:nvSpPr>
          <p:spPr>
            <a:xfrm flipH="1" flipV="1">
              <a:off x="9685186"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p:nvSpPr>
          <p:spPr>
            <a:xfrm flipH="1" flipV="1">
              <a:off x="9942114" y="35216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p:nvSpPr>
          <p:spPr>
            <a:xfrm flipH="1" flipV="1">
              <a:off x="7468391" y="514749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flipH="1" flipV="1">
              <a:off x="7748250" y="5154549"/>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flipH="1" flipV="1">
              <a:off x="8017909" y="5277945"/>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p:cNvSpPr/>
            <p:nvPr/>
          </p:nvSpPr>
          <p:spPr>
            <a:xfrm flipH="1" flipV="1">
              <a:off x="8335514" y="535882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p:cNvSpPr/>
            <p:nvPr/>
          </p:nvSpPr>
          <p:spPr>
            <a:xfrm flipH="1" flipV="1">
              <a:off x="8666426" y="533704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p:cNvSpPr/>
            <p:nvPr/>
          </p:nvSpPr>
          <p:spPr>
            <a:xfrm flipH="1" flipV="1">
              <a:off x="8918590" y="529913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p:cNvSpPr/>
            <p:nvPr/>
          </p:nvSpPr>
          <p:spPr>
            <a:xfrm flipH="1" flipV="1">
              <a:off x="9240550" y="515093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p:cNvSpPr/>
            <p:nvPr/>
          </p:nvSpPr>
          <p:spPr>
            <a:xfrm flipH="1" flipV="1">
              <a:off x="7291050" y="4888604"/>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p:cNvSpPr/>
            <p:nvPr/>
          </p:nvSpPr>
          <p:spPr>
            <a:xfrm flipH="1" flipV="1">
              <a:off x="7584682" y="4888604"/>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p:cNvSpPr/>
            <p:nvPr/>
          </p:nvSpPr>
          <p:spPr>
            <a:xfrm flipH="1" flipV="1">
              <a:off x="7878314" y="4888604"/>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p:cNvSpPr/>
            <p:nvPr/>
          </p:nvSpPr>
          <p:spPr>
            <a:xfrm flipH="1" flipV="1">
              <a:off x="8171946" y="493638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p:cNvSpPr/>
            <p:nvPr/>
          </p:nvSpPr>
          <p:spPr>
            <a:xfrm flipH="1" flipV="1">
              <a:off x="8502282" y="4996493"/>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p:cNvSpPr/>
            <p:nvPr/>
          </p:nvSpPr>
          <p:spPr>
            <a:xfrm flipH="1" flipV="1">
              <a:off x="8795914" y="4961521"/>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p:cNvSpPr/>
            <p:nvPr/>
          </p:nvSpPr>
          <p:spPr>
            <a:xfrm flipH="1" flipV="1">
              <a:off x="9052842" y="4888604"/>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p:cNvSpPr/>
            <p:nvPr/>
          </p:nvSpPr>
          <p:spPr>
            <a:xfrm flipH="1" flipV="1">
              <a:off x="9346474" y="4888604"/>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p:nvSpPr>
          <p:spPr>
            <a:xfrm flipH="1" flipV="1">
              <a:off x="9640106" y="4888604"/>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p:cNvSpPr/>
            <p:nvPr/>
          </p:nvSpPr>
          <p:spPr>
            <a:xfrm flipH="1" flipV="1">
              <a:off x="6777194" y="3573963"/>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Oval 258"/>
            <p:cNvSpPr/>
            <p:nvPr/>
          </p:nvSpPr>
          <p:spPr>
            <a:xfrm flipH="1" flipV="1">
              <a:off x="7606375" y="2477324"/>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Oval 259"/>
            <p:cNvSpPr/>
            <p:nvPr/>
          </p:nvSpPr>
          <p:spPr>
            <a:xfrm flipH="1" flipV="1">
              <a:off x="7900007" y="240546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p:cNvSpPr/>
            <p:nvPr/>
          </p:nvSpPr>
          <p:spPr>
            <a:xfrm flipH="1" flipV="1">
              <a:off x="8193639" y="240546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Oval 261"/>
            <p:cNvSpPr/>
            <p:nvPr/>
          </p:nvSpPr>
          <p:spPr>
            <a:xfrm flipH="1" flipV="1">
              <a:off x="8487271" y="240546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p:cNvSpPr/>
            <p:nvPr/>
          </p:nvSpPr>
          <p:spPr>
            <a:xfrm flipH="1" flipV="1">
              <a:off x="8780903" y="240546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p:cNvSpPr/>
            <p:nvPr/>
          </p:nvSpPr>
          <p:spPr>
            <a:xfrm flipH="1" flipV="1">
              <a:off x="9073326" y="2464702"/>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8" name="Shape 223"/>
          <p:cNvSpPr txBox="1"/>
          <p:nvPr/>
        </p:nvSpPr>
        <p:spPr>
          <a:xfrm>
            <a:off x="6277428" y="65036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272868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B68FF"/>
                </a:solidFill>
              </a:rPr>
              <a:t>Pores are </a:t>
            </a:r>
            <a:r>
              <a:rPr lang="en-US" dirty="0">
                <a:solidFill>
                  <a:srgbClr val="0B68FF"/>
                </a:solidFill>
              </a:rPr>
              <a:t>modeled as small capillary </a:t>
            </a:r>
            <a:r>
              <a:rPr lang="en-US" dirty="0" smtClean="0">
                <a:solidFill>
                  <a:srgbClr val="0B68FF"/>
                </a:solidFill>
              </a:rPr>
              <a:t>tubes</a:t>
            </a:r>
            <a:endParaRPr lang="en-US" sz="4800" dirty="0"/>
          </a:p>
        </p:txBody>
      </p:sp>
      <p:grpSp>
        <p:nvGrpSpPr>
          <p:cNvPr id="139" name="Group 138"/>
          <p:cNvGrpSpPr/>
          <p:nvPr/>
        </p:nvGrpSpPr>
        <p:grpSpPr>
          <a:xfrm>
            <a:off x="4006248" y="2485079"/>
            <a:ext cx="4179505" cy="4049318"/>
            <a:chOff x="3022600" y="533400"/>
            <a:chExt cx="5588000" cy="5588000"/>
          </a:xfrm>
        </p:grpSpPr>
        <p:sp>
          <p:nvSpPr>
            <p:cNvPr id="140" name="Oval 139"/>
            <p:cNvSpPr/>
            <p:nvPr/>
          </p:nvSpPr>
          <p:spPr>
            <a:xfrm>
              <a:off x="3022600" y="533400"/>
              <a:ext cx="5588000" cy="5588000"/>
            </a:xfrm>
            <a:prstGeom prst="ellipse">
              <a:avLst/>
            </a:prstGeom>
            <a:blipFill>
              <a:blip r:embed="rId3"/>
              <a:tile tx="0" ty="0" sx="100000" sy="100000" flip="none" algn="tl"/>
            </a:bli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a:off x="3498471" y="1212969"/>
              <a:ext cx="1691543" cy="1691543"/>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extBox 142"/>
            <p:cNvSpPr txBox="1"/>
            <p:nvPr/>
          </p:nvSpPr>
          <p:spPr>
            <a:xfrm flipH="1">
              <a:off x="4193528" y="1605987"/>
              <a:ext cx="301429" cy="637091"/>
            </a:xfrm>
            <a:prstGeom prst="rect">
              <a:avLst/>
            </a:prstGeom>
            <a:noFill/>
          </p:spPr>
          <p:txBody>
            <a:bodyPr wrap="square" rtlCol="0">
              <a:spAutoFit/>
            </a:bodyPr>
            <a:lstStyle/>
            <a:p>
              <a:endParaRPr lang="en-US" sz="2400" i="1" dirty="0">
                <a:solidFill>
                  <a:schemeClr val="accent3">
                    <a:lumMod val="75000"/>
                  </a:schemeClr>
                </a:solidFill>
              </a:endParaRPr>
            </a:p>
          </p:txBody>
        </p:sp>
        <p:sp>
          <p:nvSpPr>
            <p:cNvPr id="145" name="Oval 144"/>
            <p:cNvSpPr/>
            <p:nvPr/>
          </p:nvSpPr>
          <p:spPr>
            <a:xfrm>
              <a:off x="5208763" y="760215"/>
              <a:ext cx="1691543" cy="1691543"/>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a:off x="3179816" y="2922334"/>
              <a:ext cx="1691543" cy="1691543"/>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a:off x="4344242" y="4296791"/>
              <a:ext cx="1691543" cy="1691543"/>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p:cNvSpPr/>
            <p:nvPr/>
          </p:nvSpPr>
          <p:spPr>
            <a:xfrm>
              <a:off x="4890108" y="2511496"/>
              <a:ext cx="1691543" cy="1691543"/>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a:off x="6035784" y="3895328"/>
              <a:ext cx="1691543" cy="1691543"/>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p:nvSpPr>
          <p:spPr>
            <a:xfrm>
              <a:off x="6591026" y="2072082"/>
              <a:ext cx="1691543" cy="1691543"/>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2" name="Shape 223"/>
          <p:cNvSpPr txBox="1"/>
          <p:nvPr/>
        </p:nvSpPr>
        <p:spPr>
          <a:xfrm>
            <a:off x="6277428" y="65036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
        <p:nvSpPr>
          <p:cNvPr id="3" name="Donut 2"/>
          <p:cNvSpPr/>
          <p:nvPr/>
        </p:nvSpPr>
        <p:spPr>
          <a:xfrm>
            <a:off x="5400368" y="3911441"/>
            <a:ext cx="1265179" cy="1225296"/>
          </a:xfrm>
          <a:prstGeom prst="don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2927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n 3"/>
          <p:cNvSpPr/>
          <p:nvPr/>
        </p:nvSpPr>
        <p:spPr>
          <a:xfrm>
            <a:off x="3607561" y="169556"/>
            <a:ext cx="4262511" cy="6625883"/>
          </a:xfrm>
          <a:prstGeom prst="can">
            <a:avLst/>
          </a:prstGeom>
          <a:blipFill>
            <a:blip r:embed="rId3"/>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Can 4"/>
          <p:cNvSpPr/>
          <p:nvPr/>
        </p:nvSpPr>
        <p:spPr>
          <a:xfrm>
            <a:off x="5092503" y="1195755"/>
            <a:ext cx="1111349" cy="5599683"/>
          </a:xfrm>
          <a:prstGeom prst="can">
            <a:avLst>
              <a:gd name="adj" fmla="val 1411"/>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 name="Oval 5"/>
          <p:cNvSpPr/>
          <p:nvPr/>
        </p:nvSpPr>
        <p:spPr>
          <a:xfrm>
            <a:off x="5092503" y="555674"/>
            <a:ext cx="1111349" cy="211015"/>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 name="Can 6"/>
          <p:cNvSpPr/>
          <p:nvPr/>
        </p:nvSpPr>
        <p:spPr>
          <a:xfrm rot="5400000">
            <a:off x="3643531" y="2676380"/>
            <a:ext cx="450166" cy="244777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525149" y="3773658"/>
            <a:ext cx="239151" cy="17584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Oval 8"/>
          <p:cNvSpPr/>
          <p:nvPr/>
        </p:nvSpPr>
        <p:spPr>
          <a:xfrm>
            <a:off x="2471222" y="3849856"/>
            <a:ext cx="271975" cy="19929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Oval 9"/>
          <p:cNvSpPr/>
          <p:nvPr/>
        </p:nvSpPr>
        <p:spPr>
          <a:xfrm>
            <a:off x="2562664" y="3773658"/>
            <a:ext cx="239151" cy="17584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Oval 10"/>
          <p:cNvSpPr/>
          <p:nvPr/>
        </p:nvSpPr>
        <p:spPr>
          <a:xfrm>
            <a:off x="2508737" y="3849856"/>
            <a:ext cx="271975" cy="19929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Oval 11"/>
          <p:cNvSpPr/>
          <p:nvPr/>
        </p:nvSpPr>
        <p:spPr>
          <a:xfrm>
            <a:off x="2525149" y="3773658"/>
            <a:ext cx="239151" cy="17584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Oval 12"/>
          <p:cNvSpPr/>
          <p:nvPr/>
        </p:nvSpPr>
        <p:spPr>
          <a:xfrm>
            <a:off x="2471222" y="3849856"/>
            <a:ext cx="271975" cy="19929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 name="Can 13"/>
          <p:cNvSpPr/>
          <p:nvPr/>
        </p:nvSpPr>
        <p:spPr>
          <a:xfrm rot="5400000">
            <a:off x="7105663" y="196951"/>
            <a:ext cx="450166" cy="244777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an 14"/>
          <p:cNvSpPr/>
          <p:nvPr/>
        </p:nvSpPr>
        <p:spPr>
          <a:xfrm rot="5400000">
            <a:off x="7139046" y="5078436"/>
            <a:ext cx="450166" cy="244777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hape 223"/>
          <p:cNvSpPr txBox="1"/>
          <p:nvPr/>
        </p:nvSpPr>
        <p:spPr>
          <a:xfrm>
            <a:off x="6277428" y="6503628"/>
            <a:ext cx="5870696" cy="328293"/>
          </a:xfrm>
          <a:prstGeom prst="rect">
            <a:avLst/>
          </a:prstGeom>
          <a:noFill/>
          <a:ln>
            <a:noFill/>
          </a:ln>
        </p:spPr>
        <p:txBody>
          <a:bodyPr lIns="121900" tIns="60933" rIns="121900" bIns="60933" anchor="t" anchorCtr="0">
            <a:noAutofit/>
          </a:bodyPr>
          <a:lstStyle/>
          <a:p>
            <a:pPr algn="r">
              <a:buSzPct val="25000"/>
            </a:pPr>
            <a:r>
              <a:rPr lang="en-US" sz="1200" b="1" dirty="0" err="1">
                <a:solidFill>
                  <a:srgbClr val="0B68FF"/>
                </a:solidFill>
                <a:ea typeface="Arial"/>
                <a:cs typeface="Arial"/>
                <a:sym typeface="Arial"/>
              </a:rPr>
              <a:t>StaRS</a:t>
            </a:r>
            <a:r>
              <a:rPr lang="en-US" sz="1200" b="1" dirty="0">
                <a:solidFill>
                  <a:srgbClr val="0B68FF"/>
                </a:solidFill>
                <a:ea typeface="Arial"/>
                <a:cs typeface="Arial"/>
                <a:sym typeface="Arial"/>
              </a:rPr>
              <a:t> Filter Theory | </a:t>
            </a:r>
            <a:r>
              <a:rPr lang="en-US" sz="1200" b="1" dirty="0">
                <a:solidFill>
                  <a:srgbClr val="0B68FF"/>
                </a:solidFill>
              </a:rPr>
              <a:t>Research</a:t>
            </a:r>
            <a:r>
              <a:rPr lang="en-US" sz="1200" b="1" dirty="0">
                <a:solidFill>
                  <a:srgbClr val="0B68FF"/>
                </a:solidFill>
                <a:ea typeface="Arial"/>
                <a:cs typeface="Arial"/>
                <a:sym typeface="Arial"/>
              </a:rPr>
              <a:t> | </a:t>
            </a:r>
            <a:r>
              <a:rPr lang="en-US" sz="1200" b="1" dirty="0">
                <a:solidFill>
                  <a:srgbClr val="7F7F7F"/>
                </a:solidFill>
                <a:sym typeface="Arial"/>
              </a:rPr>
              <a:t>Symposium</a:t>
            </a:r>
            <a:r>
              <a:rPr lang="en-US" sz="1200" b="1" dirty="0">
                <a:solidFill>
                  <a:srgbClr val="7F7F7F"/>
                </a:solidFill>
                <a:ea typeface="Arial"/>
                <a:cs typeface="Arial"/>
                <a:sym typeface="Arial"/>
              </a:rPr>
              <a:t> Fall 201</a:t>
            </a:r>
            <a:r>
              <a:rPr lang="en-US" sz="1200" b="1" dirty="0">
                <a:solidFill>
                  <a:srgbClr val="7F7F7F"/>
                </a:solidFill>
              </a:rPr>
              <a:t>6</a:t>
            </a:r>
          </a:p>
        </p:txBody>
      </p:sp>
    </p:spTree>
    <p:extLst>
      <p:ext uri="{BB962C8B-B14F-4D97-AF65-F5344CB8AC3E}">
        <p14:creationId xmlns:p14="http://schemas.microsoft.com/office/powerpoint/2010/main" val="392462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91667E-6 -2.96296E-6 C 0.08984 0.00602 0.17981 0.01227 0.21328 0.00394 C 0.24674 -0.00416 0.20364 -0.03634 0.20065 -0.0493 " pathEditMode="relative" rAng="0" ptsTypes="AAA">
                                      <p:cBhvr>
                                        <p:cTn id="6" dur="2000" fill="hold"/>
                                        <p:tgtEl>
                                          <p:spTgt spid="8"/>
                                        </p:tgtEl>
                                        <p:attrNameLst>
                                          <p:attrName>ppt_x</p:attrName>
                                          <p:attrName>ppt_y</p:attrName>
                                        </p:attrNameLst>
                                      </p:cBhvr>
                                      <p:rCtr x="11289" y="-2083"/>
                                    </p:animMotion>
                                  </p:childTnLst>
                                </p:cTn>
                              </p:par>
                              <p:par>
                                <p:cTn id="7" presetID="0" presetClass="path" presetSubtype="0" accel="50000" decel="50000" fill="hold" grpId="0" nodeType="withEffect">
                                  <p:stCondLst>
                                    <p:cond delay="0"/>
                                  </p:stCondLst>
                                  <p:childTnLst>
                                    <p:animMotion origin="layout" path="M -2.08333E-6 0.00185 C 0.08985 -0.0051 0.17982 -0.0125 0.21328 -0.00278 C 0.24675 0.00694 0.20365 0.04537 0.20065 0.06111 " pathEditMode="relative" rAng="0" ptsTypes="AAA">
                                      <p:cBhvr>
                                        <p:cTn id="8" dur="2000" fill="hold"/>
                                        <p:tgtEl>
                                          <p:spTgt spid="9"/>
                                        </p:tgtEl>
                                        <p:attrNameLst>
                                          <p:attrName>ppt_x</p:attrName>
                                          <p:attrName>ppt_y</p:attrName>
                                        </p:attrNameLst>
                                      </p:cBhvr>
                                      <p:rCtr x="11289" y="2477"/>
                                    </p:animMotion>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grpId="0" nodeType="clickEffect">
                                  <p:stCondLst>
                                    <p:cond delay="0"/>
                                  </p:stCondLst>
                                  <p:childTnLst>
                                    <p:animMotion origin="layout" path="M -1.875E-6 -2.96296E-6 C 0.09479 0.00486 0.18998 0.01019 0.22552 0.00301 C 0.26081 -0.00347 0.21524 -0.03032 0.21211 -0.04051 " pathEditMode="relative" rAng="0" ptsTypes="AAA">
                                      <p:cBhvr>
                                        <p:cTn id="12" dur="2000" fill="hold"/>
                                        <p:tgtEl>
                                          <p:spTgt spid="10"/>
                                        </p:tgtEl>
                                        <p:attrNameLst>
                                          <p:attrName>ppt_x</p:attrName>
                                          <p:attrName>ppt_y</p:attrName>
                                        </p:attrNameLst>
                                      </p:cBhvr>
                                      <p:rCtr x="11940" y="-1713"/>
                                    </p:animMotion>
                                  </p:childTnLst>
                                </p:cTn>
                              </p:par>
                              <p:par>
                                <p:cTn id="13" presetID="0" presetClass="path" presetSubtype="0" accel="50000" decel="50000" fill="hold" grpId="0" nodeType="withEffect">
                                  <p:stCondLst>
                                    <p:cond delay="0"/>
                                  </p:stCondLst>
                                  <p:childTnLst>
                                    <p:animMotion origin="layout" path="M 2.91667E-6 4.07407E-6 C 0.097 -0.00625 0.1944 -0.0132 0.23086 -0.00417 C 0.26692 0.00486 0.22018 0.04051 0.21705 0.05555 " pathEditMode="relative" rAng="0" ptsTypes="AAA">
                                      <p:cBhvr>
                                        <p:cTn id="14" dur="2000" fill="hold"/>
                                        <p:tgtEl>
                                          <p:spTgt spid="11"/>
                                        </p:tgtEl>
                                        <p:attrNameLst>
                                          <p:attrName>ppt_x</p:attrName>
                                          <p:attrName>ppt_y</p:attrName>
                                        </p:attrNameLst>
                                      </p:cBhvr>
                                      <p:rCtr x="12214" y="2338"/>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2.91667E-6 -2.96296E-6 C 0.09935 0.00486 0.19909 0.01019 0.23646 0.00301 C 0.27343 -0.00347 0.22565 -0.03032 0.22239 -0.04051 " pathEditMode="relative" rAng="0" ptsTypes="AAA">
                                      <p:cBhvr>
                                        <p:cTn id="18" dur="2000" fill="hold"/>
                                        <p:tgtEl>
                                          <p:spTgt spid="12"/>
                                        </p:tgtEl>
                                        <p:attrNameLst>
                                          <p:attrName>ppt_x</p:attrName>
                                          <p:attrName>ppt_y</p:attrName>
                                        </p:attrNameLst>
                                      </p:cBhvr>
                                      <p:rCtr x="12513" y="-1713"/>
                                    </p:animMotion>
                                  </p:childTnLst>
                                </p:cTn>
                              </p:par>
                              <p:par>
                                <p:cTn id="19" presetID="0" presetClass="path" presetSubtype="0" accel="50000" decel="50000" fill="hold" grpId="0" nodeType="withEffect">
                                  <p:stCondLst>
                                    <p:cond delay="0"/>
                                  </p:stCondLst>
                                  <p:childTnLst>
                                    <p:animMotion origin="layout" path="M -2.08333E-6 4.07407E-6 C 0.10117 -0.00602 0.203 -0.01274 0.24102 -0.00394 C 0.27865 0.00463 0.22982 0.03912 0.22656 0.0537 " pathEditMode="relative" rAng="0" ptsTypes="AAA">
                                      <p:cBhvr>
                                        <p:cTn id="20" dur="2000" fill="hold"/>
                                        <p:tgtEl>
                                          <p:spTgt spid="13"/>
                                        </p:tgtEl>
                                        <p:attrNameLst>
                                          <p:attrName>ppt_x</p:attrName>
                                          <p:attrName>ppt_y</p:attrName>
                                        </p:attrNameLst>
                                      </p:cBhvr>
                                      <p:rCtr x="12747" y="22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AguaClara Template" id="{58FE236C-0CF3-462D-AF5A-01ACB72B76F0}" vid="{677C4ACB-7CCC-4D44-873F-954A76C34B2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AguaClara Template" id="{58FE236C-0CF3-462D-AF5A-01ACB72B76F0}" vid="{677C4ACB-7CCC-4D44-873F-954A76C34B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515</TotalTime>
  <Words>1196</Words>
  <Application>Microsoft Office PowerPoint</Application>
  <PresentationFormat>Custom</PresentationFormat>
  <Paragraphs>137</Paragraphs>
  <Slides>20</Slides>
  <Notes>16</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1_Office Theme</vt:lpstr>
      <vt:lpstr>StaRS Filter Theory</vt:lpstr>
      <vt:lpstr>Optimize filter performance for cleaner water</vt:lpstr>
      <vt:lpstr>Previous data shows coagulant affects filter performance</vt:lpstr>
      <vt:lpstr>Failure time for various dosages have no correlation to head loss </vt:lpstr>
      <vt:lpstr>Modeling filter performance will help future design</vt:lpstr>
      <vt:lpstr>Creating a mathematical model is complex</vt:lpstr>
      <vt:lpstr>Pores are modeled as small capillary tubes</vt:lpstr>
      <vt:lpstr>Pores are modeled as small capillary tubes</vt:lpstr>
      <vt:lpstr>PowerPoint Presentation</vt:lpstr>
      <vt:lpstr>PowerPoint Presentation</vt:lpstr>
      <vt:lpstr>Estimated floc size is too large</vt:lpstr>
      <vt:lpstr>Modeled floc volume is too large</vt:lpstr>
      <vt:lpstr>Constriction model represents the pores as empty chambers</vt:lpstr>
      <vt:lpstr>Streamline convergence theory validates the constriction model</vt:lpstr>
      <vt:lpstr>There are restrictions to the constriction model</vt:lpstr>
      <vt:lpstr>The current hypothesis is that the single mass of flocs is in the shape of a washer</vt:lpstr>
      <vt:lpstr>Questions and Recommendations</vt:lpstr>
      <vt:lpstr>Appendix Slides</vt:lpstr>
      <vt:lpstr>Filter Schematic</vt:lpstr>
      <vt:lpstr>Conditions used to test the filter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Bobo</dc:creator>
  <cp:lastModifiedBy>cee</cp:lastModifiedBy>
  <cp:revision>99</cp:revision>
  <dcterms:created xsi:type="dcterms:W3CDTF">2016-05-15T01:50:11Z</dcterms:created>
  <dcterms:modified xsi:type="dcterms:W3CDTF">2016-10-24T20:24:30Z</dcterms:modified>
</cp:coreProperties>
</file>