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16"/>
  </p:notesMasterIdLst>
  <p:sldIdLst>
    <p:sldId id="371" r:id="rId2"/>
    <p:sldId id="356" r:id="rId3"/>
    <p:sldId id="357" r:id="rId4"/>
    <p:sldId id="359" r:id="rId5"/>
    <p:sldId id="365" r:id="rId6"/>
    <p:sldId id="367" r:id="rId7"/>
    <p:sldId id="368" r:id="rId8"/>
    <p:sldId id="369" r:id="rId9"/>
    <p:sldId id="370" r:id="rId10"/>
    <p:sldId id="366" r:id="rId11"/>
    <p:sldId id="361" r:id="rId12"/>
    <p:sldId id="362" r:id="rId13"/>
    <p:sldId id="363" r:id="rId14"/>
    <p:sldId id="373"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7646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92593" autoAdjust="0"/>
  </p:normalViewPr>
  <p:slideViewPr>
    <p:cSldViewPr>
      <p:cViewPr>
        <p:scale>
          <a:sx n="86" d="100"/>
          <a:sy n="86" d="100"/>
        </p:scale>
        <p:origin x="840" y="60"/>
      </p:cViewPr>
      <p:guideLst>
        <p:guide orient="horz" pos="2160"/>
        <p:guide pos="2880"/>
      </p:guideLst>
    </p:cSldViewPr>
  </p:slideViewPr>
  <p:outlineViewPr>
    <p:cViewPr>
      <p:scale>
        <a:sx n="33" d="100"/>
        <a:sy n="33" d="100"/>
      </p:scale>
      <p:origin x="0" y="148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60" d="100"/>
          <a:sy n="60" d="100"/>
        </p:scale>
        <p:origin x="-2748"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1874BD-4050-4281-AA6A-23712049D449}" type="datetimeFigureOut">
              <a:rPr lang="en-US" smtClean="0"/>
              <a:pPr/>
              <a:t>10/20/2015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046E1A4-200E-4ABD-9212-41EB0F3A9311}" type="slidenum">
              <a:rPr lang="en-US" smtClean="0"/>
              <a:pPr/>
              <a:t>‹#›</a:t>
            </a:fld>
            <a:endParaRPr lang="en-US"/>
          </a:p>
        </p:txBody>
      </p:sp>
    </p:spTree>
    <p:extLst>
      <p:ext uri="{BB962C8B-B14F-4D97-AF65-F5344CB8AC3E}">
        <p14:creationId xmlns:p14="http://schemas.microsoft.com/office/powerpoint/2010/main" val="12282994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2" name="Shape 7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73" name="Shape 7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1</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5650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spcAft>
                <a:spcPts val="1000"/>
              </a:spcAft>
              <a:buNone/>
            </a:pPr>
            <a:r>
              <a:rPr lang="es-HN" sz="1100">
                <a:latin typeface="Arial"/>
                <a:ea typeface="Arial"/>
                <a:cs typeface="Arial"/>
                <a:sym typeface="Arial"/>
              </a:rPr>
              <a:t>We will connect everything to stampbox, pressure sensor.</a:t>
            </a:r>
          </a:p>
          <a:p>
            <a:pPr lvl="0" rtl="0">
              <a:spcBef>
                <a:spcPts val="0"/>
              </a:spcBef>
              <a:spcAft>
                <a:spcPts val="1000"/>
              </a:spcAft>
              <a:buClr>
                <a:schemeClr val="dk1"/>
              </a:buClr>
              <a:buSzPct val="100000"/>
              <a:buFont typeface="Arial"/>
              <a:buNone/>
            </a:pPr>
            <a:r>
              <a:rPr lang="es-HN" sz="1100">
                <a:latin typeface="Arial"/>
                <a:ea typeface="Arial"/>
                <a:cs typeface="Arial"/>
                <a:sym typeface="Arial"/>
              </a:rPr>
              <a:t>We will write a new ProCoDA file to control all of the pumps and solenoid valves and collect pressure sensor and turbidimeter data.</a:t>
            </a:r>
          </a:p>
          <a:p>
            <a:pPr lvl="0" rtl="0">
              <a:spcBef>
                <a:spcPts val="0"/>
              </a:spcBef>
              <a:spcAft>
                <a:spcPts val="1000"/>
              </a:spcAft>
              <a:buNone/>
            </a:pPr>
            <a:endParaRPr sz="1100">
              <a:latin typeface="Arial"/>
              <a:ea typeface="Arial"/>
              <a:cs typeface="Arial"/>
              <a:sym typeface="Arial"/>
            </a:endParaRPr>
          </a:p>
          <a:p>
            <a:pPr lvl="0" rtl="0">
              <a:spcBef>
                <a:spcPts val="0"/>
              </a:spcBef>
              <a:spcAft>
                <a:spcPts val="1000"/>
              </a:spcAft>
              <a:buNone/>
            </a:pPr>
            <a:r>
              <a:rPr lang="es-HN" sz="1100">
                <a:latin typeface="Arial"/>
                <a:ea typeface="Arial"/>
                <a:cs typeface="Arial"/>
                <a:sym typeface="Arial"/>
              </a:rPr>
              <a:t>We will run experiments to measure head loss and effluent turbidity over time. A collection of pC* curves based off of the effluent turbidity results will describe filter performance. Head loss over time will be analyzed for trends based on coagulant dosage and influent turbidity. We will use these trends to develop our mathematical model of head loss due to coagulant dosage. Based on those data, we will reevaluate the optimal filter depth for the sand filter layer depth</a:t>
            </a:r>
          </a:p>
        </p:txBody>
      </p:sp>
      <p:sp>
        <p:nvSpPr>
          <p:cNvPr id="181" name="Shape 18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40585754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87" name="Shape 18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12575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Shape 1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s-HN"/>
              <a:t>Theresa</a:t>
            </a:r>
          </a:p>
        </p:txBody>
      </p:sp>
      <p:sp>
        <p:nvSpPr>
          <p:cNvPr id="112" name="Shape 1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976450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endParaRPr lang="en-US" dirty="0"/>
          </a:p>
        </p:txBody>
      </p:sp>
      <p:sp>
        <p:nvSpPr>
          <p:cNvPr id="4" name="Slide Number Placeholder 3"/>
          <p:cNvSpPr>
            <a:spLocks noGrp="1"/>
          </p:cNvSpPr>
          <p:nvPr>
            <p:ph type="sldNum" sz="quarter" idx="10"/>
          </p:nvPr>
        </p:nvSpPr>
        <p:spPr/>
        <p:txBody>
          <a:bodyPr/>
          <a:lstStyle/>
          <a:p>
            <a:fld id="{D046E1A4-200E-4ABD-9212-41EB0F3A9311}" type="slidenum">
              <a:rPr lang="en-US" smtClean="0"/>
              <a:pPr/>
              <a:t>5</a:t>
            </a:fld>
            <a:endParaRPr lang="en-US"/>
          </a:p>
        </p:txBody>
      </p:sp>
    </p:spTree>
    <p:extLst>
      <p:ext uri="{BB962C8B-B14F-4D97-AF65-F5344CB8AC3E}">
        <p14:creationId xmlns:p14="http://schemas.microsoft.com/office/powerpoint/2010/main" val="299883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s-HN"/>
              <a:t>Isha</a:t>
            </a: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554445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Shape 13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7" name="Shape 13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200" b="0" i="0" u="none" strike="noStrike" cap="none" baseline="0">
              <a:solidFill>
                <a:schemeClr val="dk1"/>
              </a:solidFill>
              <a:latin typeface="Calibri"/>
              <a:ea typeface="Calibri"/>
              <a:cs typeface="Calibri"/>
              <a:sym typeface="Calibri"/>
            </a:endParaRPr>
          </a:p>
        </p:txBody>
      </p:sp>
      <p:sp>
        <p:nvSpPr>
          <p:cNvPr id="138" name="Shape 13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s-HN" sz="1200" b="0" i="0" u="none" strike="noStrike" cap="none" baseline="0">
                <a:solidFill>
                  <a:schemeClr val="dk1"/>
                </a:solidFill>
                <a:latin typeface="Calibri"/>
                <a:ea typeface="Calibri"/>
                <a:cs typeface="Calibri"/>
                <a:sym typeface="Calibri"/>
              </a:rPr>
              <a:t>7</a:t>
            </a:fld>
            <a:endParaRPr lang="es-HN" sz="1200" b="0" i="0" u="none" strike="noStrike" cap="none" baseline="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2440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Shape 14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44" name="Shape 1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145" name="Shape 145"/>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8</a:t>
            </a:fld>
            <a:endParaRPr lang="es-HN"/>
          </a:p>
        </p:txBody>
      </p:sp>
    </p:spTree>
    <p:extLst>
      <p:ext uri="{BB962C8B-B14F-4D97-AF65-F5344CB8AC3E}">
        <p14:creationId xmlns:p14="http://schemas.microsoft.com/office/powerpoint/2010/main" val="9379292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s-HN"/>
              <a:t>Isha</a:t>
            </a:r>
          </a:p>
        </p:txBody>
      </p:sp>
      <p:sp>
        <p:nvSpPr>
          <p:cNvPr id="152" name="Shape 15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1214236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Shape 1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67" name="Shape 1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s-HN"/>
              <a:t>Michelle</a:t>
            </a:r>
          </a:p>
          <a:p>
            <a:pPr>
              <a:spcBef>
                <a:spcPts val="0"/>
              </a:spcBef>
              <a:buNone/>
            </a:pPr>
            <a:endParaRPr/>
          </a:p>
        </p:txBody>
      </p:sp>
      <p:sp>
        <p:nvSpPr>
          <p:cNvPr id="168" name="Shape 168"/>
          <p:cNvSpPr txBox="1">
            <a:spLocks noGrp="1"/>
          </p:cNvSpPr>
          <p:nvPr>
            <p:ph type="sldNum" idx="12"/>
          </p:nvPr>
        </p:nvSpPr>
        <p:spPr>
          <a:xfrm>
            <a:off x="3884612" y="8685213"/>
            <a:ext cx="2971799"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s-HN"/>
              <a:t>11</a:t>
            </a:fld>
            <a:endParaRPr lang="es-HN"/>
          </a:p>
        </p:txBody>
      </p:sp>
    </p:spTree>
    <p:extLst>
      <p:ext uri="{BB962C8B-B14F-4D97-AF65-F5344CB8AC3E}">
        <p14:creationId xmlns:p14="http://schemas.microsoft.com/office/powerpoint/2010/main" val="4043060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s-HN"/>
              <a:t>Michelle</a:t>
            </a:r>
          </a:p>
          <a:p>
            <a:pPr>
              <a:spcBef>
                <a:spcPts val="0"/>
              </a:spcBef>
              <a:buNone/>
            </a:pPr>
            <a:r>
              <a:rPr lang="es-HN"/>
              <a:t>PACl -- </a:t>
            </a:r>
            <a:r>
              <a:rPr lang="es-HN" sz="1100">
                <a:latin typeface="Arial"/>
                <a:ea typeface="Arial"/>
                <a:cs typeface="Arial"/>
                <a:sym typeface="Arial"/>
              </a:rPr>
              <a:t>dosage of 0.2 mg, 0.65 mg, 1.55 mg, and 2 mg PACl/L will be used</a:t>
            </a:r>
          </a:p>
        </p:txBody>
      </p:sp>
      <p:sp>
        <p:nvSpPr>
          <p:cNvPr id="175" name="Shape 1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7634556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email"/>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email"/>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email"/>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noProof="0" smtClean="0"/>
              <a:t>Click to edit Master subtitle style</a:t>
            </a:r>
            <a:endParaRPr lang="en-US" noProof="0" dirty="0"/>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216E0E02-55D8-4A62-964B-783B05293A72}" type="datetimeFigureOut">
              <a:rPr lang="es-HN" smtClean="0"/>
              <a:pPr/>
              <a:t>20/10/2015</a:t>
            </a:fld>
            <a:endParaRPr lang="es-HN"/>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s-HN"/>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noProof="0" smtClean="0"/>
              <a:t>Click to edit Master title style</a:t>
            </a:r>
            <a:endParaRPr lang="en-US" noProof="0" dirty="0"/>
          </a:p>
        </p:txBody>
      </p:sp>
      <p:pic>
        <p:nvPicPr>
          <p:cNvPr id="12" name="Picture 6" descr="cu_logo_sml_150_ppt.jpg                                        000B7307&#10;MPF28 Panther                  BD8AC844:"/>
          <p:cNvPicPr>
            <a:picLocks noChangeAspect="1" noChangeArrowheads="1"/>
          </p:cNvPicPr>
          <p:nvPr/>
        </p:nvPicPr>
        <p:blipFill>
          <a:blip r:embed="rId5" cstate="email"/>
          <a:srcRect/>
          <a:stretch>
            <a:fillRect/>
          </a:stretch>
        </p:blipFill>
        <p:spPr bwMode="auto">
          <a:xfrm>
            <a:off x="-1588" y="5876925"/>
            <a:ext cx="9145588" cy="981075"/>
          </a:xfrm>
          <a:prstGeom prst="rect">
            <a:avLst/>
          </a:prstGeom>
          <a:noFill/>
        </p:spPr>
      </p:pic>
      <p:pic>
        <p:nvPicPr>
          <p:cNvPr id="1026" name="Picture 2" descr="http://aguaclara.cornell.edu/resources/logo-large.p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488" y="0"/>
            <a:ext cx="3856512" cy="11470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20/10/2015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
        <p:nvSpPr>
          <p:cNvPr id="7" name="Text Placeholder 6"/>
          <p:cNvSpPr>
            <a:spLocks noGrp="1"/>
          </p:cNvSpPr>
          <p:nvPr>
            <p:ph type="body" sz="quarter" idx="13"/>
          </p:nvPr>
        </p:nvSpPr>
        <p:spPr>
          <a:xfrm>
            <a:off x="457200" y="1524000"/>
            <a:ext cx="81534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HN" dirty="0"/>
          </a:p>
        </p:txBody>
      </p:sp>
    </p:spTree>
    <p:extLst>
      <p:ext uri="{BB962C8B-B14F-4D97-AF65-F5344CB8AC3E}">
        <p14:creationId xmlns:p14="http://schemas.microsoft.com/office/powerpoint/2010/main" val="2708893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lvl1pPr>
              <a:defRPr/>
            </a:lvl1pPr>
          </a:lstStyle>
          <a:p>
            <a:fld id="{216E0E02-55D8-4A62-964B-783B05293A72}" type="datetimeFigureOut">
              <a:rPr lang="es-HN" smtClean="0"/>
              <a:pPr/>
              <a:t>20/10/2015</a:t>
            </a:fld>
            <a:endParaRPr lang="es-HN"/>
          </a:p>
        </p:txBody>
      </p:sp>
      <p:sp>
        <p:nvSpPr>
          <p:cNvPr id="4" name="Footer Placeholder 3"/>
          <p:cNvSpPr>
            <a:spLocks noGrp="1"/>
          </p:cNvSpPr>
          <p:nvPr>
            <p:ph type="ftr" sz="quarter" idx="11"/>
          </p:nvPr>
        </p:nvSpPr>
        <p:spPr/>
        <p:txBody>
          <a:bodyPr/>
          <a:lstStyle>
            <a:lvl1pPr>
              <a:defRPr/>
            </a:lvl1pPr>
          </a:lstStyle>
          <a:p>
            <a:endParaRPr lang="es-HN"/>
          </a:p>
        </p:txBody>
      </p:sp>
      <p:sp>
        <p:nvSpPr>
          <p:cNvPr id="5" name="Slide Number Placeholder 4"/>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8"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HN" dirty="0"/>
          </a:p>
        </p:txBody>
      </p:sp>
      <p:sp>
        <p:nvSpPr>
          <p:cNvPr id="3" name="Date Placeholder 2"/>
          <p:cNvSpPr>
            <a:spLocks noGrp="1"/>
          </p:cNvSpPr>
          <p:nvPr>
            <p:ph type="dt" sz="half" idx="10"/>
          </p:nvPr>
        </p:nvSpPr>
        <p:spPr/>
        <p:txBody>
          <a:bodyPr/>
          <a:lstStyle/>
          <a:p>
            <a:fld id="{216E0E02-55D8-4A62-964B-783B05293A72}" type="datetimeFigureOut">
              <a:rPr lang="es-HN" smtClean="0"/>
              <a:pPr/>
              <a:t>20/10/2015</a:t>
            </a:fld>
            <a:endParaRPr lang="es-HN"/>
          </a:p>
        </p:txBody>
      </p:sp>
      <p:sp>
        <p:nvSpPr>
          <p:cNvPr id="4" name="Footer Placeholder 3"/>
          <p:cNvSpPr>
            <a:spLocks noGrp="1"/>
          </p:cNvSpPr>
          <p:nvPr>
            <p:ph type="ftr" sz="quarter" idx="11"/>
          </p:nvPr>
        </p:nvSpPr>
        <p:spPr/>
        <p:txBody>
          <a:bodyPr/>
          <a:lstStyle/>
          <a:p>
            <a:endParaRPr lang="es-HN"/>
          </a:p>
        </p:txBody>
      </p:sp>
      <p:sp>
        <p:nvSpPr>
          <p:cNvPr id="5" name="Slide Number Placeholder 4"/>
          <p:cNvSpPr>
            <a:spLocks noGrp="1"/>
          </p:cNvSpPr>
          <p:nvPr>
            <p:ph type="sldNum" sz="quarter" idx="12"/>
          </p:nvPr>
        </p:nvSpPr>
        <p:spPr/>
        <p:txBody>
          <a:bodyPr/>
          <a:lstStyle/>
          <a:p>
            <a:fld id="{12AE7274-3B8E-4316-81F7-62670536CD68}" type="slidenum">
              <a:rPr lang="es-HN" smtClean="0"/>
              <a:pPr/>
              <a:t>‹#›</a:t>
            </a:fld>
            <a:endParaRPr lang="es-HN"/>
          </a:p>
        </p:txBody>
      </p:sp>
    </p:spTree>
    <p:extLst>
      <p:ext uri="{BB962C8B-B14F-4D97-AF65-F5344CB8AC3E}">
        <p14:creationId xmlns:p14="http://schemas.microsoft.com/office/powerpoint/2010/main" val="3487038517"/>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lvl1pPr>
              <a:defRPr/>
            </a:lvl1pPr>
          </a:lstStyle>
          <a:p>
            <a:fld id="{216E0E02-55D8-4A62-964B-783B05293A72}" type="datetimeFigureOut">
              <a:rPr lang="es-HN" smtClean="0"/>
              <a:pPr/>
              <a:t>20/10/2015</a:t>
            </a:fld>
            <a:endParaRPr lang="es-HN"/>
          </a:p>
        </p:txBody>
      </p:sp>
      <p:sp>
        <p:nvSpPr>
          <p:cNvPr id="8" name="Footer Placeholder 7"/>
          <p:cNvSpPr>
            <a:spLocks noGrp="1"/>
          </p:cNvSpPr>
          <p:nvPr>
            <p:ph type="ftr" sz="quarter" idx="11"/>
          </p:nvPr>
        </p:nvSpPr>
        <p:spPr/>
        <p:txBody>
          <a:bodyPr/>
          <a:lstStyle>
            <a:lvl1pPr>
              <a:defRPr/>
            </a:lvl1pPr>
          </a:lstStyle>
          <a:p>
            <a:endParaRPr lang="es-HN"/>
          </a:p>
        </p:txBody>
      </p:sp>
      <p:sp>
        <p:nvSpPr>
          <p:cNvPr id="9" name="Slide Number Placeholder 8"/>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1"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216E0E02-55D8-4A62-964B-783B05293A72}" type="datetimeFigureOut">
              <a:rPr lang="es-HN" smtClean="0"/>
              <a:pPr/>
              <a:t>20/10/2015</a:t>
            </a:fld>
            <a:endParaRPr lang="es-HN"/>
          </a:p>
        </p:txBody>
      </p:sp>
      <p:sp>
        <p:nvSpPr>
          <p:cNvPr id="6" name="Footer Placeholder 5"/>
          <p:cNvSpPr>
            <a:spLocks noGrp="1"/>
          </p:cNvSpPr>
          <p:nvPr>
            <p:ph type="ftr" sz="quarter" idx="11"/>
          </p:nvPr>
        </p:nvSpPr>
        <p:spPr/>
        <p:txBody>
          <a:bodyPr/>
          <a:lstStyle>
            <a:lvl1pPr>
              <a:defRPr/>
            </a:lvl1pPr>
          </a:lstStyle>
          <a:p>
            <a:endParaRPr lang="es-HN"/>
          </a:p>
        </p:txBody>
      </p:sp>
      <p:sp>
        <p:nvSpPr>
          <p:cNvPr id="7" name="Slide Number Placeholder 6"/>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10"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216E0E02-55D8-4A62-964B-783B05293A72}" type="datetimeFigureOut">
              <a:rPr lang="es-HN" smtClean="0"/>
              <a:pPr/>
              <a:t>20/10/2015</a:t>
            </a:fld>
            <a:endParaRPr lang="es-HN"/>
          </a:p>
        </p:txBody>
      </p:sp>
      <p:sp>
        <p:nvSpPr>
          <p:cNvPr id="3" name="Footer Placeholder 2"/>
          <p:cNvSpPr>
            <a:spLocks noGrp="1"/>
          </p:cNvSpPr>
          <p:nvPr>
            <p:ph type="ftr" sz="quarter" idx="11"/>
          </p:nvPr>
        </p:nvSpPr>
        <p:spPr/>
        <p:txBody>
          <a:bodyPr/>
          <a:lstStyle>
            <a:lvl1pPr>
              <a:defRPr/>
            </a:lvl1pPr>
          </a:lstStyle>
          <a:p>
            <a:endParaRPr lang="es-HN"/>
          </a:p>
        </p:txBody>
      </p:sp>
      <p:sp>
        <p:nvSpPr>
          <p:cNvPr id="4" name="Slide Number Placeholder 3"/>
          <p:cNvSpPr>
            <a:spLocks noGrp="1"/>
          </p:cNvSpPr>
          <p:nvPr>
            <p:ph type="sldNum" sz="quarter" idx="12"/>
          </p:nvPr>
        </p:nvSpPr>
        <p:spPr/>
        <p:txBody>
          <a:bodyPr/>
          <a:lstStyle>
            <a:lvl1pPr>
              <a:defRPr/>
            </a:lvl1pPr>
          </a:lstStyle>
          <a:p>
            <a:fld id="{12AE7274-3B8E-4316-81F7-62670536CD68}" type="slidenum">
              <a:rPr lang="es-HN" smtClean="0"/>
              <a:pPr/>
              <a:t>‹#›</a:t>
            </a:fld>
            <a:endParaRPr lang="es-HN"/>
          </a:p>
        </p:txBody>
      </p:sp>
      <p:pic>
        <p:nvPicPr>
          <p:cNvPr id="6" name="Picture 2" descr="http://aguaclara.cornell.edu/resources/logo-large.png"/>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2819400" y="228600"/>
            <a:ext cx="60960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noProof="0"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216E0E02-55D8-4A62-964B-783B05293A72}" type="datetimeFigureOut">
              <a:rPr lang="es-HN" smtClean="0"/>
              <a:pPr/>
              <a:t>20/10/2015</a:t>
            </a:fld>
            <a:endParaRPr lang="es-HN"/>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s-HN"/>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12AE7274-3B8E-4316-81F7-62670536CD68}" type="slidenum">
              <a:rPr lang="es-HN" smtClean="0"/>
              <a:pPr/>
              <a:t>‹#›</a:t>
            </a:fld>
            <a:endParaRPr lang="es-HN"/>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noProof="0" dirty="0"/>
          </a:p>
        </p:txBody>
      </p:sp>
      <p:pic>
        <p:nvPicPr>
          <p:cNvPr id="8" name="Picture 2" descr="http://aguaclara.cornell.edu/resources/logo-large.png"/>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304390"/>
            <a:ext cx="2819400" cy="83861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Shape 68"/>
          <p:cNvSpPr txBox="1">
            <a:spLocks noGrp="1"/>
          </p:cNvSpPr>
          <p:nvPr>
            <p:ph type="subTitle" idx="1"/>
          </p:nvPr>
        </p:nvSpPr>
        <p:spPr>
          <a:xfrm>
            <a:off x="5167746" y="3733800"/>
            <a:ext cx="3962399" cy="1371600"/>
          </a:xfrm>
          <a:prstGeom prst="rect">
            <a:avLst/>
          </a:prstGeom>
          <a:noFill/>
          <a:ln>
            <a:noFill/>
          </a:ln>
        </p:spPr>
        <p:txBody>
          <a:bodyPr lIns="91425" tIns="45700" rIns="91425" bIns="45700" anchor="t" anchorCtr="0">
            <a:noAutofit/>
          </a:bodyPr>
          <a:lstStyle/>
          <a:p>
            <a:pPr>
              <a:spcBef>
                <a:spcPts val="0"/>
              </a:spcBef>
              <a:spcAft>
                <a:spcPts val="0"/>
              </a:spcAft>
              <a:buClr>
                <a:schemeClr val="lt1"/>
              </a:buClr>
              <a:buSzPct val="25000"/>
            </a:pPr>
            <a:r>
              <a:rPr lang="es-HN" sz="2800" b="1" dirty="0" err="1">
                <a:solidFill>
                  <a:schemeClr val="lt1"/>
                </a:solidFill>
              </a:rPr>
              <a:t>Isha</a:t>
            </a:r>
            <a:r>
              <a:rPr lang="es-HN" sz="2800" b="1" dirty="0">
                <a:solidFill>
                  <a:schemeClr val="lt1"/>
                </a:solidFill>
              </a:rPr>
              <a:t> </a:t>
            </a:r>
            <a:r>
              <a:rPr lang="es-HN" sz="2800" b="1" dirty="0" err="1" smtClean="0">
                <a:solidFill>
                  <a:schemeClr val="lt1"/>
                </a:solidFill>
              </a:rPr>
              <a:t>Chaknalwar</a:t>
            </a:r>
            <a:endParaRPr lang="es-HN" sz="2800" b="1" i="0" u="none" strike="noStrike" cap="none" baseline="0" dirty="0" smtClean="0">
              <a:solidFill>
                <a:schemeClr val="lt1"/>
              </a:solidFill>
              <a:latin typeface="Calibri"/>
              <a:ea typeface="Calibri"/>
              <a:cs typeface="Calibri"/>
              <a:sym typeface="Calibri"/>
            </a:endParaRPr>
          </a:p>
          <a:p>
            <a:pPr marL="0" marR="0" lvl="0" indent="0" algn="r" rtl="0">
              <a:spcBef>
                <a:spcPts val="0"/>
              </a:spcBef>
              <a:spcAft>
                <a:spcPts val="0"/>
              </a:spcAft>
              <a:buClr>
                <a:schemeClr val="lt1"/>
              </a:buClr>
              <a:buSzPct val="25000"/>
              <a:buFont typeface="Noto Symbol"/>
              <a:buNone/>
            </a:pPr>
            <a:r>
              <a:rPr lang="es-HN" sz="2800" b="1" i="0" u="none" strike="noStrike" cap="none" baseline="0" dirty="0" err="1" smtClean="0">
                <a:solidFill>
                  <a:schemeClr val="lt1"/>
                </a:solidFill>
                <a:latin typeface="Calibri"/>
                <a:ea typeface="Calibri"/>
                <a:cs typeface="Calibri"/>
                <a:sym typeface="Calibri"/>
              </a:rPr>
              <a:t>Theresa</a:t>
            </a:r>
            <a:r>
              <a:rPr lang="es-HN" sz="2800" b="1" i="0" u="none" strike="noStrike" cap="none" baseline="0" dirty="0" smtClean="0">
                <a:solidFill>
                  <a:schemeClr val="lt1"/>
                </a:solidFill>
                <a:latin typeface="Calibri"/>
                <a:ea typeface="Calibri"/>
                <a:cs typeface="Calibri"/>
                <a:sym typeface="Calibri"/>
              </a:rPr>
              <a:t> </a:t>
            </a:r>
            <a:r>
              <a:rPr lang="es-HN" sz="2800" b="1" i="0" u="none" strike="noStrike" cap="none" baseline="0" dirty="0" err="1" smtClean="0">
                <a:solidFill>
                  <a:schemeClr val="lt1"/>
                </a:solidFill>
                <a:latin typeface="Calibri"/>
                <a:ea typeface="Calibri"/>
                <a:cs typeface="Calibri"/>
                <a:sym typeface="Calibri"/>
              </a:rPr>
              <a:t>Chu</a:t>
            </a:r>
            <a:endParaRPr lang="es-HN" sz="2800" b="1" dirty="0">
              <a:solidFill>
                <a:schemeClr val="lt1"/>
              </a:solidFill>
            </a:endParaRPr>
          </a:p>
          <a:p>
            <a:pPr marL="0" marR="0" lvl="0" indent="0" algn="r" rtl="0">
              <a:spcBef>
                <a:spcPts val="560"/>
              </a:spcBef>
              <a:spcAft>
                <a:spcPts val="0"/>
              </a:spcAft>
              <a:buClr>
                <a:schemeClr val="lt1"/>
              </a:buClr>
              <a:buSzPct val="25000"/>
              <a:buFont typeface="Noto Symbol"/>
              <a:buNone/>
            </a:pPr>
            <a:r>
              <a:rPr lang="es-HN" sz="2800" b="1" dirty="0">
                <a:solidFill>
                  <a:schemeClr val="lt1"/>
                </a:solidFill>
              </a:rPr>
              <a:t>Michelle Lee</a:t>
            </a:r>
          </a:p>
        </p:txBody>
      </p:sp>
      <p:sp>
        <p:nvSpPr>
          <p:cNvPr id="69" name="Shape 69"/>
          <p:cNvSpPr txBox="1">
            <a:spLocks noGrp="1"/>
          </p:cNvSpPr>
          <p:nvPr>
            <p:ph type="ctrTitle"/>
          </p:nvPr>
        </p:nvSpPr>
        <p:spPr>
          <a:xfrm>
            <a:off x="1371600" y="1120775"/>
            <a:ext cx="7772400" cy="1470024"/>
          </a:xfrm>
          <a:prstGeom prst="rect">
            <a:avLst/>
          </a:prstGeom>
          <a:noFill/>
          <a:ln>
            <a:noFill/>
          </a:ln>
        </p:spPr>
        <p:txBody>
          <a:bodyPr lIns="91425" tIns="45700" rIns="91425" bIns="45700" anchor="ctr" anchorCtr="0">
            <a:noAutofit/>
          </a:bodyPr>
          <a:lstStyle/>
          <a:p>
            <a:pPr marL="0" marR="0" lvl="0" indent="0" algn="r" rtl="0">
              <a:spcBef>
                <a:spcPts val="0"/>
              </a:spcBef>
              <a:spcAft>
                <a:spcPts val="0"/>
              </a:spcAft>
              <a:buSzPct val="25000"/>
              <a:buNone/>
            </a:pPr>
            <a:r>
              <a:rPr lang="es-HN" sz="5400" b="1" i="0" u="none" strike="noStrike" cap="none" baseline="0">
                <a:solidFill>
                  <a:schemeClr val="dk2"/>
                </a:solidFill>
                <a:latin typeface="Calibri"/>
                <a:ea typeface="Calibri"/>
                <a:cs typeface="Calibri"/>
                <a:sym typeface="Calibri"/>
              </a:rPr>
              <a:t>Stacked Rapid Sand (StaRS) Filter Theory</a:t>
            </a:r>
          </a:p>
        </p:txBody>
      </p:sp>
    </p:spTree>
    <p:extLst>
      <p:ext uri="{BB962C8B-B14F-4D97-AF65-F5344CB8AC3E}">
        <p14:creationId xmlns:p14="http://schemas.microsoft.com/office/powerpoint/2010/main" val="2845113532"/>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Inlet System</a:t>
            </a:r>
          </a:p>
        </p:txBody>
      </p:sp>
      <p:sp>
        <p:nvSpPr>
          <p:cNvPr id="148" name="Shape 148"/>
          <p:cNvSpPr txBox="1">
            <a:spLocks noGrp="1"/>
          </p:cNvSpPr>
          <p:nvPr>
            <p:ph type="body" idx="4294967295"/>
          </p:nvPr>
        </p:nvSpPr>
        <p:spPr>
          <a:xfrm>
            <a:off x="4092285" y="1752600"/>
            <a:ext cx="4724400" cy="4724400"/>
          </a:xfrm>
          <a:prstGeom prst="rect">
            <a:avLst/>
          </a:prstGeom>
          <a:noFill/>
          <a:ln>
            <a:noFill/>
          </a:ln>
        </p:spPr>
        <p:txBody>
          <a:bodyPr lIns="91425" tIns="45700" rIns="91425" bIns="45700" anchor="t" anchorCtr="0">
            <a:noAutofit/>
          </a:bodyPr>
          <a:lstStyle/>
          <a:p>
            <a:pPr marL="685800" indent="-457200">
              <a:spcBef>
                <a:spcPts val="0"/>
              </a:spcBef>
              <a:buSzPct val="100000"/>
            </a:pPr>
            <a:r>
              <a:rPr lang="en-US" dirty="0" smtClean="0"/>
              <a:t>Orifice facing downward</a:t>
            </a:r>
            <a:endParaRPr lang="en-US" dirty="0"/>
          </a:p>
          <a:p>
            <a:pPr marL="685800" indent="-457200">
              <a:spcBef>
                <a:spcPts val="0"/>
              </a:spcBef>
              <a:buSzPct val="100000"/>
            </a:pPr>
            <a:r>
              <a:rPr lang="en-US" dirty="0" smtClean="0"/>
              <a:t>New design avoids clogging of the inlet system</a:t>
            </a:r>
            <a:endParaRPr lang="en-US" sz="3200" b="0" i="0" u="none" strike="noStrike" cap="none" baseline="0" dirty="0">
              <a:solidFill>
                <a:schemeClr val="dk1"/>
              </a:solidFill>
              <a:latin typeface="Calibri"/>
              <a:ea typeface="Calibri"/>
              <a:cs typeface="Calibri"/>
              <a:sym typeface="Calibri"/>
            </a:endParaRPr>
          </a:p>
        </p:txBody>
      </p:sp>
      <p:pic>
        <p:nvPicPr>
          <p:cNvPr id="149" name="Shape 149"/>
          <p:cNvPicPr preferRelativeResize="0"/>
          <p:nvPr/>
        </p:nvPicPr>
        <p:blipFill rotWithShape="1">
          <a:blip r:embed="rId3">
            <a:alphaModFix/>
          </a:blip>
          <a:srcRect/>
          <a:stretch/>
        </p:blipFill>
        <p:spPr>
          <a:xfrm rot="5400000">
            <a:off x="-697611" y="2124075"/>
            <a:ext cx="5410200" cy="4057650"/>
          </a:xfrm>
          <a:prstGeom prst="rect">
            <a:avLst/>
          </a:prstGeom>
          <a:noFill/>
          <a:ln>
            <a:noFill/>
          </a:ln>
        </p:spPr>
      </p:pic>
    </p:spTree>
    <p:extLst>
      <p:ext uri="{BB962C8B-B14F-4D97-AF65-F5344CB8AC3E}">
        <p14:creationId xmlns:p14="http://schemas.microsoft.com/office/powerpoint/2010/main" val="419843203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a:spcBef>
                <a:spcPts val="0"/>
              </a:spcBef>
              <a:buNone/>
            </a:pPr>
            <a:r>
              <a:rPr lang="es-HN"/>
              <a:t>Flocculator</a:t>
            </a:r>
          </a:p>
        </p:txBody>
      </p:sp>
      <p:sp>
        <p:nvSpPr>
          <p:cNvPr id="163" name="Shape 163"/>
          <p:cNvSpPr txBox="1">
            <a:spLocks noGrp="1"/>
          </p:cNvSpPr>
          <p:nvPr>
            <p:ph type="body" idx="4294967295"/>
          </p:nvPr>
        </p:nvSpPr>
        <p:spPr>
          <a:xfrm>
            <a:off x="3946700" y="1524000"/>
            <a:ext cx="5197199" cy="5333999"/>
          </a:xfrm>
          <a:prstGeom prst="rect">
            <a:avLst/>
          </a:prstGeom>
        </p:spPr>
        <p:txBody>
          <a:bodyPr lIns="91425" tIns="91425" rIns="91425" bIns="91425" anchor="t" anchorCtr="0">
            <a:noAutofit/>
          </a:bodyPr>
          <a:lstStyle/>
          <a:p>
            <a:pPr marL="457200" lvl="0" indent="-228600" rtl="0">
              <a:spcBef>
                <a:spcPts val="0"/>
              </a:spcBef>
              <a:tabLst>
                <a:tab pos="1538288" algn="l"/>
              </a:tabLst>
            </a:pPr>
            <a:r>
              <a:rPr lang="en-US" dirty="0" smtClean="0"/>
              <a:t>Model influent water in actual plants – small flocs</a:t>
            </a:r>
          </a:p>
          <a:p>
            <a:pPr marL="457200" lvl="0" indent="-228600" rtl="0">
              <a:spcBef>
                <a:spcPts val="0"/>
              </a:spcBef>
            </a:pPr>
            <a:r>
              <a:rPr lang="en-US" dirty="0"/>
              <a:t>H</a:t>
            </a:r>
            <a:r>
              <a:rPr lang="en-US" dirty="0" smtClean="0"/>
              <a:t>igh energy dissipation rate: 3.5 W/kg</a:t>
            </a:r>
          </a:p>
          <a:p>
            <a:pPr marL="457200" indent="-228600">
              <a:spcBef>
                <a:spcPts val="0"/>
              </a:spcBef>
            </a:pPr>
            <a:r>
              <a:rPr lang="en-US" dirty="0"/>
              <a:t>S</a:t>
            </a:r>
            <a:r>
              <a:rPr lang="en-US" dirty="0" smtClean="0"/>
              <a:t>mall </a:t>
            </a:r>
            <a:r>
              <a:rPr lang="en-US" dirty="0"/>
              <a:t>flocculator tube radius</a:t>
            </a:r>
          </a:p>
          <a:p>
            <a:pPr marL="457200" lvl="0" indent="-228600" rtl="0">
              <a:spcBef>
                <a:spcPts val="0"/>
              </a:spcBef>
            </a:pPr>
            <a:endParaRPr lang="en-US" dirty="0" smtClean="0"/>
          </a:p>
          <a:p>
            <a:pPr marL="0" lvl="0" indent="0" rtl="0">
              <a:spcBef>
                <a:spcPts val="0"/>
              </a:spcBef>
              <a:buNone/>
            </a:pPr>
            <a:endParaRPr lang="en-US" dirty="0" smtClean="0"/>
          </a:p>
          <a:p>
            <a:pPr marL="0" lvl="0" indent="0" rtl="0">
              <a:spcBef>
                <a:spcPts val="0"/>
              </a:spcBef>
              <a:buNone/>
            </a:pPr>
            <a:endParaRPr lang="en-US" dirty="0" smtClean="0"/>
          </a:p>
          <a:p>
            <a:pPr>
              <a:spcBef>
                <a:spcPts val="0"/>
              </a:spcBef>
              <a:buNone/>
            </a:pPr>
            <a:endParaRPr lang="en-US" dirty="0"/>
          </a:p>
        </p:txBody>
      </p:sp>
      <p:pic>
        <p:nvPicPr>
          <p:cNvPr id="164" name="Shape 164"/>
          <p:cNvPicPr preferRelativeResize="0"/>
          <p:nvPr/>
        </p:nvPicPr>
        <p:blipFill>
          <a:blip r:embed="rId3">
            <a:alphaModFix/>
          </a:blip>
          <a:stretch>
            <a:fillRect/>
          </a:stretch>
        </p:blipFill>
        <p:spPr>
          <a:xfrm>
            <a:off x="0" y="1524000"/>
            <a:ext cx="3946702" cy="5262269"/>
          </a:xfrm>
          <a:prstGeom prst="rect">
            <a:avLst/>
          </a:prstGeom>
          <a:noFill/>
          <a:ln>
            <a:noFill/>
          </a:ln>
        </p:spPr>
      </p:pic>
    </p:spTree>
    <p:extLst>
      <p:ext uri="{BB962C8B-B14F-4D97-AF65-F5344CB8AC3E}">
        <p14:creationId xmlns:p14="http://schemas.microsoft.com/office/powerpoint/2010/main" val="4226675639"/>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Shape 170"/>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Experimental Conditions</a:t>
            </a:r>
          </a:p>
        </p:txBody>
      </p:sp>
      <p:sp>
        <p:nvSpPr>
          <p:cNvPr id="171" name="Shape 171"/>
          <p:cNvSpPr txBox="1">
            <a:spLocks noGrp="1"/>
          </p:cNvSpPr>
          <p:nvPr>
            <p:ph type="body" idx="4294967295"/>
          </p:nvPr>
        </p:nvSpPr>
        <p:spPr>
          <a:xfrm>
            <a:off x="90759" y="1663700"/>
            <a:ext cx="6767241" cy="5194300"/>
          </a:xfrm>
          <a:prstGeom prst="rect">
            <a:avLst/>
          </a:prstGeom>
          <a:noFill/>
          <a:ln>
            <a:noFill/>
          </a:ln>
        </p:spPr>
        <p:txBody>
          <a:bodyPr lIns="91425" tIns="45700" rIns="91425" bIns="45700" anchor="t" anchorCtr="0">
            <a:noAutofit/>
          </a:bodyPr>
          <a:lstStyle/>
          <a:p>
            <a:pPr marR="0" lvl="0" algn="l" rtl="0">
              <a:spcBef>
                <a:spcPts val="0"/>
              </a:spcBef>
              <a:spcAft>
                <a:spcPts val="0"/>
              </a:spcAft>
              <a:buClr>
                <a:schemeClr val="dk1"/>
              </a:buClr>
              <a:buSzPct val="100000"/>
            </a:pPr>
            <a:r>
              <a:rPr lang="es-HN" sz="3600" b="0" i="0" u="none" strike="noStrike" cap="none" baseline="0" dirty="0" err="1">
                <a:solidFill>
                  <a:schemeClr val="dk1"/>
                </a:solidFill>
                <a:latin typeface="Calibri"/>
                <a:ea typeface="Calibri"/>
                <a:cs typeface="Calibri"/>
                <a:sym typeface="Calibri"/>
              </a:rPr>
              <a:t>Influent</a:t>
            </a:r>
            <a:r>
              <a:rPr lang="es-HN" sz="3600" b="0" i="0" u="none" strike="noStrike" cap="none" baseline="0" dirty="0">
                <a:solidFill>
                  <a:schemeClr val="dk1"/>
                </a:solidFill>
                <a:latin typeface="Calibri"/>
                <a:ea typeface="Calibri"/>
                <a:cs typeface="Calibri"/>
                <a:sym typeface="Calibri"/>
              </a:rPr>
              <a:t> </a:t>
            </a:r>
            <a:r>
              <a:rPr lang="es-HN" sz="3600" b="0" i="0" u="none" strike="noStrike" cap="none" baseline="0" dirty="0" err="1" smtClean="0">
                <a:solidFill>
                  <a:schemeClr val="dk1"/>
                </a:solidFill>
                <a:latin typeface="Calibri"/>
                <a:ea typeface="Calibri"/>
                <a:cs typeface="Calibri"/>
                <a:sym typeface="Calibri"/>
              </a:rPr>
              <a:t>Turbidity</a:t>
            </a:r>
            <a:r>
              <a:rPr lang="es-HN" sz="3600" b="0" i="0" u="none" strike="noStrike" cap="none" baseline="0" dirty="0" smtClean="0">
                <a:solidFill>
                  <a:schemeClr val="dk1"/>
                </a:solidFill>
                <a:latin typeface="Calibri"/>
                <a:ea typeface="Calibri"/>
                <a:cs typeface="Calibri"/>
                <a:sym typeface="Calibri"/>
              </a:rPr>
              <a:t> (NTU): 5</a:t>
            </a:r>
          </a:p>
          <a:p>
            <a:pPr marR="0" lvl="0" algn="l" rtl="0">
              <a:spcBef>
                <a:spcPts val="0"/>
              </a:spcBef>
              <a:spcAft>
                <a:spcPts val="0"/>
              </a:spcAft>
              <a:buClr>
                <a:schemeClr val="dk1"/>
              </a:buClr>
              <a:buSzPct val="100000"/>
            </a:pPr>
            <a:r>
              <a:rPr lang="es-HN" sz="3600" b="0" i="0" u="none" strike="noStrike" cap="none" baseline="0" dirty="0" err="1" smtClean="0">
                <a:solidFill>
                  <a:schemeClr val="dk1"/>
                </a:solidFill>
                <a:latin typeface="Calibri"/>
                <a:ea typeface="Calibri"/>
                <a:cs typeface="Calibri"/>
                <a:sym typeface="Calibri"/>
              </a:rPr>
              <a:t>PACl</a:t>
            </a:r>
            <a:r>
              <a:rPr lang="es-HN" sz="3600" b="0" i="0" u="none" strike="noStrike" cap="none" baseline="0" dirty="0" smtClean="0">
                <a:solidFill>
                  <a:schemeClr val="dk1"/>
                </a:solidFill>
                <a:latin typeface="Calibri"/>
                <a:ea typeface="Calibri"/>
                <a:cs typeface="Calibri"/>
                <a:sym typeface="Calibri"/>
              </a:rPr>
              <a:t> doses (mg/L):</a:t>
            </a:r>
          </a:p>
          <a:p>
            <a:pPr marL="0" marR="0" lvl="0" indent="0" algn="l" rtl="0">
              <a:spcBef>
                <a:spcPts val="0"/>
              </a:spcBef>
              <a:spcAft>
                <a:spcPts val="0"/>
              </a:spcAft>
              <a:buClr>
                <a:schemeClr val="dk1"/>
              </a:buClr>
              <a:buSzPct val="100000"/>
              <a:buNone/>
            </a:pPr>
            <a:r>
              <a:rPr lang="es-HN" sz="3600" b="0" i="0" u="none" strike="noStrike" cap="none" dirty="0" smtClean="0">
                <a:solidFill>
                  <a:schemeClr val="dk1"/>
                </a:solidFill>
                <a:latin typeface="Calibri"/>
                <a:ea typeface="Calibri"/>
                <a:cs typeface="Calibri"/>
                <a:sym typeface="Calibri"/>
              </a:rPr>
              <a:t>	0.2, 0.65, 1.55, 2</a:t>
            </a:r>
            <a:endParaRPr lang="es-HN" sz="3600" b="0" i="0" u="none" strike="noStrike" cap="none" baseline="0" dirty="0">
              <a:solidFill>
                <a:schemeClr val="dk1"/>
              </a:solidFill>
              <a:latin typeface="Calibri"/>
              <a:ea typeface="Calibri"/>
              <a:cs typeface="Calibri"/>
              <a:sym typeface="Calibri"/>
            </a:endParaRPr>
          </a:p>
          <a:p>
            <a:pPr marR="0" lvl="0" algn="l" rtl="0">
              <a:spcBef>
                <a:spcPts val="640"/>
              </a:spcBef>
              <a:spcAft>
                <a:spcPts val="0"/>
              </a:spcAft>
              <a:buClr>
                <a:schemeClr val="dk1"/>
              </a:buClr>
              <a:buSzPct val="100000"/>
            </a:pPr>
            <a:r>
              <a:rPr lang="es-HN" sz="3600" b="0" i="0" u="none" strike="noStrike" cap="none" baseline="0" dirty="0" err="1" smtClean="0">
                <a:solidFill>
                  <a:schemeClr val="dk1"/>
                </a:solidFill>
                <a:latin typeface="Calibri"/>
                <a:ea typeface="Calibri"/>
                <a:cs typeface="Calibri"/>
                <a:sym typeface="Calibri"/>
              </a:rPr>
              <a:t>Runtime</a:t>
            </a:r>
            <a:r>
              <a:rPr lang="es-HN" sz="3600" b="0" i="0" u="none" strike="noStrike" cap="none" baseline="0" dirty="0" smtClean="0">
                <a:solidFill>
                  <a:schemeClr val="dk1"/>
                </a:solidFill>
                <a:latin typeface="Calibri"/>
                <a:ea typeface="Calibri"/>
                <a:cs typeface="Calibri"/>
                <a:sym typeface="Calibri"/>
              </a:rPr>
              <a:t> (</a:t>
            </a:r>
            <a:r>
              <a:rPr lang="es-HN" sz="3600" b="0" i="0" u="none" strike="noStrike" cap="none" baseline="0" dirty="0" err="1" smtClean="0">
                <a:solidFill>
                  <a:schemeClr val="dk1"/>
                </a:solidFill>
                <a:latin typeface="Calibri"/>
                <a:ea typeface="Calibri"/>
                <a:cs typeface="Calibri"/>
                <a:sym typeface="Calibri"/>
              </a:rPr>
              <a:t>hr</a:t>
            </a:r>
            <a:r>
              <a:rPr lang="es-HN" sz="3600" b="0" i="0" u="none" strike="noStrike" cap="none" baseline="0" dirty="0" smtClean="0">
                <a:solidFill>
                  <a:schemeClr val="dk1"/>
                </a:solidFill>
                <a:latin typeface="Calibri"/>
                <a:ea typeface="Calibri"/>
                <a:cs typeface="Calibri"/>
                <a:sym typeface="Calibri"/>
              </a:rPr>
              <a:t>): 12</a:t>
            </a:r>
            <a:endParaRPr lang="es-HN" sz="3600" b="0" i="0" u="none" strike="noStrike" cap="none" baseline="0" dirty="0">
              <a:solidFill>
                <a:schemeClr val="dk1"/>
              </a:solidFill>
              <a:latin typeface="Calibri"/>
              <a:ea typeface="Calibri"/>
              <a:cs typeface="Calibri"/>
              <a:sym typeface="Calibri"/>
            </a:endParaRPr>
          </a:p>
        </p:txBody>
      </p:sp>
      <p:pic>
        <p:nvPicPr>
          <p:cNvPr id="172" name="Shape 172"/>
          <p:cNvPicPr preferRelativeResize="0"/>
          <p:nvPr/>
        </p:nvPicPr>
        <p:blipFill rotWithShape="1">
          <a:blip r:embed="rId3">
            <a:alphaModFix/>
          </a:blip>
          <a:srcRect/>
          <a:stretch/>
        </p:blipFill>
        <p:spPr>
          <a:xfrm>
            <a:off x="4495800" y="2819400"/>
            <a:ext cx="4254500" cy="3586199"/>
          </a:xfrm>
          <a:prstGeom prst="rect">
            <a:avLst/>
          </a:prstGeom>
          <a:noFill/>
          <a:ln>
            <a:noFill/>
          </a:ln>
        </p:spPr>
      </p:pic>
    </p:spTree>
    <p:extLst>
      <p:ext uri="{BB962C8B-B14F-4D97-AF65-F5344CB8AC3E}">
        <p14:creationId xmlns:p14="http://schemas.microsoft.com/office/powerpoint/2010/main" val="173771819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Future Work</a:t>
            </a:r>
          </a:p>
        </p:txBody>
      </p:sp>
      <p:sp>
        <p:nvSpPr>
          <p:cNvPr id="178" name="Shape 178"/>
          <p:cNvSpPr txBox="1">
            <a:spLocks noGrp="1"/>
          </p:cNvSpPr>
          <p:nvPr>
            <p:ph type="body" idx="4294967295"/>
          </p:nvPr>
        </p:nvSpPr>
        <p:spPr>
          <a:xfrm>
            <a:off x="5001071" y="1524000"/>
            <a:ext cx="3914330" cy="4724400"/>
          </a:xfrm>
          <a:prstGeom prst="rect">
            <a:avLst/>
          </a:prstGeom>
          <a:noFill/>
          <a:ln>
            <a:noFill/>
          </a:ln>
        </p:spPr>
        <p:txBody>
          <a:bodyPr lIns="91425" tIns="45700" rIns="91425" bIns="45700" anchor="t" anchorCtr="0">
            <a:noAutofit/>
          </a:bodyPr>
          <a:lstStyle/>
          <a:p>
            <a:pPr marR="0" lvl="0" algn="l" rtl="0">
              <a:lnSpc>
                <a:spcPct val="100000"/>
              </a:lnSpc>
              <a:spcBef>
                <a:spcPts val="0"/>
              </a:spcBef>
              <a:spcAft>
                <a:spcPts val="0"/>
              </a:spcAft>
              <a:buClr>
                <a:schemeClr val="dk1"/>
              </a:buClr>
              <a:buSzPct val="100000"/>
            </a:pPr>
            <a:r>
              <a:rPr lang="en-US" sz="3600" dirty="0" smtClean="0"/>
              <a:t>Finish building</a:t>
            </a:r>
          </a:p>
          <a:p>
            <a:pPr marR="0" lvl="0" algn="l" rtl="0">
              <a:lnSpc>
                <a:spcPct val="100000"/>
              </a:lnSpc>
              <a:spcBef>
                <a:spcPts val="0"/>
              </a:spcBef>
              <a:spcAft>
                <a:spcPts val="0"/>
              </a:spcAft>
              <a:buClr>
                <a:schemeClr val="dk1"/>
              </a:buClr>
              <a:buSzPct val="100000"/>
            </a:pPr>
            <a:r>
              <a:rPr lang="en-US" sz="3600" dirty="0" smtClean="0"/>
              <a:t>Set up </a:t>
            </a:r>
            <a:r>
              <a:rPr lang="en-US" sz="3600" dirty="0" err="1" smtClean="0"/>
              <a:t>ProCoDa</a:t>
            </a:r>
            <a:endParaRPr lang="en-US" sz="3600" dirty="0" smtClean="0"/>
          </a:p>
          <a:p>
            <a:pPr marR="0" lvl="0" algn="l" rtl="0">
              <a:lnSpc>
                <a:spcPct val="100000"/>
              </a:lnSpc>
              <a:spcBef>
                <a:spcPts val="0"/>
              </a:spcBef>
              <a:spcAft>
                <a:spcPts val="0"/>
              </a:spcAft>
              <a:buClr>
                <a:schemeClr val="dk1"/>
              </a:buClr>
              <a:buSzPct val="100000"/>
            </a:pPr>
            <a:r>
              <a:rPr lang="en-US" sz="3600" dirty="0" smtClean="0"/>
              <a:t>Run experiments</a:t>
            </a:r>
          </a:p>
          <a:p>
            <a:pPr marR="0" lvl="0" algn="l" rtl="0">
              <a:lnSpc>
                <a:spcPct val="100000"/>
              </a:lnSpc>
              <a:spcBef>
                <a:spcPts val="0"/>
              </a:spcBef>
              <a:spcAft>
                <a:spcPts val="0"/>
              </a:spcAft>
              <a:buClr>
                <a:schemeClr val="dk1"/>
              </a:buClr>
              <a:buSzPct val="100000"/>
            </a:pPr>
            <a:r>
              <a:rPr lang="en-US" sz="3600" dirty="0" smtClean="0"/>
              <a:t>Create mathematical model</a:t>
            </a:r>
          </a:p>
          <a:p>
            <a:pPr marL="0" marR="0" lvl="0" indent="0" algn="l" rtl="0">
              <a:lnSpc>
                <a:spcPct val="100000"/>
              </a:lnSpc>
              <a:spcBef>
                <a:spcPts val="0"/>
              </a:spcBef>
              <a:spcAft>
                <a:spcPts val="0"/>
              </a:spcAft>
              <a:buClr>
                <a:schemeClr val="dk1"/>
              </a:buClr>
              <a:buSzPct val="100000"/>
              <a:buNone/>
            </a:pPr>
            <a:endParaRPr lang="en-US" sz="3600" dirty="0"/>
          </a:p>
        </p:txBody>
      </p:sp>
      <p:pic>
        <p:nvPicPr>
          <p:cNvPr id="2" name="Picture 1" descr="Process Controller Rules and States Off (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1981201"/>
            <a:ext cx="4924870" cy="4419599"/>
          </a:xfrm>
          <a:prstGeom prst="rect">
            <a:avLst/>
          </a:prstGeom>
        </p:spPr>
      </p:pic>
    </p:spTree>
    <p:extLst>
      <p:ext uri="{BB962C8B-B14F-4D97-AF65-F5344CB8AC3E}">
        <p14:creationId xmlns:p14="http://schemas.microsoft.com/office/powerpoint/2010/main" val="1713043878"/>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Shape 183"/>
          <p:cNvPicPr preferRelativeResize="0"/>
          <p:nvPr/>
        </p:nvPicPr>
        <p:blipFill rotWithShape="1">
          <a:blip r:embed="rId3">
            <a:alphaModFix/>
          </a:blip>
          <a:srcRect/>
          <a:stretch/>
        </p:blipFill>
        <p:spPr>
          <a:xfrm>
            <a:off x="13447" y="0"/>
            <a:ext cx="9144000" cy="6858000"/>
          </a:xfrm>
          <a:prstGeom prst="rect">
            <a:avLst/>
          </a:prstGeom>
          <a:noFill/>
          <a:ln>
            <a:noFill/>
          </a:ln>
        </p:spPr>
      </p:pic>
      <p:sp>
        <p:nvSpPr>
          <p:cNvPr id="184" name="Shape 184"/>
          <p:cNvSpPr txBox="1">
            <a:spLocks noGrp="1"/>
          </p:cNvSpPr>
          <p:nvPr>
            <p:ph type="title"/>
          </p:nvPr>
        </p:nvSpPr>
        <p:spPr>
          <a:xfrm>
            <a:off x="1371600" y="6858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1"/>
                </a:solidFill>
                <a:latin typeface="Calibri"/>
                <a:ea typeface="Calibri"/>
                <a:cs typeface="Calibri"/>
                <a:sym typeface="Calibri"/>
              </a:rPr>
              <a:t>Questions?</a:t>
            </a:r>
          </a:p>
        </p:txBody>
      </p:sp>
    </p:spTree>
    <p:extLst>
      <p:ext uri="{BB962C8B-B14F-4D97-AF65-F5344CB8AC3E}">
        <p14:creationId xmlns:p14="http://schemas.microsoft.com/office/powerpoint/2010/main" val="3545476692"/>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Shape 75"/>
          <p:cNvPicPr preferRelativeResize="0"/>
          <p:nvPr/>
        </p:nvPicPr>
        <p:blipFill rotWithShape="1">
          <a:blip r:embed="rId3">
            <a:alphaModFix/>
          </a:blip>
          <a:srcRect/>
          <a:stretch/>
        </p:blipFill>
        <p:spPr>
          <a:xfrm>
            <a:off x="6042378" y="1981200"/>
            <a:ext cx="1049867" cy="909954"/>
          </a:xfrm>
          <a:prstGeom prst="rect">
            <a:avLst/>
          </a:prstGeom>
          <a:noFill/>
          <a:ln>
            <a:noFill/>
          </a:ln>
        </p:spPr>
      </p:pic>
      <p:grpSp>
        <p:nvGrpSpPr>
          <p:cNvPr id="76" name="Shape 76"/>
          <p:cNvGrpSpPr/>
          <p:nvPr/>
        </p:nvGrpSpPr>
        <p:grpSpPr>
          <a:xfrm flipH="1">
            <a:off x="6042898" y="1698249"/>
            <a:ext cx="1706033" cy="4781550"/>
            <a:chOff x="0" y="0"/>
            <a:chExt cx="1485900" cy="4343400"/>
          </a:xfrm>
        </p:grpSpPr>
        <p:grpSp>
          <p:nvGrpSpPr>
            <p:cNvPr id="77" name="Shape 77"/>
            <p:cNvGrpSpPr/>
            <p:nvPr/>
          </p:nvGrpSpPr>
          <p:grpSpPr>
            <a:xfrm>
              <a:off x="0" y="0"/>
              <a:ext cx="1485900" cy="4343400"/>
              <a:chOff x="0" y="0"/>
              <a:chExt cx="1485900" cy="4343400"/>
            </a:xfrm>
          </p:grpSpPr>
          <p:sp>
            <p:nvSpPr>
              <p:cNvPr id="78" name="Shape 78"/>
              <p:cNvSpPr/>
              <p:nvPr/>
            </p:nvSpPr>
            <p:spPr>
              <a:xfrm>
                <a:off x="571500" y="1028700"/>
                <a:ext cx="914400" cy="3314700"/>
              </a:xfrm>
              <a:prstGeom prst="rect">
                <a:avLst/>
              </a:prstGeom>
              <a:solidFill>
                <a:srgbClr val="C4BD97"/>
              </a:solidFill>
              <a:ln>
                <a:noFill/>
              </a:ln>
            </p:spPr>
            <p:txBody>
              <a:bodyPr lIns="91425" tIns="45700" rIns="91425" bIns="45700" anchor="ctr" anchorCtr="0">
                <a:noAutofit/>
              </a:bodyPr>
              <a:lstStyle/>
              <a:p>
                <a:pPr marL="0" marR="0" lvl="0" indent="0" algn="l" rtl="0">
                  <a:spcBef>
                    <a:spcPts val="0"/>
                  </a:spcBef>
                  <a:buNone/>
                </a:pPr>
                <a:endParaRPr sz="1800" b="0" i="0" u="none" strike="noStrike" cap="none" baseline="0">
                  <a:solidFill>
                    <a:schemeClr val="lt1"/>
                  </a:solidFill>
                  <a:latin typeface="Calibri"/>
                  <a:ea typeface="Calibri"/>
                  <a:cs typeface="Calibri"/>
                  <a:sym typeface="Calibri"/>
                </a:endParaRPr>
              </a:p>
            </p:txBody>
          </p:sp>
          <p:sp>
            <p:nvSpPr>
              <p:cNvPr id="79" name="Shape 79"/>
              <p:cNvSpPr/>
              <p:nvPr/>
            </p:nvSpPr>
            <p:spPr>
              <a:xfrm>
                <a:off x="571500" y="0"/>
                <a:ext cx="914400" cy="4343400"/>
              </a:xfrm>
              <a:prstGeom prst="rect">
                <a:avLst/>
              </a:prstGeom>
              <a:noFill/>
              <a:ln w="25400" cap="flat" cmpd="sng">
                <a:solidFill>
                  <a:schemeClr val="dk1"/>
                </a:solidFill>
                <a:prstDash val="solid"/>
                <a:round/>
                <a:headEnd type="none" w="med" len="med"/>
                <a:tailEnd type="none" w="med" len="med"/>
              </a:ln>
            </p:spPr>
            <p:txBody>
              <a:bodyPr lIns="91425" tIns="45700" rIns="91425" bIns="45700" anchor="ctr" anchorCtr="0">
                <a:noAutofit/>
              </a:bodyPr>
              <a:lstStyle/>
              <a:p>
                <a:pPr marL="0" marR="0" lvl="0" indent="0" algn="l" rtl="0">
                  <a:spcBef>
                    <a:spcPts val="0"/>
                  </a:spcBef>
                  <a:buNone/>
                </a:pPr>
                <a:endParaRPr sz="1800" b="0" i="0" u="none" strike="noStrike" cap="none" baseline="0">
                  <a:solidFill>
                    <a:schemeClr val="lt1"/>
                  </a:solidFill>
                  <a:latin typeface="Calibri"/>
                  <a:ea typeface="Calibri"/>
                  <a:cs typeface="Calibri"/>
                  <a:sym typeface="Calibri"/>
                </a:endParaRPr>
              </a:p>
            </p:txBody>
          </p:sp>
          <p:cxnSp>
            <p:nvCxnSpPr>
              <p:cNvPr id="80" name="Shape 80"/>
              <p:cNvCxnSpPr/>
              <p:nvPr/>
            </p:nvCxnSpPr>
            <p:spPr>
              <a:xfrm rot="10800000">
                <a:off x="0" y="1076325"/>
                <a:ext cx="571500" cy="0"/>
              </a:xfrm>
              <a:prstGeom prst="straightConnector1">
                <a:avLst/>
              </a:prstGeom>
              <a:noFill/>
              <a:ln w="38100" cap="flat" cmpd="sng">
                <a:solidFill>
                  <a:schemeClr val="dk1"/>
                </a:solidFill>
                <a:prstDash val="solid"/>
                <a:round/>
                <a:headEnd type="none" w="med" len="med"/>
                <a:tailEnd type="none" w="med" len="med"/>
              </a:ln>
            </p:spPr>
          </p:cxnSp>
          <p:cxnSp>
            <p:nvCxnSpPr>
              <p:cNvPr id="81" name="Shape 81"/>
              <p:cNvCxnSpPr/>
              <p:nvPr/>
            </p:nvCxnSpPr>
            <p:spPr>
              <a:xfrm rot="10800000">
                <a:off x="0" y="4295775"/>
                <a:ext cx="571500" cy="0"/>
              </a:xfrm>
              <a:prstGeom prst="straightConnector1">
                <a:avLst/>
              </a:prstGeom>
              <a:noFill/>
              <a:ln w="38100" cap="flat" cmpd="sng">
                <a:solidFill>
                  <a:schemeClr val="dk1"/>
                </a:solidFill>
                <a:prstDash val="solid"/>
                <a:round/>
                <a:headEnd type="none" w="med" len="med"/>
                <a:tailEnd type="none" w="med" len="med"/>
              </a:ln>
            </p:spPr>
          </p:cxnSp>
          <p:cxnSp>
            <p:nvCxnSpPr>
              <p:cNvPr id="82" name="Shape 82"/>
              <p:cNvCxnSpPr/>
              <p:nvPr/>
            </p:nvCxnSpPr>
            <p:spPr>
              <a:xfrm rot="10800000">
                <a:off x="0" y="2105025"/>
                <a:ext cx="571500" cy="0"/>
              </a:xfrm>
              <a:prstGeom prst="straightConnector1">
                <a:avLst/>
              </a:prstGeom>
              <a:noFill/>
              <a:ln w="38100" cap="flat" cmpd="sng">
                <a:solidFill>
                  <a:schemeClr val="dk1"/>
                </a:solidFill>
                <a:prstDash val="solid"/>
                <a:round/>
                <a:headEnd type="none" w="med" len="med"/>
                <a:tailEnd type="none" w="med" len="med"/>
              </a:ln>
            </p:spPr>
          </p:cxnSp>
          <p:cxnSp>
            <p:nvCxnSpPr>
              <p:cNvPr id="83" name="Shape 83"/>
              <p:cNvCxnSpPr/>
              <p:nvPr/>
            </p:nvCxnSpPr>
            <p:spPr>
              <a:xfrm rot="10800000">
                <a:off x="0" y="3200400"/>
                <a:ext cx="571500" cy="0"/>
              </a:xfrm>
              <a:prstGeom prst="straightConnector1">
                <a:avLst/>
              </a:prstGeom>
              <a:noFill/>
              <a:ln w="38100" cap="flat" cmpd="sng">
                <a:solidFill>
                  <a:schemeClr val="dk1"/>
                </a:solidFill>
                <a:prstDash val="solid"/>
                <a:round/>
                <a:headEnd type="none" w="med" len="med"/>
                <a:tailEnd type="none" w="med" len="med"/>
              </a:ln>
            </p:spPr>
          </p:cxnSp>
        </p:grpSp>
        <p:cxnSp>
          <p:nvCxnSpPr>
            <p:cNvPr id="84" name="Shape 84"/>
            <p:cNvCxnSpPr/>
            <p:nvPr/>
          </p:nvCxnSpPr>
          <p:spPr>
            <a:xfrm>
              <a:off x="590550" y="1076325"/>
              <a:ext cx="824344" cy="0"/>
            </a:xfrm>
            <a:prstGeom prst="straightConnector1">
              <a:avLst/>
            </a:prstGeom>
            <a:noFill/>
            <a:ln w="38100" cap="flat" cmpd="sng">
              <a:solidFill>
                <a:schemeClr val="dk1"/>
              </a:solidFill>
              <a:prstDash val="dot"/>
              <a:round/>
              <a:headEnd type="none" w="med" len="med"/>
              <a:tailEnd type="none" w="med" len="med"/>
            </a:ln>
          </p:spPr>
        </p:cxnSp>
        <p:cxnSp>
          <p:nvCxnSpPr>
            <p:cNvPr id="85" name="Shape 85"/>
            <p:cNvCxnSpPr/>
            <p:nvPr/>
          </p:nvCxnSpPr>
          <p:spPr>
            <a:xfrm>
              <a:off x="590664" y="1604366"/>
              <a:ext cx="824229" cy="0"/>
            </a:xfrm>
            <a:prstGeom prst="straightConnector1">
              <a:avLst/>
            </a:prstGeom>
            <a:noFill/>
            <a:ln w="38100" cap="flat" cmpd="sng">
              <a:solidFill>
                <a:schemeClr val="dk1"/>
              </a:solidFill>
              <a:prstDash val="dot"/>
              <a:round/>
              <a:headEnd type="none" w="med" len="med"/>
              <a:tailEnd type="none" w="med" len="med"/>
            </a:ln>
          </p:spPr>
        </p:cxnSp>
        <p:cxnSp>
          <p:nvCxnSpPr>
            <p:cNvPr id="86" name="Shape 86"/>
            <p:cNvCxnSpPr/>
            <p:nvPr/>
          </p:nvCxnSpPr>
          <p:spPr>
            <a:xfrm>
              <a:off x="584243" y="2105025"/>
              <a:ext cx="824344" cy="0"/>
            </a:xfrm>
            <a:prstGeom prst="straightConnector1">
              <a:avLst/>
            </a:prstGeom>
            <a:noFill/>
            <a:ln w="38100" cap="flat" cmpd="sng">
              <a:solidFill>
                <a:schemeClr val="dk1"/>
              </a:solidFill>
              <a:prstDash val="dot"/>
              <a:round/>
              <a:headEnd type="none" w="med" len="med"/>
              <a:tailEnd type="none" w="med" len="med"/>
            </a:ln>
          </p:spPr>
        </p:cxnSp>
        <p:cxnSp>
          <p:nvCxnSpPr>
            <p:cNvPr id="87" name="Shape 87"/>
            <p:cNvCxnSpPr/>
            <p:nvPr/>
          </p:nvCxnSpPr>
          <p:spPr>
            <a:xfrm>
              <a:off x="584243" y="2641650"/>
              <a:ext cx="824344" cy="0"/>
            </a:xfrm>
            <a:prstGeom prst="straightConnector1">
              <a:avLst/>
            </a:prstGeom>
            <a:noFill/>
            <a:ln w="38100" cap="flat" cmpd="sng">
              <a:solidFill>
                <a:schemeClr val="dk1"/>
              </a:solidFill>
              <a:prstDash val="dot"/>
              <a:round/>
              <a:headEnd type="none" w="med" len="med"/>
              <a:tailEnd type="none" w="med" len="med"/>
            </a:ln>
          </p:spPr>
        </p:cxnSp>
        <p:cxnSp>
          <p:nvCxnSpPr>
            <p:cNvPr id="88" name="Shape 88"/>
            <p:cNvCxnSpPr/>
            <p:nvPr/>
          </p:nvCxnSpPr>
          <p:spPr>
            <a:xfrm>
              <a:off x="571500" y="3200400"/>
              <a:ext cx="824344" cy="0"/>
            </a:xfrm>
            <a:prstGeom prst="straightConnector1">
              <a:avLst/>
            </a:prstGeom>
            <a:noFill/>
            <a:ln w="38100" cap="flat" cmpd="sng">
              <a:solidFill>
                <a:schemeClr val="dk1"/>
              </a:solidFill>
              <a:prstDash val="dot"/>
              <a:round/>
              <a:headEnd type="none" w="med" len="med"/>
              <a:tailEnd type="none" w="med" len="med"/>
            </a:ln>
          </p:spPr>
        </p:cxnSp>
        <p:cxnSp>
          <p:nvCxnSpPr>
            <p:cNvPr id="89" name="Shape 89"/>
            <p:cNvCxnSpPr/>
            <p:nvPr/>
          </p:nvCxnSpPr>
          <p:spPr>
            <a:xfrm>
              <a:off x="598243" y="3771900"/>
              <a:ext cx="824344" cy="0"/>
            </a:xfrm>
            <a:prstGeom prst="straightConnector1">
              <a:avLst/>
            </a:prstGeom>
            <a:noFill/>
            <a:ln w="38100" cap="flat" cmpd="sng">
              <a:solidFill>
                <a:schemeClr val="dk1"/>
              </a:solidFill>
              <a:prstDash val="dot"/>
              <a:round/>
              <a:headEnd type="none" w="med" len="med"/>
              <a:tailEnd type="none" w="med" len="med"/>
            </a:ln>
          </p:spPr>
        </p:cxnSp>
        <p:cxnSp>
          <p:nvCxnSpPr>
            <p:cNvPr id="90" name="Shape 90"/>
            <p:cNvCxnSpPr/>
            <p:nvPr/>
          </p:nvCxnSpPr>
          <p:spPr>
            <a:xfrm>
              <a:off x="571500" y="4295775"/>
              <a:ext cx="824344" cy="0"/>
            </a:xfrm>
            <a:prstGeom prst="straightConnector1">
              <a:avLst/>
            </a:prstGeom>
            <a:noFill/>
            <a:ln w="38100" cap="flat" cmpd="sng">
              <a:solidFill>
                <a:schemeClr val="dk1"/>
              </a:solidFill>
              <a:prstDash val="dot"/>
              <a:round/>
              <a:headEnd type="none" w="med" len="med"/>
              <a:tailEnd type="none" w="med" len="med"/>
            </a:ln>
          </p:spPr>
        </p:cxnSp>
      </p:grpSp>
      <p:sp>
        <p:nvSpPr>
          <p:cNvPr id="91" name="Shape 91"/>
          <p:cNvSpPr txBox="1">
            <a:spLocks noGrp="1"/>
          </p:cNvSpPr>
          <p:nvPr>
            <p:ph type="title"/>
          </p:nvPr>
        </p:nvSpPr>
        <p:spPr>
          <a:xfrm>
            <a:off x="2819400" y="121023"/>
            <a:ext cx="63246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Stacked Rapid Sand Filters</a:t>
            </a:r>
          </a:p>
        </p:txBody>
      </p:sp>
      <p:sp>
        <p:nvSpPr>
          <p:cNvPr id="93" name="Shape 93"/>
          <p:cNvSpPr/>
          <p:nvPr/>
        </p:nvSpPr>
        <p:spPr>
          <a:xfrm rot="10800000" flipH="1">
            <a:off x="6397978" y="3064042"/>
            <a:ext cx="342899" cy="288757"/>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sp>
        <p:nvSpPr>
          <p:cNvPr id="94" name="Shape 94"/>
          <p:cNvSpPr/>
          <p:nvPr/>
        </p:nvSpPr>
        <p:spPr>
          <a:xfrm rot="10800000" flipH="1">
            <a:off x="6419850" y="4140645"/>
            <a:ext cx="342899" cy="288757"/>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sp>
        <p:nvSpPr>
          <p:cNvPr id="95" name="Shape 95"/>
          <p:cNvSpPr/>
          <p:nvPr/>
        </p:nvSpPr>
        <p:spPr>
          <a:xfrm rot="10800000" flipH="1">
            <a:off x="6419850" y="5402179"/>
            <a:ext cx="342899" cy="288757"/>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sp>
        <p:nvSpPr>
          <p:cNvPr id="96" name="Shape 96"/>
          <p:cNvSpPr/>
          <p:nvPr/>
        </p:nvSpPr>
        <p:spPr>
          <a:xfrm>
            <a:off x="6397978" y="3581400"/>
            <a:ext cx="342899" cy="288757"/>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sp>
        <p:nvSpPr>
          <p:cNvPr id="97" name="Shape 97"/>
          <p:cNvSpPr/>
          <p:nvPr/>
        </p:nvSpPr>
        <p:spPr>
          <a:xfrm>
            <a:off x="6419850" y="4800600"/>
            <a:ext cx="342899" cy="288757"/>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sp>
        <p:nvSpPr>
          <p:cNvPr id="98" name="Shape 98"/>
          <p:cNvSpPr/>
          <p:nvPr/>
        </p:nvSpPr>
        <p:spPr>
          <a:xfrm>
            <a:off x="6419850" y="6019800"/>
            <a:ext cx="342899" cy="288757"/>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cxnSp>
        <p:nvCxnSpPr>
          <p:cNvPr id="99" name="Shape 99"/>
          <p:cNvCxnSpPr/>
          <p:nvPr/>
        </p:nvCxnSpPr>
        <p:spPr>
          <a:xfrm rot="10800000">
            <a:off x="7391400" y="2883150"/>
            <a:ext cx="685799" cy="0"/>
          </a:xfrm>
          <a:prstGeom prst="straightConnector1">
            <a:avLst/>
          </a:prstGeom>
          <a:solidFill>
            <a:schemeClr val="accent1"/>
          </a:solidFill>
          <a:ln w="57150" cap="flat" cmpd="sng">
            <a:solidFill>
              <a:srgbClr val="8FE2FF"/>
            </a:solidFill>
            <a:prstDash val="solid"/>
            <a:round/>
            <a:headEnd type="none" w="med" len="med"/>
            <a:tailEnd type="stealth" w="lg" len="lg"/>
          </a:ln>
        </p:spPr>
      </p:cxnSp>
      <p:cxnSp>
        <p:nvCxnSpPr>
          <p:cNvPr id="100" name="Shape 100"/>
          <p:cNvCxnSpPr/>
          <p:nvPr/>
        </p:nvCxnSpPr>
        <p:spPr>
          <a:xfrm rot="10800000">
            <a:off x="7391400" y="4015623"/>
            <a:ext cx="685799" cy="0"/>
          </a:xfrm>
          <a:prstGeom prst="straightConnector1">
            <a:avLst/>
          </a:prstGeom>
          <a:solidFill>
            <a:schemeClr val="accent1"/>
          </a:solidFill>
          <a:ln w="57150" cap="flat" cmpd="sng">
            <a:solidFill>
              <a:srgbClr val="8FE2FF"/>
            </a:solidFill>
            <a:prstDash val="solid"/>
            <a:round/>
            <a:headEnd type="none" w="med" len="med"/>
            <a:tailEnd type="stealth" w="lg" len="lg"/>
          </a:ln>
        </p:spPr>
      </p:cxnSp>
      <p:cxnSp>
        <p:nvCxnSpPr>
          <p:cNvPr id="101" name="Shape 101"/>
          <p:cNvCxnSpPr/>
          <p:nvPr/>
        </p:nvCxnSpPr>
        <p:spPr>
          <a:xfrm rot="10800000">
            <a:off x="7351889" y="5221496"/>
            <a:ext cx="685799" cy="0"/>
          </a:xfrm>
          <a:prstGeom prst="straightConnector1">
            <a:avLst/>
          </a:prstGeom>
          <a:solidFill>
            <a:schemeClr val="accent1"/>
          </a:solidFill>
          <a:ln w="57150" cap="flat" cmpd="sng">
            <a:solidFill>
              <a:srgbClr val="8FE2FF"/>
            </a:solidFill>
            <a:prstDash val="solid"/>
            <a:round/>
            <a:headEnd type="none" w="med" len="med"/>
            <a:tailEnd type="stealth" w="lg" len="lg"/>
          </a:ln>
        </p:spPr>
      </p:cxnSp>
      <p:cxnSp>
        <p:nvCxnSpPr>
          <p:cNvPr id="102" name="Shape 102"/>
          <p:cNvCxnSpPr/>
          <p:nvPr/>
        </p:nvCxnSpPr>
        <p:spPr>
          <a:xfrm rot="10800000">
            <a:off x="7391400" y="6421382"/>
            <a:ext cx="685799" cy="0"/>
          </a:xfrm>
          <a:prstGeom prst="straightConnector1">
            <a:avLst/>
          </a:prstGeom>
          <a:solidFill>
            <a:schemeClr val="accent1"/>
          </a:solidFill>
          <a:ln w="57150" cap="flat" cmpd="sng">
            <a:solidFill>
              <a:srgbClr val="8FE2FF"/>
            </a:solidFill>
            <a:prstDash val="solid"/>
            <a:round/>
            <a:headEnd type="none" w="med" len="med"/>
            <a:tailEnd type="stealth" w="lg" len="lg"/>
          </a:ln>
        </p:spPr>
      </p:cxnSp>
      <p:sp>
        <p:nvSpPr>
          <p:cNvPr id="103" name="Shape 103"/>
          <p:cNvSpPr/>
          <p:nvPr/>
        </p:nvSpPr>
        <p:spPr>
          <a:xfrm>
            <a:off x="6284025" y="3124200"/>
            <a:ext cx="609599" cy="2971799"/>
          </a:xfrm>
          <a:prstGeom prst="upArrow">
            <a:avLst>
              <a:gd name="adj1" fmla="val 50000"/>
              <a:gd name="adj2" fmla="val 50000"/>
            </a:avLst>
          </a:prstGeom>
          <a:solidFill>
            <a:srgbClr val="8FE2FF"/>
          </a:solidFill>
          <a:ln>
            <a:noFill/>
          </a:ln>
        </p:spPr>
        <p:txBody>
          <a:bodyPr lIns="91425" tIns="45700" rIns="91425" bIns="45700" anchor="ctr" anchorCtr="0">
            <a:noAutofit/>
          </a:bodyPr>
          <a:lstStyle/>
          <a:p>
            <a:pPr marL="0" marR="0" lvl="0" indent="0" algn="l" rtl="0">
              <a:lnSpc>
                <a:spcPct val="100000"/>
              </a:lnSpc>
              <a:spcBef>
                <a:spcPts val="0"/>
              </a:spcBef>
              <a:spcAft>
                <a:spcPts val="0"/>
              </a:spcAft>
              <a:buClr>
                <a:schemeClr val="dk1"/>
              </a:buClr>
              <a:buFont typeface="Calibri"/>
              <a:buNone/>
            </a:pPr>
            <a:endParaRPr sz="1800" b="0" i="0" u="none" strike="noStrike" cap="none" baseline="0">
              <a:solidFill>
                <a:schemeClr val="dk1"/>
              </a:solidFill>
              <a:latin typeface="Questrial"/>
              <a:ea typeface="Questrial"/>
              <a:cs typeface="Questrial"/>
              <a:sym typeface="Questrial"/>
            </a:endParaRPr>
          </a:p>
        </p:txBody>
      </p:sp>
      <p:cxnSp>
        <p:nvCxnSpPr>
          <p:cNvPr id="104" name="Shape 104"/>
          <p:cNvCxnSpPr/>
          <p:nvPr/>
        </p:nvCxnSpPr>
        <p:spPr>
          <a:xfrm>
            <a:off x="7092245" y="5850648"/>
            <a:ext cx="656166" cy="0"/>
          </a:xfrm>
          <a:prstGeom prst="straightConnector1">
            <a:avLst/>
          </a:prstGeom>
          <a:noFill/>
          <a:ln w="38100" cap="flat" cmpd="sng">
            <a:solidFill>
              <a:schemeClr val="dk1"/>
            </a:solidFill>
            <a:prstDash val="solid"/>
            <a:round/>
            <a:headEnd type="none" w="med" len="med"/>
            <a:tailEnd type="none" w="med" len="med"/>
          </a:ln>
        </p:spPr>
      </p:cxnSp>
      <p:cxnSp>
        <p:nvCxnSpPr>
          <p:cNvPr id="105" name="Shape 105"/>
          <p:cNvCxnSpPr/>
          <p:nvPr/>
        </p:nvCxnSpPr>
        <p:spPr>
          <a:xfrm>
            <a:off x="7078132" y="4606382"/>
            <a:ext cx="656166" cy="0"/>
          </a:xfrm>
          <a:prstGeom prst="straightConnector1">
            <a:avLst/>
          </a:prstGeom>
          <a:noFill/>
          <a:ln w="38100" cap="flat" cmpd="sng">
            <a:solidFill>
              <a:schemeClr val="dk1"/>
            </a:solidFill>
            <a:prstDash val="solid"/>
            <a:round/>
            <a:headEnd type="none" w="med" len="med"/>
            <a:tailEnd type="none" w="med" len="med"/>
          </a:ln>
        </p:spPr>
      </p:cxnSp>
      <p:cxnSp>
        <p:nvCxnSpPr>
          <p:cNvPr id="106" name="Shape 106"/>
          <p:cNvCxnSpPr/>
          <p:nvPr/>
        </p:nvCxnSpPr>
        <p:spPr>
          <a:xfrm>
            <a:off x="7092245" y="3469682"/>
            <a:ext cx="656166" cy="0"/>
          </a:xfrm>
          <a:prstGeom prst="straightConnector1">
            <a:avLst/>
          </a:prstGeom>
          <a:noFill/>
          <a:ln w="38100" cap="flat" cmpd="sng">
            <a:solidFill>
              <a:schemeClr val="dk1"/>
            </a:solidFill>
            <a:prstDash val="solid"/>
            <a:round/>
            <a:headEnd type="none" w="med" len="med"/>
            <a:tailEnd type="none" w="med" len="med"/>
          </a:ln>
        </p:spPr>
      </p:cxnSp>
      <p:cxnSp>
        <p:nvCxnSpPr>
          <p:cNvPr id="107" name="Shape 107"/>
          <p:cNvCxnSpPr/>
          <p:nvPr/>
        </p:nvCxnSpPr>
        <p:spPr>
          <a:xfrm rot="10800000" flipH="1">
            <a:off x="7420328" y="4596582"/>
            <a:ext cx="704997" cy="3591"/>
          </a:xfrm>
          <a:prstGeom prst="straightConnector1">
            <a:avLst/>
          </a:prstGeom>
          <a:solidFill>
            <a:schemeClr val="accent1"/>
          </a:solidFill>
          <a:ln w="57150" cap="flat" cmpd="sng">
            <a:solidFill>
              <a:schemeClr val="accent1"/>
            </a:solidFill>
            <a:prstDash val="solid"/>
            <a:round/>
            <a:headEnd type="none" w="med" len="med"/>
            <a:tailEnd type="stealth" w="lg" len="lg"/>
          </a:ln>
        </p:spPr>
      </p:cxnSp>
      <p:cxnSp>
        <p:nvCxnSpPr>
          <p:cNvPr id="108" name="Shape 108"/>
          <p:cNvCxnSpPr/>
          <p:nvPr/>
        </p:nvCxnSpPr>
        <p:spPr>
          <a:xfrm rot="10800000" flipH="1">
            <a:off x="7372202" y="5842864"/>
            <a:ext cx="704997" cy="3591"/>
          </a:xfrm>
          <a:prstGeom prst="straightConnector1">
            <a:avLst/>
          </a:prstGeom>
          <a:solidFill>
            <a:schemeClr val="accent1"/>
          </a:solidFill>
          <a:ln w="57150" cap="flat" cmpd="sng">
            <a:solidFill>
              <a:schemeClr val="accent1"/>
            </a:solidFill>
            <a:prstDash val="solid"/>
            <a:round/>
            <a:headEnd type="none" w="med" len="med"/>
            <a:tailEnd type="stealth" w="lg" len="lg"/>
          </a:ln>
        </p:spPr>
      </p:cxnSp>
      <p:cxnSp>
        <p:nvCxnSpPr>
          <p:cNvPr id="109" name="Shape 109"/>
          <p:cNvCxnSpPr/>
          <p:nvPr/>
        </p:nvCxnSpPr>
        <p:spPr>
          <a:xfrm rot="10800000" flipH="1">
            <a:off x="7391400" y="3458087"/>
            <a:ext cx="704997" cy="3591"/>
          </a:xfrm>
          <a:prstGeom prst="straightConnector1">
            <a:avLst/>
          </a:prstGeom>
          <a:solidFill>
            <a:schemeClr val="accent1"/>
          </a:solidFill>
          <a:ln w="57150" cap="flat" cmpd="sng">
            <a:solidFill>
              <a:schemeClr val="accent1"/>
            </a:solidFill>
            <a:prstDash val="solid"/>
            <a:round/>
            <a:headEnd type="none" w="med" len="med"/>
            <a:tailEnd type="stealth" w="lg" len="lg"/>
          </a:ln>
        </p:spPr>
      </p:cxnSp>
      <p:sp>
        <p:nvSpPr>
          <p:cNvPr id="2" name="Content Placeholder 1"/>
          <p:cNvSpPr>
            <a:spLocks noGrp="1"/>
          </p:cNvSpPr>
          <p:nvPr>
            <p:ph sz="half" idx="1"/>
          </p:nvPr>
        </p:nvSpPr>
        <p:spPr>
          <a:xfrm>
            <a:off x="457200" y="1600200"/>
            <a:ext cx="5378466" cy="4525963"/>
          </a:xfrm>
        </p:spPr>
        <p:txBody>
          <a:bodyPr/>
          <a:lstStyle/>
          <a:p>
            <a:pPr marL="0" indent="0">
              <a:buSzPct val="25000"/>
              <a:buNone/>
            </a:pPr>
            <a:r>
              <a:rPr lang="en-US" b="1" dirty="0">
                <a:solidFill>
                  <a:schemeClr val="dk1"/>
                </a:solidFill>
                <a:ea typeface="Calibri"/>
                <a:cs typeface="Calibri"/>
                <a:sym typeface="Calibri"/>
              </a:rPr>
              <a:t>Sta</a:t>
            </a:r>
            <a:r>
              <a:rPr lang="en-US" dirty="0">
                <a:solidFill>
                  <a:schemeClr val="dk1"/>
                </a:solidFill>
                <a:ea typeface="Calibri"/>
                <a:cs typeface="Calibri"/>
                <a:sym typeface="Calibri"/>
              </a:rPr>
              <a:t>cked </a:t>
            </a:r>
            <a:r>
              <a:rPr lang="en-US" b="1" dirty="0">
                <a:solidFill>
                  <a:schemeClr val="dk1"/>
                </a:solidFill>
                <a:ea typeface="Calibri"/>
                <a:cs typeface="Calibri"/>
                <a:sym typeface="Calibri"/>
              </a:rPr>
              <a:t>R</a:t>
            </a:r>
            <a:r>
              <a:rPr lang="en-US" dirty="0">
                <a:solidFill>
                  <a:schemeClr val="dk1"/>
                </a:solidFill>
                <a:ea typeface="Calibri"/>
                <a:cs typeface="Calibri"/>
                <a:sym typeface="Calibri"/>
              </a:rPr>
              <a:t>apid </a:t>
            </a:r>
            <a:r>
              <a:rPr lang="en-US" b="1" dirty="0">
                <a:solidFill>
                  <a:schemeClr val="dk1"/>
                </a:solidFill>
                <a:ea typeface="Calibri"/>
                <a:cs typeface="Calibri"/>
                <a:sym typeface="Calibri"/>
              </a:rPr>
              <a:t>S</a:t>
            </a:r>
            <a:r>
              <a:rPr lang="en-US" dirty="0">
                <a:solidFill>
                  <a:schemeClr val="dk1"/>
                </a:solidFill>
                <a:ea typeface="Calibri"/>
                <a:cs typeface="Calibri"/>
                <a:sym typeface="Calibri"/>
              </a:rPr>
              <a:t>and (</a:t>
            </a:r>
            <a:r>
              <a:rPr lang="en-US" dirty="0" err="1">
                <a:solidFill>
                  <a:schemeClr val="dk1"/>
                </a:solidFill>
                <a:ea typeface="Calibri"/>
                <a:cs typeface="Calibri"/>
                <a:sym typeface="Calibri"/>
              </a:rPr>
              <a:t>StaRS</a:t>
            </a:r>
            <a:r>
              <a:rPr lang="en-US" dirty="0">
                <a:solidFill>
                  <a:schemeClr val="dk1"/>
                </a:solidFill>
                <a:ea typeface="Calibri"/>
                <a:cs typeface="Calibri"/>
                <a:sym typeface="Calibri"/>
              </a:rPr>
              <a:t>) </a:t>
            </a:r>
            <a:r>
              <a:rPr lang="en-US" b="1" dirty="0">
                <a:solidFill>
                  <a:schemeClr val="dk1"/>
                </a:solidFill>
                <a:ea typeface="Calibri"/>
                <a:cs typeface="Calibri"/>
                <a:sym typeface="Calibri"/>
              </a:rPr>
              <a:t>F</a:t>
            </a:r>
            <a:r>
              <a:rPr lang="en-US" dirty="0">
                <a:solidFill>
                  <a:schemeClr val="dk1"/>
                </a:solidFill>
                <a:ea typeface="Calibri"/>
                <a:cs typeface="Calibri"/>
                <a:sym typeface="Calibri"/>
              </a:rPr>
              <a:t>ilter/</a:t>
            </a:r>
            <a:r>
              <a:rPr lang="en-US" b="1" dirty="0">
                <a:solidFill>
                  <a:schemeClr val="dk1"/>
                </a:solidFill>
                <a:ea typeface="Calibri"/>
                <a:cs typeface="Calibri"/>
                <a:sym typeface="Calibri"/>
              </a:rPr>
              <a:t>F</a:t>
            </a:r>
            <a:r>
              <a:rPr lang="en-US" dirty="0">
                <a:solidFill>
                  <a:schemeClr val="dk1"/>
                </a:solidFill>
                <a:ea typeface="Calibri"/>
                <a:cs typeface="Calibri"/>
                <a:sym typeface="Calibri"/>
              </a:rPr>
              <a:t>iltration</a:t>
            </a:r>
          </a:p>
          <a:p>
            <a:pPr marL="514350" lvl="0" indent="-514350">
              <a:spcBef>
                <a:spcPts val="560"/>
              </a:spcBef>
              <a:spcAft>
                <a:spcPts val="0"/>
              </a:spcAft>
              <a:buClr>
                <a:schemeClr val="dk1"/>
              </a:buClr>
              <a:buSzPct val="100000"/>
            </a:pPr>
            <a:r>
              <a:rPr lang="en-US" dirty="0">
                <a:solidFill>
                  <a:schemeClr val="dk1"/>
                </a:solidFill>
                <a:ea typeface="Calibri"/>
                <a:cs typeface="Calibri"/>
                <a:sym typeface="Calibri"/>
              </a:rPr>
              <a:t>Invented by </a:t>
            </a:r>
            <a:r>
              <a:rPr lang="en-US" dirty="0" err="1" smtClean="0">
                <a:solidFill>
                  <a:schemeClr val="dk1"/>
                </a:solidFill>
                <a:ea typeface="Calibri"/>
                <a:cs typeface="Calibri"/>
                <a:sym typeface="Calibri"/>
              </a:rPr>
              <a:t>AguaClara</a:t>
            </a:r>
            <a:endParaRPr lang="en-US" dirty="0" smtClean="0">
              <a:solidFill>
                <a:schemeClr val="dk1"/>
              </a:solidFill>
              <a:ea typeface="Calibri"/>
              <a:cs typeface="Calibri"/>
              <a:sym typeface="Calibri"/>
            </a:endParaRPr>
          </a:p>
          <a:p>
            <a:pPr marL="514350" lvl="0" indent="-514350">
              <a:spcBef>
                <a:spcPts val="560"/>
              </a:spcBef>
              <a:spcAft>
                <a:spcPts val="0"/>
              </a:spcAft>
              <a:buClr>
                <a:schemeClr val="dk1"/>
              </a:buClr>
              <a:buSzPct val="100000"/>
            </a:pPr>
            <a:r>
              <a:rPr lang="en-US" dirty="0">
                <a:solidFill>
                  <a:schemeClr val="dk1"/>
                </a:solidFill>
                <a:ea typeface="Calibri"/>
                <a:cs typeface="Calibri"/>
                <a:sym typeface="Calibri"/>
              </a:rPr>
              <a:t>U</a:t>
            </a:r>
            <a:r>
              <a:rPr lang="en-US" dirty="0" smtClean="0">
                <a:solidFill>
                  <a:schemeClr val="dk1"/>
                </a:solidFill>
                <a:ea typeface="Calibri"/>
                <a:cs typeface="Calibri"/>
                <a:sym typeface="Calibri"/>
              </a:rPr>
              <a:t>sed </a:t>
            </a:r>
            <a:r>
              <a:rPr lang="en-US" dirty="0">
                <a:solidFill>
                  <a:schemeClr val="dk1"/>
                </a:solidFill>
                <a:ea typeface="Calibri"/>
                <a:cs typeface="Calibri"/>
                <a:sym typeface="Calibri"/>
              </a:rPr>
              <a:t>in newer plants</a:t>
            </a:r>
          </a:p>
          <a:p>
            <a:pPr marL="514350" lvl="0" indent="-514350">
              <a:spcBef>
                <a:spcPts val="560"/>
              </a:spcBef>
              <a:spcAft>
                <a:spcPts val="0"/>
              </a:spcAft>
              <a:buClr>
                <a:schemeClr val="dk1"/>
              </a:buClr>
              <a:buSzPct val="100000"/>
            </a:pPr>
            <a:r>
              <a:rPr lang="en-US" dirty="0">
                <a:solidFill>
                  <a:schemeClr val="dk1"/>
                </a:solidFill>
                <a:ea typeface="Calibri"/>
                <a:cs typeface="Calibri"/>
                <a:sym typeface="Calibri"/>
              </a:rPr>
              <a:t>Water enters the filter through orifices in the pipes</a:t>
            </a:r>
          </a:p>
          <a:p>
            <a:pPr marL="514350" lvl="0" indent="-514350">
              <a:spcBef>
                <a:spcPts val="560"/>
              </a:spcBef>
              <a:spcAft>
                <a:spcPts val="0"/>
              </a:spcAft>
              <a:buClr>
                <a:schemeClr val="dk1"/>
              </a:buClr>
              <a:buSzPct val="100000"/>
            </a:pPr>
            <a:r>
              <a:rPr lang="en-US" dirty="0">
                <a:solidFill>
                  <a:schemeClr val="dk1"/>
                </a:solidFill>
                <a:ea typeface="Calibri"/>
                <a:cs typeface="Calibri"/>
                <a:sym typeface="Calibri"/>
              </a:rPr>
              <a:t>Sand captures colloids</a:t>
            </a:r>
          </a:p>
          <a:p>
            <a:pPr marL="514350" lvl="0" indent="-514350">
              <a:spcBef>
                <a:spcPts val="560"/>
              </a:spcBef>
              <a:spcAft>
                <a:spcPts val="0"/>
              </a:spcAft>
              <a:buClr>
                <a:schemeClr val="dk1"/>
              </a:buClr>
              <a:buSzPct val="100000"/>
            </a:pPr>
            <a:r>
              <a:rPr lang="en-US" dirty="0">
                <a:solidFill>
                  <a:schemeClr val="dk1"/>
                </a:solidFill>
                <a:ea typeface="Calibri"/>
                <a:cs typeface="Calibri"/>
                <a:sym typeface="Calibri"/>
              </a:rPr>
              <a:t>Allows for entirely gravity-powered water filtration</a:t>
            </a:r>
          </a:p>
          <a:p>
            <a:pPr marL="514350" indent="-514350">
              <a:spcBef>
                <a:spcPts val="560"/>
              </a:spcBef>
            </a:pPr>
            <a:endParaRPr lang="en-US" dirty="0">
              <a:solidFill>
                <a:schemeClr val="dk1"/>
              </a:solidFill>
              <a:ea typeface="Calibri"/>
              <a:cs typeface="Calibri"/>
              <a:sym typeface="Calibri"/>
            </a:endParaRPr>
          </a:p>
          <a:p>
            <a:endParaRPr lang="en-US" dirty="0"/>
          </a:p>
          <a:p>
            <a:endParaRPr lang="en-US" dirty="0"/>
          </a:p>
        </p:txBody>
      </p:sp>
    </p:spTree>
    <p:extLst>
      <p:ext uri="{BB962C8B-B14F-4D97-AF65-F5344CB8AC3E}">
        <p14:creationId xmlns:p14="http://schemas.microsoft.com/office/powerpoint/2010/main" val="21331639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3"/>
                                        </p:tgtEl>
                                      </p:cBhvr>
                                    </p:animEffect>
                                    <p:set>
                                      <p:cBhvr>
                                        <p:cTn id="7" dur="1" fill="hold">
                                          <p:stCondLst>
                                            <p:cond delay="500"/>
                                          </p:stCondLst>
                                        </p:cTn>
                                        <p:tgtEl>
                                          <p:spTgt spid="93"/>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6"/>
                                        </p:tgtEl>
                                      </p:cBhvr>
                                    </p:animEffect>
                                    <p:set>
                                      <p:cBhvr>
                                        <p:cTn id="10" dur="1" fill="hold">
                                          <p:stCondLst>
                                            <p:cond delay="500"/>
                                          </p:stCondLst>
                                        </p:cTn>
                                        <p:tgtEl>
                                          <p:spTgt spid="9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94"/>
                                        </p:tgtEl>
                                      </p:cBhvr>
                                    </p:animEffect>
                                    <p:set>
                                      <p:cBhvr>
                                        <p:cTn id="13" dur="1" fill="hold">
                                          <p:stCondLst>
                                            <p:cond delay="500"/>
                                          </p:stCondLst>
                                        </p:cTn>
                                        <p:tgtEl>
                                          <p:spTgt spid="94"/>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97"/>
                                        </p:tgtEl>
                                      </p:cBhvr>
                                    </p:animEffect>
                                    <p:set>
                                      <p:cBhvr>
                                        <p:cTn id="16" dur="1" fill="hold">
                                          <p:stCondLst>
                                            <p:cond delay="500"/>
                                          </p:stCondLst>
                                        </p:cTn>
                                        <p:tgtEl>
                                          <p:spTgt spid="97"/>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08"/>
                                        </p:tgtEl>
                                      </p:cBhvr>
                                    </p:animEffect>
                                    <p:set>
                                      <p:cBhvr>
                                        <p:cTn id="19" dur="1" fill="hold">
                                          <p:stCondLst>
                                            <p:cond delay="500"/>
                                          </p:stCondLst>
                                        </p:cTn>
                                        <p:tgtEl>
                                          <p:spTgt spid="108"/>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95"/>
                                        </p:tgtEl>
                                      </p:cBhvr>
                                    </p:animEffect>
                                    <p:set>
                                      <p:cBhvr>
                                        <p:cTn id="22" dur="1" fill="hold">
                                          <p:stCondLst>
                                            <p:cond delay="500"/>
                                          </p:stCondLst>
                                        </p:cTn>
                                        <p:tgtEl>
                                          <p:spTgt spid="95"/>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109"/>
                                        </p:tgtEl>
                                      </p:cBhvr>
                                    </p:animEffect>
                                    <p:set>
                                      <p:cBhvr>
                                        <p:cTn id="25" dur="1" fill="hold">
                                          <p:stCondLst>
                                            <p:cond delay="500"/>
                                          </p:stCondLst>
                                        </p:cTn>
                                        <p:tgtEl>
                                          <p:spTgt spid="109"/>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98"/>
                                        </p:tgtEl>
                                      </p:cBhvr>
                                    </p:animEffect>
                                    <p:set>
                                      <p:cBhvr>
                                        <p:cTn id="28" dur="1" fill="hold">
                                          <p:stCondLst>
                                            <p:cond delay="500"/>
                                          </p:stCondLst>
                                        </p:cTn>
                                        <p:tgtEl>
                                          <p:spTgt spid="98"/>
                                        </p:tgtEl>
                                        <p:attrNameLst>
                                          <p:attrName>style.visibility</p:attrName>
                                        </p:attrNameLst>
                                      </p:cBhvr>
                                      <p:to>
                                        <p:strVal val="hidden"/>
                                      </p:to>
                                    </p:set>
                                  </p:childTnLst>
                                </p:cTn>
                              </p:par>
                              <p:par>
                                <p:cTn id="29" presetID="10" presetClass="exit" presetSubtype="0" fill="hold" nodeType="withEffect">
                                  <p:stCondLst>
                                    <p:cond delay="0"/>
                                  </p:stCondLst>
                                  <p:childTnLst>
                                    <p:animEffect transition="out" filter="fade">
                                      <p:cBhvr>
                                        <p:cTn id="30" dur="500"/>
                                        <p:tgtEl>
                                          <p:spTgt spid="99"/>
                                        </p:tgtEl>
                                      </p:cBhvr>
                                    </p:animEffect>
                                    <p:set>
                                      <p:cBhvr>
                                        <p:cTn id="31" dur="1" fill="hold">
                                          <p:stCondLst>
                                            <p:cond delay="500"/>
                                          </p:stCondLst>
                                        </p:cTn>
                                        <p:tgtEl>
                                          <p:spTgt spid="99"/>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07"/>
                                        </p:tgtEl>
                                      </p:cBhvr>
                                    </p:animEffect>
                                    <p:set>
                                      <p:cBhvr>
                                        <p:cTn id="34" dur="1" fill="hold">
                                          <p:stCondLst>
                                            <p:cond delay="500"/>
                                          </p:stCondLst>
                                        </p:cTn>
                                        <p:tgtEl>
                                          <p:spTgt spid="107"/>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00"/>
                                        </p:tgtEl>
                                      </p:cBhvr>
                                    </p:animEffect>
                                    <p:set>
                                      <p:cBhvr>
                                        <p:cTn id="37" dur="1" fill="hold">
                                          <p:stCondLst>
                                            <p:cond delay="500"/>
                                          </p:stCondLst>
                                        </p:cTn>
                                        <p:tgtEl>
                                          <p:spTgt spid="100"/>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500"/>
                                        <p:tgtEl>
                                          <p:spTgt spid="101"/>
                                        </p:tgtEl>
                                      </p:cBhvr>
                                    </p:animEffect>
                                    <p:set>
                                      <p:cBhvr>
                                        <p:cTn id="40" dur="1" fill="hold">
                                          <p:stCondLst>
                                            <p:cond delay="500"/>
                                          </p:stCondLst>
                                        </p:cTn>
                                        <p:tgtEl>
                                          <p:spTgt spid="101"/>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03"/>
                                        </p:tgtEl>
                                        <p:attrNameLst>
                                          <p:attrName>style.visibility</p:attrName>
                                        </p:attrNameLst>
                                      </p:cBhvr>
                                      <p:to>
                                        <p:strVal val="visible"/>
                                      </p:to>
                                    </p:set>
                                    <p:animEffect transition="in" filter="fade">
                                      <p:cBhvr>
                                        <p:cTn id="45" dur="2000"/>
                                        <p:tgtEl>
                                          <p:spTgt spid="103"/>
                                        </p:tgtEl>
                                      </p:cBhvr>
                                    </p:animEffect>
                                  </p:childTnLst>
                                </p:cTn>
                              </p:par>
                              <p:par>
                                <p:cTn id="46" presetID="10" presetClass="entr" presetSubtype="0" fill="hold" nodeType="withEffect">
                                  <p:stCondLst>
                                    <p:cond delay="0"/>
                                  </p:stCondLst>
                                  <p:childTnLst>
                                    <p:set>
                                      <p:cBhvr>
                                        <p:cTn id="47" dur="1" fill="hold">
                                          <p:stCondLst>
                                            <p:cond delay="0"/>
                                          </p:stCondLst>
                                        </p:cTn>
                                        <p:tgtEl>
                                          <p:spTgt spid="75"/>
                                        </p:tgtEl>
                                        <p:attrNameLst>
                                          <p:attrName>style.visibility</p:attrName>
                                        </p:attrNameLst>
                                      </p:cBhvr>
                                      <p:to>
                                        <p:strVal val="visible"/>
                                      </p:to>
                                    </p:set>
                                    <p:animEffect transition="in" filter="fade">
                                      <p:cBhvr>
                                        <p:cTn id="48" dur="20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Purpose</a:t>
            </a:r>
            <a:endParaRPr lang="en-US" dirty="0"/>
          </a:p>
        </p:txBody>
      </p:sp>
      <p:sp>
        <p:nvSpPr>
          <p:cNvPr id="6" name="Text Placeholder 5"/>
          <p:cNvSpPr>
            <a:spLocks noGrp="1"/>
          </p:cNvSpPr>
          <p:nvPr>
            <p:ph type="body" sz="quarter" idx="13"/>
          </p:nvPr>
        </p:nvSpPr>
        <p:spPr/>
        <p:txBody>
          <a:bodyPr/>
          <a:lstStyle/>
          <a:p>
            <a:pPr lvl="0">
              <a:spcBef>
                <a:spcPts val="0"/>
              </a:spcBef>
              <a:spcAft>
                <a:spcPts val="0"/>
              </a:spcAft>
              <a:buClr>
                <a:schemeClr val="dk1"/>
              </a:buClr>
              <a:buSzPct val="100000"/>
            </a:pPr>
            <a:r>
              <a:rPr lang="en-US" sz="3600" dirty="0" err="1" smtClean="0">
                <a:solidFill>
                  <a:schemeClr val="dk1"/>
                </a:solidFill>
                <a:ea typeface="Calibri"/>
                <a:cs typeface="Calibri"/>
                <a:sym typeface="Calibri"/>
              </a:rPr>
              <a:t>StaRS</a:t>
            </a:r>
            <a:r>
              <a:rPr lang="en-US" sz="3600" dirty="0" smtClean="0">
                <a:solidFill>
                  <a:schemeClr val="dk1"/>
                </a:solidFill>
                <a:ea typeface="Calibri"/>
                <a:cs typeface="Calibri"/>
                <a:sym typeface="Calibri"/>
              </a:rPr>
              <a:t> Filter Theory</a:t>
            </a:r>
          </a:p>
          <a:p>
            <a:pPr lvl="1">
              <a:spcBef>
                <a:spcPts val="560"/>
              </a:spcBef>
              <a:spcAft>
                <a:spcPts val="0"/>
              </a:spcAft>
              <a:buClr>
                <a:schemeClr val="dk1"/>
              </a:buClr>
              <a:buSzPct val="100000"/>
            </a:pPr>
            <a:r>
              <a:rPr lang="en-US" sz="3200" dirty="0" smtClean="0">
                <a:solidFill>
                  <a:schemeClr val="dk1"/>
                </a:solidFill>
                <a:ea typeface="Calibri"/>
                <a:cs typeface="Calibri"/>
                <a:sym typeface="Calibri"/>
              </a:rPr>
              <a:t>Mathematical model</a:t>
            </a:r>
          </a:p>
          <a:p>
            <a:pPr lvl="0">
              <a:spcBef>
                <a:spcPts val="640"/>
              </a:spcBef>
              <a:spcAft>
                <a:spcPts val="0"/>
              </a:spcAft>
              <a:buClr>
                <a:schemeClr val="dk1"/>
              </a:buClr>
              <a:buSzPct val="100000"/>
            </a:pPr>
            <a:r>
              <a:rPr lang="en-US" sz="3600" dirty="0" smtClean="0">
                <a:solidFill>
                  <a:schemeClr val="dk1"/>
                </a:solidFill>
                <a:ea typeface="Calibri"/>
                <a:cs typeface="Calibri"/>
                <a:sym typeface="Calibri"/>
              </a:rPr>
              <a:t>Fall 2014</a:t>
            </a:r>
          </a:p>
          <a:p>
            <a:pPr lvl="1">
              <a:spcBef>
                <a:spcPts val="560"/>
              </a:spcBef>
              <a:spcAft>
                <a:spcPts val="0"/>
              </a:spcAft>
              <a:buClr>
                <a:schemeClr val="dk1"/>
              </a:buClr>
              <a:buSzPct val="100000"/>
            </a:pPr>
            <a:r>
              <a:rPr lang="en-US" sz="3200" dirty="0" smtClean="0">
                <a:solidFill>
                  <a:schemeClr val="dk1"/>
                </a:solidFill>
                <a:ea typeface="Calibri"/>
                <a:cs typeface="Calibri"/>
                <a:sym typeface="Calibri"/>
              </a:rPr>
              <a:t>Head loss across </a:t>
            </a:r>
            <a:r>
              <a:rPr lang="en-US" sz="3200" b="1" dirty="0" smtClean="0">
                <a:solidFill>
                  <a:srgbClr val="FF0000"/>
                </a:solidFill>
                <a:ea typeface="Calibri"/>
                <a:cs typeface="Calibri"/>
                <a:sym typeface="Calibri"/>
              </a:rPr>
              <a:t>copper mesh</a:t>
            </a:r>
          </a:p>
          <a:p>
            <a:pPr lvl="0">
              <a:spcBef>
                <a:spcPts val="640"/>
              </a:spcBef>
              <a:spcAft>
                <a:spcPts val="0"/>
              </a:spcAft>
              <a:buClr>
                <a:schemeClr val="dk1"/>
              </a:buClr>
              <a:buSzPct val="100000"/>
            </a:pPr>
            <a:r>
              <a:rPr lang="en-US" sz="3600" dirty="0" smtClean="0">
                <a:solidFill>
                  <a:schemeClr val="dk1"/>
                </a:solidFill>
                <a:ea typeface="Calibri"/>
                <a:cs typeface="Calibri"/>
                <a:sym typeface="Calibri"/>
              </a:rPr>
              <a:t>Spring 2015</a:t>
            </a:r>
          </a:p>
          <a:p>
            <a:pPr lvl="1">
              <a:spcBef>
                <a:spcPts val="560"/>
              </a:spcBef>
              <a:spcAft>
                <a:spcPts val="0"/>
              </a:spcAft>
              <a:buClr>
                <a:schemeClr val="dk1"/>
              </a:buClr>
              <a:buSzPct val="100000"/>
            </a:pPr>
            <a:r>
              <a:rPr lang="en-US" sz="3200" dirty="0" smtClean="0">
                <a:solidFill>
                  <a:schemeClr val="dk1"/>
                </a:solidFill>
                <a:ea typeface="Calibri"/>
                <a:cs typeface="Calibri"/>
                <a:sym typeface="Calibri"/>
              </a:rPr>
              <a:t>Head loss across </a:t>
            </a:r>
            <a:r>
              <a:rPr lang="en-US" sz="3200" b="1" dirty="0" smtClean="0">
                <a:solidFill>
                  <a:srgbClr val="FF0000"/>
                </a:solidFill>
                <a:ea typeface="Calibri"/>
                <a:cs typeface="Calibri"/>
                <a:sym typeface="Calibri"/>
              </a:rPr>
              <a:t>slotted pipes</a:t>
            </a:r>
          </a:p>
          <a:p>
            <a:pPr lvl="0">
              <a:spcBef>
                <a:spcPts val="640"/>
              </a:spcBef>
              <a:spcAft>
                <a:spcPts val="0"/>
              </a:spcAft>
              <a:buClr>
                <a:schemeClr val="dk1"/>
              </a:buClr>
              <a:buSzPct val="100000"/>
            </a:pPr>
            <a:r>
              <a:rPr lang="en-US" sz="3600" dirty="0" smtClean="0">
                <a:solidFill>
                  <a:schemeClr val="dk1"/>
                </a:solidFill>
                <a:ea typeface="Calibri"/>
                <a:cs typeface="Calibri"/>
                <a:sym typeface="Calibri"/>
              </a:rPr>
              <a:t>Fall 2015</a:t>
            </a:r>
          </a:p>
          <a:p>
            <a:pPr lvl="1">
              <a:spcBef>
                <a:spcPts val="560"/>
              </a:spcBef>
              <a:spcAft>
                <a:spcPts val="0"/>
              </a:spcAft>
              <a:buClr>
                <a:schemeClr val="dk1"/>
              </a:buClr>
              <a:buSzPct val="100000"/>
            </a:pPr>
            <a:r>
              <a:rPr lang="en-US" sz="3200" dirty="0" smtClean="0">
                <a:solidFill>
                  <a:schemeClr val="dk1"/>
                </a:solidFill>
                <a:ea typeface="Calibri"/>
                <a:cs typeface="Calibri"/>
                <a:sym typeface="Calibri"/>
              </a:rPr>
              <a:t>Head loss across </a:t>
            </a:r>
            <a:r>
              <a:rPr lang="en-US" sz="3200" b="1" dirty="0" smtClean="0">
                <a:solidFill>
                  <a:srgbClr val="FF0000"/>
                </a:solidFill>
              </a:rPr>
              <a:t>sand filter</a:t>
            </a:r>
            <a:endParaRPr lang="en-US" sz="3200" b="1" dirty="0">
              <a:solidFill>
                <a:srgbClr val="FF0000"/>
              </a:solidFill>
            </a:endParaRPr>
          </a:p>
        </p:txBody>
      </p:sp>
    </p:spTree>
    <p:extLst>
      <p:ext uri="{BB962C8B-B14F-4D97-AF65-F5344CB8AC3E}">
        <p14:creationId xmlns:p14="http://schemas.microsoft.com/office/powerpoint/2010/main" val="172752314"/>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Text Placeholder 2"/>
          <p:cNvSpPr>
            <a:spLocks noGrp="1"/>
          </p:cNvSpPr>
          <p:nvPr>
            <p:ph type="body" sz="quarter" idx="13"/>
          </p:nvPr>
        </p:nvSpPr>
        <p:spPr/>
        <p:txBody>
          <a:bodyPr/>
          <a:lstStyle/>
          <a:p>
            <a:pPr marL="0" indent="0">
              <a:buNone/>
            </a:pPr>
            <a:r>
              <a:rPr lang="en-US" sz="3600" dirty="0" smtClean="0"/>
              <a:t>Fall 2015</a:t>
            </a:r>
          </a:p>
          <a:p>
            <a:r>
              <a:rPr lang="en-US" sz="3600" dirty="0"/>
              <a:t>Assess filter </a:t>
            </a:r>
            <a:r>
              <a:rPr lang="en-US" sz="3600" dirty="0" smtClean="0"/>
              <a:t>performance</a:t>
            </a:r>
          </a:p>
          <a:p>
            <a:r>
              <a:rPr lang="en-US" sz="3600" dirty="0" smtClean="0"/>
              <a:t>Measure head loss across sand</a:t>
            </a:r>
          </a:p>
          <a:p>
            <a:r>
              <a:rPr lang="en-US" sz="3600" dirty="0" smtClean="0"/>
              <a:t>Measure influent and effluent turbidity</a:t>
            </a:r>
          </a:p>
          <a:p>
            <a:r>
              <a:rPr lang="en-US" sz="3600" dirty="0" smtClean="0"/>
              <a:t>Achieve turbidity breakthrough</a:t>
            </a:r>
            <a:endParaRPr lang="en-US" sz="3600" dirty="0"/>
          </a:p>
        </p:txBody>
      </p:sp>
    </p:spTree>
    <p:extLst>
      <p:ext uri="{BB962C8B-B14F-4D97-AF65-F5344CB8AC3E}">
        <p14:creationId xmlns:p14="http://schemas.microsoft.com/office/powerpoint/2010/main" val="338674471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3581400"/>
            <a:ext cx="2421340" cy="305141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6248400" y="1676400"/>
            <a:ext cx="2590800" cy="3200400"/>
          </a:xfrm>
          <a:prstGeom prst="rect">
            <a:avLst/>
          </a:prstGeom>
          <a:noFill/>
          <a:ln>
            <a:noFill/>
          </a:ln>
        </p:spPr>
      </p:pic>
      <p:sp>
        <p:nvSpPr>
          <p:cNvPr id="2" name="Title 1"/>
          <p:cNvSpPr>
            <a:spLocks noGrp="1"/>
          </p:cNvSpPr>
          <p:nvPr>
            <p:ph type="title"/>
          </p:nvPr>
        </p:nvSpPr>
        <p:spPr/>
        <p:txBody>
          <a:bodyPr/>
          <a:lstStyle/>
          <a:p>
            <a:r>
              <a:rPr lang="en-US" dirty="0" smtClean="0"/>
              <a:t>Theory</a:t>
            </a:r>
            <a:endParaRPr lang="en-US" dirty="0"/>
          </a:p>
        </p:txBody>
      </p:sp>
      <p:sp>
        <p:nvSpPr>
          <p:cNvPr id="6" name="Text Placeholder 2"/>
          <p:cNvSpPr>
            <a:spLocks noGrp="1"/>
          </p:cNvSpPr>
          <p:nvPr>
            <p:ph type="body" sz="quarter" idx="13"/>
          </p:nvPr>
        </p:nvSpPr>
        <p:spPr>
          <a:xfrm>
            <a:off x="304800" y="1676400"/>
            <a:ext cx="4495800" cy="4876800"/>
          </a:xfrm>
        </p:spPr>
        <p:txBody>
          <a:bodyPr/>
          <a:lstStyle/>
          <a:p>
            <a:pPr marL="0" indent="0">
              <a:buNone/>
            </a:pPr>
            <a:r>
              <a:rPr lang="en-US" sz="3600" dirty="0" err="1" smtClean="0"/>
              <a:t>Flocs</a:t>
            </a:r>
            <a:r>
              <a:rPr lang="en-US" sz="3600" dirty="0" smtClean="0"/>
              <a:t> build-up in sand pores, causing:</a:t>
            </a:r>
          </a:p>
          <a:p>
            <a:r>
              <a:rPr lang="en-US" sz="3600" dirty="0" smtClean="0"/>
              <a:t>Increase</a:t>
            </a:r>
          </a:p>
          <a:p>
            <a:pPr lvl="1"/>
            <a:r>
              <a:rPr lang="en-US" sz="3200" dirty="0" smtClean="0"/>
              <a:t>Head loss</a:t>
            </a:r>
          </a:p>
          <a:p>
            <a:pPr lvl="1"/>
            <a:r>
              <a:rPr lang="en-US" sz="3200" dirty="0" smtClean="0"/>
              <a:t>Shear force</a:t>
            </a:r>
          </a:p>
          <a:p>
            <a:pPr lvl="1"/>
            <a:r>
              <a:rPr lang="en-US" sz="3200" dirty="0" smtClean="0"/>
              <a:t>Water velocity</a:t>
            </a:r>
          </a:p>
          <a:p>
            <a:r>
              <a:rPr lang="en-US" sz="3600" dirty="0" smtClean="0"/>
              <a:t>Decrease</a:t>
            </a:r>
            <a:endParaRPr lang="en-US" sz="3600" dirty="0" smtClean="0"/>
          </a:p>
          <a:p>
            <a:pPr lvl="1"/>
            <a:r>
              <a:rPr lang="en-US" sz="3200" dirty="0" smtClean="0"/>
              <a:t>Pore diameter  </a:t>
            </a:r>
          </a:p>
        </p:txBody>
      </p:sp>
    </p:spTree>
    <p:extLst>
      <p:ext uri="{BB962C8B-B14F-4D97-AF65-F5344CB8AC3E}">
        <p14:creationId xmlns:p14="http://schemas.microsoft.com/office/powerpoint/2010/main" val="1915592375"/>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Shape 127"/>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Experimental Apparatus</a:t>
            </a:r>
          </a:p>
        </p:txBody>
      </p:sp>
      <p:pic>
        <p:nvPicPr>
          <p:cNvPr id="128" name="Shape 128"/>
          <p:cNvPicPr preferRelativeResize="0"/>
          <p:nvPr/>
        </p:nvPicPr>
        <p:blipFill>
          <a:blip r:embed="rId3">
            <a:alphaModFix/>
          </a:blip>
          <a:stretch>
            <a:fillRect/>
          </a:stretch>
        </p:blipFill>
        <p:spPr>
          <a:xfrm>
            <a:off x="0" y="1714474"/>
            <a:ext cx="9144000" cy="5143514"/>
          </a:xfrm>
          <a:prstGeom prst="rect">
            <a:avLst/>
          </a:prstGeom>
          <a:noFill/>
          <a:ln>
            <a:noFill/>
          </a:ln>
        </p:spPr>
      </p:pic>
      <p:sp>
        <p:nvSpPr>
          <p:cNvPr id="3" name="Right Arrow 2"/>
          <p:cNvSpPr/>
          <p:nvPr/>
        </p:nvSpPr>
        <p:spPr>
          <a:xfrm flipV="1">
            <a:off x="1290406" y="3345030"/>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flipV="1">
            <a:off x="3505200" y="4041244"/>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5400000" flipV="1">
            <a:off x="3467101" y="3345031"/>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flipV="1">
            <a:off x="4980127" y="4041245"/>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flipV="1">
            <a:off x="8000997" y="4570372"/>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flipV="1">
            <a:off x="6676030" y="4041246"/>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Arrow 13"/>
          <p:cNvSpPr/>
          <p:nvPr/>
        </p:nvSpPr>
        <p:spPr>
          <a:xfrm rot="5400000" flipV="1">
            <a:off x="203525" y="2853357"/>
            <a:ext cx="312087" cy="304801"/>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p:cNvSpPr/>
          <p:nvPr/>
        </p:nvSpPr>
        <p:spPr>
          <a:xfrm rot="16200000" flipV="1">
            <a:off x="8267694" y="3542611"/>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rot="5400000" flipV="1">
            <a:off x="1714500" y="3719169"/>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p:cNvSpPr/>
          <p:nvPr/>
        </p:nvSpPr>
        <p:spPr>
          <a:xfrm rot="16200000" flipV="1">
            <a:off x="3282702" y="4333882"/>
            <a:ext cx="150806" cy="223296"/>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rot="16200000" flipH="1" flipV="1">
            <a:off x="3278112" y="4643081"/>
            <a:ext cx="159987" cy="223296"/>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p:cNvSpPr/>
          <p:nvPr/>
        </p:nvSpPr>
        <p:spPr>
          <a:xfrm rot="16200000" flipV="1">
            <a:off x="8267693" y="2423263"/>
            <a:ext cx="228600" cy="304799"/>
          </a:xfrm>
          <a:prstGeom prst="rightArrow">
            <a:avLst/>
          </a:prstGeom>
          <a:solidFill>
            <a:schemeClr val="accent5">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979818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2819400" y="228600"/>
            <a:ext cx="6096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SzPct val="25000"/>
              <a:buNone/>
            </a:pPr>
            <a:r>
              <a:rPr lang="es-HN" sz="4400" b="1" i="0" u="none" strike="noStrike" cap="none" baseline="0">
                <a:solidFill>
                  <a:schemeClr val="dk2"/>
                </a:solidFill>
                <a:latin typeface="Calibri"/>
                <a:ea typeface="Calibri"/>
                <a:cs typeface="Calibri"/>
                <a:sym typeface="Calibri"/>
              </a:rPr>
              <a:t>Experimental Apparatus</a:t>
            </a:r>
          </a:p>
        </p:txBody>
      </p:sp>
      <p:pic>
        <p:nvPicPr>
          <p:cNvPr id="134" name="Shape 134"/>
          <p:cNvPicPr preferRelativeResize="0"/>
          <p:nvPr/>
        </p:nvPicPr>
        <p:blipFill rotWithShape="1">
          <a:blip r:embed="rId3">
            <a:alphaModFix/>
          </a:blip>
          <a:srcRect/>
          <a:stretch/>
        </p:blipFill>
        <p:spPr>
          <a:xfrm>
            <a:off x="610729" y="1524000"/>
            <a:ext cx="7988018" cy="5181600"/>
          </a:xfrm>
          <a:prstGeom prst="rect">
            <a:avLst/>
          </a:prstGeom>
          <a:noFill/>
          <a:ln>
            <a:noFill/>
          </a:ln>
        </p:spPr>
      </p:pic>
    </p:spTree>
    <p:extLst>
      <p:ext uri="{BB962C8B-B14F-4D97-AF65-F5344CB8AC3E}">
        <p14:creationId xmlns:p14="http://schemas.microsoft.com/office/powerpoint/2010/main" val="358001488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txBox="1">
            <a:spLocks noGrp="1"/>
          </p:cNvSpPr>
          <p:nvPr>
            <p:ph type="title"/>
          </p:nvPr>
        </p:nvSpPr>
        <p:spPr>
          <a:xfrm>
            <a:off x="2819400" y="228600"/>
            <a:ext cx="6096000" cy="1143000"/>
          </a:xfrm>
          <a:prstGeom prst="rect">
            <a:avLst/>
          </a:prstGeom>
        </p:spPr>
        <p:txBody>
          <a:bodyPr lIns="91425" tIns="91425" rIns="91425" bIns="91425" anchor="ctr" anchorCtr="0">
            <a:noAutofit/>
          </a:bodyPr>
          <a:lstStyle/>
          <a:p>
            <a:pPr>
              <a:spcBef>
                <a:spcPts val="0"/>
              </a:spcBef>
              <a:buNone/>
            </a:pPr>
            <a:r>
              <a:rPr lang="es-HN"/>
              <a:t>Filter Design</a:t>
            </a:r>
          </a:p>
        </p:txBody>
      </p:sp>
      <p:sp>
        <p:nvSpPr>
          <p:cNvPr id="141" name="Shape 141"/>
          <p:cNvSpPr txBox="1">
            <a:spLocks noGrp="1"/>
          </p:cNvSpPr>
          <p:nvPr>
            <p:ph type="body" idx="4294967295"/>
          </p:nvPr>
        </p:nvSpPr>
        <p:spPr>
          <a:xfrm>
            <a:off x="14514" y="1676400"/>
            <a:ext cx="8153399" cy="4724400"/>
          </a:xfrm>
          <a:prstGeom prst="rect">
            <a:avLst/>
          </a:prstGeom>
        </p:spPr>
        <p:txBody>
          <a:bodyPr lIns="91425" tIns="91425" rIns="91425" bIns="91425" anchor="t" anchorCtr="0">
            <a:noAutofit/>
          </a:bodyPr>
          <a:lstStyle/>
          <a:p>
            <a:r>
              <a:rPr lang="en-US" dirty="0" smtClean="0"/>
              <a:t>Two </a:t>
            </a:r>
            <a:r>
              <a:rPr lang="en-US" dirty="0"/>
              <a:t>Sand Layers: 20 cm </a:t>
            </a:r>
            <a:r>
              <a:rPr lang="en-US" dirty="0" smtClean="0"/>
              <a:t>each</a:t>
            </a:r>
          </a:p>
          <a:p>
            <a:r>
              <a:rPr lang="en-US" dirty="0" smtClean="0"/>
              <a:t>Velocity</a:t>
            </a:r>
            <a:r>
              <a:rPr lang="en-US" dirty="0"/>
              <a:t>: 1.833 mm/s</a:t>
            </a:r>
          </a:p>
          <a:p>
            <a:r>
              <a:rPr lang="en-US" dirty="0"/>
              <a:t>Flow Rate: 0.984 mL/s</a:t>
            </a:r>
          </a:p>
          <a:p>
            <a:endParaRPr lang="en-US" dirty="0" smtClean="0"/>
          </a:p>
          <a:p>
            <a:r>
              <a:rPr lang="en-US" dirty="0" smtClean="0"/>
              <a:t>Remove slotted pipes </a:t>
            </a:r>
            <a:r>
              <a:rPr lang="en-US" dirty="0" smtClean="0">
                <a:sym typeface="Wingdings" panose="05000000000000000000" pitchFamily="2" charset="2"/>
              </a:rPr>
              <a:t> orifice</a:t>
            </a:r>
            <a:endParaRPr lang="en-US" dirty="0" smtClean="0"/>
          </a:p>
          <a:p>
            <a:r>
              <a:rPr lang="en-US" dirty="0" smtClean="0"/>
              <a:t>Create small flocs </a:t>
            </a:r>
            <a:r>
              <a:rPr lang="en-US" dirty="0" smtClean="0">
                <a:sym typeface="Wingdings" panose="05000000000000000000" pitchFamily="2" charset="2"/>
              </a:rPr>
              <a:t> flocculator</a:t>
            </a:r>
            <a:endParaRPr lang="en-US" dirty="0">
              <a:sym typeface="Wingdings" panose="05000000000000000000" pitchFamily="2" charset="2"/>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7400" y="2413000"/>
            <a:ext cx="3200400" cy="4267200"/>
          </a:xfrm>
          <a:prstGeom prst="rect">
            <a:avLst/>
          </a:prstGeom>
        </p:spPr>
      </p:pic>
    </p:spTree>
    <p:extLst>
      <p:ext uri="{BB962C8B-B14F-4D97-AF65-F5344CB8AC3E}">
        <p14:creationId xmlns:p14="http://schemas.microsoft.com/office/powerpoint/2010/main" val="881227676"/>
      </p:ext>
    </p:extLst>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Inlet System</a:t>
            </a:r>
            <a:endParaRPr lang="en-US" dirty="0"/>
          </a:p>
        </p:txBody>
      </p:sp>
      <mc:AlternateContent xmlns:mc="http://schemas.openxmlformats.org/markup-compatibility/2006">
        <mc:Choice xmlns:a14="http://schemas.microsoft.com/office/drawing/2010/main" Requires="a14">
          <p:sp>
            <p:nvSpPr>
              <p:cNvPr id="3" name="Text Placeholder 2"/>
              <p:cNvSpPr>
                <a:spLocks noGrp="1"/>
              </p:cNvSpPr>
              <p:nvPr>
                <p:ph type="body" sz="quarter" idx="13"/>
              </p:nvPr>
            </p:nvSpPr>
            <p:spPr>
              <a:xfrm>
                <a:off x="3048000" y="1524000"/>
                <a:ext cx="3657600" cy="4724400"/>
              </a:xfrm>
            </p:spPr>
            <p:txBody>
              <a:bodyPr/>
              <a:lstStyle/>
              <a:p>
                <a:pPr marL="0" indent="0">
                  <a:buNone/>
                </a:pPr>
                <a14:m>
                  <m:oMathPara xmlns:m="http://schemas.openxmlformats.org/officeDocument/2006/math">
                    <m:oMathParaPr>
                      <m:jc m:val="centerGroup"/>
                    </m:oMathParaPr>
                    <m:oMath xmlns:m="http://schemas.openxmlformats.org/officeDocument/2006/math">
                      <m:f>
                        <m:fPr>
                          <m:ctrlPr>
                            <a:rPr lang="en-US" i="1" smtClean="0">
                              <a:latin typeface="Cambria Math" panose="02040503050406030204" pitchFamily="18" charset="0"/>
                            </a:rPr>
                          </m:ctrlPr>
                        </m:fPr>
                        <m:num>
                          <m:sSub>
                            <m:sSubPr>
                              <m:ctrlPr>
                                <a:rPr lang="en-US"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𝑜𝑟𝑖𝑓𝑖𝑐𝑒</m:t>
                              </m:r>
                            </m:sub>
                          </m:sSub>
                        </m:num>
                        <m:den>
                          <m:sSub>
                            <m:sSubPr>
                              <m:ctrlPr>
                                <a:rPr lang="en-US"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𝐹𝑖𝑙𝑡𝑒𝑟</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𝑂𝐷</m:t>
                              </m:r>
                            </m:e>
                            <m:sub>
                              <m:r>
                                <a:rPr lang="en-US" b="0" i="1" smtClean="0">
                                  <a:latin typeface="Cambria Math" panose="02040503050406030204" pitchFamily="18" charset="0"/>
                                </a:rPr>
                                <m:t>𝑝𝑖𝑝𝑒</m:t>
                              </m:r>
                            </m:sub>
                          </m:sSub>
                        </m:num>
                        <m:den>
                          <m:r>
                            <a:rPr lang="en-US" b="0" i="1" smtClean="0">
                              <a:latin typeface="Cambria Math" panose="02040503050406030204" pitchFamily="18" charset="0"/>
                            </a:rPr>
                            <m:t>10 </m:t>
                          </m:r>
                          <m:r>
                            <a:rPr lang="en-US" b="0" i="1" smtClean="0">
                              <a:latin typeface="Cambria Math" panose="02040503050406030204" pitchFamily="18" charset="0"/>
                            </a:rPr>
                            <m:t>𝑐𝑚</m:t>
                          </m:r>
                        </m:den>
                      </m:f>
                    </m:oMath>
                  </m:oMathPara>
                </a14:m>
                <a:endParaRPr lang="en-US" dirty="0"/>
              </a:p>
            </p:txBody>
          </p:sp>
        </mc:Choice>
        <mc:Fallback>
          <p:sp>
            <p:nvSpPr>
              <p:cNvPr id="3" name="Text Placeholder 2"/>
              <p:cNvSpPr>
                <a:spLocks noGrp="1" noRot="1" noChangeAspect="1" noMove="1" noResize="1" noEditPoints="1" noAdjustHandles="1" noChangeArrowheads="1" noChangeShapeType="1" noTextEdit="1"/>
              </p:cNvSpPr>
              <p:nvPr>
                <p:ph type="body" sz="quarter" idx="13"/>
              </p:nvPr>
            </p:nvSpPr>
            <p:spPr>
              <a:xfrm>
                <a:off x="3048000" y="1524000"/>
                <a:ext cx="3657600" cy="4724400"/>
              </a:xfrm>
              <a:blipFill rotWithShape="0">
                <a:blip r:embed="rId2"/>
                <a:stretch>
                  <a:fillRect/>
                </a:stretch>
              </a:blipFill>
            </p:spPr>
            <p:txBody>
              <a:bodyPr/>
              <a:lstStyle/>
              <a:p>
                <a:r>
                  <a:rPr lang="en-US">
                    <a:noFill/>
                  </a:rPr>
                  <a:t> </a:t>
                </a:r>
              </a:p>
            </p:txBody>
          </p:sp>
        </mc:Fallback>
      </mc:AlternateContent>
      <p:pic>
        <p:nvPicPr>
          <p:cNvPr id="1026" name="Picture 2" descr="http://2.bp.blogspot.com/-b47Ya5860oc/Vh-sIxxu2eI/AAAAAAAFlbw/OcbqnIOGnMg/s1600/San%2BMatias%2BFilter%2BInjectio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0" y="2743200"/>
            <a:ext cx="5129348" cy="3847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191746"/>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English">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English</Template>
  <TotalTime>2207</TotalTime>
  <Words>359</Words>
  <Application>Microsoft Office PowerPoint</Application>
  <PresentationFormat>On-screen Show (4:3)</PresentationFormat>
  <Paragraphs>82</Paragraphs>
  <Slides>14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Calibri</vt:lpstr>
      <vt:lpstr>Cambria Math</vt:lpstr>
      <vt:lpstr>Candara</vt:lpstr>
      <vt:lpstr>Noto Symbol</vt:lpstr>
      <vt:lpstr>Questrial</vt:lpstr>
      <vt:lpstr>Wingdings</vt:lpstr>
      <vt:lpstr>AguaClara English</vt:lpstr>
      <vt:lpstr>Stacked Rapid Sand (StaRS) Filter Theory</vt:lpstr>
      <vt:lpstr>Stacked Rapid Sand Filters</vt:lpstr>
      <vt:lpstr>Purpose</vt:lpstr>
      <vt:lpstr>Purpose</vt:lpstr>
      <vt:lpstr>Theory</vt:lpstr>
      <vt:lpstr>Experimental Apparatus</vt:lpstr>
      <vt:lpstr>Experimental Apparatus</vt:lpstr>
      <vt:lpstr>Filter Design</vt:lpstr>
      <vt:lpstr>Inlet System</vt:lpstr>
      <vt:lpstr>Inlet System</vt:lpstr>
      <vt:lpstr>Flocculator</vt:lpstr>
      <vt:lpstr>Experimental Conditions</vt:lpstr>
      <vt:lpstr>Future Work</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mw24</dc:creator>
  <cp:lastModifiedBy>Bobo</cp:lastModifiedBy>
  <cp:revision>56</cp:revision>
  <dcterms:created xsi:type="dcterms:W3CDTF">2013-12-01T20:00:38Z</dcterms:created>
  <dcterms:modified xsi:type="dcterms:W3CDTF">2015-10-21T03:30:17Z</dcterms:modified>
</cp:coreProperties>
</file>