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301" r:id="rId3"/>
    <p:sldId id="302" r:id="rId4"/>
    <p:sldId id="282" r:id="rId5"/>
    <p:sldId id="303" r:id="rId6"/>
    <p:sldId id="283" r:id="rId7"/>
    <p:sldId id="295" r:id="rId8"/>
    <p:sldId id="265" r:id="rId9"/>
    <p:sldId id="276" r:id="rId10"/>
    <p:sldId id="304" r:id="rId11"/>
    <p:sldId id="305" r:id="rId12"/>
    <p:sldId id="306" r:id="rId13"/>
    <p:sldId id="289" r:id="rId14"/>
    <p:sldId id="290" r:id="rId15"/>
    <p:sldId id="291" r:id="rId16"/>
    <p:sldId id="292" r:id="rId17"/>
    <p:sldId id="300" r:id="rId18"/>
    <p:sldId id="267" r:id="rId19"/>
    <p:sldId id="298" r:id="rId20"/>
    <p:sldId id="269" r:id="rId21"/>
    <p:sldId id="288" r:id="rId22"/>
    <p:sldId id="261" r:id="rId23"/>
    <p:sldId id="277" r:id="rId24"/>
    <p:sldId id="271" r:id="rId2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6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27" autoAdjust="0"/>
    <p:restoredTop sz="82883" autoAdjust="0"/>
  </p:normalViewPr>
  <p:slideViewPr>
    <p:cSldViewPr snapToGrid="0">
      <p:cViewPr varScale="1">
        <p:scale>
          <a:sx n="86" d="100"/>
          <a:sy n="86" d="100"/>
        </p:scale>
        <p:origin x="516"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BE5E7E-868A-417C-83AC-CD669C77720E}"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E18E2985-07F2-4DC0-A7F5-F716D3419080}">
      <dgm:prSet phldrT="[Text]"/>
      <dgm:spPr/>
      <dgm:t>
        <a:bodyPr/>
        <a:lstStyle/>
        <a:p>
          <a:r>
            <a:rPr lang="en-US" dirty="0" smtClean="0"/>
            <a:t>Influent Turbidity</a:t>
          </a:r>
          <a:endParaRPr lang="en-US" dirty="0"/>
        </a:p>
      </dgm:t>
    </dgm:pt>
    <dgm:pt modelId="{BB2CAE7C-0D4F-4BEA-8A98-889A99B68DFA}" type="parTrans" cxnId="{D44F99F0-E1D0-4388-803D-E47BE81096FF}">
      <dgm:prSet/>
      <dgm:spPr/>
      <dgm:t>
        <a:bodyPr/>
        <a:lstStyle/>
        <a:p>
          <a:endParaRPr lang="en-US"/>
        </a:p>
      </dgm:t>
    </dgm:pt>
    <dgm:pt modelId="{8FEC07E0-87AF-4D39-AE06-11F73E3910E3}" type="sibTrans" cxnId="{D44F99F0-E1D0-4388-803D-E47BE81096FF}">
      <dgm:prSet/>
      <dgm:spPr/>
      <dgm:t>
        <a:bodyPr/>
        <a:lstStyle/>
        <a:p>
          <a:endParaRPr lang="en-US"/>
        </a:p>
      </dgm:t>
    </dgm:pt>
    <dgm:pt modelId="{9036745D-2995-4D0D-887D-6649B2F93F4E}">
      <dgm:prSet phldrT="[Text]"/>
      <dgm:spPr/>
      <dgm:t>
        <a:bodyPr/>
        <a:lstStyle/>
        <a:p>
          <a:r>
            <a:rPr lang="en-US" dirty="0" smtClean="0"/>
            <a:t>2.5 NTU</a:t>
          </a:r>
          <a:endParaRPr lang="en-US" dirty="0"/>
        </a:p>
      </dgm:t>
    </dgm:pt>
    <dgm:pt modelId="{DDF31FA8-E016-41B7-897A-85A032C2C137}" type="parTrans" cxnId="{ACD782A1-5D0E-4DB2-867A-482BE8D36442}">
      <dgm:prSet/>
      <dgm:spPr/>
      <dgm:t>
        <a:bodyPr/>
        <a:lstStyle/>
        <a:p>
          <a:endParaRPr lang="en-US"/>
        </a:p>
      </dgm:t>
    </dgm:pt>
    <dgm:pt modelId="{5ED6018B-35AD-4160-B83F-B529D3FF6F97}" type="sibTrans" cxnId="{ACD782A1-5D0E-4DB2-867A-482BE8D36442}">
      <dgm:prSet/>
      <dgm:spPr/>
      <dgm:t>
        <a:bodyPr/>
        <a:lstStyle/>
        <a:p>
          <a:endParaRPr lang="en-US"/>
        </a:p>
      </dgm:t>
    </dgm:pt>
    <dgm:pt modelId="{2B622EFA-F2B7-48DA-A384-C0B33000F71A}">
      <dgm:prSet phldrT="[Text]"/>
      <dgm:spPr/>
      <dgm:t>
        <a:bodyPr/>
        <a:lstStyle/>
        <a:p>
          <a:r>
            <a:rPr lang="en-US" dirty="0" smtClean="0"/>
            <a:t>5 NTU</a:t>
          </a:r>
          <a:endParaRPr lang="en-US" dirty="0"/>
        </a:p>
      </dgm:t>
    </dgm:pt>
    <dgm:pt modelId="{E774DE59-1628-4764-9ED1-C4BAEF96E037}" type="parTrans" cxnId="{0CF33D22-A7B7-4C91-AA29-002B2D84B09A}">
      <dgm:prSet/>
      <dgm:spPr/>
      <dgm:t>
        <a:bodyPr/>
        <a:lstStyle/>
        <a:p>
          <a:endParaRPr lang="en-US"/>
        </a:p>
      </dgm:t>
    </dgm:pt>
    <dgm:pt modelId="{D79A1ED0-D483-4362-8EC7-4F288887432C}" type="sibTrans" cxnId="{0CF33D22-A7B7-4C91-AA29-002B2D84B09A}">
      <dgm:prSet/>
      <dgm:spPr/>
      <dgm:t>
        <a:bodyPr/>
        <a:lstStyle/>
        <a:p>
          <a:endParaRPr lang="en-US"/>
        </a:p>
      </dgm:t>
    </dgm:pt>
    <dgm:pt modelId="{47498BA4-6F1C-4EDA-B38D-0B7AB1C91DDA}">
      <dgm:prSet phldrT="[Text]"/>
      <dgm:spPr/>
      <dgm:t>
        <a:bodyPr/>
        <a:lstStyle/>
        <a:p>
          <a:r>
            <a:rPr lang="en-US" dirty="0" err="1" smtClean="0"/>
            <a:t>PACl</a:t>
          </a:r>
          <a:r>
            <a:rPr lang="en-US" dirty="0" smtClean="0"/>
            <a:t> Dosage</a:t>
          </a:r>
          <a:endParaRPr lang="en-US" dirty="0"/>
        </a:p>
      </dgm:t>
    </dgm:pt>
    <dgm:pt modelId="{9D0A64CE-26DE-4AC8-B55B-A4C3BB3545B6}" type="parTrans" cxnId="{CE0EE697-1FBB-4B8C-8A2F-16FBC1482A2E}">
      <dgm:prSet/>
      <dgm:spPr/>
      <dgm:t>
        <a:bodyPr/>
        <a:lstStyle/>
        <a:p>
          <a:endParaRPr lang="en-US"/>
        </a:p>
      </dgm:t>
    </dgm:pt>
    <dgm:pt modelId="{FAB72795-0182-41F1-BBC9-C553F3F50C62}" type="sibTrans" cxnId="{CE0EE697-1FBB-4B8C-8A2F-16FBC1482A2E}">
      <dgm:prSet/>
      <dgm:spPr/>
      <dgm:t>
        <a:bodyPr/>
        <a:lstStyle/>
        <a:p>
          <a:endParaRPr lang="en-US"/>
        </a:p>
      </dgm:t>
    </dgm:pt>
    <dgm:pt modelId="{ABA0384B-7274-49CD-B5AC-D386AFB41666}">
      <dgm:prSet phldrT="[Text]"/>
      <dgm:spPr/>
      <dgm:t>
        <a:bodyPr/>
        <a:lstStyle/>
        <a:p>
          <a:r>
            <a:rPr lang="en-US" dirty="0" smtClean="0"/>
            <a:t>0.1 mg/L</a:t>
          </a:r>
          <a:endParaRPr lang="en-US" dirty="0"/>
        </a:p>
      </dgm:t>
    </dgm:pt>
    <dgm:pt modelId="{D6B40586-CABC-4AED-98EE-DDDDD9967785}" type="parTrans" cxnId="{F40DA21A-DFF1-4C21-B235-42EC1FDE46A1}">
      <dgm:prSet/>
      <dgm:spPr/>
      <dgm:t>
        <a:bodyPr/>
        <a:lstStyle/>
        <a:p>
          <a:endParaRPr lang="en-US"/>
        </a:p>
      </dgm:t>
    </dgm:pt>
    <dgm:pt modelId="{99295D14-4B95-4193-B11F-2F34CB97AB19}" type="sibTrans" cxnId="{F40DA21A-DFF1-4C21-B235-42EC1FDE46A1}">
      <dgm:prSet/>
      <dgm:spPr/>
      <dgm:t>
        <a:bodyPr/>
        <a:lstStyle/>
        <a:p>
          <a:endParaRPr lang="en-US"/>
        </a:p>
      </dgm:t>
    </dgm:pt>
    <dgm:pt modelId="{DD094EC6-9791-45DC-A742-44A4512F95E7}">
      <dgm:prSet phldrT="[Text]"/>
      <dgm:spPr/>
      <dgm:t>
        <a:bodyPr/>
        <a:lstStyle/>
        <a:p>
          <a:r>
            <a:rPr lang="en-US" dirty="0" smtClean="0"/>
            <a:t>2.5 mg/L</a:t>
          </a:r>
          <a:endParaRPr lang="en-US" dirty="0"/>
        </a:p>
      </dgm:t>
    </dgm:pt>
    <dgm:pt modelId="{DC968CDA-FB72-4A47-AF3D-54E7A4E1871A}" type="parTrans" cxnId="{9B95D982-6C21-40D4-B0A5-F5B2E7E0ED7C}">
      <dgm:prSet/>
      <dgm:spPr/>
      <dgm:t>
        <a:bodyPr/>
        <a:lstStyle/>
        <a:p>
          <a:endParaRPr lang="en-US"/>
        </a:p>
      </dgm:t>
    </dgm:pt>
    <dgm:pt modelId="{CB15FE02-6545-4F0E-A537-06BCD7FD36F3}" type="sibTrans" cxnId="{9B95D982-6C21-40D4-B0A5-F5B2E7E0ED7C}">
      <dgm:prSet/>
      <dgm:spPr/>
      <dgm:t>
        <a:bodyPr/>
        <a:lstStyle/>
        <a:p>
          <a:endParaRPr lang="en-US"/>
        </a:p>
      </dgm:t>
    </dgm:pt>
    <dgm:pt modelId="{7B036A00-1E3B-4CC0-B78F-2B36DC28EC17}">
      <dgm:prSet phldrT="[Text]"/>
      <dgm:spPr/>
      <dgm:t>
        <a:bodyPr/>
        <a:lstStyle/>
        <a:p>
          <a:r>
            <a:rPr lang="en-US" dirty="0" smtClean="0"/>
            <a:t>7.5 NTU</a:t>
          </a:r>
          <a:endParaRPr lang="en-US" dirty="0"/>
        </a:p>
      </dgm:t>
    </dgm:pt>
    <dgm:pt modelId="{8BE271D2-10EC-45C3-8060-A4F783A1E40A}" type="parTrans" cxnId="{8C6739E7-FDE2-4854-A26C-75FC21E3A047}">
      <dgm:prSet/>
      <dgm:spPr/>
      <dgm:t>
        <a:bodyPr/>
        <a:lstStyle/>
        <a:p>
          <a:endParaRPr lang="en-US"/>
        </a:p>
      </dgm:t>
    </dgm:pt>
    <dgm:pt modelId="{11638237-1B81-4009-B4E2-DC67E9DF843B}" type="sibTrans" cxnId="{8C6739E7-FDE2-4854-A26C-75FC21E3A047}">
      <dgm:prSet/>
      <dgm:spPr/>
      <dgm:t>
        <a:bodyPr/>
        <a:lstStyle/>
        <a:p>
          <a:endParaRPr lang="en-US"/>
        </a:p>
      </dgm:t>
    </dgm:pt>
    <dgm:pt modelId="{34194E35-926F-4916-9702-C2ADA4BCED17}">
      <dgm:prSet phldrT="[Text]"/>
      <dgm:spPr/>
      <dgm:t>
        <a:bodyPr/>
        <a:lstStyle/>
        <a:p>
          <a:r>
            <a:rPr lang="en-US" dirty="0" smtClean="0"/>
            <a:t>Filter Layer Depth</a:t>
          </a:r>
          <a:endParaRPr lang="en-US" dirty="0"/>
        </a:p>
      </dgm:t>
    </dgm:pt>
    <dgm:pt modelId="{427E13A9-8EDA-493F-B0CC-DE3E096E97A1}" type="parTrans" cxnId="{38F575E5-02D2-494A-8B59-CEA87EA25CCB}">
      <dgm:prSet/>
      <dgm:spPr/>
      <dgm:t>
        <a:bodyPr/>
        <a:lstStyle/>
        <a:p>
          <a:endParaRPr lang="en-US"/>
        </a:p>
      </dgm:t>
    </dgm:pt>
    <dgm:pt modelId="{2CF19087-7976-47C5-B4B1-48FEFB081FF6}" type="sibTrans" cxnId="{38F575E5-02D2-494A-8B59-CEA87EA25CCB}">
      <dgm:prSet/>
      <dgm:spPr/>
      <dgm:t>
        <a:bodyPr/>
        <a:lstStyle/>
        <a:p>
          <a:endParaRPr lang="en-US"/>
        </a:p>
      </dgm:t>
    </dgm:pt>
    <dgm:pt modelId="{E026C8AB-5576-4DD7-A743-C6B935387BBE}">
      <dgm:prSet phldrT="[Text]"/>
      <dgm:spPr/>
      <dgm:t>
        <a:bodyPr/>
        <a:lstStyle/>
        <a:p>
          <a:r>
            <a:rPr lang="en-US" dirty="0" smtClean="0"/>
            <a:t>10 cm</a:t>
          </a:r>
          <a:endParaRPr lang="en-US" dirty="0"/>
        </a:p>
      </dgm:t>
    </dgm:pt>
    <dgm:pt modelId="{BA87DCB9-441F-4438-BD12-F3E00D8A13BB}" type="parTrans" cxnId="{987DB943-AC46-4007-BE0A-925F1A5A76A0}">
      <dgm:prSet/>
      <dgm:spPr/>
      <dgm:t>
        <a:bodyPr/>
        <a:lstStyle/>
        <a:p>
          <a:endParaRPr lang="en-US"/>
        </a:p>
      </dgm:t>
    </dgm:pt>
    <dgm:pt modelId="{73AFA13E-24F1-4CE1-BB38-5B6FCA5D09DA}" type="sibTrans" cxnId="{987DB943-AC46-4007-BE0A-925F1A5A76A0}">
      <dgm:prSet/>
      <dgm:spPr/>
      <dgm:t>
        <a:bodyPr/>
        <a:lstStyle/>
        <a:p>
          <a:endParaRPr lang="en-US"/>
        </a:p>
      </dgm:t>
    </dgm:pt>
    <dgm:pt modelId="{781140B4-E605-46AE-9FD8-5FF77241A2F8}">
      <dgm:prSet phldrT="[Text]"/>
      <dgm:spPr/>
      <dgm:t>
        <a:bodyPr/>
        <a:lstStyle/>
        <a:p>
          <a:r>
            <a:rPr lang="en-US" dirty="0" smtClean="0"/>
            <a:t>40 cm</a:t>
          </a:r>
          <a:endParaRPr lang="en-US" dirty="0"/>
        </a:p>
      </dgm:t>
    </dgm:pt>
    <dgm:pt modelId="{15FFE737-BE04-47E0-A699-68F329A3CC28}" type="parTrans" cxnId="{43605C6F-396B-487F-A734-E44840E5BF80}">
      <dgm:prSet/>
      <dgm:spPr/>
      <dgm:t>
        <a:bodyPr/>
        <a:lstStyle/>
        <a:p>
          <a:endParaRPr lang="en-US"/>
        </a:p>
      </dgm:t>
    </dgm:pt>
    <dgm:pt modelId="{EB401FD7-2A37-4B01-AF42-4F1E58FC135B}" type="sibTrans" cxnId="{43605C6F-396B-487F-A734-E44840E5BF80}">
      <dgm:prSet/>
      <dgm:spPr/>
      <dgm:t>
        <a:bodyPr/>
        <a:lstStyle/>
        <a:p>
          <a:endParaRPr lang="en-US"/>
        </a:p>
      </dgm:t>
    </dgm:pt>
    <dgm:pt modelId="{A3B684D9-2C06-453B-AF5A-078D09B00537}">
      <dgm:prSet phldrT="[Text]"/>
      <dgm:spPr/>
      <dgm:t>
        <a:bodyPr/>
        <a:lstStyle/>
        <a:p>
          <a:r>
            <a:rPr lang="en-US" dirty="0" smtClean="0"/>
            <a:t>30 cm</a:t>
          </a:r>
          <a:endParaRPr lang="en-US" dirty="0"/>
        </a:p>
      </dgm:t>
    </dgm:pt>
    <dgm:pt modelId="{9B04E34C-5533-4FCF-B6E0-E6E86338B464}" type="parTrans" cxnId="{B1C43FE0-8C63-49AA-998C-F4E5080A81ED}">
      <dgm:prSet/>
      <dgm:spPr/>
      <dgm:t>
        <a:bodyPr/>
        <a:lstStyle/>
        <a:p>
          <a:endParaRPr lang="en-US"/>
        </a:p>
      </dgm:t>
    </dgm:pt>
    <dgm:pt modelId="{CA3A0DF9-8F69-4505-A265-BBE383422D64}" type="sibTrans" cxnId="{B1C43FE0-8C63-49AA-998C-F4E5080A81ED}">
      <dgm:prSet/>
      <dgm:spPr/>
      <dgm:t>
        <a:bodyPr/>
        <a:lstStyle/>
        <a:p>
          <a:endParaRPr lang="en-US"/>
        </a:p>
      </dgm:t>
    </dgm:pt>
    <dgm:pt modelId="{2C405F4B-7345-4139-90B2-958B8C1F3656}" type="pres">
      <dgm:prSet presAssocID="{8ABE5E7E-868A-417C-83AC-CD669C77720E}" presName="theList" presStyleCnt="0">
        <dgm:presLayoutVars>
          <dgm:dir/>
          <dgm:animLvl val="lvl"/>
          <dgm:resizeHandles val="exact"/>
        </dgm:presLayoutVars>
      </dgm:prSet>
      <dgm:spPr/>
    </dgm:pt>
    <dgm:pt modelId="{1C517590-F102-4D88-8445-5D9E69D55278}" type="pres">
      <dgm:prSet presAssocID="{E18E2985-07F2-4DC0-A7F5-F716D3419080}" presName="compNode" presStyleCnt="0"/>
      <dgm:spPr/>
    </dgm:pt>
    <dgm:pt modelId="{D9D8DAED-08FA-4BDE-8E81-8BA0775CF438}" type="pres">
      <dgm:prSet presAssocID="{E18E2985-07F2-4DC0-A7F5-F716D3419080}" presName="aNode" presStyleLbl="bgShp" presStyleIdx="0" presStyleCnt="3"/>
      <dgm:spPr/>
    </dgm:pt>
    <dgm:pt modelId="{A0FC43A9-8182-484B-A77D-0799A5643B92}" type="pres">
      <dgm:prSet presAssocID="{E18E2985-07F2-4DC0-A7F5-F716D3419080}" presName="textNode" presStyleLbl="bgShp" presStyleIdx="0" presStyleCnt="3"/>
      <dgm:spPr/>
    </dgm:pt>
    <dgm:pt modelId="{FB78FC8B-2669-4043-901A-60736A5BE29A}" type="pres">
      <dgm:prSet presAssocID="{E18E2985-07F2-4DC0-A7F5-F716D3419080}" presName="compChildNode" presStyleCnt="0"/>
      <dgm:spPr/>
    </dgm:pt>
    <dgm:pt modelId="{467CCE89-3B54-4B82-BFD0-43260F65DE60}" type="pres">
      <dgm:prSet presAssocID="{E18E2985-07F2-4DC0-A7F5-F716D3419080}" presName="theInnerList" presStyleCnt="0"/>
      <dgm:spPr/>
    </dgm:pt>
    <dgm:pt modelId="{F9DD635F-7CFC-4A58-A740-CDB74494A8AD}" type="pres">
      <dgm:prSet presAssocID="{9036745D-2995-4D0D-887D-6649B2F93F4E}" presName="childNode" presStyleLbl="node1" presStyleIdx="0" presStyleCnt="8">
        <dgm:presLayoutVars>
          <dgm:bulletEnabled val="1"/>
        </dgm:presLayoutVars>
      </dgm:prSet>
      <dgm:spPr/>
    </dgm:pt>
    <dgm:pt modelId="{9348104E-F1D0-4370-A355-F1F6403D6089}" type="pres">
      <dgm:prSet presAssocID="{9036745D-2995-4D0D-887D-6649B2F93F4E}" presName="aSpace2" presStyleCnt="0"/>
      <dgm:spPr/>
    </dgm:pt>
    <dgm:pt modelId="{5E4FB240-129F-4D68-B800-59BB17DA17E0}" type="pres">
      <dgm:prSet presAssocID="{2B622EFA-F2B7-48DA-A384-C0B33000F71A}" presName="childNode" presStyleLbl="node1" presStyleIdx="1" presStyleCnt="8">
        <dgm:presLayoutVars>
          <dgm:bulletEnabled val="1"/>
        </dgm:presLayoutVars>
      </dgm:prSet>
      <dgm:spPr/>
    </dgm:pt>
    <dgm:pt modelId="{40BE389B-E042-49A9-A82D-F2D46135ECFD}" type="pres">
      <dgm:prSet presAssocID="{2B622EFA-F2B7-48DA-A384-C0B33000F71A}" presName="aSpace2" presStyleCnt="0"/>
      <dgm:spPr/>
    </dgm:pt>
    <dgm:pt modelId="{869A4309-21D7-44C4-A920-A058E6CA77F4}" type="pres">
      <dgm:prSet presAssocID="{7B036A00-1E3B-4CC0-B78F-2B36DC28EC17}" presName="childNode" presStyleLbl="node1" presStyleIdx="2" presStyleCnt="8">
        <dgm:presLayoutVars>
          <dgm:bulletEnabled val="1"/>
        </dgm:presLayoutVars>
      </dgm:prSet>
      <dgm:spPr/>
    </dgm:pt>
    <dgm:pt modelId="{E880941D-CB1B-48F3-9099-F7A7A3E088F4}" type="pres">
      <dgm:prSet presAssocID="{E18E2985-07F2-4DC0-A7F5-F716D3419080}" presName="aSpace" presStyleCnt="0"/>
      <dgm:spPr/>
    </dgm:pt>
    <dgm:pt modelId="{05312CDE-0E7D-4CEC-8D53-D66B9FACF69B}" type="pres">
      <dgm:prSet presAssocID="{47498BA4-6F1C-4EDA-B38D-0B7AB1C91DDA}" presName="compNode" presStyleCnt="0"/>
      <dgm:spPr/>
    </dgm:pt>
    <dgm:pt modelId="{C99BE45F-9C58-4239-ABEF-7DA55FE85C18}" type="pres">
      <dgm:prSet presAssocID="{47498BA4-6F1C-4EDA-B38D-0B7AB1C91DDA}" presName="aNode" presStyleLbl="bgShp" presStyleIdx="1" presStyleCnt="3"/>
      <dgm:spPr/>
    </dgm:pt>
    <dgm:pt modelId="{F4E419B4-604E-42D6-81A6-BF784022E6AC}" type="pres">
      <dgm:prSet presAssocID="{47498BA4-6F1C-4EDA-B38D-0B7AB1C91DDA}" presName="textNode" presStyleLbl="bgShp" presStyleIdx="1" presStyleCnt="3"/>
      <dgm:spPr/>
    </dgm:pt>
    <dgm:pt modelId="{C8F3A3F9-490D-410C-8AA5-87D2445D0A00}" type="pres">
      <dgm:prSet presAssocID="{47498BA4-6F1C-4EDA-B38D-0B7AB1C91DDA}" presName="compChildNode" presStyleCnt="0"/>
      <dgm:spPr/>
    </dgm:pt>
    <dgm:pt modelId="{57D3EB6A-31C7-42A7-ABA8-B24D36EBAEDE}" type="pres">
      <dgm:prSet presAssocID="{47498BA4-6F1C-4EDA-B38D-0B7AB1C91DDA}" presName="theInnerList" presStyleCnt="0"/>
      <dgm:spPr/>
    </dgm:pt>
    <dgm:pt modelId="{A12C465A-C0A8-4535-9D8D-BAAF74AA4D62}" type="pres">
      <dgm:prSet presAssocID="{ABA0384B-7274-49CD-B5AC-D386AFB41666}" presName="childNode" presStyleLbl="node1" presStyleIdx="3" presStyleCnt="8">
        <dgm:presLayoutVars>
          <dgm:bulletEnabled val="1"/>
        </dgm:presLayoutVars>
      </dgm:prSet>
      <dgm:spPr/>
    </dgm:pt>
    <dgm:pt modelId="{47E572BE-CDC8-45A3-9BC4-DFC0D6506740}" type="pres">
      <dgm:prSet presAssocID="{ABA0384B-7274-49CD-B5AC-D386AFB41666}" presName="aSpace2" presStyleCnt="0"/>
      <dgm:spPr/>
    </dgm:pt>
    <dgm:pt modelId="{66B28767-93AE-4B20-A81C-D12F1B1030B1}" type="pres">
      <dgm:prSet presAssocID="{DD094EC6-9791-45DC-A742-44A4512F95E7}" presName="childNode" presStyleLbl="node1" presStyleIdx="4" presStyleCnt="8">
        <dgm:presLayoutVars>
          <dgm:bulletEnabled val="1"/>
        </dgm:presLayoutVars>
      </dgm:prSet>
      <dgm:spPr/>
    </dgm:pt>
    <dgm:pt modelId="{D56521E9-930A-44B3-9A7C-931F4BE899B7}" type="pres">
      <dgm:prSet presAssocID="{47498BA4-6F1C-4EDA-B38D-0B7AB1C91DDA}" presName="aSpace" presStyleCnt="0"/>
      <dgm:spPr/>
    </dgm:pt>
    <dgm:pt modelId="{B8F6A281-5C87-46F4-A1FB-3BB30D938E0F}" type="pres">
      <dgm:prSet presAssocID="{34194E35-926F-4916-9702-C2ADA4BCED17}" presName="compNode" presStyleCnt="0"/>
      <dgm:spPr/>
    </dgm:pt>
    <dgm:pt modelId="{DDC92B4A-10BA-4C0E-9266-CB524FD26C56}" type="pres">
      <dgm:prSet presAssocID="{34194E35-926F-4916-9702-C2ADA4BCED17}" presName="aNode" presStyleLbl="bgShp" presStyleIdx="2" presStyleCnt="3"/>
      <dgm:spPr/>
      <dgm:t>
        <a:bodyPr/>
        <a:lstStyle/>
        <a:p>
          <a:endParaRPr lang="en-US"/>
        </a:p>
      </dgm:t>
    </dgm:pt>
    <dgm:pt modelId="{33843894-3C3B-4D1B-9628-98670FF1A0B5}" type="pres">
      <dgm:prSet presAssocID="{34194E35-926F-4916-9702-C2ADA4BCED17}" presName="textNode" presStyleLbl="bgShp" presStyleIdx="2" presStyleCnt="3"/>
      <dgm:spPr/>
      <dgm:t>
        <a:bodyPr/>
        <a:lstStyle/>
        <a:p>
          <a:endParaRPr lang="en-US"/>
        </a:p>
      </dgm:t>
    </dgm:pt>
    <dgm:pt modelId="{61BC536E-EBFB-4CBC-AB3C-4EB6B9136D6C}" type="pres">
      <dgm:prSet presAssocID="{34194E35-926F-4916-9702-C2ADA4BCED17}" presName="compChildNode" presStyleCnt="0"/>
      <dgm:spPr/>
    </dgm:pt>
    <dgm:pt modelId="{C1273C34-64B9-47FF-9A33-D214DB380399}" type="pres">
      <dgm:prSet presAssocID="{34194E35-926F-4916-9702-C2ADA4BCED17}" presName="theInnerList" presStyleCnt="0"/>
      <dgm:spPr/>
    </dgm:pt>
    <dgm:pt modelId="{37036A52-2662-408D-99CD-DFAF23742D01}" type="pres">
      <dgm:prSet presAssocID="{E026C8AB-5576-4DD7-A743-C6B935387BBE}" presName="childNode" presStyleLbl="node1" presStyleIdx="5" presStyleCnt="8">
        <dgm:presLayoutVars>
          <dgm:bulletEnabled val="1"/>
        </dgm:presLayoutVars>
      </dgm:prSet>
      <dgm:spPr/>
    </dgm:pt>
    <dgm:pt modelId="{17E1E395-70DC-4E0B-A9CC-DBF028822EE5}" type="pres">
      <dgm:prSet presAssocID="{E026C8AB-5576-4DD7-A743-C6B935387BBE}" presName="aSpace2" presStyleCnt="0"/>
      <dgm:spPr/>
    </dgm:pt>
    <dgm:pt modelId="{B735613C-68D9-47D6-82B5-6CBED1E2FCEF}" type="pres">
      <dgm:prSet presAssocID="{A3B684D9-2C06-453B-AF5A-078D09B00537}" presName="childNode" presStyleLbl="node1" presStyleIdx="6" presStyleCnt="8">
        <dgm:presLayoutVars>
          <dgm:bulletEnabled val="1"/>
        </dgm:presLayoutVars>
      </dgm:prSet>
      <dgm:spPr/>
      <dgm:t>
        <a:bodyPr/>
        <a:lstStyle/>
        <a:p>
          <a:endParaRPr lang="en-US"/>
        </a:p>
      </dgm:t>
    </dgm:pt>
    <dgm:pt modelId="{F9474FD3-5F8E-427C-9569-0F6E82042A66}" type="pres">
      <dgm:prSet presAssocID="{A3B684D9-2C06-453B-AF5A-078D09B00537}" presName="aSpace2" presStyleCnt="0"/>
      <dgm:spPr/>
    </dgm:pt>
    <dgm:pt modelId="{7F60E97A-BF3D-462F-96CC-898626CD9802}" type="pres">
      <dgm:prSet presAssocID="{781140B4-E605-46AE-9FD8-5FF77241A2F8}" presName="childNode" presStyleLbl="node1" presStyleIdx="7" presStyleCnt="8">
        <dgm:presLayoutVars>
          <dgm:bulletEnabled val="1"/>
        </dgm:presLayoutVars>
      </dgm:prSet>
      <dgm:spPr/>
    </dgm:pt>
  </dgm:ptLst>
  <dgm:cxnLst>
    <dgm:cxn modelId="{8EBBBC18-D985-4A7E-917E-9381AFA2CCC8}" type="presOf" srcId="{2B622EFA-F2B7-48DA-A384-C0B33000F71A}" destId="{5E4FB240-129F-4D68-B800-59BB17DA17E0}" srcOrd="0" destOrd="0" presId="urn:microsoft.com/office/officeart/2005/8/layout/lProcess2"/>
    <dgm:cxn modelId="{F884E507-EF44-4238-AC67-B18679F77BB1}" type="presOf" srcId="{781140B4-E605-46AE-9FD8-5FF77241A2F8}" destId="{7F60E97A-BF3D-462F-96CC-898626CD9802}" srcOrd="0" destOrd="0" presId="urn:microsoft.com/office/officeart/2005/8/layout/lProcess2"/>
    <dgm:cxn modelId="{38F575E5-02D2-494A-8B59-CEA87EA25CCB}" srcId="{8ABE5E7E-868A-417C-83AC-CD669C77720E}" destId="{34194E35-926F-4916-9702-C2ADA4BCED17}" srcOrd="2" destOrd="0" parTransId="{427E13A9-8EDA-493F-B0CC-DE3E096E97A1}" sibTransId="{2CF19087-7976-47C5-B4B1-48FEFB081FF6}"/>
    <dgm:cxn modelId="{987DB943-AC46-4007-BE0A-925F1A5A76A0}" srcId="{34194E35-926F-4916-9702-C2ADA4BCED17}" destId="{E026C8AB-5576-4DD7-A743-C6B935387BBE}" srcOrd="0" destOrd="0" parTransId="{BA87DCB9-441F-4438-BD12-F3E00D8A13BB}" sibTransId="{73AFA13E-24F1-4CE1-BB38-5B6FCA5D09DA}"/>
    <dgm:cxn modelId="{E6AEC32A-0777-41A4-A448-130740B07824}" type="presOf" srcId="{8ABE5E7E-868A-417C-83AC-CD669C77720E}" destId="{2C405F4B-7345-4139-90B2-958B8C1F3656}" srcOrd="0" destOrd="0" presId="urn:microsoft.com/office/officeart/2005/8/layout/lProcess2"/>
    <dgm:cxn modelId="{F40DA21A-DFF1-4C21-B235-42EC1FDE46A1}" srcId="{47498BA4-6F1C-4EDA-B38D-0B7AB1C91DDA}" destId="{ABA0384B-7274-49CD-B5AC-D386AFB41666}" srcOrd="0" destOrd="0" parTransId="{D6B40586-CABC-4AED-98EE-DDDDD9967785}" sibTransId="{99295D14-4B95-4193-B11F-2F34CB97AB19}"/>
    <dgm:cxn modelId="{D44F99F0-E1D0-4388-803D-E47BE81096FF}" srcId="{8ABE5E7E-868A-417C-83AC-CD669C77720E}" destId="{E18E2985-07F2-4DC0-A7F5-F716D3419080}" srcOrd="0" destOrd="0" parTransId="{BB2CAE7C-0D4F-4BEA-8A98-889A99B68DFA}" sibTransId="{8FEC07E0-87AF-4D39-AE06-11F73E3910E3}"/>
    <dgm:cxn modelId="{43605C6F-396B-487F-A734-E44840E5BF80}" srcId="{34194E35-926F-4916-9702-C2ADA4BCED17}" destId="{781140B4-E605-46AE-9FD8-5FF77241A2F8}" srcOrd="2" destOrd="0" parTransId="{15FFE737-BE04-47E0-A699-68F329A3CC28}" sibTransId="{EB401FD7-2A37-4B01-AF42-4F1E58FC135B}"/>
    <dgm:cxn modelId="{5312D6FB-30C9-41BF-9989-04AC10C68DD7}" type="presOf" srcId="{34194E35-926F-4916-9702-C2ADA4BCED17}" destId="{33843894-3C3B-4D1B-9628-98670FF1A0B5}" srcOrd="1" destOrd="0" presId="urn:microsoft.com/office/officeart/2005/8/layout/lProcess2"/>
    <dgm:cxn modelId="{725FDCEC-7741-477C-9907-40EF9D394FFA}" type="presOf" srcId="{7B036A00-1E3B-4CC0-B78F-2B36DC28EC17}" destId="{869A4309-21D7-44C4-A920-A058E6CA77F4}" srcOrd="0" destOrd="0" presId="urn:microsoft.com/office/officeart/2005/8/layout/lProcess2"/>
    <dgm:cxn modelId="{AF0B9903-C311-4059-8A2E-DFA0923B9B4F}" type="presOf" srcId="{DD094EC6-9791-45DC-A742-44A4512F95E7}" destId="{66B28767-93AE-4B20-A81C-D12F1B1030B1}" srcOrd="0" destOrd="0" presId="urn:microsoft.com/office/officeart/2005/8/layout/lProcess2"/>
    <dgm:cxn modelId="{4E0BB41E-A5C5-4C5F-B6D5-FD256B15AB47}" type="presOf" srcId="{34194E35-926F-4916-9702-C2ADA4BCED17}" destId="{DDC92B4A-10BA-4C0E-9266-CB524FD26C56}" srcOrd="0" destOrd="0" presId="urn:microsoft.com/office/officeart/2005/8/layout/lProcess2"/>
    <dgm:cxn modelId="{1174C830-7742-4B5C-A554-171876A88648}" type="presOf" srcId="{E18E2985-07F2-4DC0-A7F5-F716D3419080}" destId="{D9D8DAED-08FA-4BDE-8E81-8BA0775CF438}" srcOrd="0" destOrd="0" presId="urn:microsoft.com/office/officeart/2005/8/layout/lProcess2"/>
    <dgm:cxn modelId="{8C6739E7-FDE2-4854-A26C-75FC21E3A047}" srcId="{E18E2985-07F2-4DC0-A7F5-F716D3419080}" destId="{7B036A00-1E3B-4CC0-B78F-2B36DC28EC17}" srcOrd="2" destOrd="0" parTransId="{8BE271D2-10EC-45C3-8060-A4F783A1E40A}" sibTransId="{11638237-1B81-4009-B4E2-DC67E9DF843B}"/>
    <dgm:cxn modelId="{92E748D2-8017-415A-A1E5-574719181EB1}" type="presOf" srcId="{ABA0384B-7274-49CD-B5AC-D386AFB41666}" destId="{A12C465A-C0A8-4535-9D8D-BAAF74AA4D62}" srcOrd="0" destOrd="0" presId="urn:microsoft.com/office/officeart/2005/8/layout/lProcess2"/>
    <dgm:cxn modelId="{19D4BA78-A998-4A4D-AD0D-012F7D6C18E7}" type="presOf" srcId="{47498BA4-6F1C-4EDA-B38D-0B7AB1C91DDA}" destId="{C99BE45F-9C58-4239-ABEF-7DA55FE85C18}" srcOrd="0" destOrd="0" presId="urn:microsoft.com/office/officeart/2005/8/layout/lProcess2"/>
    <dgm:cxn modelId="{155476E9-7191-4BD4-B54C-A8A6579308F9}" type="presOf" srcId="{A3B684D9-2C06-453B-AF5A-078D09B00537}" destId="{B735613C-68D9-47D6-82B5-6CBED1E2FCEF}" srcOrd="0" destOrd="0" presId="urn:microsoft.com/office/officeart/2005/8/layout/lProcess2"/>
    <dgm:cxn modelId="{6333A266-87DC-4221-9314-8D8B9F6A3DF8}" type="presOf" srcId="{9036745D-2995-4D0D-887D-6649B2F93F4E}" destId="{F9DD635F-7CFC-4A58-A740-CDB74494A8AD}" srcOrd="0" destOrd="0" presId="urn:microsoft.com/office/officeart/2005/8/layout/lProcess2"/>
    <dgm:cxn modelId="{91BD3DA7-65BB-4FB7-A4B0-F766836F3EC7}" type="presOf" srcId="{47498BA4-6F1C-4EDA-B38D-0B7AB1C91DDA}" destId="{F4E419B4-604E-42D6-81A6-BF784022E6AC}" srcOrd="1" destOrd="0" presId="urn:microsoft.com/office/officeart/2005/8/layout/lProcess2"/>
    <dgm:cxn modelId="{AEB8293A-5C55-40CB-ACEA-C2CA111F4317}" type="presOf" srcId="{E18E2985-07F2-4DC0-A7F5-F716D3419080}" destId="{A0FC43A9-8182-484B-A77D-0799A5643B92}" srcOrd="1" destOrd="0" presId="urn:microsoft.com/office/officeart/2005/8/layout/lProcess2"/>
    <dgm:cxn modelId="{02EB1DA5-98AF-4617-8FEF-D3D84ED5EFB8}" type="presOf" srcId="{E026C8AB-5576-4DD7-A743-C6B935387BBE}" destId="{37036A52-2662-408D-99CD-DFAF23742D01}" srcOrd="0" destOrd="0" presId="urn:microsoft.com/office/officeart/2005/8/layout/lProcess2"/>
    <dgm:cxn modelId="{CE0EE697-1FBB-4B8C-8A2F-16FBC1482A2E}" srcId="{8ABE5E7E-868A-417C-83AC-CD669C77720E}" destId="{47498BA4-6F1C-4EDA-B38D-0B7AB1C91DDA}" srcOrd="1" destOrd="0" parTransId="{9D0A64CE-26DE-4AC8-B55B-A4C3BB3545B6}" sibTransId="{FAB72795-0182-41F1-BBC9-C553F3F50C62}"/>
    <dgm:cxn modelId="{B1C43FE0-8C63-49AA-998C-F4E5080A81ED}" srcId="{34194E35-926F-4916-9702-C2ADA4BCED17}" destId="{A3B684D9-2C06-453B-AF5A-078D09B00537}" srcOrd="1" destOrd="0" parTransId="{9B04E34C-5533-4FCF-B6E0-E6E86338B464}" sibTransId="{CA3A0DF9-8F69-4505-A265-BBE383422D64}"/>
    <dgm:cxn modelId="{ACD782A1-5D0E-4DB2-867A-482BE8D36442}" srcId="{E18E2985-07F2-4DC0-A7F5-F716D3419080}" destId="{9036745D-2995-4D0D-887D-6649B2F93F4E}" srcOrd="0" destOrd="0" parTransId="{DDF31FA8-E016-41B7-897A-85A032C2C137}" sibTransId="{5ED6018B-35AD-4160-B83F-B529D3FF6F97}"/>
    <dgm:cxn modelId="{9B95D982-6C21-40D4-B0A5-F5B2E7E0ED7C}" srcId="{47498BA4-6F1C-4EDA-B38D-0B7AB1C91DDA}" destId="{DD094EC6-9791-45DC-A742-44A4512F95E7}" srcOrd="1" destOrd="0" parTransId="{DC968CDA-FB72-4A47-AF3D-54E7A4E1871A}" sibTransId="{CB15FE02-6545-4F0E-A537-06BCD7FD36F3}"/>
    <dgm:cxn modelId="{0CF33D22-A7B7-4C91-AA29-002B2D84B09A}" srcId="{E18E2985-07F2-4DC0-A7F5-F716D3419080}" destId="{2B622EFA-F2B7-48DA-A384-C0B33000F71A}" srcOrd="1" destOrd="0" parTransId="{E774DE59-1628-4764-9ED1-C4BAEF96E037}" sibTransId="{D79A1ED0-D483-4362-8EC7-4F288887432C}"/>
    <dgm:cxn modelId="{D2220420-922B-4314-9524-B7075D97B7EE}" type="presParOf" srcId="{2C405F4B-7345-4139-90B2-958B8C1F3656}" destId="{1C517590-F102-4D88-8445-5D9E69D55278}" srcOrd="0" destOrd="0" presId="urn:microsoft.com/office/officeart/2005/8/layout/lProcess2"/>
    <dgm:cxn modelId="{7136DCB1-BC42-4F42-A915-31EA778436C4}" type="presParOf" srcId="{1C517590-F102-4D88-8445-5D9E69D55278}" destId="{D9D8DAED-08FA-4BDE-8E81-8BA0775CF438}" srcOrd="0" destOrd="0" presId="urn:microsoft.com/office/officeart/2005/8/layout/lProcess2"/>
    <dgm:cxn modelId="{5C7F4795-B19F-49FF-947F-966BF5973448}" type="presParOf" srcId="{1C517590-F102-4D88-8445-5D9E69D55278}" destId="{A0FC43A9-8182-484B-A77D-0799A5643B92}" srcOrd="1" destOrd="0" presId="urn:microsoft.com/office/officeart/2005/8/layout/lProcess2"/>
    <dgm:cxn modelId="{4CA1B292-A811-4A71-845A-C672409C4793}" type="presParOf" srcId="{1C517590-F102-4D88-8445-5D9E69D55278}" destId="{FB78FC8B-2669-4043-901A-60736A5BE29A}" srcOrd="2" destOrd="0" presId="urn:microsoft.com/office/officeart/2005/8/layout/lProcess2"/>
    <dgm:cxn modelId="{FDA75233-A543-4359-9263-E6000A92AAE5}" type="presParOf" srcId="{FB78FC8B-2669-4043-901A-60736A5BE29A}" destId="{467CCE89-3B54-4B82-BFD0-43260F65DE60}" srcOrd="0" destOrd="0" presId="urn:microsoft.com/office/officeart/2005/8/layout/lProcess2"/>
    <dgm:cxn modelId="{13837E69-09E3-4FCB-B5A5-BCB746A5E26D}" type="presParOf" srcId="{467CCE89-3B54-4B82-BFD0-43260F65DE60}" destId="{F9DD635F-7CFC-4A58-A740-CDB74494A8AD}" srcOrd="0" destOrd="0" presId="urn:microsoft.com/office/officeart/2005/8/layout/lProcess2"/>
    <dgm:cxn modelId="{D61FF71C-FF06-4B07-A886-21E80C119C0E}" type="presParOf" srcId="{467CCE89-3B54-4B82-BFD0-43260F65DE60}" destId="{9348104E-F1D0-4370-A355-F1F6403D6089}" srcOrd="1" destOrd="0" presId="urn:microsoft.com/office/officeart/2005/8/layout/lProcess2"/>
    <dgm:cxn modelId="{FDAD230C-3E4F-43A5-B4A7-D09898E4C8E0}" type="presParOf" srcId="{467CCE89-3B54-4B82-BFD0-43260F65DE60}" destId="{5E4FB240-129F-4D68-B800-59BB17DA17E0}" srcOrd="2" destOrd="0" presId="urn:microsoft.com/office/officeart/2005/8/layout/lProcess2"/>
    <dgm:cxn modelId="{145CF237-3C68-4133-9114-4591E9D06559}" type="presParOf" srcId="{467CCE89-3B54-4B82-BFD0-43260F65DE60}" destId="{40BE389B-E042-49A9-A82D-F2D46135ECFD}" srcOrd="3" destOrd="0" presId="urn:microsoft.com/office/officeart/2005/8/layout/lProcess2"/>
    <dgm:cxn modelId="{0BD7A7B9-A839-4FDF-A9B4-1FF46DEC8F06}" type="presParOf" srcId="{467CCE89-3B54-4B82-BFD0-43260F65DE60}" destId="{869A4309-21D7-44C4-A920-A058E6CA77F4}" srcOrd="4" destOrd="0" presId="urn:microsoft.com/office/officeart/2005/8/layout/lProcess2"/>
    <dgm:cxn modelId="{3563FA2C-2E97-45B4-8247-8E09F8D22760}" type="presParOf" srcId="{2C405F4B-7345-4139-90B2-958B8C1F3656}" destId="{E880941D-CB1B-48F3-9099-F7A7A3E088F4}" srcOrd="1" destOrd="0" presId="urn:microsoft.com/office/officeart/2005/8/layout/lProcess2"/>
    <dgm:cxn modelId="{325812B6-3B90-4000-A93B-B2D367ACDB2E}" type="presParOf" srcId="{2C405F4B-7345-4139-90B2-958B8C1F3656}" destId="{05312CDE-0E7D-4CEC-8D53-D66B9FACF69B}" srcOrd="2" destOrd="0" presId="urn:microsoft.com/office/officeart/2005/8/layout/lProcess2"/>
    <dgm:cxn modelId="{67904F08-49D3-430F-9665-F0DB8CD50B9F}" type="presParOf" srcId="{05312CDE-0E7D-4CEC-8D53-D66B9FACF69B}" destId="{C99BE45F-9C58-4239-ABEF-7DA55FE85C18}" srcOrd="0" destOrd="0" presId="urn:microsoft.com/office/officeart/2005/8/layout/lProcess2"/>
    <dgm:cxn modelId="{B7D71FC1-05DA-4026-A91C-1BFCBDB28CC1}" type="presParOf" srcId="{05312CDE-0E7D-4CEC-8D53-D66B9FACF69B}" destId="{F4E419B4-604E-42D6-81A6-BF784022E6AC}" srcOrd="1" destOrd="0" presId="urn:microsoft.com/office/officeart/2005/8/layout/lProcess2"/>
    <dgm:cxn modelId="{1158784F-5EC0-48B0-9825-7D1FE6FA52AA}" type="presParOf" srcId="{05312CDE-0E7D-4CEC-8D53-D66B9FACF69B}" destId="{C8F3A3F9-490D-410C-8AA5-87D2445D0A00}" srcOrd="2" destOrd="0" presId="urn:microsoft.com/office/officeart/2005/8/layout/lProcess2"/>
    <dgm:cxn modelId="{9E4CACC5-5827-413D-8526-25572D947FC0}" type="presParOf" srcId="{C8F3A3F9-490D-410C-8AA5-87D2445D0A00}" destId="{57D3EB6A-31C7-42A7-ABA8-B24D36EBAEDE}" srcOrd="0" destOrd="0" presId="urn:microsoft.com/office/officeart/2005/8/layout/lProcess2"/>
    <dgm:cxn modelId="{7C961272-3747-4ADC-AB52-7108542A012A}" type="presParOf" srcId="{57D3EB6A-31C7-42A7-ABA8-B24D36EBAEDE}" destId="{A12C465A-C0A8-4535-9D8D-BAAF74AA4D62}" srcOrd="0" destOrd="0" presId="urn:microsoft.com/office/officeart/2005/8/layout/lProcess2"/>
    <dgm:cxn modelId="{BDDD4F21-75D7-4F06-9294-D6D966087369}" type="presParOf" srcId="{57D3EB6A-31C7-42A7-ABA8-B24D36EBAEDE}" destId="{47E572BE-CDC8-45A3-9BC4-DFC0D6506740}" srcOrd="1" destOrd="0" presId="urn:microsoft.com/office/officeart/2005/8/layout/lProcess2"/>
    <dgm:cxn modelId="{9C510FB3-B81F-43B5-BF53-874A6BD4CBF0}" type="presParOf" srcId="{57D3EB6A-31C7-42A7-ABA8-B24D36EBAEDE}" destId="{66B28767-93AE-4B20-A81C-D12F1B1030B1}" srcOrd="2" destOrd="0" presId="urn:microsoft.com/office/officeart/2005/8/layout/lProcess2"/>
    <dgm:cxn modelId="{EB449159-A86B-4A89-B258-0C23EBC511CE}" type="presParOf" srcId="{2C405F4B-7345-4139-90B2-958B8C1F3656}" destId="{D56521E9-930A-44B3-9A7C-931F4BE899B7}" srcOrd="3" destOrd="0" presId="urn:microsoft.com/office/officeart/2005/8/layout/lProcess2"/>
    <dgm:cxn modelId="{F7C43583-6F7B-468A-8333-B53D4692C886}" type="presParOf" srcId="{2C405F4B-7345-4139-90B2-958B8C1F3656}" destId="{B8F6A281-5C87-46F4-A1FB-3BB30D938E0F}" srcOrd="4" destOrd="0" presId="urn:microsoft.com/office/officeart/2005/8/layout/lProcess2"/>
    <dgm:cxn modelId="{42B24886-4883-4945-9BD7-16DE66475EAE}" type="presParOf" srcId="{B8F6A281-5C87-46F4-A1FB-3BB30D938E0F}" destId="{DDC92B4A-10BA-4C0E-9266-CB524FD26C56}" srcOrd="0" destOrd="0" presId="urn:microsoft.com/office/officeart/2005/8/layout/lProcess2"/>
    <dgm:cxn modelId="{2D2AB5D5-F224-433A-93AD-960F72416B17}" type="presParOf" srcId="{B8F6A281-5C87-46F4-A1FB-3BB30D938E0F}" destId="{33843894-3C3B-4D1B-9628-98670FF1A0B5}" srcOrd="1" destOrd="0" presId="urn:microsoft.com/office/officeart/2005/8/layout/lProcess2"/>
    <dgm:cxn modelId="{58FD0D9C-E9D7-46A1-982B-271912395ACE}" type="presParOf" srcId="{B8F6A281-5C87-46F4-A1FB-3BB30D938E0F}" destId="{61BC536E-EBFB-4CBC-AB3C-4EB6B9136D6C}" srcOrd="2" destOrd="0" presId="urn:microsoft.com/office/officeart/2005/8/layout/lProcess2"/>
    <dgm:cxn modelId="{05A96773-AF2D-4554-A986-E332953D76BF}" type="presParOf" srcId="{61BC536E-EBFB-4CBC-AB3C-4EB6B9136D6C}" destId="{C1273C34-64B9-47FF-9A33-D214DB380399}" srcOrd="0" destOrd="0" presId="urn:microsoft.com/office/officeart/2005/8/layout/lProcess2"/>
    <dgm:cxn modelId="{63A773BD-5E91-40D8-9FB9-53200AC81E09}" type="presParOf" srcId="{C1273C34-64B9-47FF-9A33-D214DB380399}" destId="{37036A52-2662-408D-99CD-DFAF23742D01}" srcOrd="0" destOrd="0" presId="urn:microsoft.com/office/officeart/2005/8/layout/lProcess2"/>
    <dgm:cxn modelId="{19C4DADD-1BD2-4D0E-B8D8-8087F603EFFE}" type="presParOf" srcId="{C1273C34-64B9-47FF-9A33-D214DB380399}" destId="{17E1E395-70DC-4E0B-A9CC-DBF028822EE5}" srcOrd="1" destOrd="0" presId="urn:microsoft.com/office/officeart/2005/8/layout/lProcess2"/>
    <dgm:cxn modelId="{1F026208-18E3-403B-A79C-D448E1F4BF45}" type="presParOf" srcId="{C1273C34-64B9-47FF-9A33-D214DB380399}" destId="{B735613C-68D9-47D6-82B5-6CBED1E2FCEF}" srcOrd="2" destOrd="0" presId="urn:microsoft.com/office/officeart/2005/8/layout/lProcess2"/>
    <dgm:cxn modelId="{DD86EE98-015E-4BC8-8AF6-954DE289247C}" type="presParOf" srcId="{C1273C34-64B9-47FF-9A33-D214DB380399}" destId="{F9474FD3-5F8E-427C-9569-0F6E82042A66}" srcOrd="3" destOrd="0" presId="urn:microsoft.com/office/officeart/2005/8/layout/lProcess2"/>
    <dgm:cxn modelId="{7AE28AE5-48F2-4C18-BB67-2C39E4E0D524}" type="presParOf" srcId="{C1273C34-64B9-47FF-9A33-D214DB380399}" destId="{7F60E97A-BF3D-462F-96CC-898626CD9802}"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D8DAED-08FA-4BDE-8E81-8BA0775CF438}">
      <dsp:nvSpPr>
        <dsp:cNvPr id="0" name=""/>
        <dsp:cNvSpPr/>
      </dsp:nvSpPr>
      <dsp:spPr>
        <a:xfrm>
          <a:off x="1019" y="0"/>
          <a:ext cx="2650078" cy="42426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Influent Turbidity</a:t>
          </a:r>
          <a:endParaRPr lang="en-US" sz="3500" kern="1200" dirty="0"/>
        </a:p>
      </dsp:txBody>
      <dsp:txXfrm>
        <a:off x="1019" y="0"/>
        <a:ext cx="2650078" cy="1272787"/>
      </dsp:txXfrm>
    </dsp:sp>
    <dsp:sp modelId="{F9DD635F-7CFC-4A58-A740-CDB74494A8AD}">
      <dsp:nvSpPr>
        <dsp:cNvPr id="0" name=""/>
        <dsp:cNvSpPr/>
      </dsp:nvSpPr>
      <dsp:spPr>
        <a:xfrm>
          <a:off x="266027" y="1273150"/>
          <a:ext cx="2120062" cy="8335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lvl="0" algn="ctr" defTabSz="1778000">
            <a:lnSpc>
              <a:spcPct val="90000"/>
            </a:lnSpc>
            <a:spcBef>
              <a:spcPct val="0"/>
            </a:spcBef>
            <a:spcAft>
              <a:spcPct val="35000"/>
            </a:spcAft>
          </a:pPr>
          <a:r>
            <a:rPr lang="en-US" sz="4000" kern="1200" dirty="0" smtClean="0"/>
            <a:t>2.5 NTU</a:t>
          </a:r>
          <a:endParaRPr lang="en-US" sz="4000" kern="1200" dirty="0"/>
        </a:p>
      </dsp:txBody>
      <dsp:txXfrm>
        <a:off x="290440" y="1297563"/>
        <a:ext cx="2071236" cy="784680"/>
      </dsp:txXfrm>
    </dsp:sp>
    <dsp:sp modelId="{5E4FB240-129F-4D68-B800-59BB17DA17E0}">
      <dsp:nvSpPr>
        <dsp:cNvPr id="0" name=""/>
        <dsp:cNvSpPr/>
      </dsp:nvSpPr>
      <dsp:spPr>
        <a:xfrm>
          <a:off x="266027" y="2234888"/>
          <a:ext cx="2120062" cy="8335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lvl="0" algn="ctr" defTabSz="1778000">
            <a:lnSpc>
              <a:spcPct val="90000"/>
            </a:lnSpc>
            <a:spcBef>
              <a:spcPct val="0"/>
            </a:spcBef>
            <a:spcAft>
              <a:spcPct val="35000"/>
            </a:spcAft>
          </a:pPr>
          <a:r>
            <a:rPr lang="en-US" sz="4000" kern="1200" dirty="0" smtClean="0"/>
            <a:t>5 NTU</a:t>
          </a:r>
          <a:endParaRPr lang="en-US" sz="4000" kern="1200" dirty="0"/>
        </a:p>
      </dsp:txBody>
      <dsp:txXfrm>
        <a:off x="290440" y="2259301"/>
        <a:ext cx="2071236" cy="784680"/>
      </dsp:txXfrm>
    </dsp:sp>
    <dsp:sp modelId="{869A4309-21D7-44C4-A920-A058E6CA77F4}">
      <dsp:nvSpPr>
        <dsp:cNvPr id="0" name=""/>
        <dsp:cNvSpPr/>
      </dsp:nvSpPr>
      <dsp:spPr>
        <a:xfrm>
          <a:off x="266027" y="3196626"/>
          <a:ext cx="2120062" cy="8335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lvl="0" algn="ctr" defTabSz="1778000">
            <a:lnSpc>
              <a:spcPct val="90000"/>
            </a:lnSpc>
            <a:spcBef>
              <a:spcPct val="0"/>
            </a:spcBef>
            <a:spcAft>
              <a:spcPct val="35000"/>
            </a:spcAft>
          </a:pPr>
          <a:r>
            <a:rPr lang="en-US" sz="4000" kern="1200" dirty="0" smtClean="0"/>
            <a:t>7.5 NTU</a:t>
          </a:r>
          <a:endParaRPr lang="en-US" sz="4000" kern="1200" dirty="0"/>
        </a:p>
      </dsp:txBody>
      <dsp:txXfrm>
        <a:off x="290440" y="3221039"/>
        <a:ext cx="2071236" cy="784680"/>
      </dsp:txXfrm>
    </dsp:sp>
    <dsp:sp modelId="{C99BE45F-9C58-4239-ABEF-7DA55FE85C18}">
      <dsp:nvSpPr>
        <dsp:cNvPr id="0" name=""/>
        <dsp:cNvSpPr/>
      </dsp:nvSpPr>
      <dsp:spPr>
        <a:xfrm>
          <a:off x="2849853" y="0"/>
          <a:ext cx="2650078" cy="42426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err="1" smtClean="0"/>
            <a:t>PACl</a:t>
          </a:r>
          <a:r>
            <a:rPr lang="en-US" sz="3500" kern="1200" dirty="0" smtClean="0"/>
            <a:t> Dosage</a:t>
          </a:r>
          <a:endParaRPr lang="en-US" sz="3500" kern="1200" dirty="0"/>
        </a:p>
      </dsp:txBody>
      <dsp:txXfrm>
        <a:off x="2849853" y="0"/>
        <a:ext cx="2650078" cy="1272787"/>
      </dsp:txXfrm>
    </dsp:sp>
    <dsp:sp modelId="{A12C465A-C0A8-4535-9D8D-BAAF74AA4D62}">
      <dsp:nvSpPr>
        <dsp:cNvPr id="0" name=""/>
        <dsp:cNvSpPr/>
      </dsp:nvSpPr>
      <dsp:spPr>
        <a:xfrm>
          <a:off x="3114861" y="1274030"/>
          <a:ext cx="2120062" cy="12792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lvl="0" algn="ctr" defTabSz="1778000">
            <a:lnSpc>
              <a:spcPct val="90000"/>
            </a:lnSpc>
            <a:spcBef>
              <a:spcPct val="0"/>
            </a:spcBef>
            <a:spcAft>
              <a:spcPct val="35000"/>
            </a:spcAft>
          </a:pPr>
          <a:r>
            <a:rPr lang="en-US" sz="4000" kern="1200" dirty="0" smtClean="0"/>
            <a:t>0.1 mg/L</a:t>
          </a:r>
          <a:endParaRPr lang="en-US" sz="4000" kern="1200" dirty="0"/>
        </a:p>
      </dsp:txBody>
      <dsp:txXfrm>
        <a:off x="3152328" y="1311497"/>
        <a:ext cx="2045128" cy="1204275"/>
      </dsp:txXfrm>
    </dsp:sp>
    <dsp:sp modelId="{66B28767-93AE-4B20-A81C-D12F1B1030B1}">
      <dsp:nvSpPr>
        <dsp:cNvPr id="0" name=""/>
        <dsp:cNvSpPr/>
      </dsp:nvSpPr>
      <dsp:spPr>
        <a:xfrm>
          <a:off x="3114861" y="2750041"/>
          <a:ext cx="2120062" cy="12792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lvl="0" algn="ctr" defTabSz="1778000">
            <a:lnSpc>
              <a:spcPct val="90000"/>
            </a:lnSpc>
            <a:spcBef>
              <a:spcPct val="0"/>
            </a:spcBef>
            <a:spcAft>
              <a:spcPct val="35000"/>
            </a:spcAft>
          </a:pPr>
          <a:r>
            <a:rPr lang="en-US" sz="4000" kern="1200" dirty="0" smtClean="0"/>
            <a:t>2.5 mg/L</a:t>
          </a:r>
          <a:endParaRPr lang="en-US" sz="4000" kern="1200" dirty="0"/>
        </a:p>
      </dsp:txBody>
      <dsp:txXfrm>
        <a:off x="3152328" y="2787508"/>
        <a:ext cx="2045128" cy="1204275"/>
      </dsp:txXfrm>
    </dsp:sp>
    <dsp:sp modelId="{DDC92B4A-10BA-4C0E-9266-CB524FD26C56}">
      <dsp:nvSpPr>
        <dsp:cNvPr id="0" name=""/>
        <dsp:cNvSpPr/>
      </dsp:nvSpPr>
      <dsp:spPr>
        <a:xfrm>
          <a:off x="5698687" y="0"/>
          <a:ext cx="2650078" cy="42426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Filter Layer Depth</a:t>
          </a:r>
          <a:endParaRPr lang="en-US" sz="3500" kern="1200" dirty="0"/>
        </a:p>
      </dsp:txBody>
      <dsp:txXfrm>
        <a:off x="5698687" y="0"/>
        <a:ext cx="2650078" cy="1272787"/>
      </dsp:txXfrm>
    </dsp:sp>
    <dsp:sp modelId="{37036A52-2662-408D-99CD-DFAF23742D01}">
      <dsp:nvSpPr>
        <dsp:cNvPr id="0" name=""/>
        <dsp:cNvSpPr/>
      </dsp:nvSpPr>
      <dsp:spPr>
        <a:xfrm>
          <a:off x="5963695" y="1273150"/>
          <a:ext cx="2120062" cy="8335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lvl="0" algn="ctr" defTabSz="1778000">
            <a:lnSpc>
              <a:spcPct val="90000"/>
            </a:lnSpc>
            <a:spcBef>
              <a:spcPct val="0"/>
            </a:spcBef>
            <a:spcAft>
              <a:spcPct val="35000"/>
            </a:spcAft>
          </a:pPr>
          <a:r>
            <a:rPr lang="en-US" sz="4000" kern="1200" dirty="0" smtClean="0"/>
            <a:t>10 cm</a:t>
          </a:r>
          <a:endParaRPr lang="en-US" sz="4000" kern="1200" dirty="0"/>
        </a:p>
      </dsp:txBody>
      <dsp:txXfrm>
        <a:off x="5988108" y="1297563"/>
        <a:ext cx="2071236" cy="784680"/>
      </dsp:txXfrm>
    </dsp:sp>
    <dsp:sp modelId="{B735613C-68D9-47D6-82B5-6CBED1E2FCEF}">
      <dsp:nvSpPr>
        <dsp:cNvPr id="0" name=""/>
        <dsp:cNvSpPr/>
      </dsp:nvSpPr>
      <dsp:spPr>
        <a:xfrm>
          <a:off x="5963695" y="2234888"/>
          <a:ext cx="2120062" cy="8335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lvl="0" algn="ctr" defTabSz="1778000">
            <a:lnSpc>
              <a:spcPct val="90000"/>
            </a:lnSpc>
            <a:spcBef>
              <a:spcPct val="0"/>
            </a:spcBef>
            <a:spcAft>
              <a:spcPct val="35000"/>
            </a:spcAft>
          </a:pPr>
          <a:r>
            <a:rPr lang="en-US" sz="4000" kern="1200" dirty="0" smtClean="0"/>
            <a:t>30 cm</a:t>
          </a:r>
          <a:endParaRPr lang="en-US" sz="4000" kern="1200" dirty="0"/>
        </a:p>
      </dsp:txBody>
      <dsp:txXfrm>
        <a:off x="5988108" y="2259301"/>
        <a:ext cx="2071236" cy="784680"/>
      </dsp:txXfrm>
    </dsp:sp>
    <dsp:sp modelId="{7F60E97A-BF3D-462F-96CC-898626CD9802}">
      <dsp:nvSpPr>
        <dsp:cNvPr id="0" name=""/>
        <dsp:cNvSpPr/>
      </dsp:nvSpPr>
      <dsp:spPr>
        <a:xfrm>
          <a:off x="5963695" y="3196626"/>
          <a:ext cx="2120062" cy="8335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lvl="0" algn="ctr" defTabSz="1778000">
            <a:lnSpc>
              <a:spcPct val="90000"/>
            </a:lnSpc>
            <a:spcBef>
              <a:spcPct val="0"/>
            </a:spcBef>
            <a:spcAft>
              <a:spcPct val="35000"/>
            </a:spcAft>
          </a:pPr>
          <a:r>
            <a:rPr lang="en-US" sz="4000" kern="1200" dirty="0" smtClean="0"/>
            <a:t>40 cm</a:t>
          </a:r>
          <a:endParaRPr lang="en-US" sz="4000" kern="1200" dirty="0"/>
        </a:p>
      </dsp:txBody>
      <dsp:txXfrm>
        <a:off x="5988108" y="3221039"/>
        <a:ext cx="2071236" cy="78468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47701085-DECF-42E2-B900-22F65B3D0A6B}" type="datetimeFigureOut">
              <a:rPr lang="en-US" smtClean="0"/>
              <a:t>5/20/2016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A211FD9-2E30-4C47-A861-CC950DE10BF4}" type="slidenum">
              <a:rPr lang="en-US" smtClean="0"/>
              <a:t>‹#›</a:t>
            </a:fld>
            <a:endParaRPr lang="en-US"/>
          </a:p>
        </p:txBody>
      </p:sp>
    </p:spTree>
    <p:extLst>
      <p:ext uri="{BB962C8B-B14F-4D97-AF65-F5344CB8AC3E}">
        <p14:creationId xmlns:p14="http://schemas.microsoft.com/office/powerpoint/2010/main" val="277968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211FD9-2E30-4C47-A861-CC950DE10BF4}" type="slidenum">
              <a:rPr lang="en-US" smtClean="0"/>
              <a:t>1</a:t>
            </a:fld>
            <a:endParaRPr lang="en-US"/>
          </a:p>
        </p:txBody>
      </p:sp>
    </p:spTree>
    <p:extLst>
      <p:ext uri="{BB962C8B-B14F-4D97-AF65-F5344CB8AC3E}">
        <p14:creationId xmlns:p14="http://schemas.microsoft.com/office/powerpoint/2010/main" val="3394634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smtClean="0">
                <a:solidFill>
                  <a:schemeClr val="tx1"/>
                </a:solidFill>
                <a:effectLst/>
                <a:latin typeface="+mn-lt"/>
                <a:ea typeface="+mn-ea"/>
                <a:cs typeface="+mn-cs"/>
              </a:rPr>
              <a:t>Analyzing the data for experiments conducted at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dosages 0 to 2.0, we conclude that increasing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dosage increases head loss. As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enters the system, flocs are created. They then enter the filter and clog the pores between the sand thus increasing head loss.  In the experiments conducted, data suggests that there is a linear increase in head loss until failure. This is demonstrated in the beginning of the experiments for higher dosages (slide with head loss zoomed in).</a:t>
            </a:r>
          </a:p>
        </p:txBody>
      </p:sp>
      <p:sp>
        <p:nvSpPr>
          <p:cNvPr id="4" name="Slide Number Placeholder 3"/>
          <p:cNvSpPr>
            <a:spLocks noGrp="1"/>
          </p:cNvSpPr>
          <p:nvPr>
            <p:ph type="sldNum" sz="quarter" idx="10"/>
          </p:nvPr>
        </p:nvSpPr>
        <p:spPr/>
        <p:txBody>
          <a:bodyPr/>
          <a:lstStyle/>
          <a:p>
            <a:fld id="{DA211FD9-2E30-4C47-A861-CC950DE10BF4}" type="slidenum">
              <a:rPr lang="en-US" smtClean="0"/>
              <a:t>10</a:t>
            </a:fld>
            <a:endParaRPr lang="en-US"/>
          </a:p>
        </p:txBody>
      </p:sp>
    </p:spTree>
    <p:extLst>
      <p:ext uri="{BB962C8B-B14F-4D97-AF65-F5344CB8AC3E}">
        <p14:creationId xmlns:p14="http://schemas.microsoft.com/office/powerpoint/2010/main" val="4056656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smtClean="0">
                <a:solidFill>
                  <a:schemeClr val="tx1"/>
                </a:solidFill>
                <a:effectLst/>
                <a:latin typeface="+mn-lt"/>
                <a:ea typeface="+mn-ea"/>
                <a:cs typeface="+mn-cs"/>
              </a:rPr>
              <a:t>This graph compiles the curves for head loss in the same six</a:t>
            </a:r>
            <a:r>
              <a:rPr lang="en-US" sz="1200" b="0" i="0" u="none" strike="noStrike" kern="1200" baseline="0" dirty="0" smtClean="0">
                <a:solidFill>
                  <a:schemeClr val="tx1"/>
                </a:solidFill>
                <a:effectLst/>
                <a:latin typeface="+mn-lt"/>
                <a:ea typeface="+mn-ea"/>
                <a:cs typeface="+mn-cs"/>
              </a:rPr>
              <a:t> experiments </a:t>
            </a:r>
            <a:r>
              <a:rPr lang="en-US" sz="1200" b="0" i="0" u="none" strike="noStrike" kern="1200" dirty="0" smtClean="0">
                <a:solidFill>
                  <a:schemeClr val="tx1"/>
                </a:solidFill>
                <a:effectLst/>
                <a:latin typeface="+mn-lt"/>
                <a:ea typeface="+mn-ea"/>
                <a:cs typeface="+mn-cs"/>
              </a:rPr>
              <a:t>over its total 24 hour experiment time. For the experiments that did fail, the head loss curves converge on the same trend after failure. A theory we are considering is that there is an equilibrium floc size at which the rate of change in head loss after failure is no longer dependent on floc size and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dosage. Before</a:t>
            </a:r>
            <a:r>
              <a:rPr lang="en-US" sz="1200" b="0" i="0" u="none" strike="noStrike" kern="1200" baseline="0" dirty="0" smtClean="0">
                <a:solidFill>
                  <a:schemeClr val="tx1"/>
                </a:solidFill>
                <a:effectLst/>
                <a:latin typeface="+mn-lt"/>
                <a:ea typeface="+mn-ea"/>
                <a:cs typeface="+mn-cs"/>
              </a:rPr>
              <a:t> failure, flocs are either broken up in the filter and flushed out the effluent or are trapped in the pores of the sand. However, after failure t</a:t>
            </a:r>
            <a:r>
              <a:rPr lang="en-US" sz="1200" b="0" i="0" u="none" strike="noStrike" kern="1200" dirty="0" smtClean="0">
                <a:solidFill>
                  <a:schemeClr val="tx1"/>
                </a:solidFill>
                <a:effectLst/>
                <a:latin typeface="+mn-lt"/>
                <a:ea typeface="+mn-ea"/>
                <a:cs typeface="+mn-cs"/>
              </a:rPr>
              <a:t>he size of flocs that are capable of going</a:t>
            </a:r>
            <a:r>
              <a:rPr lang="en-US" sz="1200" b="0" i="0" u="none" strike="noStrike" kern="1200" baseline="0" dirty="0" smtClean="0">
                <a:solidFill>
                  <a:schemeClr val="tx1"/>
                </a:solidFill>
                <a:effectLst/>
                <a:latin typeface="+mn-lt"/>
                <a:ea typeface="+mn-ea"/>
                <a:cs typeface="+mn-cs"/>
              </a:rPr>
              <a:t> through the filter </a:t>
            </a:r>
            <a:r>
              <a:rPr lang="en-US" sz="1200" b="0" i="0" u="none" strike="noStrike" kern="1200" dirty="0" smtClean="0">
                <a:solidFill>
                  <a:schemeClr val="tx1"/>
                </a:solidFill>
                <a:effectLst/>
                <a:latin typeface="+mn-lt"/>
                <a:ea typeface="+mn-ea"/>
                <a:cs typeface="+mn-cs"/>
              </a:rPr>
              <a:t>is eventually limited by shear forces in the sand column and pore size at which point there is an equilibrium floc size. Therefore experiments with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dosages greater than the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dosage associated with the equilibrium floc size will have various sizes of floc sizes,</a:t>
            </a:r>
            <a:r>
              <a:rPr lang="en-US" sz="1200" b="0" i="0" u="none" strike="noStrike" kern="1200" baseline="0" dirty="0" smtClean="0">
                <a:solidFill>
                  <a:schemeClr val="tx1"/>
                </a:solidFill>
                <a:effectLst/>
                <a:latin typeface="+mn-lt"/>
                <a:ea typeface="+mn-ea"/>
                <a:cs typeface="+mn-cs"/>
              </a:rPr>
              <a:t> but will </a:t>
            </a:r>
            <a:r>
              <a:rPr lang="en-US" sz="1200" b="0" i="0" u="none" strike="noStrike" kern="1200" dirty="0" smtClean="0">
                <a:solidFill>
                  <a:schemeClr val="tx1"/>
                </a:solidFill>
                <a:effectLst/>
                <a:latin typeface="+mn-lt"/>
                <a:ea typeface="+mn-ea"/>
                <a:cs typeface="+mn-cs"/>
              </a:rPr>
              <a:t>have the same effect on head loss so long as</a:t>
            </a:r>
            <a:r>
              <a:rPr lang="en-US" sz="1200" b="0" i="0" u="none" strike="noStrike" kern="1200" baseline="0" dirty="0" smtClean="0">
                <a:solidFill>
                  <a:schemeClr val="tx1"/>
                </a:solidFill>
                <a:effectLst/>
                <a:latin typeface="+mn-lt"/>
                <a:ea typeface="+mn-ea"/>
                <a:cs typeface="+mn-cs"/>
              </a:rPr>
              <a:t> they are</a:t>
            </a:r>
            <a:r>
              <a:rPr lang="en-US" sz="1200" b="0" i="0" u="none" strike="noStrike" kern="1200" dirty="0" smtClean="0">
                <a:solidFill>
                  <a:schemeClr val="tx1"/>
                </a:solidFill>
                <a:effectLst/>
                <a:latin typeface="+mn-lt"/>
                <a:ea typeface="+mn-ea"/>
                <a:cs typeface="+mn-cs"/>
              </a:rPr>
              <a:t> larger than the equilibrium floc size. We hypothesize that the flocs created in the 0.65 to 2.0 experiments are larger</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than the hypothetical equilibrium floc size thus head loss is affected very similarly in these experiments after failure and the curves converge on the same trend. </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A211FD9-2E30-4C47-A861-CC950DE10BF4}" type="slidenum">
              <a:rPr lang="en-US" smtClean="0"/>
              <a:t>11</a:t>
            </a:fld>
            <a:endParaRPr lang="en-US"/>
          </a:p>
        </p:txBody>
      </p:sp>
    </p:spTree>
    <p:extLst>
      <p:ext uri="{BB962C8B-B14F-4D97-AF65-F5344CB8AC3E}">
        <p14:creationId xmlns:p14="http://schemas.microsoft.com/office/powerpoint/2010/main" val="900219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smtClean="0">
                <a:solidFill>
                  <a:schemeClr val="tx1"/>
                </a:solidFill>
                <a:effectLst/>
                <a:latin typeface="+mn-lt"/>
                <a:ea typeface="+mn-ea"/>
                <a:cs typeface="+mn-cs"/>
              </a:rPr>
              <a:t>Further analyzing the head loss data, we graphed head loss vs mass of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added. Interestingly enough these curves do not converge. While we</a:t>
            </a:r>
            <a:r>
              <a:rPr lang="en-US" sz="1200" b="0" i="0" u="none" strike="noStrike" kern="1200" baseline="0" dirty="0" smtClean="0">
                <a:solidFill>
                  <a:schemeClr val="tx1"/>
                </a:solidFill>
                <a:effectLst/>
                <a:latin typeface="+mn-lt"/>
                <a:ea typeface="+mn-ea"/>
                <a:cs typeface="+mn-cs"/>
              </a:rPr>
              <a:t> are still exploring for an explanation, </a:t>
            </a:r>
            <a:r>
              <a:rPr lang="en-US" sz="1200" b="0" i="0" u="none" strike="noStrike" kern="1200" dirty="0" smtClean="0">
                <a:solidFill>
                  <a:schemeClr val="tx1"/>
                </a:solidFill>
                <a:effectLst/>
                <a:latin typeface="+mn-lt"/>
                <a:ea typeface="+mn-ea"/>
                <a:cs typeface="+mn-cs"/>
              </a:rPr>
              <a:t>these</a:t>
            </a:r>
            <a:r>
              <a:rPr lang="en-US" sz="1200" b="0" i="0" u="none" strike="noStrike" kern="1200" baseline="0" dirty="0" smtClean="0">
                <a:solidFill>
                  <a:schemeClr val="tx1"/>
                </a:solidFill>
                <a:effectLst/>
                <a:latin typeface="+mn-lt"/>
                <a:ea typeface="+mn-ea"/>
                <a:cs typeface="+mn-cs"/>
              </a:rPr>
              <a:t> results</a:t>
            </a:r>
            <a:r>
              <a:rPr lang="en-US" sz="1200" b="0" i="0" u="none" strike="noStrike" kern="1200" dirty="0" smtClean="0">
                <a:solidFill>
                  <a:schemeClr val="tx1"/>
                </a:solidFill>
                <a:effectLst/>
                <a:latin typeface="+mn-lt"/>
                <a:ea typeface="+mn-ea"/>
                <a:cs typeface="+mn-cs"/>
              </a:rPr>
              <a:t> may suggest that head loss is heavily affected by the rate of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going into the filter as opposed to the total mass of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entering the filter. </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A211FD9-2E30-4C47-A861-CC950DE10BF4}" type="slidenum">
              <a:rPr lang="en-US" smtClean="0"/>
              <a:t>12</a:t>
            </a:fld>
            <a:endParaRPr lang="en-US"/>
          </a:p>
        </p:txBody>
      </p:sp>
    </p:spTree>
    <p:extLst>
      <p:ext uri="{BB962C8B-B14F-4D97-AF65-F5344CB8AC3E}">
        <p14:creationId xmlns:p14="http://schemas.microsoft.com/office/powerpoint/2010/main" val="2549156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Jonathan</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13</a:t>
            </a:fld>
            <a:endParaRPr lang="en-US"/>
          </a:p>
        </p:txBody>
      </p:sp>
    </p:spTree>
    <p:extLst>
      <p:ext uri="{BB962C8B-B14F-4D97-AF65-F5344CB8AC3E}">
        <p14:creationId xmlns:p14="http://schemas.microsoft.com/office/powerpoint/2010/main" val="221320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Jonathan</a:t>
            </a:r>
          </a:p>
          <a:p>
            <a:r>
              <a:rPr lang="en-US" dirty="0" smtClean="0"/>
              <a:t>Here is a zoomed in look at</a:t>
            </a:r>
            <a:r>
              <a:rPr lang="en-US" baseline="0" dirty="0" smtClean="0"/>
              <a:t> the effluent turbidity that looks at the first 12 hours of filtration</a:t>
            </a:r>
            <a:endParaRPr lang="en-US" dirty="0" smtClean="0"/>
          </a:p>
          <a:p>
            <a:r>
              <a:rPr lang="en-US" dirty="0" smtClean="0"/>
              <a:t>-0 was a</a:t>
            </a:r>
            <a:r>
              <a:rPr lang="en-US" baseline="0" dirty="0" smtClean="0"/>
              <a:t> </a:t>
            </a:r>
            <a:r>
              <a:rPr lang="en-US" dirty="0" smtClean="0"/>
              <a:t>control</a:t>
            </a:r>
            <a:r>
              <a:rPr lang="en-US" baseline="0" dirty="0" smtClean="0"/>
              <a:t> experiment</a:t>
            </a:r>
          </a:p>
          <a:p>
            <a:r>
              <a:rPr lang="en-US" baseline="0" dirty="0" smtClean="0"/>
              <a:t>Without </a:t>
            </a:r>
            <a:r>
              <a:rPr lang="en-US" baseline="0" dirty="0" err="1" smtClean="0"/>
              <a:t>PACl</a:t>
            </a:r>
            <a:r>
              <a:rPr lang="en-US" baseline="0" dirty="0" smtClean="0"/>
              <a:t>, the filter immediately failed.</a:t>
            </a:r>
          </a:p>
          <a:p>
            <a:r>
              <a:rPr lang="en-US" baseline="0" dirty="0" smtClean="0"/>
              <a:t>As </a:t>
            </a:r>
            <a:r>
              <a:rPr lang="en-US" baseline="0" dirty="0" err="1" smtClean="0"/>
              <a:t>PACl</a:t>
            </a:r>
            <a:r>
              <a:rPr lang="en-US" baseline="0" dirty="0" smtClean="0"/>
              <a:t> was added, it decreased the effluent turbidity</a:t>
            </a:r>
          </a:p>
          <a:p>
            <a:r>
              <a:rPr lang="en-US" baseline="0" dirty="0" smtClean="0"/>
              <a:t>As more </a:t>
            </a:r>
            <a:r>
              <a:rPr lang="en-US" baseline="0" dirty="0" err="1" smtClean="0"/>
              <a:t>PACl</a:t>
            </a:r>
            <a:r>
              <a:rPr lang="en-US" baseline="0" dirty="0" smtClean="0"/>
              <a:t> is added, the filter began to fail quicker</a:t>
            </a:r>
          </a:p>
          <a:p>
            <a:r>
              <a:rPr lang="en-US" dirty="0" smtClean="0"/>
              <a:t>After</a:t>
            </a:r>
            <a:r>
              <a:rPr lang="en-US" baseline="0" dirty="0" smtClean="0"/>
              <a:t> 24 hours of filtration, the 0.2 mg </a:t>
            </a:r>
            <a:r>
              <a:rPr lang="en-US" baseline="0" dirty="0" err="1" smtClean="0"/>
              <a:t>PACl</a:t>
            </a:r>
            <a:r>
              <a:rPr lang="en-US" baseline="0" dirty="0" smtClean="0"/>
              <a:t>/L failed after 10 hours</a:t>
            </a:r>
          </a:p>
          <a:p>
            <a:r>
              <a:rPr lang="en-US" baseline="0" dirty="0" smtClean="0"/>
              <a:t>After about 6 hours of filtration, the 0.65 mg </a:t>
            </a:r>
            <a:r>
              <a:rPr lang="en-US" baseline="0" dirty="0" err="1" smtClean="0"/>
              <a:t>PACl</a:t>
            </a:r>
            <a:r>
              <a:rPr lang="en-US" baseline="0" dirty="0" smtClean="0"/>
              <a:t>/L failed</a:t>
            </a:r>
            <a:endParaRPr lang="en-US" dirty="0" smtClean="0"/>
          </a:p>
          <a:p>
            <a:r>
              <a:rPr lang="en-US" dirty="0" smtClean="0"/>
              <a:t>1.1,</a:t>
            </a:r>
            <a:r>
              <a:rPr lang="en-US" baseline="0" dirty="0" smtClean="0"/>
              <a:t> 1.55, 2.0 mg </a:t>
            </a:r>
            <a:r>
              <a:rPr lang="en-US" baseline="0" dirty="0" err="1" smtClean="0"/>
              <a:t>PACl</a:t>
            </a:r>
            <a:r>
              <a:rPr lang="en-US" baseline="0" dirty="0" smtClean="0"/>
              <a:t>/L all failed in under 4 hours</a:t>
            </a:r>
          </a:p>
          <a:p>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14</a:t>
            </a:fld>
            <a:endParaRPr lang="en-US"/>
          </a:p>
        </p:txBody>
      </p:sp>
    </p:spTree>
    <p:extLst>
      <p:ext uri="{BB962C8B-B14F-4D97-AF65-F5344CB8AC3E}">
        <p14:creationId xmlns:p14="http://schemas.microsoft.com/office/powerpoint/2010/main" val="1539335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Jonathan</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15</a:t>
            </a:fld>
            <a:endParaRPr lang="en-US"/>
          </a:p>
        </p:txBody>
      </p:sp>
    </p:spTree>
    <p:extLst>
      <p:ext uri="{BB962C8B-B14F-4D97-AF65-F5344CB8AC3E}">
        <p14:creationId xmlns:p14="http://schemas.microsoft.com/office/powerpoint/2010/main" val="545072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Jonathan</a:t>
            </a:r>
          </a:p>
          <a:p>
            <a:r>
              <a:rPr lang="en-US" dirty="0" err="1" smtClean="0"/>
              <a:t>pC</a:t>
            </a:r>
            <a:r>
              <a:rPr lang="en-US" dirty="0" smtClean="0"/>
              <a:t>* shows the performance</a:t>
            </a:r>
            <a:r>
              <a:rPr lang="en-US" baseline="0" dirty="0" smtClean="0"/>
              <a:t> of our filter</a:t>
            </a:r>
          </a:p>
          <a:p>
            <a:r>
              <a:rPr lang="en-US" baseline="0" dirty="0" err="1" smtClean="0"/>
              <a:t>pC</a:t>
            </a:r>
            <a:r>
              <a:rPr lang="en-US" baseline="0" dirty="0" smtClean="0"/>
              <a:t>* = -log(Effluent Turbidity/Influent Turbidity)</a:t>
            </a:r>
          </a:p>
          <a:p>
            <a:endParaRPr lang="en-US" dirty="0" smtClean="0"/>
          </a:p>
          <a:p>
            <a:r>
              <a:rPr lang="en-US" dirty="0" smtClean="0"/>
              <a:t>1.1 mg </a:t>
            </a:r>
            <a:r>
              <a:rPr lang="en-US" dirty="0" err="1" smtClean="0"/>
              <a:t>PACl</a:t>
            </a:r>
            <a:r>
              <a:rPr lang="en-US" dirty="0" smtClean="0"/>
              <a:t>/L produced the cleanest water</a:t>
            </a:r>
          </a:p>
          <a:p>
            <a:r>
              <a:rPr lang="en-US" dirty="0" smtClean="0"/>
              <a:t>Even though the</a:t>
            </a:r>
            <a:r>
              <a:rPr lang="en-US" baseline="0" dirty="0" smtClean="0"/>
              <a:t> 0.2 mg </a:t>
            </a:r>
            <a:r>
              <a:rPr lang="en-US" baseline="0" dirty="0" err="1" smtClean="0"/>
              <a:t>PACl</a:t>
            </a:r>
            <a:r>
              <a:rPr lang="en-US" baseline="0" dirty="0" smtClean="0"/>
              <a:t>/L took the longest to fail, the quality of water was not as good as the higher </a:t>
            </a:r>
            <a:r>
              <a:rPr lang="en-US" baseline="0" dirty="0" err="1" smtClean="0"/>
              <a:t>PACl</a:t>
            </a:r>
            <a:r>
              <a:rPr lang="en-US" baseline="0" dirty="0" smtClean="0"/>
              <a:t> dosages</a:t>
            </a:r>
          </a:p>
          <a:p>
            <a:r>
              <a:rPr lang="en-US" baseline="0" dirty="0" smtClean="0"/>
              <a:t>1.55 and 2.0 mg </a:t>
            </a:r>
            <a:r>
              <a:rPr lang="en-US" baseline="0" dirty="0" err="1" smtClean="0"/>
              <a:t>PACl</a:t>
            </a:r>
            <a:r>
              <a:rPr lang="en-US" baseline="0" dirty="0" smtClean="0"/>
              <a:t>/L both produced similar quality water, however the 1.55 failed in our experiments before 2.0</a:t>
            </a:r>
          </a:p>
          <a:p>
            <a:r>
              <a:rPr lang="en-US" baseline="0" dirty="0" smtClean="0"/>
              <a:t>The 0.65 mg </a:t>
            </a:r>
            <a:r>
              <a:rPr lang="en-US" baseline="0" dirty="0" err="1" smtClean="0"/>
              <a:t>PACl</a:t>
            </a:r>
            <a:r>
              <a:rPr lang="en-US" baseline="0" dirty="0" smtClean="0"/>
              <a:t>/L produced water that is very close to both 1.55 and 2.0 mg </a:t>
            </a:r>
            <a:r>
              <a:rPr lang="en-US" baseline="0" dirty="0" err="1" smtClean="0"/>
              <a:t>PACl</a:t>
            </a:r>
            <a:r>
              <a:rPr lang="en-US" baseline="0" dirty="0" smtClean="0"/>
              <a:t>/L </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16</a:t>
            </a:fld>
            <a:endParaRPr lang="en-US"/>
          </a:p>
        </p:txBody>
      </p:sp>
    </p:spTree>
    <p:extLst>
      <p:ext uri="{BB962C8B-B14F-4D97-AF65-F5344CB8AC3E}">
        <p14:creationId xmlns:p14="http://schemas.microsoft.com/office/powerpoint/2010/main" val="217524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Theresa</a:t>
            </a:r>
          </a:p>
          <a:p>
            <a:r>
              <a:rPr lang="en-US" dirty="0" smtClean="0"/>
              <a:t>Plot of cleanest effluent turbidity before the filter failed (not just a peak, but</a:t>
            </a:r>
            <a:r>
              <a:rPr lang="en-US" baseline="0" dirty="0" smtClean="0"/>
              <a:t> representative of average effluent turbidity)</a:t>
            </a:r>
          </a:p>
          <a:p>
            <a:r>
              <a:rPr lang="en-US" baseline="0" dirty="0" smtClean="0"/>
              <a:t>Everything is below US EPA standard, so the filter is doing well</a:t>
            </a:r>
          </a:p>
          <a:p>
            <a:r>
              <a:rPr lang="en-US" baseline="0" dirty="0" smtClean="0"/>
              <a:t>Trade off between filter run time, coagulant dosage, and effluent turbidity</a:t>
            </a:r>
          </a:p>
          <a:p>
            <a:r>
              <a:rPr lang="en-US" baseline="0" dirty="0" smtClean="0"/>
              <a:t>More coagulant doesn’t result in lower turbidity</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17</a:t>
            </a:fld>
            <a:endParaRPr lang="en-US"/>
          </a:p>
        </p:txBody>
      </p:sp>
    </p:spTree>
    <p:extLst>
      <p:ext uri="{BB962C8B-B14F-4D97-AF65-F5344CB8AC3E}">
        <p14:creationId xmlns:p14="http://schemas.microsoft.com/office/powerpoint/2010/main" val="380008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Theresa</a:t>
            </a:r>
          </a:p>
          <a:p>
            <a:r>
              <a:rPr lang="en-US" dirty="0" smtClean="0"/>
              <a:t>Failure times</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18</a:t>
            </a:fld>
            <a:endParaRPr lang="en-US"/>
          </a:p>
        </p:txBody>
      </p:sp>
    </p:spTree>
    <p:extLst>
      <p:ext uri="{BB962C8B-B14F-4D97-AF65-F5344CB8AC3E}">
        <p14:creationId xmlns:p14="http://schemas.microsoft.com/office/powerpoint/2010/main" val="3784113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Theresa</a:t>
            </a:r>
          </a:p>
          <a:p>
            <a:r>
              <a:rPr lang="en-US" dirty="0" smtClean="0"/>
              <a:t>Fitted an exponential model to failure</a:t>
            </a:r>
            <a:r>
              <a:rPr lang="en-US" baseline="0" dirty="0" smtClean="0"/>
              <a:t> times</a:t>
            </a:r>
          </a:p>
          <a:p>
            <a:r>
              <a:rPr lang="en-US" baseline="0" dirty="0" smtClean="0"/>
              <a:t>Decrease in time to failure with increased coagulant dosage</a:t>
            </a:r>
          </a:p>
          <a:p>
            <a:r>
              <a:rPr lang="en-US" baseline="0" dirty="0" smtClean="0"/>
              <a:t>Why? Mass increase in filter leads to higher head loss, pores clogging, fractal flocs</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19</a:t>
            </a:fld>
            <a:endParaRPr lang="en-US"/>
          </a:p>
        </p:txBody>
      </p:sp>
    </p:spTree>
    <p:extLst>
      <p:ext uri="{BB962C8B-B14F-4D97-AF65-F5344CB8AC3E}">
        <p14:creationId xmlns:p14="http://schemas.microsoft.com/office/powerpoint/2010/main" val="4032329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Stacked rapid sand filters clean settled water after sedimentation and removes fine particles that were not removed in previous processes. Settled water enters through four inlet pipes and clean water exists through three outlet pipes. </a:t>
            </a:r>
            <a:endParaRPr lang="en-US" baseline="0" dirty="0" smtClean="0"/>
          </a:p>
        </p:txBody>
      </p:sp>
      <p:sp>
        <p:nvSpPr>
          <p:cNvPr id="4" name="Slide Number Placeholder 3"/>
          <p:cNvSpPr>
            <a:spLocks noGrp="1"/>
          </p:cNvSpPr>
          <p:nvPr>
            <p:ph type="sldNum" sz="quarter" idx="10"/>
          </p:nvPr>
        </p:nvSpPr>
        <p:spPr/>
        <p:txBody>
          <a:bodyPr/>
          <a:lstStyle/>
          <a:p>
            <a:fld id="{DA211FD9-2E30-4C47-A861-CC950DE10BF4}" type="slidenum">
              <a:rPr lang="en-US" smtClean="0"/>
              <a:t>2</a:t>
            </a:fld>
            <a:endParaRPr lang="en-US"/>
          </a:p>
        </p:txBody>
      </p:sp>
    </p:spTree>
    <p:extLst>
      <p:ext uri="{BB962C8B-B14F-4D97-AF65-F5344CB8AC3E}">
        <p14:creationId xmlns:p14="http://schemas.microsoft.com/office/powerpoint/2010/main" val="1202657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Theresa</a:t>
            </a:r>
          </a:p>
          <a:p>
            <a:r>
              <a:rPr lang="en-US" smtClean="0"/>
              <a:t>Coagulant</a:t>
            </a:r>
            <a:r>
              <a:rPr lang="en-US" baseline="0" smtClean="0"/>
              <a:t> </a:t>
            </a:r>
            <a:r>
              <a:rPr lang="en-US" baseline="0" dirty="0" smtClean="0"/>
              <a:t>sticks to walls of filter, making backwash difficult</a:t>
            </a:r>
          </a:p>
          <a:p>
            <a:r>
              <a:rPr lang="en-US" baseline="0" dirty="0" smtClean="0"/>
              <a:t>Flocs settles in cuvette of </a:t>
            </a:r>
            <a:r>
              <a:rPr lang="en-US" baseline="0" dirty="0" err="1" smtClean="0"/>
              <a:t>turbidimeter</a:t>
            </a:r>
            <a:r>
              <a:rPr lang="en-US" baseline="0" dirty="0" smtClean="0"/>
              <a:t> measuring influent water</a:t>
            </a:r>
          </a:p>
          <a:p>
            <a:r>
              <a:rPr lang="en-US" baseline="0" dirty="0" smtClean="0"/>
              <a:t>2.5, 5, 7.5 NTU</a:t>
            </a:r>
          </a:p>
          <a:p>
            <a:r>
              <a:rPr lang="en-US" baseline="0" dirty="0" smtClean="0"/>
              <a:t>Lower and higher </a:t>
            </a:r>
            <a:r>
              <a:rPr lang="en-US" baseline="0" dirty="0" err="1" smtClean="0"/>
              <a:t>PACl</a:t>
            </a:r>
            <a:r>
              <a:rPr lang="en-US" baseline="0" dirty="0" smtClean="0"/>
              <a:t> dosages</a:t>
            </a:r>
          </a:p>
          <a:p>
            <a:r>
              <a:rPr lang="en-US" baseline="0" dirty="0" smtClean="0"/>
              <a:t>Data </a:t>
            </a:r>
            <a:r>
              <a:rPr lang="en-US" baseline="0" dirty="0" smtClean="0"/>
              <a:t>analysis</a:t>
            </a:r>
            <a:endParaRPr lang="en-US" baseline="0" dirty="0" smtClean="0"/>
          </a:p>
        </p:txBody>
      </p:sp>
      <p:sp>
        <p:nvSpPr>
          <p:cNvPr id="4" name="Slide Number Placeholder 3"/>
          <p:cNvSpPr>
            <a:spLocks noGrp="1"/>
          </p:cNvSpPr>
          <p:nvPr>
            <p:ph type="sldNum" sz="quarter" idx="10"/>
          </p:nvPr>
        </p:nvSpPr>
        <p:spPr/>
        <p:txBody>
          <a:bodyPr/>
          <a:lstStyle/>
          <a:p>
            <a:fld id="{DA211FD9-2E30-4C47-A861-CC950DE10BF4}" type="slidenum">
              <a:rPr lang="en-US" smtClean="0"/>
              <a:t>20</a:t>
            </a:fld>
            <a:endParaRPr lang="en-US"/>
          </a:p>
        </p:txBody>
      </p:sp>
    </p:spTree>
    <p:extLst>
      <p:ext uri="{BB962C8B-B14F-4D97-AF65-F5344CB8AC3E}">
        <p14:creationId xmlns:p14="http://schemas.microsoft.com/office/powerpoint/2010/main" val="28153003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Theresa | Environmental Engineering ‘16 | tyc29@cornell.edu</a:t>
            </a:r>
          </a:p>
          <a:p>
            <a:r>
              <a:rPr lang="en-US" dirty="0" smtClean="0"/>
              <a:t>Lucinda | Environmental Engineering</a:t>
            </a:r>
            <a:r>
              <a:rPr lang="en-US" baseline="0" dirty="0" smtClean="0"/>
              <a:t> ‘18 | ll555@cornell.edu</a:t>
            </a:r>
            <a:endParaRPr lang="en-US" dirty="0" smtClean="0"/>
          </a:p>
          <a:p>
            <a:r>
              <a:rPr lang="en-US" dirty="0" smtClean="0"/>
              <a:t>Jonathan</a:t>
            </a:r>
            <a:r>
              <a:rPr lang="en-US" baseline="0" dirty="0" smtClean="0"/>
              <a:t> | </a:t>
            </a:r>
            <a:r>
              <a:rPr lang="en-US" dirty="0" smtClean="0"/>
              <a:t>Environmental</a:t>
            </a:r>
            <a:r>
              <a:rPr lang="en-US" baseline="0" dirty="0" smtClean="0"/>
              <a:t> Engineering ‘19 | jdh345@cornell.edu</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21</a:t>
            </a:fld>
            <a:endParaRPr lang="en-US"/>
          </a:p>
        </p:txBody>
      </p:sp>
    </p:spTree>
    <p:extLst>
      <p:ext uri="{BB962C8B-B14F-4D97-AF65-F5344CB8AC3E}">
        <p14:creationId xmlns:p14="http://schemas.microsoft.com/office/powerpoint/2010/main" val="2614097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211FD9-2E30-4C47-A861-CC950DE10BF4}" type="slidenum">
              <a:rPr lang="en-US" smtClean="0"/>
              <a:t>22</a:t>
            </a:fld>
            <a:endParaRPr lang="en-US"/>
          </a:p>
        </p:txBody>
      </p:sp>
    </p:spTree>
    <p:extLst>
      <p:ext uri="{BB962C8B-B14F-4D97-AF65-F5344CB8AC3E}">
        <p14:creationId xmlns:p14="http://schemas.microsoft.com/office/powerpoint/2010/main" val="3805773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211FD9-2E30-4C47-A861-CC950DE10BF4}" type="slidenum">
              <a:rPr lang="en-US" smtClean="0"/>
              <a:t>23</a:t>
            </a:fld>
            <a:endParaRPr lang="en-US"/>
          </a:p>
        </p:txBody>
      </p:sp>
    </p:spTree>
    <p:extLst>
      <p:ext uri="{BB962C8B-B14F-4D97-AF65-F5344CB8AC3E}">
        <p14:creationId xmlns:p14="http://schemas.microsoft.com/office/powerpoint/2010/main" val="1667468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Procedure and experimental conditions</a:t>
            </a:r>
          </a:p>
          <a:p>
            <a:r>
              <a:rPr lang="en-US" dirty="0" smtClean="0"/>
              <a:t>PID</a:t>
            </a:r>
          </a:p>
        </p:txBody>
      </p:sp>
      <p:sp>
        <p:nvSpPr>
          <p:cNvPr id="4" name="Slide Number Placeholder 3"/>
          <p:cNvSpPr>
            <a:spLocks noGrp="1"/>
          </p:cNvSpPr>
          <p:nvPr>
            <p:ph type="sldNum" sz="quarter" idx="10"/>
          </p:nvPr>
        </p:nvSpPr>
        <p:spPr/>
        <p:txBody>
          <a:bodyPr/>
          <a:lstStyle/>
          <a:p>
            <a:fld id="{DA211FD9-2E30-4C47-A861-CC950DE10BF4}" type="slidenum">
              <a:rPr lang="en-US" smtClean="0"/>
              <a:t>24</a:t>
            </a:fld>
            <a:endParaRPr lang="en-US"/>
          </a:p>
        </p:txBody>
      </p:sp>
    </p:spTree>
    <p:extLst>
      <p:ext uri="{BB962C8B-B14F-4D97-AF65-F5344CB8AC3E}">
        <p14:creationId xmlns:p14="http://schemas.microsoft.com/office/powerpoint/2010/main" val="2769482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smtClean="0">
                <a:solidFill>
                  <a:schemeClr val="tx1"/>
                </a:solidFill>
                <a:effectLst/>
                <a:latin typeface="+mn-lt"/>
                <a:ea typeface="+mn-ea"/>
                <a:cs typeface="+mn-cs"/>
              </a:rPr>
              <a:t>The goal of the </a:t>
            </a:r>
            <a:r>
              <a:rPr lang="en-US" sz="1200" b="0" i="0" u="none" strike="noStrike" kern="1200" dirty="0" err="1" smtClean="0">
                <a:solidFill>
                  <a:schemeClr val="tx1"/>
                </a:solidFill>
                <a:effectLst/>
                <a:latin typeface="+mn-lt"/>
                <a:ea typeface="+mn-ea"/>
                <a:cs typeface="+mn-cs"/>
              </a:rPr>
              <a:t>subteam</a:t>
            </a:r>
            <a:r>
              <a:rPr lang="en-US" sz="1200" b="0" i="0" u="none" strike="noStrike" kern="1200" dirty="0" smtClean="0">
                <a:solidFill>
                  <a:schemeClr val="tx1"/>
                </a:solidFill>
                <a:effectLst/>
                <a:latin typeface="+mn-lt"/>
                <a:ea typeface="+mn-ea"/>
                <a:cs typeface="+mn-cs"/>
              </a:rPr>
              <a:t> is to create a mathematical model that demonstrates a relationship between </a:t>
            </a:r>
            <a:r>
              <a:rPr lang="en-US" sz="1200" b="0" i="0" u="none" strike="noStrike" kern="1200" dirty="0" err="1" smtClean="0">
                <a:solidFill>
                  <a:schemeClr val="tx1"/>
                </a:solidFill>
                <a:effectLst/>
                <a:latin typeface="+mn-lt"/>
                <a:ea typeface="+mn-ea"/>
                <a:cs typeface="+mn-cs"/>
              </a:rPr>
              <a:t>PACl</a:t>
            </a:r>
            <a:r>
              <a:rPr lang="en-US" sz="1200" b="0" i="0" u="none" strike="noStrike" kern="1200" dirty="0" smtClean="0">
                <a:solidFill>
                  <a:schemeClr val="tx1"/>
                </a:solidFill>
                <a:effectLst/>
                <a:latin typeface="+mn-lt"/>
                <a:ea typeface="+mn-ea"/>
                <a:cs typeface="+mn-cs"/>
              </a:rPr>
              <a:t> dosage and </a:t>
            </a:r>
            <a:r>
              <a:rPr lang="en-US" sz="1200" b="0" i="0" u="none" strike="noStrike" kern="1200" dirty="0" err="1" smtClean="0">
                <a:solidFill>
                  <a:schemeClr val="tx1"/>
                </a:solidFill>
                <a:effectLst/>
                <a:latin typeface="+mn-lt"/>
                <a:ea typeface="+mn-ea"/>
                <a:cs typeface="+mn-cs"/>
              </a:rPr>
              <a:t>headloss</a:t>
            </a:r>
            <a:r>
              <a:rPr lang="en-US" sz="1200" b="0" i="0" u="none" strike="noStrike" kern="1200" dirty="0" smtClean="0">
                <a:solidFill>
                  <a:schemeClr val="tx1"/>
                </a:solidFill>
                <a:effectLst/>
                <a:latin typeface="+mn-lt"/>
                <a:ea typeface="+mn-ea"/>
                <a:cs typeface="+mn-cs"/>
              </a:rPr>
              <a:t>. In the lab, the apparatus was built to model a sand column with two layers. This allows us to model the behavior in full-size stacked rapid sand filters. The water enters the filter and flows up and down at an equal flow rate for a more evenly distributed filter, maximizing the sand area used. When pore space is filled up with particles, head loss increases until filter failure. For our purposes, we define failure to be the moment when rate of change of effluent turbidity is greater than 0. A more detailed representation of our experimental</a:t>
            </a:r>
            <a:r>
              <a:rPr lang="en-US" sz="1200" b="0" i="0" u="none" strike="noStrike" kern="1200" baseline="0" dirty="0" smtClean="0">
                <a:solidFill>
                  <a:schemeClr val="tx1"/>
                </a:solidFill>
                <a:effectLst/>
                <a:latin typeface="+mn-lt"/>
                <a:ea typeface="+mn-ea"/>
                <a:cs typeface="+mn-cs"/>
              </a:rPr>
              <a:t> schematic can be found in appendix slide Filter Schematic.</a:t>
            </a:r>
            <a:endParaRPr lang="en-US" sz="1200" b="0" i="0" u="none" strike="noStrike" kern="1200" dirty="0" smtClean="0">
              <a:solidFill>
                <a:schemeClr val="tx1"/>
              </a:solidFill>
              <a:effectLst/>
              <a:latin typeface="+mn-lt"/>
              <a:ea typeface="+mn-ea"/>
              <a:cs typeface="+mn-cs"/>
            </a:endParaRPr>
          </a:p>
          <a:p>
            <a:pPr marL="171450" indent="-171450">
              <a:buFontTx/>
              <a:buChar char="-"/>
            </a:pPr>
            <a:r>
              <a:rPr lang="en-US" baseline="0" dirty="0" smtClean="0"/>
              <a:t>Goal</a:t>
            </a:r>
          </a:p>
          <a:p>
            <a:pPr marL="171450" indent="-171450">
              <a:buFontTx/>
              <a:buChar char="-"/>
            </a:pPr>
            <a:r>
              <a:rPr lang="en-US" baseline="0" dirty="0" smtClean="0"/>
              <a:t>Apparatus</a:t>
            </a:r>
          </a:p>
          <a:p>
            <a:pPr marL="171450" indent="-171450">
              <a:buFontTx/>
              <a:buChar char="-"/>
            </a:pPr>
            <a:r>
              <a:rPr lang="en-US" baseline="0" dirty="0" smtClean="0"/>
              <a:t>Up and down-distributed filter</a:t>
            </a:r>
          </a:p>
          <a:p>
            <a:pPr marL="171450" indent="-171450">
              <a:buFontTx/>
              <a:buChar char="-"/>
            </a:pPr>
            <a:r>
              <a:rPr lang="en-US" baseline="0" dirty="0" smtClean="0"/>
              <a:t>Pore space clog-&gt; head loss</a:t>
            </a:r>
          </a:p>
          <a:p>
            <a:pPr marL="171450" indent="-171450">
              <a:buFontTx/>
              <a:buChar char="-"/>
            </a:pPr>
            <a:r>
              <a:rPr lang="en-US" baseline="0" dirty="0" smtClean="0"/>
              <a:t>Define failure</a:t>
            </a:r>
          </a:p>
          <a:p>
            <a:pPr marL="171450" indent="-171450">
              <a:buFontTx/>
              <a:buChar char="-"/>
            </a:pPr>
            <a:r>
              <a:rPr lang="en-US" baseline="0" dirty="0" smtClean="0"/>
              <a:t>Appendix </a:t>
            </a:r>
            <a:endParaRPr lang="en-US" baseline="0" dirty="0" smtClean="0"/>
          </a:p>
        </p:txBody>
      </p:sp>
      <p:sp>
        <p:nvSpPr>
          <p:cNvPr id="4" name="Slide Number Placeholder 3"/>
          <p:cNvSpPr>
            <a:spLocks noGrp="1"/>
          </p:cNvSpPr>
          <p:nvPr>
            <p:ph type="sldNum" sz="quarter" idx="10"/>
          </p:nvPr>
        </p:nvSpPr>
        <p:spPr/>
        <p:txBody>
          <a:bodyPr/>
          <a:lstStyle/>
          <a:p>
            <a:fld id="{DA211FD9-2E30-4C47-A861-CC950DE10BF4}" type="slidenum">
              <a:rPr lang="en-US" smtClean="0"/>
              <a:t>3</a:t>
            </a:fld>
            <a:endParaRPr lang="en-US"/>
          </a:p>
        </p:txBody>
      </p:sp>
    </p:spTree>
    <p:extLst>
      <p:ext uri="{BB962C8B-B14F-4D97-AF65-F5344CB8AC3E}">
        <p14:creationId xmlns:p14="http://schemas.microsoft.com/office/powerpoint/2010/main" val="2850615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Jonathan</a:t>
            </a:r>
          </a:p>
          <a:p>
            <a:endParaRPr lang="en-US" dirty="0" smtClean="0"/>
          </a:p>
          <a:p>
            <a:r>
              <a:rPr lang="en-US" dirty="0" smtClean="0"/>
              <a:t>Link to filter video: https://</a:t>
            </a:r>
            <a:r>
              <a:rPr lang="en-US" dirty="0" err="1" smtClean="0"/>
              <a:t>youtu.be</a:t>
            </a:r>
            <a:r>
              <a:rPr lang="en-US" dirty="0" smtClean="0"/>
              <a:t>/DzYxWDEED8M</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4</a:t>
            </a:fld>
            <a:endParaRPr lang="en-US"/>
          </a:p>
        </p:txBody>
      </p:sp>
    </p:spTree>
    <p:extLst>
      <p:ext uri="{BB962C8B-B14F-4D97-AF65-F5344CB8AC3E}">
        <p14:creationId xmlns:p14="http://schemas.microsoft.com/office/powerpoint/2010/main" val="464373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Jonathan (keep</a:t>
            </a:r>
            <a:r>
              <a:rPr lang="en-US" baseline="0" dirty="0" smtClean="0"/>
              <a:t> in final)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 process called backwash cleans the filter, relies on the difference in altitude to increase velocity for backwash </a:t>
            </a:r>
            <a:endParaRPr lang="en-US" dirty="0" smtClean="0"/>
          </a:p>
          <a:p>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5</a:t>
            </a:fld>
            <a:endParaRPr lang="en-US"/>
          </a:p>
        </p:txBody>
      </p:sp>
    </p:spTree>
    <p:extLst>
      <p:ext uri="{BB962C8B-B14F-4D97-AF65-F5344CB8AC3E}">
        <p14:creationId xmlns:p14="http://schemas.microsoft.com/office/powerpoint/2010/main" val="811765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Jonathan</a:t>
            </a:r>
          </a:p>
          <a:p>
            <a:r>
              <a:rPr lang="en-US" dirty="0" smtClean="0"/>
              <a:t>Link to backwash video:</a:t>
            </a:r>
            <a:r>
              <a:rPr lang="en-US" baseline="0" dirty="0" smtClean="0"/>
              <a:t> https://</a:t>
            </a:r>
            <a:r>
              <a:rPr lang="en-US" baseline="0" dirty="0" err="1" smtClean="0"/>
              <a:t>youtu.be</a:t>
            </a:r>
            <a:r>
              <a:rPr lang="en-US" baseline="0" dirty="0" smtClean="0"/>
              <a:t>/bWEkB_z0ZjY</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6</a:t>
            </a:fld>
            <a:endParaRPr lang="en-US"/>
          </a:p>
        </p:txBody>
      </p:sp>
    </p:spTree>
    <p:extLst>
      <p:ext uri="{BB962C8B-B14F-4D97-AF65-F5344CB8AC3E}">
        <p14:creationId xmlns:p14="http://schemas.microsoft.com/office/powerpoint/2010/main" val="605799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Theresa</a:t>
            </a:r>
          </a:p>
          <a:p>
            <a:pPr marL="171450" indent="-171450">
              <a:buFontTx/>
              <a:buChar char="-"/>
            </a:pPr>
            <a:r>
              <a:rPr lang="en-US" baseline="0" dirty="0" smtClean="0"/>
              <a:t>First control experiment: only clay, 0 </a:t>
            </a:r>
            <a:r>
              <a:rPr lang="en-US" baseline="0" dirty="0" err="1" smtClean="0"/>
              <a:t>PACl</a:t>
            </a:r>
            <a:endParaRPr lang="en-US" baseline="0" dirty="0" smtClean="0"/>
          </a:p>
          <a:p>
            <a:pPr marL="171450" indent="-171450">
              <a:buFontTx/>
              <a:buChar char="-"/>
            </a:pPr>
            <a:r>
              <a:rPr lang="en-US" baseline="0" dirty="0" smtClean="0"/>
              <a:t>Filter never fails</a:t>
            </a:r>
          </a:p>
          <a:p>
            <a:pPr marL="171450" indent="-171450">
              <a:buFontTx/>
              <a:buChar char="-"/>
            </a:pPr>
            <a:r>
              <a:rPr lang="en-US" baseline="0" dirty="0" smtClean="0"/>
              <a:t>Hypothesize that the filter will fail at a low enough </a:t>
            </a:r>
            <a:r>
              <a:rPr lang="en-US" baseline="0" dirty="0" err="1" smtClean="0"/>
              <a:t>PACl</a:t>
            </a:r>
            <a:r>
              <a:rPr lang="en-US" baseline="0" dirty="0" smtClean="0"/>
              <a:t> dosage, our goal was to find the threshold dosage</a:t>
            </a:r>
          </a:p>
          <a:p>
            <a:pPr marL="171450" indent="-171450">
              <a:buFontTx/>
              <a:buChar char="-"/>
            </a:pPr>
            <a:r>
              <a:rPr lang="en-US" baseline="0" dirty="0" smtClean="0"/>
              <a:t>These Results show that clay only experimental condition can not help us, altered raw water mixture </a:t>
            </a:r>
          </a:p>
        </p:txBody>
      </p:sp>
      <p:sp>
        <p:nvSpPr>
          <p:cNvPr id="4" name="Slide Number Placeholder 3"/>
          <p:cNvSpPr>
            <a:spLocks noGrp="1"/>
          </p:cNvSpPr>
          <p:nvPr>
            <p:ph type="sldNum" sz="quarter" idx="10"/>
          </p:nvPr>
        </p:nvSpPr>
        <p:spPr/>
        <p:txBody>
          <a:bodyPr/>
          <a:lstStyle/>
          <a:p>
            <a:fld id="{DA211FD9-2E30-4C47-A861-CC950DE10BF4}" type="slidenum">
              <a:rPr lang="en-US" smtClean="0"/>
              <a:t>7</a:t>
            </a:fld>
            <a:endParaRPr lang="en-US"/>
          </a:p>
        </p:txBody>
      </p:sp>
    </p:spTree>
    <p:extLst>
      <p:ext uri="{BB962C8B-B14F-4D97-AF65-F5344CB8AC3E}">
        <p14:creationId xmlns:p14="http://schemas.microsoft.com/office/powerpoint/2010/main" val="3129186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Theresa</a:t>
            </a:r>
          </a:p>
          <a:p>
            <a:r>
              <a:rPr lang="en-US" dirty="0" smtClean="0"/>
              <a:t>Experimental</a:t>
            </a:r>
            <a:r>
              <a:rPr lang="en-US" baseline="0" dirty="0" smtClean="0"/>
              <a:t> </a:t>
            </a:r>
            <a:r>
              <a:rPr lang="en-US" baseline="0" dirty="0" smtClean="0"/>
              <a:t>conditions</a:t>
            </a:r>
          </a:p>
          <a:p>
            <a:r>
              <a:rPr lang="en-US" baseline="0" dirty="0" smtClean="0"/>
              <a:t>24 </a:t>
            </a:r>
            <a:r>
              <a:rPr lang="en-US" baseline="0" dirty="0" smtClean="0"/>
              <a:t>hours, 0 to 2 mg/L </a:t>
            </a:r>
            <a:r>
              <a:rPr lang="en-US" baseline="0" dirty="0" err="1" smtClean="0"/>
              <a:t>PACl</a:t>
            </a:r>
            <a:endParaRPr lang="en-US" baseline="0" dirty="0" smtClean="0"/>
          </a:p>
          <a:p>
            <a:r>
              <a:rPr lang="en-US" baseline="0" dirty="0" smtClean="0"/>
              <a:t>Clay and </a:t>
            </a:r>
            <a:r>
              <a:rPr lang="en-US" baseline="0" dirty="0" err="1" smtClean="0"/>
              <a:t>humic</a:t>
            </a:r>
            <a:r>
              <a:rPr lang="en-US" baseline="0" dirty="0" smtClean="0"/>
              <a:t> acid fails on no coagulant, which is what we want, so that we can test the effect of coagulant</a:t>
            </a:r>
          </a:p>
          <a:p>
            <a:r>
              <a:rPr lang="en-US" baseline="0" dirty="0" smtClean="0"/>
              <a:t>Appendix slide – conditions used to test the filter</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t>8</a:t>
            </a:fld>
            <a:endParaRPr lang="en-US"/>
          </a:p>
        </p:txBody>
      </p:sp>
    </p:spTree>
    <p:extLst>
      <p:ext uri="{BB962C8B-B14F-4D97-AF65-F5344CB8AC3E}">
        <p14:creationId xmlns:p14="http://schemas.microsoft.com/office/powerpoint/2010/main" val="488193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Theresa</a:t>
            </a:r>
          </a:p>
          <a:p>
            <a:r>
              <a:rPr lang="en-US" dirty="0" smtClean="0"/>
              <a:t>MATLAB</a:t>
            </a:r>
            <a:r>
              <a:rPr lang="en-US" baseline="0" dirty="0" smtClean="0"/>
              <a:t> code was written to smooth the data in blocks, remove large jumps in head loss</a:t>
            </a:r>
            <a:endParaRPr lang="en-US" dirty="0" smtClean="0"/>
          </a:p>
        </p:txBody>
      </p:sp>
      <p:sp>
        <p:nvSpPr>
          <p:cNvPr id="4" name="Slide Number Placeholder 3"/>
          <p:cNvSpPr>
            <a:spLocks noGrp="1"/>
          </p:cNvSpPr>
          <p:nvPr>
            <p:ph type="sldNum" sz="quarter" idx="10"/>
          </p:nvPr>
        </p:nvSpPr>
        <p:spPr/>
        <p:txBody>
          <a:bodyPr/>
          <a:lstStyle/>
          <a:p>
            <a:fld id="{DA211FD9-2E30-4C47-A861-CC950DE10BF4}" type="slidenum">
              <a:rPr lang="en-US" smtClean="0"/>
              <a:t>9</a:t>
            </a:fld>
            <a:endParaRPr lang="en-US"/>
          </a:p>
        </p:txBody>
      </p:sp>
    </p:spTree>
    <p:extLst>
      <p:ext uri="{BB962C8B-B14F-4D97-AF65-F5344CB8AC3E}">
        <p14:creationId xmlns:p14="http://schemas.microsoft.com/office/powerpoint/2010/main" val="8965290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lnSpc>
                <a:spcPct val="90000"/>
              </a:lnSpc>
              <a:buSzPct val="25000"/>
              <a:defRPr sz="7200" baseline="0">
                <a:solidFill>
                  <a:srgbClr val="0B68FF"/>
                </a:solidFill>
                <a:latin typeface="+mj-lt"/>
                <a:cs typeface="Arial" panose="020B0604020202020204" pitchFamily="34" charset="0"/>
              </a:defRPr>
            </a:lvl1pPr>
          </a:lstStyle>
          <a:p>
            <a:pPr>
              <a:lnSpc>
                <a:spcPct val="90000"/>
              </a:lnSpc>
              <a:buSzPct val="25000"/>
            </a:pPr>
            <a:r>
              <a:rPr lang="en-US" sz="7200" dirty="0" smtClean="0">
                <a:solidFill>
                  <a:srgbClr val="0B68FF"/>
                </a:solidFill>
              </a:rPr>
              <a:t>Team Name</a:t>
            </a:r>
            <a:endParaRPr lang="en-US" sz="7200" dirty="0">
              <a:solidFill>
                <a:srgbClr val="0B68FF"/>
              </a:solidFill>
            </a:endParaRP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6209730" y="6356348"/>
            <a:ext cx="928047" cy="423839"/>
          </a:xfrm>
        </p:spPr>
        <p:txBody>
          <a:bodyPr/>
          <a:lstStyle/>
          <a:p>
            <a:r>
              <a:rPr lang="en-US" dirty="0" smtClean="0"/>
              <a:t>StaRS Filter Theory | Research |</a:t>
            </a:r>
            <a:endParaRPr lang="en-US" dirty="0"/>
          </a:p>
        </p:txBody>
      </p:sp>
      <p:sp>
        <p:nvSpPr>
          <p:cNvPr id="5"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smtClean="0">
                <a:solidFill>
                  <a:srgbClr val="0B68FF"/>
                </a:solidFill>
              </a:rPr>
              <a:t>Spring 2016</a:t>
            </a:r>
            <a:endParaRPr lang="en-US" dirty="0" smtClean="0"/>
          </a:p>
        </p:txBody>
      </p:sp>
      <p:sp>
        <p:nvSpPr>
          <p:cNvPr id="6" name="Slide Number Placeholder 5"/>
          <p:cNvSpPr>
            <a:spLocks noGrp="1"/>
          </p:cNvSpPr>
          <p:nvPr>
            <p:ph type="sldNum" sz="quarter" idx="12"/>
          </p:nvPr>
        </p:nvSpPr>
        <p:spPr>
          <a:xfrm>
            <a:off x="11682484" y="6356350"/>
            <a:ext cx="384980" cy="365124"/>
          </a:xfrm>
        </p:spPr>
        <p:txBody>
          <a:bodyPr/>
          <a:lstStyle>
            <a:lvl1pPr>
              <a:defRPr b="1"/>
            </a:lvl1pPr>
          </a:lstStyle>
          <a:p>
            <a:r>
              <a:rPr lang="en-US" dirty="0" smtClean="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15886813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dirty="0" smtClean="0"/>
              <a:t>StaRS Filter Theory | Research |</a:t>
            </a:r>
            <a:endParaRPr lang="en-US" dirty="0"/>
          </a:p>
        </p:txBody>
      </p:sp>
      <p:sp>
        <p:nvSpPr>
          <p:cNvPr id="5" name="Footer Placeholder 4"/>
          <p:cNvSpPr>
            <a:spLocks noGrp="1"/>
          </p:cNvSpPr>
          <p:nvPr>
            <p:ph type="ftr" sz="quarter" idx="11"/>
          </p:nvPr>
        </p:nvSpPr>
        <p:spPr/>
        <p:txBody>
          <a:bodyPr/>
          <a:lstStyle/>
          <a:p>
            <a:r>
              <a:rPr lang="en-US" smtClean="0"/>
              <a:t>Spring 2016</a:t>
            </a:r>
            <a:endParaRPr lang="en-US"/>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60481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dirty="0" smtClean="0"/>
              <a:t>StaRS Filter Theory | Research |</a:t>
            </a:r>
            <a:endParaRPr lang="en-US" dirty="0"/>
          </a:p>
        </p:txBody>
      </p:sp>
      <p:sp>
        <p:nvSpPr>
          <p:cNvPr id="5" name="Footer Placeholder 4"/>
          <p:cNvSpPr>
            <a:spLocks noGrp="1"/>
          </p:cNvSpPr>
          <p:nvPr>
            <p:ph type="ftr" sz="quarter" idx="11"/>
          </p:nvPr>
        </p:nvSpPr>
        <p:spPr/>
        <p:txBody>
          <a:bodyPr/>
          <a:lstStyle/>
          <a:p>
            <a:r>
              <a:rPr lang="en-US" smtClean="0"/>
              <a:t>Spring 2016</a:t>
            </a:r>
            <a:endParaRPr lang="en-US"/>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5316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4400" dirty="0" smtClean="0">
                <a:solidFill>
                  <a:srgbClr val="0B68FF"/>
                </a:solidFill>
              </a:rPr>
              <a:t>Sentence Header</a:t>
            </a:r>
            <a:endParaRPr lang="en-US" sz="4400" dirty="0">
              <a:solidFill>
                <a:srgbClr val="0B68FF"/>
              </a:solidFill>
            </a:endParaRPr>
          </a:p>
        </p:txBody>
      </p:sp>
      <p:sp>
        <p:nvSpPr>
          <p:cNvPr id="3" name="Content Placeholder 2"/>
          <p:cNvSpPr>
            <a:spLocks noGrp="1"/>
          </p:cNvSpPr>
          <p:nvPr>
            <p:ph idx="1"/>
          </p:nvPr>
        </p:nvSpPr>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sp>
        <p:nvSpPr>
          <p:cNvPr id="11" name="Date Placeholder 3"/>
          <p:cNvSpPr>
            <a:spLocks noGrp="1"/>
          </p:cNvSpPr>
          <p:nvPr>
            <p:ph type="dt" sz="half" idx="2"/>
          </p:nvPr>
        </p:nvSpPr>
        <p:spPr>
          <a:xfrm>
            <a:off x="8072324" y="6356349"/>
            <a:ext cx="2470818" cy="365125"/>
          </a:xfrm>
          <a:prstGeom prst="rect">
            <a:avLst/>
          </a:prstGeom>
        </p:spPr>
        <p:txBody>
          <a:bodyPr vert="horz" lIns="91440" tIns="45720" rIns="91440" bIns="45720" rtlCol="0" anchor="ctr"/>
          <a:lstStyle>
            <a:lvl1pPr algn="l">
              <a:defRPr sz="1400" b="1">
                <a:solidFill>
                  <a:schemeClr val="tx1">
                    <a:tint val="75000"/>
                  </a:schemeClr>
                </a:solidFill>
                <a:latin typeface="+mj-lt"/>
              </a:defRPr>
            </a:lvl1pPr>
          </a:lstStyle>
          <a:p>
            <a:r>
              <a:rPr lang="en-US" dirty="0" smtClean="0">
                <a:solidFill>
                  <a:srgbClr val="0B68FF"/>
                </a:solidFill>
              </a:rPr>
              <a:t>StaRS Filter Theory | Research |</a:t>
            </a:r>
            <a:endParaRPr lang="en-US" dirty="0"/>
          </a:p>
        </p:txBody>
      </p:sp>
      <p:sp>
        <p:nvSpPr>
          <p:cNvPr id="12" name="Footer Placeholder 4"/>
          <p:cNvSpPr>
            <a:spLocks noGrp="1"/>
          </p:cNvSpPr>
          <p:nvPr>
            <p:ph type="ftr" sz="quarter" idx="3"/>
          </p:nvPr>
        </p:nvSpPr>
        <p:spPr>
          <a:xfrm>
            <a:off x="10190602" y="6356349"/>
            <a:ext cx="1163198" cy="365125"/>
          </a:xfrm>
          <a:prstGeom prst="rect">
            <a:avLst/>
          </a:prstGeom>
        </p:spPr>
        <p:txBody>
          <a:bodyPr vert="horz" lIns="91440" tIns="45720" rIns="91440" bIns="45720" rtlCol="0" anchor="ctr"/>
          <a:lstStyle>
            <a:lvl1pPr algn="r">
              <a:defRPr sz="1400" b="1">
                <a:solidFill>
                  <a:schemeClr val="tx1">
                    <a:tint val="75000"/>
                  </a:schemeClr>
                </a:solidFill>
                <a:latin typeface="+mj-lt"/>
                <a:cs typeface="Arial" panose="020B0604020202020204" pitchFamily="34" charset="0"/>
              </a:defRPr>
            </a:lvl1pPr>
          </a:lstStyle>
          <a:p>
            <a:r>
              <a:rPr lang="en-US" smtClean="0"/>
              <a:t>Spring 2016</a:t>
            </a:r>
            <a:endParaRPr lang="en-US" dirty="0" smtClean="0"/>
          </a:p>
        </p:txBody>
      </p:sp>
    </p:spTree>
    <p:extLst>
      <p:ext uri="{BB962C8B-B14F-4D97-AF65-F5344CB8AC3E}">
        <p14:creationId xmlns:p14="http://schemas.microsoft.com/office/powerpoint/2010/main" val="368639060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lgn="ctr">
              <a:defRPr sz="6000" baseline="0"/>
            </a:lvl1pPr>
          </a:lstStyle>
          <a:p>
            <a:r>
              <a:rPr lang="en-US" dirty="0" smtClean="0"/>
              <a:t>Section Header</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dirty="0" smtClean="0"/>
              <a:t>StaRS Filter Theory | Research |</a:t>
            </a:r>
            <a:endParaRPr lang="en-US" dirty="0"/>
          </a:p>
        </p:txBody>
      </p:sp>
      <p:sp>
        <p:nvSpPr>
          <p:cNvPr id="5" name="Footer Placeholder 4"/>
          <p:cNvSpPr>
            <a:spLocks noGrp="1"/>
          </p:cNvSpPr>
          <p:nvPr>
            <p:ph type="ftr" sz="quarter" idx="11"/>
          </p:nvPr>
        </p:nvSpPr>
        <p:spPr/>
        <p:txBody>
          <a:bodyPr/>
          <a:lstStyle/>
          <a:p>
            <a:r>
              <a:rPr lang="en-US" smtClean="0"/>
              <a:t>Spring 2016</a:t>
            </a:r>
            <a:endParaRPr lang="en-US" dirty="0"/>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pic>
        <p:nvPicPr>
          <p:cNvPr id="8"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208164579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dirty="0" smtClean="0"/>
              <a:t>StaRS Filter Theory | Research |</a:t>
            </a:r>
            <a:endParaRPr lang="en-US" dirty="0"/>
          </a:p>
        </p:txBody>
      </p:sp>
      <p:sp>
        <p:nvSpPr>
          <p:cNvPr id="6" name="Footer Placeholder 5"/>
          <p:cNvSpPr>
            <a:spLocks noGrp="1"/>
          </p:cNvSpPr>
          <p:nvPr>
            <p:ph type="ftr" sz="quarter" idx="11"/>
          </p:nvPr>
        </p:nvSpPr>
        <p:spPr/>
        <p:txBody>
          <a:bodyPr/>
          <a:lstStyle/>
          <a:p>
            <a:r>
              <a:rPr lang="en-US" smtClean="0"/>
              <a:t>Spring 2016</a:t>
            </a:r>
            <a:endParaRPr lang="en-US"/>
          </a:p>
        </p:txBody>
      </p:sp>
      <p:sp>
        <p:nvSpPr>
          <p:cNvPr id="7" name="Slide Number Placeholder 6"/>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199993950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t>StaRS Filter Theory | Research |</a:t>
            </a:r>
            <a:endParaRPr lang="en-US" dirty="0"/>
          </a:p>
        </p:txBody>
      </p:sp>
      <p:sp>
        <p:nvSpPr>
          <p:cNvPr id="8" name="Footer Placeholder 7"/>
          <p:cNvSpPr>
            <a:spLocks noGrp="1"/>
          </p:cNvSpPr>
          <p:nvPr>
            <p:ph type="ftr" sz="quarter" idx="11"/>
          </p:nvPr>
        </p:nvSpPr>
        <p:spPr/>
        <p:txBody>
          <a:bodyPr/>
          <a:lstStyle/>
          <a:p>
            <a:r>
              <a:rPr lang="en-US" smtClean="0"/>
              <a:t>Spring 2016</a:t>
            </a:r>
            <a:endParaRPr lang="en-US"/>
          </a:p>
        </p:txBody>
      </p:sp>
      <p:sp>
        <p:nvSpPr>
          <p:cNvPr id="9" name="Slide Number Placeholder 8"/>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271809620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B68FF"/>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r>
              <a:rPr lang="en-US" dirty="0" smtClean="0"/>
              <a:t>StaRS Filter Theory | Research |</a:t>
            </a:r>
            <a:endParaRPr lang="en-US" dirty="0"/>
          </a:p>
        </p:txBody>
      </p:sp>
      <p:sp>
        <p:nvSpPr>
          <p:cNvPr id="4" name="Footer Placeholder 3"/>
          <p:cNvSpPr>
            <a:spLocks noGrp="1"/>
          </p:cNvSpPr>
          <p:nvPr>
            <p:ph type="ftr" sz="quarter" idx="11"/>
          </p:nvPr>
        </p:nvSpPr>
        <p:spPr/>
        <p:txBody>
          <a:bodyPr/>
          <a:lstStyle/>
          <a:p>
            <a:r>
              <a:rPr lang="en-US" smtClean="0"/>
              <a:t>Spring 2016</a:t>
            </a:r>
            <a:endParaRPr lang="en-US"/>
          </a:p>
        </p:txBody>
      </p:sp>
      <p:sp>
        <p:nvSpPr>
          <p:cNvPr id="5" name="Slide Number Placeholder 4"/>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022907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StaRS Filter Theory | Research |</a:t>
            </a:r>
            <a:endParaRPr lang="en-US" dirty="0"/>
          </a:p>
        </p:txBody>
      </p:sp>
      <p:sp>
        <p:nvSpPr>
          <p:cNvPr id="3" name="Footer Placeholder 2"/>
          <p:cNvSpPr>
            <a:spLocks noGrp="1"/>
          </p:cNvSpPr>
          <p:nvPr>
            <p:ph type="ftr" sz="quarter" idx="11"/>
          </p:nvPr>
        </p:nvSpPr>
        <p:spPr/>
        <p:txBody>
          <a:bodyPr/>
          <a:lstStyle/>
          <a:p>
            <a:r>
              <a:rPr lang="en-US" smtClean="0"/>
              <a:t>Spring 2016</a:t>
            </a:r>
            <a:endParaRPr lang="en-US"/>
          </a:p>
        </p:txBody>
      </p:sp>
      <p:sp>
        <p:nvSpPr>
          <p:cNvPr id="4" name="Slide Number Placeholder 3"/>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21333356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dirty="0" smtClean="0"/>
              <a:t>StaRS Filter Theory | Research |</a:t>
            </a:r>
            <a:endParaRPr lang="en-US" dirty="0"/>
          </a:p>
        </p:txBody>
      </p:sp>
      <p:sp>
        <p:nvSpPr>
          <p:cNvPr id="6" name="Footer Placeholder 5"/>
          <p:cNvSpPr>
            <a:spLocks noGrp="1"/>
          </p:cNvSpPr>
          <p:nvPr>
            <p:ph type="ftr" sz="quarter" idx="11"/>
          </p:nvPr>
        </p:nvSpPr>
        <p:spPr/>
        <p:txBody>
          <a:bodyPr/>
          <a:lstStyle/>
          <a:p>
            <a:r>
              <a:rPr lang="en-US" smtClean="0"/>
              <a:t>Spring 2016</a:t>
            </a:r>
            <a:endParaRPr lang="en-US"/>
          </a:p>
        </p:txBody>
      </p:sp>
      <p:sp>
        <p:nvSpPr>
          <p:cNvPr id="7" name="Slide Number Placeholder 6"/>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1779127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dirty="0" smtClean="0"/>
              <a:t>StaRS Filter Theory | Research |</a:t>
            </a:r>
            <a:endParaRPr lang="en-US" dirty="0"/>
          </a:p>
        </p:txBody>
      </p:sp>
      <p:sp>
        <p:nvSpPr>
          <p:cNvPr id="6" name="Footer Placeholder 5"/>
          <p:cNvSpPr>
            <a:spLocks noGrp="1"/>
          </p:cNvSpPr>
          <p:nvPr>
            <p:ph type="ftr" sz="quarter" idx="11"/>
          </p:nvPr>
        </p:nvSpPr>
        <p:spPr/>
        <p:txBody>
          <a:bodyPr/>
          <a:lstStyle/>
          <a:p>
            <a:r>
              <a:rPr lang="en-US" smtClean="0"/>
              <a:t>Spring 2016</a:t>
            </a:r>
            <a:endParaRPr lang="en-US"/>
          </a:p>
        </p:txBody>
      </p:sp>
      <p:sp>
        <p:nvSpPr>
          <p:cNvPr id="7" name="Slide Number Placeholder 6"/>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1769279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a:lnSpc>
                <a:spcPct val="90000"/>
              </a:lnSpc>
              <a:buSzPct val="25000"/>
            </a:pPr>
            <a:r>
              <a:rPr lang="en-US" sz="4400" dirty="0" smtClean="0">
                <a:solidFill>
                  <a:srgbClr val="0B68FF"/>
                </a:solidFill>
              </a:rPr>
              <a:t>Sentence Header</a:t>
            </a:r>
            <a:endParaRPr lang="en-US" sz="4400" dirty="0">
              <a:solidFill>
                <a:srgbClr val="0B68FF"/>
              </a:solidFill>
            </a:endParaRP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072324" y="6356349"/>
            <a:ext cx="2470818" cy="365125"/>
          </a:xfrm>
          <a:prstGeom prst="rect">
            <a:avLst/>
          </a:prstGeom>
        </p:spPr>
        <p:txBody>
          <a:bodyPr vert="horz" lIns="91440" tIns="45720" rIns="91440" bIns="45720" rtlCol="0" anchor="ctr"/>
          <a:lstStyle>
            <a:lvl1pPr algn="l">
              <a:defRPr sz="1400" b="1">
                <a:solidFill>
                  <a:schemeClr val="tx1">
                    <a:tint val="75000"/>
                  </a:schemeClr>
                </a:solidFill>
                <a:latin typeface="+mj-lt"/>
              </a:defRPr>
            </a:lvl1pPr>
          </a:lstStyle>
          <a:p>
            <a:r>
              <a:rPr lang="en-US" dirty="0" smtClean="0">
                <a:solidFill>
                  <a:srgbClr val="0B68FF"/>
                </a:solidFill>
              </a:rPr>
              <a:t>StaRS Filter Theory | Research |</a:t>
            </a:r>
            <a:endParaRPr lang="en-US" dirty="0"/>
          </a:p>
        </p:txBody>
      </p:sp>
      <p:sp>
        <p:nvSpPr>
          <p:cNvPr id="5" name="Footer Placeholder 4"/>
          <p:cNvSpPr>
            <a:spLocks noGrp="1"/>
          </p:cNvSpPr>
          <p:nvPr>
            <p:ph type="ftr" sz="quarter" idx="3"/>
          </p:nvPr>
        </p:nvSpPr>
        <p:spPr>
          <a:xfrm>
            <a:off x="10190602" y="6356349"/>
            <a:ext cx="1163198" cy="365125"/>
          </a:xfrm>
          <a:prstGeom prst="rect">
            <a:avLst/>
          </a:prstGeom>
        </p:spPr>
        <p:txBody>
          <a:bodyPr vert="horz" lIns="91440" tIns="45720" rIns="91440" bIns="45720" rtlCol="0" anchor="ctr"/>
          <a:lstStyle>
            <a:lvl1pPr algn="r">
              <a:defRPr sz="1400" b="1">
                <a:solidFill>
                  <a:schemeClr val="tx1">
                    <a:tint val="75000"/>
                  </a:schemeClr>
                </a:solidFill>
                <a:latin typeface="+mj-lt"/>
                <a:cs typeface="Arial" panose="020B0604020202020204" pitchFamily="34" charset="0"/>
              </a:defRPr>
            </a:lvl1pPr>
          </a:lstStyle>
          <a:p>
            <a:r>
              <a:rPr lang="en-US" smtClean="0"/>
              <a:t>Spring 2016</a:t>
            </a:r>
            <a:endParaRPr lang="en-US" dirty="0" smtClean="0"/>
          </a:p>
        </p:txBody>
      </p:sp>
      <p:sp>
        <p:nvSpPr>
          <p:cNvPr id="6" name="Slide Number Placeholder 5"/>
          <p:cNvSpPr>
            <a:spLocks noGrp="1"/>
          </p:cNvSpPr>
          <p:nvPr>
            <p:ph type="sldNum" sz="quarter" idx="4"/>
          </p:nvPr>
        </p:nvSpPr>
        <p:spPr>
          <a:xfrm>
            <a:off x="11664733" y="6356349"/>
            <a:ext cx="40260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8C2F9-8455-49A9-B6AD-FA3BC6762504}" type="slidenum">
              <a:rPr lang="en-US" smtClean="0"/>
              <a:t>‹#›</a:t>
            </a:fld>
            <a:endParaRPr lang="en-US"/>
          </a:p>
        </p:txBody>
      </p:sp>
      <p:pic>
        <p:nvPicPr>
          <p:cNvPr id="7" name="Shape 160"/>
          <p:cNvPicPr preferRelativeResize="0"/>
          <p:nvPr userDrawn="1"/>
        </p:nvPicPr>
        <p:blipFill>
          <a:blip r:embed="rId13">
            <a:alphaModFix/>
          </a:blip>
          <a:stretch>
            <a:fillRect/>
          </a:stretch>
        </p:blipFill>
        <p:spPr>
          <a:xfrm>
            <a:off x="9457899" y="59587"/>
            <a:ext cx="2609443" cy="772925"/>
          </a:xfrm>
          <a:prstGeom prst="rect">
            <a:avLst/>
          </a:prstGeom>
          <a:noFill/>
          <a:ln>
            <a:noFill/>
          </a:ln>
        </p:spPr>
      </p:pic>
    </p:spTree>
    <p:extLst>
      <p:ext uri="{BB962C8B-B14F-4D97-AF65-F5344CB8AC3E}">
        <p14:creationId xmlns:p14="http://schemas.microsoft.com/office/powerpoint/2010/main" val="2109183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SzPct val="25000"/>
        <a:buNone/>
        <a:defRPr sz="4400" kern="120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nfluence.cornell.edu/display/AGUACLARA/StaRS+Filter+Theory"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Stacked Rapid </a:t>
            </a:r>
            <a:r>
              <a:rPr lang="en-US" dirty="0" smtClean="0"/>
              <a:t>Sand (</a:t>
            </a:r>
            <a:r>
              <a:rPr lang="en-US" dirty="0" smtClean="0"/>
              <a:t>S</a:t>
            </a:r>
            <a:r>
              <a:rPr lang="en-US" dirty="0" smtClean="0"/>
              <a:t>taRS) </a:t>
            </a:r>
            <a:r>
              <a:rPr lang="en-US" dirty="0" smtClean="0"/>
              <a:t>Filter </a:t>
            </a:r>
            <a:r>
              <a:rPr lang="en-US" dirty="0" smtClean="0"/>
              <a:t>Theory </a:t>
            </a:r>
            <a:endParaRPr lang="en-US" dirty="0"/>
          </a:p>
        </p:txBody>
      </p:sp>
      <p:sp>
        <p:nvSpPr>
          <p:cNvPr id="3" name="Subtitle 2"/>
          <p:cNvSpPr>
            <a:spLocks noGrp="1"/>
          </p:cNvSpPr>
          <p:nvPr>
            <p:ph type="subTitle" idx="1"/>
          </p:nvPr>
        </p:nvSpPr>
        <p:spPr>
          <a:xfrm>
            <a:off x="1975943" y="3644080"/>
            <a:ext cx="8534401" cy="1655762"/>
          </a:xfrm>
        </p:spPr>
        <p:txBody>
          <a:bodyPr/>
          <a:lstStyle/>
          <a:p>
            <a:pPr lvl="0"/>
            <a:r>
              <a:rPr lang="en-US" dirty="0" smtClean="0">
                <a:solidFill>
                  <a:srgbClr val="7F7F7F"/>
                </a:solidFill>
                <a:latin typeface="Arial"/>
                <a:ea typeface="Arial"/>
                <a:cs typeface="Arial"/>
                <a:sym typeface="Arial"/>
              </a:rPr>
              <a:t>Experiments testing the effects of varying coagulant dosages on filter performance showed the impact of coagulant on head loss and effluent turbidity. Find more information at </a:t>
            </a:r>
            <a:r>
              <a:rPr lang="en-US" dirty="0" smtClean="0">
                <a:solidFill>
                  <a:srgbClr val="7F7F7F"/>
                </a:solidFill>
                <a:latin typeface="Arial"/>
                <a:ea typeface="Arial"/>
                <a:cs typeface="Arial"/>
                <a:sym typeface="Arial"/>
                <a:hlinkClick r:id="rId3"/>
              </a:rPr>
              <a:t>StaRS Filter Theory’s wiki</a:t>
            </a:r>
            <a:r>
              <a:rPr lang="en-US" dirty="0" smtClean="0">
                <a:solidFill>
                  <a:srgbClr val="7F7F7F"/>
                </a:solidFill>
                <a:latin typeface="Arial"/>
                <a:ea typeface="Arial"/>
                <a:cs typeface="Arial"/>
                <a:sym typeface="Arial"/>
              </a:rPr>
              <a:t>. </a:t>
            </a:r>
            <a:endParaRPr lang="en-US" dirty="0">
              <a:solidFill>
                <a:srgbClr val="7F7F7F"/>
              </a:solidFill>
              <a:latin typeface="Arial"/>
              <a:ea typeface="Arial"/>
              <a:cs typeface="Arial"/>
              <a:sym typeface="Arial"/>
            </a:endParaRPr>
          </a:p>
        </p:txBody>
      </p:sp>
      <p:sp>
        <p:nvSpPr>
          <p:cNvPr id="6" name="Date Placeholder 2"/>
          <p:cNvSpPr>
            <a:spLocks noGrp="1"/>
          </p:cNvSpPr>
          <p:nvPr>
            <p:ph type="dt" sz="half" idx="4294967295"/>
          </p:nvPr>
        </p:nvSpPr>
        <p:spPr>
          <a:xfrm>
            <a:off x="7513504" y="6084841"/>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25822025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65" y="306663"/>
            <a:ext cx="9642765" cy="6777084"/>
          </a:xfrm>
          <a:prstGeom prst="rect">
            <a:avLst/>
          </a:prstGeom>
        </p:spPr>
      </p:pic>
      <p:sp>
        <p:nvSpPr>
          <p:cNvPr id="3" name="TextBox 2"/>
          <p:cNvSpPr txBox="1"/>
          <p:nvPr/>
        </p:nvSpPr>
        <p:spPr>
          <a:xfrm>
            <a:off x="2640678" y="306663"/>
            <a:ext cx="4448693" cy="830997"/>
          </a:xfrm>
          <a:prstGeom prst="rect">
            <a:avLst/>
          </a:prstGeom>
          <a:noFill/>
        </p:spPr>
        <p:txBody>
          <a:bodyPr wrap="square" rtlCol="0">
            <a:spAutoFit/>
          </a:bodyPr>
          <a:lstStyle/>
          <a:p>
            <a:pPr algn="ctr"/>
            <a:r>
              <a:rPr lang="en-US" sz="2400" dirty="0" smtClean="0"/>
              <a:t>Head Loss vs Time (zoomed into the first 12 hours) </a:t>
            </a:r>
          </a:p>
        </p:txBody>
      </p:sp>
      <p:sp>
        <p:nvSpPr>
          <p:cNvPr id="2" name="Title 1"/>
          <p:cNvSpPr>
            <a:spLocks noGrp="1"/>
          </p:cNvSpPr>
          <p:nvPr>
            <p:ph type="title"/>
          </p:nvPr>
        </p:nvSpPr>
        <p:spPr>
          <a:xfrm>
            <a:off x="8485908" y="1522073"/>
            <a:ext cx="4581699" cy="2850156"/>
          </a:xfrm>
        </p:spPr>
        <p:txBody>
          <a:bodyPr>
            <a:normAutofit/>
          </a:bodyPr>
          <a:lstStyle/>
          <a:p>
            <a:r>
              <a:rPr lang="en-US" sz="4000" dirty="0" smtClean="0">
                <a:solidFill>
                  <a:srgbClr val="0B68FF"/>
                </a:solidFill>
              </a:rPr>
              <a:t>Increasing </a:t>
            </a:r>
            <a:r>
              <a:rPr lang="en-US" sz="4000" dirty="0" err="1" smtClean="0">
                <a:solidFill>
                  <a:srgbClr val="0B68FF"/>
                </a:solidFill>
              </a:rPr>
              <a:t>PACl</a:t>
            </a:r>
            <a:r>
              <a:rPr lang="en-US" sz="4000" dirty="0" smtClean="0">
                <a:solidFill>
                  <a:srgbClr val="0B68FF"/>
                </a:solidFill>
              </a:rPr>
              <a:t> dosage increases head loss</a:t>
            </a:r>
            <a:endParaRPr lang="en-US" sz="4000" dirty="0">
              <a:solidFill>
                <a:srgbClr val="0B68FF"/>
              </a:solidFill>
            </a:endParaRPr>
          </a:p>
        </p:txBody>
      </p:sp>
      <p:sp>
        <p:nvSpPr>
          <p:cNvPr id="13" name="Isosceles Triangle 12"/>
          <p:cNvSpPr/>
          <p:nvPr/>
        </p:nvSpPr>
        <p:spPr>
          <a:xfrm>
            <a:off x="3707475" y="3940233"/>
            <a:ext cx="166255" cy="166255"/>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5" name="Isosceles Triangle 14"/>
          <p:cNvSpPr/>
          <p:nvPr/>
        </p:nvSpPr>
        <p:spPr>
          <a:xfrm>
            <a:off x="1615438" y="5156662"/>
            <a:ext cx="166255" cy="16625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4" name="Isosceles Triangle 13"/>
          <p:cNvSpPr/>
          <p:nvPr/>
        </p:nvSpPr>
        <p:spPr>
          <a:xfrm>
            <a:off x="2247206" y="4741026"/>
            <a:ext cx="166255" cy="166255"/>
          </a:xfrm>
          <a:prstGeom prst="triangl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p:cNvSpPr/>
          <p:nvPr/>
        </p:nvSpPr>
        <p:spPr>
          <a:xfrm>
            <a:off x="2399606" y="4710546"/>
            <a:ext cx="166255" cy="166255"/>
          </a:xfrm>
          <a:prstGeom prst="triangl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TextBox 17"/>
          <p:cNvSpPr txBox="1"/>
          <p:nvPr/>
        </p:nvSpPr>
        <p:spPr>
          <a:xfrm>
            <a:off x="904705" y="2679357"/>
            <a:ext cx="2320634" cy="369332"/>
          </a:xfrm>
          <a:prstGeom prst="rect">
            <a:avLst/>
          </a:prstGeom>
          <a:noFill/>
        </p:spPr>
        <p:txBody>
          <a:bodyPr wrap="square" rtlCol="0">
            <a:spAutoFit/>
          </a:bodyPr>
          <a:lstStyle/>
          <a:p>
            <a:pPr algn="ctr"/>
            <a:r>
              <a:rPr lang="en-US" dirty="0" smtClean="0"/>
              <a:t>Filter Failure</a:t>
            </a:r>
          </a:p>
        </p:txBody>
      </p:sp>
      <p:sp>
        <p:nvSpPr>
          <p:cNvPr id="17" name="Isosceles Triangle 16"/>
          <p:cNvSpPr/>
          <p:nvPr/>
        </p:nvSpPr>
        <p:spPr>
          <a:xfrm>
            <a:off x="1166552" y="2780896"/>
            <a:ext cx="166255" cy="166255"/>
          </a:xfrm>
          <a:prstGeom prst="triangl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Isosceles Triangle 18"/>
          <p:cNvSpPr/>
          <p:nvPr/>
        </p:nvSpPr>
        <p:spPr>
          <a:xfrm>
            <a:off x="6446867" y="5609215"/>
            <a:ext cx="166255" cy="166255"/>
          </a:xfrm>
          <a:prstGeom prst="triangle">
            <a:avLst/>
          </a:prstGeom>
          <a:solidFill>
            <a:srgbClr val="C0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0" name="Date Placeholder 2"/>
          <p:cNvSpPr>
            <a:spLocks noGrp="1"/>
          </p:cNvSpPr>
          <p:nvPr>
            <p:ph type="dt" sz="half" idx="4294967295"/>
          </p:nvPr>
        </p:nvSpPr>
        <p:spPr>
          <a:xfrm>
            <a:off x="8741651" y="6299993"/>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945418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653" y="133003"/>
            <a:ext cx="9760053" cy="685951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519" y="0"/>
            <a:ext cx="9501322" cy="6958332"/>
          </a:xfrm>
          <a:prstGeom prst="rect">
            <a:avLst/>
          </a:prstGeom>
        </p:spPr>
      </p:pic>
      <p:sp>
        <p:nvSpPr>
          <p:cNvPr id="3" name="TextBox 2"/>
          <p:cNvSpPr txBox="1"/>
          <p:nvPr/>
        </p:nvSpPr>
        <p:spPr>
          <a:xfrm>
            <a:off x="3205944" y="339913"/>
            <a:ext cx="3767049" cy="461665"/>
          </a:xfrm>
          <a:prstGeom prst="rect">
            <a:avLst/>
          </a:prstGeom>
          <a:noFill/>
        </p:spPr>
        <p:txBody>
          <a:bodyPr wrap="square" rtlCol="0">
            <a:spAutoFit/>
          </a:bodyPr>
          <a:lstStyle/>
          <a:p>
            <a:r>
              <a:rPr lang="en-US" sz="2400" dirty="0" smtClean="0"/>
              <a:t>Head Loss vs Time</a:t>
            </a:r>
          </a:p>
        </p:txBody>
      </p:sp>
      <p:sp>
        <p:nvSpPr>
          <p:cNvPr id="2" name="Title 1"/>
          <p:cNvSpPr>
            <a:spLocks noGrp="1"/>
          </p:cNvSpPr>
          <p:nvPr>
            <p:ph type="title"/>
          </p:nvPr>
        </p:nvSpPr>
        <p:spPr>
          <a:xfrm>
            <a:off x="8485908" y="1522073"/>
            <a:ext cx="4581699" cy="2850156"/>
          </a:xfrm>
        </p:spPr>
        <p:txBody>
          <a:bodyPr>
            <a:normAutofit/>
          </a:bodyPr>
          <a:lstStyle/>
          <a:p>
            <a:r>
              <a:rPr lang="en-US" sz="4000" dirty="0" smtClean="0">
                <a:solidFill>
                  <a:srgbClr val="0B68FF"/>
                </a:solidFill>
              </a:rPr>
              <a:t>Increasing </a:t>
            </a:r>
            <a:r>
              <a:rPr lang="en-US" sz="4000" dirty="0" err="1" smtClean="0">
                <a:solidFill>
                  <a:srgbClr val="0B68FF"/>
                </a:solidFill>
              </a:rPr>
              <a:t>PACl</a:t>
            </a:r>
            <a:r>
              <a:rPr lang="en-US" sz="4000" dirty="0" smtClean="0">
                <a:solidFill>
                  <a:srgbClr val="0B68FF"/>
                </a:solidFill>
              </a:rPr>
              <a:t> dosage increases head loss</a:t>
            </a:r>
            <a:endParaRPr lang="en-US" sz="4000" dirty="0">
              <a:solidFill>
                <a:srgbClr val="0B68FF"/>
              </a:solidFill>
            </a:endParaRPr>
          </a:p>
        </p:txBody>
      </p:sp>
      <p:sp>
        <p:nvSpPr>
          <p:cNvPr id="7" name="Isosceles Triangle 6"/>
          <p:cNvSpPr/>
          <p:nvPr/>
        </p:nvSpPr>
        <p:spPr>
          <a:xfrm>
            <a:off x="1354285" y="5173287"/>
            <a:ext cx="166255" cy="16625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Isosceles Triangle 7"/>
          <p:cNvSpPr/>
          <p:nvPr/>
        </p:nvSpPr>
        <p:spPr>
          <a:xfrm>
            <a:off x="1628599" y="4925739"/>
            <a:ext cx="166255" cy="166255"/>
          </a:xfrm>
          <a:prstGeom prst="triangl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p:cNvSpPr/>
          <p:nvPr/>
        </p:nvSpPr>
        <p:spPr>
          <a:xfrm>
            <a:off x="1624787" y="5025960"/>
            <a:ext cx="166255" cy="166255"/>
          </a:xfrm>
          <a:prstGeom prst="triangl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0" name="Isosceles Triangle 9"/>
          <p:cNvSpPr/>
          <p:nvPr/>
        </p:nvSpPr>
        <p:spPr>
          <a:xfrm>
            <a:off x="1988473" y="4775171"/>
            <a:ext cx="166255" cy="166255"/>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Isosceles Triangle 10"/>
          <p:cNvSpPr/>
          <p:nvPr/>
        </p:nvSpPr>
        <p:spPr>
          <a:xfrm>
            <a:off x="3470910" y="5659091"/>
            <a:ext cx="166255" cy="166255"/>
          </a:xfrm>
          <a:prstGeom prst="triangle">
            <a:avLst/>
          </a:prstGeom>
          <a:solidFill>
            <a:srgbClr val="C0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TextBox 11"/>
          <p:cNvSpPr txBox="1"/>
          <p:nvPr/>
        </p:nvSpPr>
        <p:spPr>
          <a:xfrm>
            <a:off x="1023507" y="1684403"/>
            <a:ext cx="1782040" cy="338554"/>
          </a:xfrm>
          <a:prstGeom prst="rect">
            <a:avLst/>
          </a:prstGeom>
          <a:noFill/>
        </p:spPr>
        <p:txBody>
          <a:bodyPr wrap="square" rtlCol="0">
            <a:spAutoFit/>
          </a:bodyPr>
          <a:lstStyle/>
          <a:p>
            <a:pPr algn="ctr"/>
            <a:r>
              <a:rPr lang="en-US" sz="1600" dirty="0" smtClean="0"/>
              <a:t>Filter Failure</a:t>
            </a:r>
          </a:p>
        </p:txBody>
      </p:sp>
      <p:sp>
        <p:nvSpPr>
          <p:cNvPr id="13" name="Isosceles Triangle 12"/>
          <p:cNvSpPr/>
          <p:nvPr/>
        </p:nvSpPr>
        <p:spPr>
          <a:xfrm>
            <a:off x="1081006" y="1765672"/>
            <a:ext cx="166255" cy="166255"/>
          </a:xfrm>
          <a:prstGeom prst="triangl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Date Placeholder 2"/>
          <p:cNvSpPr>
            <a:spLocks noGrp="1"/>
          </p:cNvSpPr>
          <p:nvPr>
            <p:ph type="dt" sz="half" idx="4294967295"/>
          </p:nvPr>
        </p:nvSpPr>
        <p:spPr>
          <a:xfrm>
            <a:off x="8613779" y="6299993"/>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129048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t="4141" r="4425"/>
          <a:stretch/>
        </p:blipFill>
        <p:spPr>
          <a:xfrm>
            <a:off x="-489664" y="149629"/>
            <a:ext cx="9417876" cy="6891251"/>
          </a:xfrm>
        </p:spPr>
      </p:pic>
      <p:sp>
        <p:nvSpPr>
          <p:cNvPr id="2" name="Title 1"/>
          <p:cNvSpPr>
            <a:spLocks noGrp="1"/>
          </p:cNvSpPr>
          <p:nvPr>
            <p:ph type="title"/>
          </p:nvPr>
        </p:nvSpPr>
        <p:spPr>
          <a:xfrm>
            <a:off x="8562110" y="2111432"/>
            <a:ext cx="3474720" cy="881149"/>
          </a:xfrm>
        </p:spPr>
        <p:txBody>
          <a:bodyPr>
            <a:normAutofit fontScale="90000"/>
          </a:bodyPr>
          <a:lstStyle/>
          <a:p>
            <a:r>
              <a:rPr lang="en-US" sz="4000" dirty="0" smtClean="0">
                <a:solidFill>
                  <a:srgbClr val="0B68FF"/>
                </a:solidFill>
              </a:rPr>
              <a:t>Mass of coagulant dosage affects head loss</a:t>
            </a:r>
            <a:endParaRPr lang="en-US" sz="4000" dirty="0">
              <a:solidFill>
                <a:srgbClr val="0B68FF"/>
              </a:solidFill>
            </a:endParaRPr>
          </a:p>
        </p:txBody>
      </p:sp>
      <p:sp>
        <p:nvSpPr>
          <p:cNvPr id="6" name="TextBox 5"/>
          <p:cNvSpPr txBox="1"/>
          <p:nvPr/>
        </p:nvSpPr>
        <p:spPr>
          <a:xfrm>
            <a:off x="3471951" y="149629"/>
            <a:ext cx="3767049" cy="461665"/>
          </a:xfrm>
          <a:prstGeom prst="rect">
            <a:avLst/>
          </a:prstGeom>
          <a:noFill/>
        </p:spPr>
        <p:txBody>
          <a:bodyPr wrap="square" rtlCol="0">
            <a:spAutoFit/>
          </a:bodyPr>
          <a:lstStyle/>
          <a:p>
            <a:r>
              <a:rPr lang="en-US" sz="2400" dirty="0" smtClean="0"/>
              <a:t>Head Loss vs </a:t>
            </a:r>
            <a:r>
              <a:rPr lang="en-US" sz="2400" dirty="0" err="1" smtClean="0"/>
              <a:t>PACl</a:t>
            </a:r>
            <a:endParaRPr lang="en-US" sz="2400" dirty="0" smtClean="0"/>
          </a:p>
        </p:txBody>
      </p:sp>
      <p:sp>
        <p:nvSpPr>
          <p:cNvPr id="7" name="Date Placeholder 2"/>
          <p:cNvSpPr>
            <a:spLocks noGrp="1"/>
          </p:cNvSpPr>
          <p:nvPr>
            <p:ph type="dt" sz="half" idx="4294967295"/>
          </p:nvPr>
        </p:nvSpPr>
        <p:spPr>
          <a:xfrm>
            <a:off x="8722194" y="6294800"/>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24233154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7082"/>
          <a:stretch/>
        </p:blipFill>
        <p:spPr>
          <a:xfrm>
            <a:off x="399392" y="1387365"/>
            <a:ext cx="9263565" cy="5397609"/>
          </a:xfrm>
          <a:prstGeom prst="rect">
            <a:avLst/>
          </a:prstGeom>
        </p:spPr>
      </p:pic>
      <p:sp>
        <p:nvSpPr>
          <p:cNvPr id="2" name="Title 1"/>
          <p:cNvSpPr>
            <a:spLocks noGrp="1"/>
          </p:cNvSpPr>
          <p:nvPr>
            <p:ph type="title"/>
          </p:nvPr>
        </p:nvSpPr>
        <p:spPr>
          <a:xfrm>
            <a:off x="838200" y="365125"/>
            <a:ext cx="8824758" cy="1325563"/>
          </a:xfrm>
        </p:spPr>
        <p:txBody>
          <a:bodyPr/>
          <a:lstStyle/>
          <a:p>
            <a:r>
              <a:rPr lang="en-US" dirty="0">
                <a:solidFill>
                  <a:srgbClr val="0B68FF"/>
                </a:solidFill>
              </a:rPr>
              <a:t>Increasing </a:t>
            </a:r>
            <a:r>
              <a:rPr lang="en-US" dirty="0" err="1">
                <a:solidFill>
                  <a:srgbClr val="0B68FF"/>
                </a:solidFill>
              </a:rPr>
              <a:t>PACl</a:t>
            </a:r>
            <a:r>
              <a:rPr lang="en-US" dirty="0">
                <a:solidFill>
                  <a:srgbClr val="0B68FF"/>
                </a:solidFill>
              </a:rPr>
              <a:t> dosage changes effluent turbidity level</a:t>
            </a:r>
          </a:p>
        </p:txBody>
      </p:sp>
      <p:sp>
        <p:nvSpPr>
          <p:cNvPr id="4" name="Date Placeholder 2"/>
          <p:cNvSpPr>
            <a:spLocks noGrp="1"/>
          </p:cNvSpPr>
          <p:nvPr>
            <p:ph type="dt" sz="half" idx="4294967295"/>
          </p:nvPr>
        </p:nvSpPr>
        <p:spPr>
          <a:xfrm>
            <a:off x="8732704" y="6326331"/>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20054515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13792"/>
            <a:ext cx="9837683" cy="5544207"/>
          </a:xfrm>
          <a:prstGeom prst="rect">
            <a:avLst/>
          </a:prstGeom>
        </p:spPr>
      </p:pic>
      <p:sp>
        <p:nvSpPr>
          <p:cNvPr id="2" name="Title 1"/>
          <p:cNvSpPr>
            <a:spLocks noGrp="1"/>
          </p:cNvSpPr>
          <p:nvPr>
            <p:ph type="title"/>
          </p:nvPr>
        </p:nvSpPr>
        <p:spPr>
          <a:xfrm>
            <a:off x="838200" y="365125"/>
            <a:ext cx="8589579" cy="1325563"/>
          </a:xfrm>
        </p:spPr>
        <p:txBody>
          <a:bodyPr/>
          <a:lstStyle/>
          <a:p>
            <a:r>
              <a:rPr lang="en-US" dirty="0" smtClean="0">
                <a:solidFill>
                  <a:srgbClr val="0B68FF"/>
                </a:solidFill>
              </a:rPr>
              <a:t>Increasing </a:t>
            </a:r>
            <a:r>
              <a:rPr lang="en-US" dirty="0" err="1" smtClean="0">
                <a:solidFill>
                  <a:srgbClr val="0B68FF"/>
                </a:solidFill>
              </a:rPr>
              <a:t>PACl</a:t>
            </a:r>
            <a:r>
              <a:rPr lang="en-US" dirty="0" smtClean="0">
                <a:solidFill>
                  <a:srgbClr val="0B68FF"/>
                </a:solidFill>
              </a:rPr>
              <a:t> dosage changes effluent turbidity level</a:t>
            </a:r>
            <a:endParaRPr lang="en-US" dirty="0">
              <a:solidFill>
                <a:srgbClr val="0B68FF"/>
              </a:solidFill>
            </a:endParaRPr>
          </a:p>
        </p:txBody>
      </p:sp>
      <p:sp>
        <p:nvSpPr>
          <p:cNvPr id="5" name="Oval 4"/>
          <p:cNvSpPr/>
          <p:nvPr/>
        </p:nvSpPr>
        <p:spPr>
          <a:xfrm>
            <a:off x="2192355" y="5156200"/>
            <a:ext cx="1491157" cy="1464035"/>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7239000" y="5275301"/>
            <a:ext cx="870199" cy="68267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38200" y="2873413"/>
            <a:ext cx="1108735" cy="2155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32331" y="2535012"/>
            <a:ext cx="1314133" cy="369332"/>
          </a:xfrm>
          <a:prstGeom prst="rect">
            <a:avLst/>
          </a:prstGeom>
          <a:noFill/>
        </p:spPr>
        <p:txBody>
          <a:bodyPr wrap="square" rtlCol="0">
            <a:spAutoFit/>
          </a:bodyPr>
          <a:lstStyle/>
          <a:p>
            <a:r>
              <a:rPr lang="en-US" dirty="0" smtClean="0"/>
              <a:t>0 mg </a:t>
            </a:r>
            <a:r>
              <a:rPr lang="en-US" dirty="0" err="1" smtClean="0"/>
              <a:t>PACl</a:t>
            </a:r>
            <a:r>
              <a:rPr lang="en-US" dirty="0" smtClean="0"/>
              <a:t>/L</a:t>
            </a:r>
            <a:endParaRPr lang="en-US" dirty="0"/>
          </a:p>
        </p:txBody>
      </p:sp>
      <p:sp>
        <p:nvSpPr>
          <p:cNvPr id="9" name="TextBox 8"/>
          <p:cNvSpPr txBox="1"/>
          <p:nvPr/>
        </p:nvSpPr>
        <p:spPr>
          <a:xfrm>
            <a:off x="7783367" y="4971534"/>
            <a:ext cx="1704047" cy="369332"/>
          </a:xfrm>
          <a:prstGeom prst="rect">
            <a:avLst/>
          </a:prstGeom>
          <a:noFill/>
        </p:spPr>
        <p:txBody>
          <a:bodyPr wrap="square" rtlCol="0">
            <a:spAutoFit/>
          </a:bodyPr>
          <a:lstStyle/>
          <a:p>
            <a:r>
              <a:rPr lang="en-US" dirty="0" smtClean="0"/>
              <a:t>0.2 mg </a:t>
            </a:r>
            <a:r>
              <a:rPr lang="en-US" dirty="0" err="1" smtClean="0"/>
              <a:t>PACl</a:t>
            </a:r>
            <a:r>
              <a:rPr lang="en-US" dirty="0" smtClean="0"/>
              <a:t>/L</a:t>
            </a:r>
            <a:endParaRPr lang="en-US" dirty="0"/>
          </a:p>
        </p:txBody>
      </p:sp>
      <p:cxnSp>
        <p:nvCxnSpPr>
          <p:cNvPr id="13" name="Straight Arrow Connector 12"/>
          <p:cNvCxnSpPr/>
          <p:nvPr/>
        </p:nvCxnSpPr>
        <p:spPr>
          <a:xfrm flipH="1">
            <a:off x="5604000" y="4826745"/>
            <a:ext cx="271867" cy="765202"/>
          </a:xfrm>
          <a:prstGeom prst="straightConnector1">
            <a:avLst/>
          </a:prstGeom>
          <a:ln w="38100">
            <a:solidFill>
              <a:schemeClr val="tx1"/>
            </a:solidFill>
            <a:tailEnd type="triangle"/>
          </a:ln>
        </p:spPr>
        <p:style>
          <a:lnRef idx="3">
            <a:schemeClr val="dk1"/>
          </a:lnRef>
          <a:fillRef idx="0">
            <a:schemeClr val="dk1"/>
          </a:fillRef>
          <a:effectRef idx="2">
            <a:schemeClr val="dk1"/>
          </a:effectRef>
          <a:fontRef idx="minor">
            <a:schemeClr val="tx1"/>
          </a:fontRef>
        </p:style>
      </p:cxnSp>
      <p:sp>
        <p:nvSpPr>
          <p:cNvPr id="15" name="TextBox 14"/>
          <p:cNvSpPr txBox="1"/>
          <p:nvPr/>
        </p:nvSpPr>
        <p:spPr>
          <a:xfrm>
            <a:off x="5317067" y="4487333"/>
            <a:ext cx="1661334" cy="369332"/>
          </a:xfrm>
          <a:prstGeom prst="rect">
            <a:avLst/>
          </a:prstGeom>
          <a:noFill/>
        </p:spPr>
        <p:txBody>
          <a:bodyPr wrap="square" rtlCol="0">
            <a:spAutoFit/>
          </a:bodyPr>
          <a:lstStyle/>
          <a:p>
            <a:r>
              <a:rPr lang="en-US" dirty="0" smtClean="0"/>
              <a:t>0.65 mg </a:t>
            </a:r>
            <a:r>
              <a:rPr lang="en-US" dirty="0" err="1" smtClean="0"/>
              <a:t>PACl</a:t>
            </a:r>
            <a:r>
              <a:rPr lang="en-US" dirty="0" smtClean="0"/>
              <a:t>/L</a:t>
            </a:r>
            <a:endParaRPr lang="en-US" dirty="0"/>
          </a:p>
        </p:txBody>
      </p:sp>
      <p:sp>
        <p:nvSpPr>
          <p:cNvPr id="11" name="Date Placeholder 2"/>
          <p:cNvSpPr>
            <a:spLocks noGrp="1"/>
          </p:cNvSpPr>
          <p:nvPr>
            <p:ph type="dt" sz="half" idx="4294967295"/>
          </p:nvPr>
        </p:nvSpPr>
        <p:spPr>
          <a:xfrm>
            <a:off x="8837807" y="6437672"/>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172849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p:tgtEl>
                                          <p:spTgt spid="9"/>
                                        </p:tgtEl>
                                        <p:attrNameLst>
                                          <p:attrName>ppt_y</p:attrName>
                                        </p:attrNameLst>
                                      </p:cBhvr>
                                      <p:tavLst>
                                        <p:tav tm="0">
                                          <p:val>
                                            <p:strVal val="#ppt_y+#ppt_h*1.125000"/>
                                          </p:val>
                                        </p:tav>
                                        <p:tav tm="100000">
                                          <p:val>
                                            <p:strVal val="#ppt_y"/>
                                          </p:val>
                                        </p:tav>
                                      </p:tavLst>
                                    </p:anim>
                                    <p:animEffect transition="in" filter="wipe(up)">
                                      <p:cBhvr>
                                        <p:cTn id="18" dur="500"/>
                                        <p:tgtEl>
                                          <p:spTgt spid="9"/>
                                        </p:tgtEl>
                                      </p:cBhvr>
                                    </p:animEffect>
                                  </p:childTnLst>
                                </p:cTn>
                              </p:par>
                              <p:par>
                                <p:cTn id="19" presetID="1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p:tgtEl>
                                          <p:spTgt spid="6"/>
                                        </p:tgtEl>
                                        <p:attrNameLst>
                                          <p:attrName>ppt_y</p:attrName>
                                        </p:attrNameLst>
                                      </p:cBhvr>
                                      <p:tavLst>
                                        <p:tav tm="0">
                                          <p:val>
                                            <p:strVal val="#ppt_y+#ppt_h*1.125000"/>
                                          </p:val>
                                        </p:tav>
                                        <p:tav tm="100000">
                                          <p:val>
                                            <p:strVal val="#ppt_y"/>
                                          </p:val>
                                        </p:tav>
                                      </p:tavLst>
                                    </p:anim>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6308" t="-6500" b="3491"/>
          <a:stretch/>
        </p:blipFill>
        <p:spPr>
          <a:xfrm>
            <a:off x="411548" y="872359"/>
            <a:ext cx="9657362" cy="5985641"/>
          </a:xfrm>
          <a:prstGeom prst="rect">
            <a:avLst/>
          </a:prstGeom>
        </p:spPr>
      </p:pic>
      <p:sp>
        <p:nvSpPr>
          <p:cNvPr id="6" name="Title 1"/>
          <p:cNvSpPr>
            <a:spLocks noGrp="1"/>
          </p:cNvSpPr>
          <p:nvPr>
            <p:ph type="title"/>
          </p:nvPr>
        </p:nvSpPr>
        <p:spPr>
          <a:xfrm>
            <a:off x="838200" y="365125"/>
            <a:ext cx="8589579" cy="1325563"/>
          </a:xfrm>
        </p:spPr>
        <p:txBody>
          <a:bodyPr/>
          <a:lstStyle/>
          <a:p>
            <a:r>
              <a:rPr lang="en-US" dirty="0" smtClean="0">
                <a:solidFill>
                  <a:srgbClr val="0B68FF"/>
                </a:solidFill>
              </a:rPr>
              <a:t>Increasing </a:t>
            </a:r>
            <a:r>
              <a:rPr lang="en-US" dirty="0" err="1" smtClean="0">
                <a:solidFill>
                  <a:srgbClr val="0B68FF"/>
                </a:solidFill>
              </a:rPr>
              <a:t>PACl</a:t>
            </a:r>
            <a:r>
              <a:rPr lang="en-US" dirty="0" smtClean="0">
                <a:solidFill>
                  <a:srgbClr val="0B68FF"/>
                </a:solidFill>
              </a:rPr>
              <a:t> dosage changes the performance of the filter</a:t>
            </a:r>
            <a:endParaRPr lang="en-US" dirty="0">
              <a:solidFill>
                <a:srgbClr val="0B68FF"/>
              </a:solidFill>
            </a:endParaRPr>
          </a:p>
        </p:txBody>
      </p:sp>
      <p:sp>
        <p:nvSpPr>
          <p:cNvPr id="4" name="Date Placeholder 2"/>
          <p:cNvSpPr>
            <a:spLocks noGrp="1"/>
          </p:cNvSpPr>
          <p:nvPr>
            <p:ph type="dt" sz="half" idx="4294967295"/>
          </p:nvPr>
        </p:nvSpPr>
        <p:spPr>
          <a:xfrm>
            <a:off x="8869339" y="5979490"/>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4969053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7265" t="5683" r="6742" b="2781"/>
          <a:stretch/>
        </p:blipFill>
        <p:spPr>
          <a:xfrm>
            <a:off x="196792" y="401854"/>
            <a:ext cx="8490008" cy="6351486"/>
          </a:xfrm>
          <a:prstGeom prst="rect">
            <a:avLst/>
          </a:prstGeom>
        </p:spPr>
      </p:pic>
      <p:cxnSp>
        <p:nvCxnSpPr>
          <p:cNvPr id="7" name="Straight Arrow Connector 6"/>
          <p:cNvCxnSpPr>
            <a:stCxn id="11" idx="1"/>
          </p:cNvCxnSpPr>
          <p:nvPr/>
        </p:nvCxnSpPr>
        <p:spPr>
          <a:xfrm flipH="1">
            <a:off x="2237621" y="586520"/>
            <a:ext cx="1338942" cy="575774"/>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p:cNvCxnSpPr>
            <a:stCxn id="13" idx="0"/>
          </p:cNvCxnSpPr>
          <p:nvPr/>
        </p:nvCxnSpPr>
        <p:spPr>
          <a:xfrm flipV="1">
            <a:off x="1576591" y="4552134"/>
            <a:ext cx="212020" cy="735769"/>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p:cNvCxnSpPr>
            <a:stCxn id="12" idx="0"/>
          </p:cNvCxnSpPr>
          <p:nvPr/>
        </p:nvCxnSpPr>
        <p:spPr>
          <a:xfrm flipH="1" flipV="1">
            <a:off x="1551494" y="3138257"/>
            <a:ext cx="237117" cy="574218"/>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
        <p:nvSpPr>
          <p:cNvPr id="6" name="Content Placeholder 5"/>
          <p:cNvSpPr>
            <a:spLocks noGrp="1"/>
          </p:cNvSpPr>
          <p:nvPr>
            <p:ph idx="1"/>
          </p:nvPr>
        </p:nvSpPr>
        <p:spPr>
          <a:xfrm>
            <a:off x="8686800" y="1825625"/>
            <a:ext cx="2667000" cy="2750267"/>
          </a:xfrm>
        </p:spPr>
        <p:txBody>
          <a:bodyPr>
            <a:noAutofit/>
          </a:bodyPr>
          <a:lstStyle/>
          <a:p>
            <a:pPr marL="0" indent="0">
              <a:buNone/>
            </a:pPr>
            <a:r>
              <a:rPr lang="en-US" sz="3600" dirty="0" smtClean="0">
                <a:solidFill>
                  <a:srgbClr val="0B68FF"/>
                </a:solidFill>
                <a:latin typeface="+mj-lt"/>
              </a:rPr>
              <a:t>1.1 mg of </a:t>
            </a:r>
            <a:r>
              <a:rPr lang="en-US" sz="3600" dirty="0" err="1" smtClean="0">
                <a:solidFill>
                  <a:srgbClr val="0B68FF"/>
                </a:solidFill>
                <a:latin typeface="+mj-lt"/>
              </a:rPr>
              <a:t>PACl</a:t>
            </a:r>
            <a:r>
              <a:rPr lang="en-US" sz="3600" dirty="0" smtClean="0">
                <a:solidFill>
                  <a:srgbClr val="0B68FF"/>
                </a:solidFill>
                <a:latin typeface="+mj-lt"/>
              </a:rPr>
              <a:t>/L produced the cleanest water</a:t>
            </a:r>
            <a:endParaRPr lang="en-US" sz="3600" dirty="0">
              <a:solidFill>
                <a:srgbClr val="0B68FF"/>
              </a:solidFill>
              <a:latin typeface="+mj-lt"/>
            </a:endParaRPr>
          </a:p>
        </p:txBody>
      </p:sp>
      <p:sp>
        <p:nvSpPr>
          <p:cNvPr id="11" name="TextBox 10"/>
          <p:cNvSpPr txBox="1"/>
          <p:nvPr/>
        </p:nvSpPr>
        <p:spPr>
          <a:xfrm>
            <a:off x="3576563" y="401854"/>
            <a:ext cx="1518188" cy="369332"/>
          </a:xfrm>
          <a:prstGeom prst="rect">
            <a:avLst/>
          </a:prstGeom>
          <a:noFill/>
        </p:spPr>
        <p:txBody>
          <a:bodyPr wrap="square" rtlCol="0">
            <a:spAutoFit/>
          </a:bodyPr>
          <a:lstStyle/>
          <a:p>
            <a:r>
              <a:rPr lang="en-US" dirty="0" smtClean="0"/>
              <a:t>1.1 mg </a:t>
            </a:r>
            <a:r>
              <a:rPr lang="en-US" dirty="0" err="1" smtClean="0"/>
              <a:t>PACl</a:t>
            </a:r>
            <a:r>
              <a:rPr lang="en-US" dirty="0" smtClean="0"/>
              <a:t>/L</a:t>
            </a:r>
          </a:p>
        </p:txBody>
      </p:sp>
      <p:sp>
        <p:nvSpPr>
          <p:cNvPr id="12" name="TextBox 11"/>
          <p:cNvSpPr txBox="1"/>
          <p:nvPr/>
        </p:nvSpPr>
        <p:spPr>
          <a:xfrm>
            <a:off x="943430" y="3712475"/>
            <a:ext cx="1690361" cy="369332"/>
          </a:xfrm>
          <a:prstGeom prst="rect">
            <a:avLst/>
          </a:prstGeom>
          <a:noFill/>
        </p:spPr>
        <p:txBody>
          <a:bodyPr wrap="square" rtlCol="0">
            <a:spAutoFit/>
          </a:bodyPr>
          <a:lstStyle/>
          <a:p>
            <a:r>
              <a:rPr lang="en-US" dirty="0" smtClean="0"/>
              <a:t>0.2 mg </a:t>
            </a:r>
            <a:r>
              <a:rPr lang="en-US" dirty="0" err="1" smtClean="0"/>
              <a:t>PACl</a:t>
            </a:r>
            <a:r>
              <a:rPr lang="en-US" dirty="0" smtClean="0"/>
              <a:t>/L</a:t>
            </a:r>
            <a:endParaRPr lang="en-US" dirty="0"/>
          </a:p>
        </p:txBody>
      </p:sp>
      <p:sp>
        <p:nvSpPr>
          <p:cNvPr id="13" name="TextBox 12"/>
          <p:cNvSpPr txBox="1"/>
          <p:nvPr/>
        </p:nvSpPr>
        <p:spPr>
          <a:xfrm>
            <a:off x="915560" y="5287903"/>
            <a:ext cx="1322061" cy="369332"/>
          </a:xfrm>
          <a:prstGeom prst="rect">
            <a:avLst/>
          </a:prstGeom>
          <a:noFill/>
        </p:spPr>
        <p:txBody>
          <a:bodyPr wrap="square" rtlCol="0">
            <a:spAutoFit/>
          </a:bodyPr>
          <a:lstStyle/>
          <a:p>
            <a:r>
              <a:rPr lang="en-US" dirty="0" smtClean="0"/>
              <a:t>0 mg </a:t>
            </a:r>
            <a:r>
              <a:rPr lang="en-US" dirty="0" err="1" smtClean="0"/>
              <a:t>PACl</a:t>
            </a:r>
            <a:r>
              <a:rPr lang="en-US" dirty="0" smtClean="0"/>
              <a:t>/L</a:t>
            </a:r>
            <a:endParaRPr lang="en-US" dirty="0"/>
          </a:p>
        </p:txBody>
      </p:sp>
      <p:sp>
        <p:nvSpPr>
          <p:cNvPr id="14" name="TextBox 13"/>
          <p:cNvSpPr txBox="1"/>
          <p:nvPr/>
        </p:nvSpPr>
        <p:spPr>
          <a:xfrm>
            <a:off x="4280573" y="1306528"/>
            <a:ext cx="1972734" cy="369332"/>
          </a:xfrm>
          <a:prstGeom prst="rect">
            <a:avLst/>
          </a:prstGeom>
          <a:noFill/>
        </p:spPr>
        <p:txBody>
          <a:bodyPr wrap="square" rtlCol="0">
            <a:spAutoFit/>
          </a:bodyPr>
          <a:lstStyle/>
          <a:p>
            <a:r>
              <a:rPr lang="en-US" dirty="0" smtClean="0"/>
              <a:t>0.65 mg </a:t>
            </a:r>
            <a:r>
              <a:rPr lang="en-US" dirty="0" err="1" smtClean="0"/>
              <a:t>PACl</a:t>
            </a:r>
            <a:r>
              <a:rPr lang="en-US" dirty="0" smtClean="0"/>
              <a:t>/L</a:t>
            </a:r>
            <a:endParaRPr lang="en-US" dirty="0"/>
          </a:p>
        </p:txBody>
      </p:sp>
      <p:cxnSp>
        <p:nvCxnSpPr>
          <p:cNvPr id="17" name="Straight Arrow Connector 16"/>
          <p:cNvCxnSpPr>
            <a:stCxn id="14" idx="1"/>
          </p:cNvCxnSpPr>
          <p:nvPr/>
        </p:nvCxnSpPr>
        <p:spPr>
          <a:xfrm flipH="1">
            <a:off x="3857869" y="1491194"/>
            <a:ext cx="422704" cy="334431"/>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
        <p:nvSpPr>
          <p:cNvPr id="15" name="Date Placeholder 2"/>
          <p:cNvSpPr>
            <a:spLocks noGrp="1"/>
          </p:cNvSpPr>
          <p:nvPr>
            <p:ph type="dt" sz="half" idx="4294967295"/>
          </p:nvPr>
        </p:nvSpPr>
        <p:spPr>
          <a:xfrm>
            <a:off x="8686800" y="6252759"/>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47943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dissolve">
                                      <p:cBhvr>
                                        <p:cTn id="13" dur="500"/>
                                        <p:tgtEl>
                                          <p:spTgt spid="12"/>
                                        </p:tgtEl>
                                      </p:cBhvr>
                                    </p:animEffect>
                                  </p:childTnLst>
                                </p:cTn>
                              </p:par>
                              <p:par>
                                <p:cTn id="14" presetID="9"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dissolv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par>
                                <p:cTn id="24" presetID="53" presetClass="entr" presetSubtype="16"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477" y="435463"/>
            <a:ext cx="8610600" cy="1325563"/>
          </a:xfrm>
        </p:spPr>
        <p:txBody>
          <a:bodyPr/>
          <a:lstStyle/>
          <a:p>
            <a:r>
              <a:rPr lang="en-US" dirty="0" smtClean="0">
                <a:solidFill>
                  <a:srgbClr val="0B68FF"/>
                </a:solidFill>
              </a:rPr>
              <a:t>Increasing </a:t>
            </a:r>
            <a:r>
              <a:rPr lang="en-US" dirty="0" err="1" smtClean="0">
                <a:solidFill>
                  <a:srgbClr val="0B68FF"/>
                </a:solidFill>
              </a:rPr>
              <a:t>PACl</a:t>
            </a:r>
            <a:r>
              <a:rPr lang="en-US" dirty="0" smtClean="0">
                <a:solidFill>
                  <a:srgbClr val="0B68FF"/>
                </a:solidFill>
              </a:rPr>
              <a:t> dosage results in varying effluent turbidities</a:t>
            </a:r>
            <a:endParaRPr lang="en-US" dirty="0">
              <a:solidFill>
                <a:srgbClr val="0B68FF"/>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477" y="1761026"/>
            <a:ext cx="6400800" cy="4800600"/>
          </a:xfrm>
          <a:prstGeom prst="rect">
            <a:avLst/>
          </a:prstGeom>
        </p:spPr>
      </p:pic>
      <p:sp>
        <p:nvSpPr>
          <p:cNvPr id="4" name="Date Placeholder 2"/>
          <p:cNvSpPr>
            <a:spLocks noGrp="1"/>
          </p:cNvSpPr>
          <p:nvPr>
            <p:ph type="dt" sz="half" idx="4294967295"/>
          </p:nvPr>
        </p:nvSpPr>
        <p:spPr>
          <a:xfrm>
            <a:off x="8680153" y="6294800"/>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11230650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35463"/>
            <a:ext cx="10515600" cy="1325563"/>
          </a:xfrm>
        </p:spPr>
        <p:txBody>
          <a:bodyPr/>
          <a:lstStyle/>
          <a:p>
            <a:r>
              <a:rPr lang="en-US" dirty="0" smtClean="0">
                <a:solidFill>
                  <a:srgbClr val="0B68FF"/>
                </a:solidFill>
              </a:rPr>
              <a:t>Increasing </a:t>
            </a:r>
            <a:r>
              <a:rPr lang="en-US" dirty="0" err="1" smtClean="0">
                <a:solidFill>
                  <a:srgbClr val="0B68FF"/>
                </a:solidFill>
              </a:rPr>
              <a:t>PACl</a:t>
            </a:r>
            <a:r>
              <a:rPr lang="en-US" dirty="0" smtClean="0">
                <a:solidFill>
                  <a:srgbClr val="0B68FF"/>
                </a:solidFill>
              </a:rPr>
              <a:t> dosage causes faster failure</a:t>
            </a:r>
            <a:endParaRPr lang="en-US" dirty="0">
              <a:solidFill>
                <a:srgbClr val="0B68FF"/>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690688"/>
            <a:ext cx="6400800" cy="4800600"/>
          </a:xfrm>
          <a:prstGeom prst="rect">
            <a:avLst/>
          </a:prstGeom>
        </p:spPr>
      </p:pic>
      <p:sp>
        <p:nvSpPr>
          <p:cNvPr id="5" name="Date Placeholder 2"/>
          <p:cNvSpPr>
            <a:spLocks noGrp="1"/>
          </p:cNvSpPr>
          <p:nvPr>
            <p:ph type="dt" sz="half" idx="4294967295"/>
          </p:nvPr>
        </p:nvSpPr>
        <p:spPr>
          <a:xfrm>
            <a:off x="8680152" y="6308725"/>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41459750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477" y="435463"/>
            <a:ext cx="10515600" cy="1325563"/>
          </a:xfrm>
        </p:spPr>
        <p:txBody>
          <a:bodyPr/>
          <a:lstStyle/>
          <a:p>
            <a:r>
              <a:rPr lang="en-US" dirty="0" smtClean="0">
                <a:solidFill>
                  <a:srgbClr val="0B68FF"/>
                </a:solidFill>
              </a:rPr>
              <a:t>Increasing </a:t>
            </a:r>
            <a:r>
              <a:rPr lang="en-US" dirty="0" err="1" smtClean="0">
                <a:solidFill>
                  <a:srgbClr val="0B68FF"/>
                </a:solidFill>
              </a:rPr>
              <a:t>PACl</a:t>
            </a:r>
            <a:r>
              <a:rPr lang="en-US" dirty="0" smtClean="0">
                <a:solidFill>
                  <a:srgbClr val="0B68FF"/>
                </a:solidFill>
              </a:rPr>
              <a:t> dosage causes faster failure</a:t>
            </a:r>
            <a:endParaRPr lang="en-US" dirty="0">
              <a:solidFill>
                <a:srgbClr val="0B68FF"/>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690688"/>
            <a:ext cx="6400800" cy="4800600"/>
          </a:xfrm>
          <a:prstGeom prst="rect">
            <a:avLst/>
          </a:prstGeom>
        </p:spPr>
      </p:pic>
      <p:sp>
        <p:nvSpPr>
          <p:cNvPr id="4" name="Date Placeholder 2"/>
          <p:cNvSpPr>
            <a:spLocks noGrp="1"/>
          </p:cNvSpPr>
          <p:nvPr>
            <p:ph type="dt" sz="half" idx="4294967295"/>
          </p:nvPr>
        </p:nvSpPr>
        <p:spPr>
          <a:xfrm>
            <a:off x="8774746" y="6308725"/>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1116051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446" y="175325"/>
            <a:ext cx="3316278" cy="1733520"/>
          </a:xfrm>
        </p:spPr>
        <p:txBody>
          <a:bodyPr>
            <a:normAutofit fontScale="90000"/>
          </a:bodyPr>
          <a:lstStyle/>
          <a:p>
            <a:r>
              <a:rPr lang="en-US" dirty="0" smtClean="0">
                <a:solidFill>
                  <a:srgbClr val="0B68FF"/>
                </a:solidFill>
              </a:rPr>
              <a:t>StaRS Filters </a:t>
            </a:r>
            <a:br>
              <a:rPr lang="en-US" dirty="0" smtClean="0">
                <a:solidFill>
                  <a:srgbClr val="0B68FF"/>
                </a:solidFill>
              </a:rPr>
            </a:br>
            <a:r>
              <a:rPr lang="en-US" dirty="0" smtClean="0">
                <a:solidFill>
                  <a:srgbClr val="0B68FF"/>
                </a:solidFill>
              </a:rPr>
              <a:t>clean settled </a:t>
            </a:r>
            <a:br>
              <a:rPr lang="en-US" dirty="0" smtClean="0">
                <a:solidFill>
                  <a:srgbClr val="0B68FF"/>
                </a:solidFill>
              </a:rPr>
            </a:br>
            <a:r>
              <a:rPr lang="en-US" dirty="0" smtClean="0">
                <a:solidFill>
                  <a:srgbClr val="0B68FF"/>
                </a:solidFill>
              </a:rPr>
              <a:t>water</a:t>
            </a:r>
            <a:endParaRPr lang="en-US" dirty="0">
              <a:solidFill>
                <a:srgbClr val="0B68FF"/>
              </a:solidFill>
            </a:endParaRPr>
          </a:p>
        </p:txBody>
      </p:sp>
      <p:cxnSp>
        <p:nvCxnSpPr>
          <p:cNvPr id="6" name="Straight Arrow Connector 5"/>
          <p:cNvCxnSpPr/>
          <p:nvPr/>
        </p:nvCxnSpPr>
        <p:spPr bwMode="auto">
          <a:xfrm flipH="1">
            <a:off x="9203499" y="309173"/>
            <a:ext cx="237994" cy="498901"/>
          </a:xfrm>
          <a:prstGeom prst="straightConnector1">
            <a:avLst/>
          </a:prstGeom>
          <a:noFill/>
          <a:ln w="12700" cap="flat" cmpd="sng" algn="ctr">
            <a:solidFill>
              <a:schemeClr val="bg2"/>
            </a:solidFill>
            <a:prstDash val="solid"/>
            <a:round/>
            <a:headEnd type="none" w="lg" len="med"/>
            <a:tailEnd type="arrow"/>
          </a:ln>
          <a:effectLst/>
        </p:spPr>
      </p:cxnSp>
      <p:sp>
        <p:nvSpPr>
          <p:cNvPr id="43" name="Right Brace 42"/>
          <p:cNvSpPr/>
          <p:nvPr/>
        </p:nvSpPr>
        <p:spPr bwMode="auto">
          <a:xfrm>
            <a:off x="9353811" y="783022"/>
            <a:ext cx="100208" cy="338203"/>
          </a:xfrm>
          <a:prstGeom prst="rightBrace">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defPPr>
              <a:defRPr lang="en-US"/>
            </a:defPPr>
            <a:lvl1pPr algn="l" rtl="0" eaLnBrk="0" fontAlgn="base" hangingPunct="0">
              <a:spcBef>
                <a:spcPct val="0"/>
              </a:spcBef>
              <a:spcAft>
                <a:spcPct val="0"/>
              </a:spcAft>
              <a:defRPr sz="28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8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8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8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800" b="1" kern="1200">
                <a:solidFill>
                  <a:schemeClr val="tx1"/>
                </a:solidFill>
                <a:latin typeface="Times New Roman" pitchFamily="18" charset="0"/>
                <a:ea typeface="+mn-ea"/>
                <a:cs typeface="+mn-cs"/>
              </a:defRPr>
            </a:lvl5pPr>
            <a:lvl6pPr marL="2286000" algn="l" defTabSz="914400" rtl="0" eaLnBrk="1" latinLnBrk="0" hangingPunct="1">
              <a:defRPr sz="2800" b="1" kern="1200">
                <a:solidFill>
                  <a:schemeClr val="tx1"/>
                </a:solidFill>
                <a:latin typeface="Times New Roman" pitchFamily="18" charset="0"/>
                <a:ea typeface="+mn-ea"/>
                <a:cs typeface="+mn-cs"/>
              </a:defRPr>
            </a:lvl6pPr>
            <a:lvl7pPr marL="2743200" algn="l" defTabSz="914400" rtl="0" eaLnBrk="1" latinLnBrk="0" hangingPunct="1">
              <a:defRPr sz="2800" b="1" kern="1200">
                <a:solidFill>
                  <a:schemeClr val="tx1"/>
                </a:solidFill>
                <a:latin typeface="Times New Roman" pitchFamily="18" charset="0"/>
                <a:ea typeface="+mn-ea"/>
                <a:cs typeface="+mn-cs"/>
              </a:defRPr>
            </a:lvl7pPr>
            <a:lvl8pPr marL="3200400" algn="l" defTabSz="914400" rtl="0" eaLnBrk="1" latinLnBrk="0" hangingPunct="1">
              <a:defRPr sz="2800" b="1" kern="1200">
                <a:solidFill>
                  <a:schemeClr val="tx1"/>
                </a:solidFill>
                <a:latin typeface="Times New Roman" pitchFamily="18" charset="0"/>
                <a:ea typeface="+mn-ea"/>
                <a:cs typeface="+mn-cs"/>
              </a:defRPr>
            </a:lvl8pPr>
            <a:lvl9pPr marL="3657600" algn="l" defTabSz="914400" rtl="0" eaLnBrk="1" latinLnBrk="0" hangingPunct="1">
              <a:defRPr sz="2800" b="1" kern="1200">
                <a:solidFill>
                  <a:schemeClr val="tx1"/>
                </a:solidFill>
                <a:latin typeface="Times New Roman" pitchFamily="18" charset="0"/>
                <a:ea typeface="+mn-ea"/>
                <a:cs typeface="+mn-cs"/>
              </a:defRPr>
            </a:lvl9p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pic>
        <p:nvPicPr>
          <p:cNvPr id="13" name="Picture 12"/>
          <p:cNvPicPr>
            <a:picLocks noChangeAspect="1"/>
          </p:cNvPicPr>
          <p:nvPr/>
        </p:nvPicPr>
        <p:blipFill>
          <a:blip r:embed="rId3"/>
          <a:stretch>
            <a:fillRect/>
          </a:stretch>
        </p:blipFill>
        <p:spPr>
          <a:xfrm>
            <a:off x="3604752" y="175325"/>
            <a:ext cx="4791871" cy="6572058"/>
          </a:xfrm>
          <a:prstGeom prst="rect">
            <a:avLst/>
          </a:prstGeom>
        </p:spPr>
      </p:pic>
      <p:sp>
        <p:nvSpPr>
          <p:cNvPr id="7" name="Date Placeholder 2"/>
          <p:cNvSpPr>
            <a:spLocks noGrp="1"/>
          </p:cNvSpPr>
          <p:nvPr>
            <p:ph type="dt" sz="half" idx="4294967295"/>
          </p:nvPr>
        </p:nvSpPr>
        <p:spPr>
          <a:xfrm>
            <a:off x="8554029" y="6365958"/>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8347907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68FF"/>
                </a:solidFill>
              </a:rPr>
              <a:t>Explore the effect of different influent conditions</a:t>
            </a:r>
            <a:endParaRPr lang="en-US" dirty="0">
              <a:solidFill>
                <a:srgbClr val="0B68FF"/>
              </a:solidFill>
            </a:endParaRPr>
          </a:p>
        </p:txBody>
      </p:sp>
      <p:sp>
        <p:nvSpPr>
          <p:cNvPr id="5" name="Date Placeholder 2"/>
          <p:cNvSpPr>
            <a:spLocks noGrp="1"/>
          </p:cNvSpPr>
          <p:nvPr>
            <p:ph type="dt" sz="half" idx="4294967295"/>
          </p:nvPr>
        </p:nvSpPr>
        <p:spPr>
          <a:xfrm>
            <a:off x="8554028" y="6311900"/>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graphicFrame>
        <p:nvGraphicFramePr>
          <p:cNvPr id="9" name="Diagram 8"/>
          <p:cNvGraphicFramePr/>
          <p:nvPr>
            <p:extLst>
              <p:ext uri="{D42A27DB-BD31-4B8C-83A1-F6EECF244321}">
                <p14:modId xmlns:p14="http://schemas.microsoft.com/office/powerpoint/2010/main" val="2955809006"/>
              </p:ext>
            </p:extLst>
          </p:nvPr>
        </p:nvGraphicFramePr>
        <p:xfrm>
          <a:off x="2031999" y="1895707"/>
          <a:ext cx="8349785" cy="4242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25838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6424" y="0"/>
            <a:ext cx="9955576" cy="6858000"/>
          </a:xfrm>
          <a:prstGeom prst="rect">
            <a:avLst/>
          </a:prstGeom>
        </p:spPr>
      </p:pic>
      <p:sp>
        <p:nvSpPr>
          <p:cNvPr id="5" name="Title 4"/>
          <p:cNvSpPr>
            <a:spLocks noGrp="1"/>
          </p:cNvSpPr>
          <p:nvPr>
            <p:ph type="ctrTitle"/>
          </p:nvPr>
        </p:nvSpPr>
        <p:spPr>
          <a:xfrm>
            <a:off x="1524000" y="723331"/>
            <a:ext cx="9144000" cy="2786632"/>
          </a:xfrm>
        </p:spPr>
        <p:txBody>
          <a:bodyPr>
            <a:normAutofit fontScale="90000"/>
          </a:bodyPr>
          <a:lstStyle/>
          <a:p>
            <a:pPr lvl="0">
              <a:spcBef>
                <a:spcPts val="0"/>
              </a:spcBef>
            </a:pPr>
            <a:r>
              <a:rPr lang="en-US" dirty="0">
                <a:solidFill>
                  <a:schemeClr val="bg1"/>
                </a:solidFill>
                <a:latin typeface="+mj-lt"/>
                <a:ea typeface="Arial"/>
                <a:cs typeface="Arial"/>
                <a:sym typeface="Arial"/>
              </a:rPr>
              <a:t>Q</a:t>
            </a:r>
            <a:r>
              <a:rPr lang="en-US" dirty="0">
                <a:solidFill>
                  <a:schemeClr val="bg1"/>
                </a:solidFill>
                <a:latin typeface="+mj-lt"/>
              </a:rPr>
              <a:t>uestions</a:t>
            </a:r>
            <a:br>
              <a:rPr lang="en-US" dirty="0">
                <a:solidFill>
                  <a:schemeClr val="bg1"/>
                </a:solidFill>
                <a:latin typeface="+mj-lt"/>
              </a:rPr>
            </a:br>
            <a:r>
              <a:rPr lang="en-US" dirty="0">
                <a:solidFill>
                  <a:schemeClr val="bg1"/>
                </a:solidFill>
                <a:latin typeface="+mj-lt"/>
              </a:rPr>
              <a:t>and</a:t>
            </a:r>
            <a:br>
              <a:rPr lang="en-US" dirty="0">
                <a:solidFill>
                  <a:schemeClr val="bg1"/>
                </a:solidFill>
                <a:latin typeface="+mj-lt"/>
              </a:rPr>
            </a:br>
            <a:r>
              <a:rPr lang="en-US" dirty="0" smtClean="0">
                <a:solidFill>
                  <a:schemeClr val="bg1"/>
                </a:solidFill>
                <a:latin typeface="+mj-lt"/>
              </a:rPr>
              <a:t>Recommendations</a:t>
            </a:r>
            <a:endParaRPr lang="en-US" dirty="0">
              <a:solidFill>
                <a:schemeClr val="bg1"/>
              </a:solidFill>
              <a:latin typeface="+mj-lt"/>
            </a:endParaRPr>
          </a:p>
        </p:txBody>
      </p:sp>
      <p:sp>
        <p:nvSpPr>
          <p:cNvPr id="11" name="Shape 257"/>
          <p:cNvSpPr txBox="1"/>
          <p:nvPr/>
        </p:nvSpPr>
        <p:spPr>
          <a:xfrm>
            <a:off x="4910777" y="5892593"/>
            <a:ext cx="2464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dirty="0" smtClean="0">
                <a:solidFill>
                  <a:schemeClr val="bg1"/>
                </a:solidFill>
                <a:cs typeface="Arial" panose="020B0604020202020204" pitchFamily="34" charset="0"/>
              </a:rPr>
              <a:t>Jonathan Harris</a:t>
            </a:r>
            <a:endParaRPr lang="en-US" sz="1400" dirty="0">
              <a:solidFill>
                <a:schemeClr val="bg1"/>
              </a:solidFill>
              <a:cs typeface="Arial" panose="020B0604020202020204" pitchFamily="34" charset="0"/>
            </a:endParaRPr>
          </a:p>
          <a:p>
            <a:pPr marL="0" marR="0" lvl="0" indent="0" algn="ctr" rtl="0">
              <a:spcBef>
                <a:spcPts val="0"/>
              </a:spcBef>
              <a:buSzPct val="25000"/>
              <a:buNone/>
            </a:pPr>
            <a:r>
              <a:rPr lang="en-US" sz="1400" dirty="0" smtClean="0">
                <a:solidFill>
                  <a:schemeClr val="bg1"/>
                </a:solidFill>
                <a:cs typeface="Arial" panose="020B0604020202020204" pitchFamily="34" charset="0"/>
              </a:rPr>
              <a:t>Environmental Engineering</a:t>
            </a:r>
            <a:endParaRPr lang="en-US" sz="1400" dirty="0">
              <a:solidFill>
                <a:schemeClr val="bg1"/>
              </a:solidFill>
              <a:cs typeface="Arial" panose="020B0604020202020204" pitchFamily="34" charset="0"/>
            </a:endParaRPr>
          </a:p>
          <a:p>
            <a:pPr marL="0" marR="0" lvl="0" indent="0" algn="ctr" rtl="0">
              <a:spcBef>
                <a:spcPts val="0"/>
              </a:spcBef>
              <a:buSzPct val="25000"/>
              <a:buNone/>
            </a:pPr>
            <a:r>
              <a:rPr lang="en-US" sz="1400" dirty="0" smtClean="0">
                <a:solidFill>
                  <a:schemeClr val="bg1"/>
                </a:solidFill>
                <a:cs typeface="Arial" panose="020B0604020202020204" pitchFamily="34" charset="0"/>
              </a:rPr>
              <a:t>jdh345@cornell.edu</a:t>
            </a:r>
            <a:endParaRPr lang="en-US" sz="1400" dirty="0">
              <a:solidFill>
                <a:schemeClr val="bg1"/>
              </a:solidFill>
              <a:cs typeface="Arial" panose="020B0604020202020204" pitchFamily="34" charset="0"/>
            </a:endParaRPr>
          </a:p>
        </p:txBody>
      </p:sp>
      <p:sp>
        <p:nvSpPr>
          <p:cNvPr id="12" name="Shape 258"/>
          <p:cNvSpPr txBox="1"/>
          <p:nvPr/>
        </p:nvSpPr>
        <p:spPr>
          <a:xfrm>
            <a:off x="7281080" y="5091974"/>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dirty="0" smtClean="0">
                <a:solidFill>
                  <a:schemeClr val="bg1"/>
                </a:solidFill>
                <a:cs typeface="Arial" panose="020B0604020202020204" pitchFamily="34" charset="0"/>
              </a:rPr>
              <a:t>Lucinda Li</a:t>
            </a:r>
            <a:endParaRPr lang="en-US" sz="1400" dirty="0">
              <a:solidFill>
                <a:schemeClr val="bg1"/>
              </a:solidFill>
              <a:cs typeface="Arial" panose="020B0604020202020204" pitchFamily="34" charset="0"/>
            </a:endParaRPr>
          </a:p>
          <a:p>
            <a:pPr marL="0" marR="0" lvl="0" indent="0" algn="ctr" rtl="0">
              <a:spcBef>
                <a:spcPts val="0"/>
              </a:spcBef>
              <a:buSzPct val="25000"/>
              <a:buNone/>
            </a:pPr>
            <a:r>
              <a:rPr lang="en-US" sz="1400" dirty="0" smtClean="0">
                <a:solidFill>
                  <a:schemeClr val="bg1"/>
                </a:solidFill>
                <a:cs typeface="Arial" panose="020B0604020202020204" pitchFamily="34" charset="0"/>
              </a:rPr>
              <a:t>Environmental Engineering</a:t>
            </a:r>
            <a:endParaRPr lang="en-US" sz="1400" dirty="0">
              <a:solidFill>
                <a:schemeClr val="bg1"/>
              </a:solidFill>
              <a:cs typeface="Arial" panose="020B0604020202020204" pitchFamily="34" charset="0"/>
            </a:endParaRPr>
          </a:p>
          <a:p>
            <a:pPr marL="0" marR="0" lvl="0" indent="0" algn="ctr" rtl="0">
              <a:spcBef>
                <a:spcPts val="0"/>
              </a:spcBef>
              <a:buSzPct val="25000"/>
              <a:buNone/>
            </a:pPr>
            <a:r>
              <a:rPr lang="en-US" sz="1400" dirty="0" smtClean="0">
                <a:solidFill>
                  <a:schemeClr val="bg1"/>
                </a:solidFill>
                <a:cs typeface="Arial" panose="020B0604020202020204" pitchFamily="34" charset="0"/>
              </a:rPr>
              <a:t>ll555@cornell.edu</a:t>
            </a:r>
            <a:endParaRPr lang="en-US" sz="1400" dirty="0">
              <a:solidFill>
                <a:schemeClr val="bg1"/>
              </a:solidFill>
              <a:cs typeface="Arial" panose="020B0604020202020204" pitchFamily="34" charset="0"/>
            </a:endParaRPr>
          </a:p>
        </p:txBody>
      </p:sp>
      <p:sp>
        <p:nvSpPr>
          <p:cNvPr id="13" name="Shape 259"/>
          <p:cNvSpPr txBox="1"/>
          <p:nvPr/>
        </p:nvSpPr>
        <p:spPr>
          <a:xfrm>
            <a:off x="2819474" y="5091974"/>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dirty="0" smtClean="0">
                <a:solidFill>
                  <a:schemeClr val="bg1"/>
                </a:solidFill>
                <a:cs typeface="Arial" panose="020B0604020202020204" pitchFamily="34" charset="0"/>
              </a:rPr>
              <a:t>Theresa Chu</a:t>
            </a:r>
            <a:endParaRPr lang="en-US" sz="1400" dirty="0">
              <a:solidFill>
                <a:schemeClr val="bg1"/>
              </a:solidFill>
              <a:cs typeface="Arial" panose="020B0604020202020204" pitchFamily="34" charset="0"/>
            </a:endParaRPr>
          </a:p>
          <a:p>
            <a:pPr marL="0" marR="0" lvl="0" indent="0" algn="ctr" rtl="0">
              <a:spcBef>
                <a:spcPts val="0"/>
              </a:spcBef>
              <a:buSzPct val="25000"/>
              <a:buNone/>
            </a:pPr>
            <a:r>
              <a:rPr lang="en-US" sz="1400" dirty="0" smtClean="0">
                <a:solidFill>
                  <a:schemeClr val="bg1"/>
                </a:solidFill>
                <a:cs typeface="Arial" panose="020B0604020202020204" pitchFamily="34" charset="0"/>
              </a:rPr>
              <a:t>Environmental Engineering</a:t>
            </a:r>
            <a:endParaRPr lang="en-US" sz="1400" dirty="0">
              <a:solidFill>
                <a:schemeClr val="bg1"/>
              </a:solidFill>
              <a:cs typeface="Arial" panose="020B0604020202020204" pitchFamily="34" charset="0"/>
            </a:endParaRPr>
          </a:p>
          <a:p>
            <a:pPr marL="0" marR="0" lvl="0" indent="0" algn="ctr" rtl="0">
              <a:spcBef>
                <a:spcPts val="0"/>
              </a:spcBef>
              <a:buSzPct val="25000"/>
              <a:buNone/>
            </a:pPr>
            <a:r>
              <a:rPr lang="en-US" sz="1400" dirty="0" smtClean="0">
                <a:solidFill>
                  <a:schemeClr val="bg1"/>
                </a:solidFill>
                <a:cs typeface="Arial" panose="020B0604020202020204" pitchFamily="34" charset="0"/>
              </a:rPr>
              <a:t>tyc29@cornell.edu</a:t>
            </a:r>
            <a:endParaRPr lang="en-US" sz="1400" dirty="0">
              <a:solidFill>
                <a:schemeClr val="bg1"/>
              </a:solidFill>
              <a:cs typeface="Arial" panose="020B0604020202020204" pitchFamily="34" charset="0"/>
            </a:endParaRPr>
          </a:p>
        </p:txBody>
      </p:sp>
      <p:sp>
        <p:nvSpPr>
          <p:cNvPr id="7" name="Date Placeholder 2"/>
          <p:cNvSpPr>
            <a:spLocks noGrp="1"/>
          </p:cNvSpPr>
          <p:nvPr>
            <p:ph type="dt" sz="half" idx="4294967295"/>
          </p:nvPr>
        </p:nvSpPr>
        <p:spPr>
          <a:xfrm>
            <a:off x="8743215" y="6329993"/>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8060436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ts val="0"/>
              </a:spcBef>
            </a:pPr>
            <a:r>
              <a:rPr lang="en-US" sz="7200" dirty="0" smtClean="0">
                <a:solidFill>
                  <a:srgbClr val="0B68FF"/>
                </a:solidFill>
              </a:rPr>
              <a:t>Appendix</a:t>
            </a:r>
            <a:r>
              <a:rPr lang="en-US" sz="7200" dirty="0">
                <a:solidFill>
                  <a:srgbClr val="0B68FF"/>
                </a:solidFill>
              </a:rPr>
              <a:t/>
            </a:r>
            <a:br>
              <a:rPr lang="en-US" sz="7200" dirty="0">
                <a:solidFill>
                  <a:srgbClr val="0B68FF"/>
                </a:solidFill>
              </a:rPr>
            </a:br>
            <a:r>
              <a:rPr lang="en-US" sz="7200" dirty="0" smtClean="0">
                <a:solidFill>
                  <a:srgbClr val="0B68FF"/>
                </a:solidFill>
              </a:rPr>
              <a:t>Slides</a:t>
            </a:r>
            <a:endParaRPr lang="en-US" sz="7200" dirty="0"/>
          </a:p>
        </p:txBody>
      </p:sp>
      <p:sp>
        <p:nvSpPr>
          <p:cNvPr id="3" name="Date Placeholder 2"/>
          <p:cNvSpPr>
            <a:spLocks noGrp="1"/>
          </p:cNvSpPr>
          <p:nvPr>
            <p:ph type="dt" sz="half" idx="4294967295"/>
          </p:nvPr>
        </p:nvSpPr>
        <p:spPr>
          <a:xfrm>
            <a:off x="8638111" y="6368372"/>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40253111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68FF"/>
                </a:solidFill>
              </a:rPr>
              <a:t>Filter Schematic</a:t>
            </a:r>
            <a:endParaRPr lang="en-US" dirty="0">
              <a:solidFill>
                <a:srgbClr val="0B68FF"/>
              </a:solidFill>
            </a:endParaRPr>
          </a:p>
        </p:txBody>
      </p:sp>
      <p:pic>
        <p:nvPicPr>
          <p:cNvPr id="4" name="Shape 263"/>
          <p:cNvPicPr preferRelativeResize="0">
            <a:picLocks noGrp="1"/>
          </p:cNvPicPr>
          <p:nvPr>
            <p:ph idx="1"/>
          </p:nvPr>
        </p:nvPicPr>
        <p:blipFill rotWithShape="1">
          <a:blip r:embed="rId3">
            <a:alphaModFix/>
          </a:blip>
          <a:srcRect/>
          <a:stretch/>
        </p:blipFill>
        <p:spPr>
          <a:xfrm>
            <a:off x="1607784" y="1552356"/>
            <a:ext cx="8156625" cy="4351338"/>
          </a:xfrm>
          <a:prstGeom prst="rect">
            <a:avLst/>
          </a:prstGeom>
          <a:noFill/>
          <a:ln>
            <a:noFill/>
          </a:ln>
        </p:spPr>
      </p:pic>
      <p:sp>
        <p:nvSpPr>
          <p:cNvPr id="5" name="Date Placeholder 2"/>
          <p:cNvSpPr>
            <a:spLocks noGrp="1"/>
          </p:cNvSpPr>
          <p:nvPr>
            <p:ph type="dt" sz="half" idx="4294967295"/>
          </p:nvPr>
        </p:nvSpPr>
        <p:spPr>
          <a:xfrm>
            <a:off x="8585559" y="6378883"/>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37091741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rgbClr val="0B68FF"/>
                </a:solidFill>
              </a:rPr>
              <a:t>Conditions </a:t>
            </a:r>
            <a:r>
              <a:rPr lang="en-US" dirty="0" smtClean="0">
                <a:solidFill>
                  <a:srgbClr val="0B68FF"/>
                </a:solidFill>
              </a:rPr>
              <a:t>used </a:t>
            </a:r>
            <a:r>
              <a:rPr lang="en-US" dirty="0" smtClean="0">
                <a:solidFill>
                  <a:srgbClr val="0B68FF"/>
                </a:solidFill>
              </a:rPr>
              <a:t>to test the filter</a:t>
            </a:r>
            <a:endParaRPr lang="en-US" dirty="0">
              <a:solidFill>
                <a:srgbClr val="0B68FF"/>
              </a:solidFill>
            </a:endParaRPr>
          </a:p>
        </p:txBody>
      </p:sp>
      <p:sp>
        <p:nvSpPr>
          <p:cNvPr id="4" name="Shape 287"/>
          <p:cNvSpPr txBox="1">
            <a:spLocks noGrp="1"/>
          </p:cNvSpPr>
          <p:nvPr>
            <p:ph idx="1"/>
          </p:nvPr>
        </p:nvSpPr>
        <p:spPr>
          <a:xfrm>
            <a:off x="838200" y="1690688"/>
            <a:ext cx="10515600" cy="4351338"/>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Clr>
                <a:schemeClr val="dk1"/>
              </a:buClr>
              <a:buSzPct val="100000"/>
            </a:pPr>
            <a:r>
              <a:rPr lang="en-US" sz="3200" b="0" i="0" u="none" strike="noStrike" cap="none" dirty="0" err="1">
                <a:solidFill>
                  <a:schemeClr val="dk1"/>
                </a:solidFill>
                <a:latin typeface="Calibri"/>
                <a:ea typeface="Calibri"/>
                <a:cs typeface="Calibri"/>
                <a:sym typeface="Calibri"/>
              </a:rPr>
              <a:t>PACl</a:t>
            </a:r>
            <a:r>
              <a:rPr lang="en-US" sz="3200" b="0" i="0" u="none" strike="noStrike" cap="none" dirty="0">
                <a:solidFill>
                  <a:schemeClr val="dk1"/>
                </a:solidFill>
                <a:latin typeface="Calibri"/>
                <a:ea typeface="Calibri"/>
                <a:cs typeface="Calibri"/>
                <a:sym typeface="Calibri"/>
              </a:rPr>
              <a:t> Dosage (mg/L): 0.2, 0.65, 1.1, 1.55, 2</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Influent Turbidity: 5 NTU</a:t>
            </a:r>
          </a:p>
          <a:p>
            <a:pPr marL="850900" marR="0" lvl="1" indent="-457200" algn="l" rtl="0">
              <a:lnSpc>
                <a:spcPct val="100000"/>
              </a:lnSpc>
              <a:spcBef>
                <a:spcPts val="640"/>
              </a:spcBef>
              <a:spcAft>
                <a:spcPts val="0"/>
              </a:spcAft>
              <a:buClr>
                <a:schemeClr val="dk1"/>
              </a:buClr>
              <a:buSzPct val="100000"/>
            </a:pPr>
            <a:r>
              <a:rPr lang="en-US" sz="2800" b="0" i="0" u="none" strike="noStrike" cap="none" dirty="0">
                <a:solidFill>
                  <a:schemeClr val="dk1"/>
                </a:solidFill>
                <a:latin typeface="Calibri"/>
                <a:ea typeface="Calibri"/>
                <a:cs typeface="Calibri"/>
                <a:sym typeface="Calibri"/>
              </a:rPr>
              <a:t>Variable controlled by PID</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Flow Rate: 118 mL/minute </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Sand Size: Sieved at 30-35</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Procedure</a:t>
            </a:r>
          </a:p>
          <a:p>
            <a:pPr marL="850900" marR="0" lvl="1" indent="-457200" algn="l" rtl="0">
              <a:lnSpc>
                <a:spcPct val="100000"/>
              </a:lnSpc>
              <a:spcBef>
                <a:spcPts val="560"/>
              </a:spcBef>
              <a:spcAft>
                <a:spcPts val="0"/>
              </a:spcAft>
              <a:buClr>
                <a:schemeClr val="dk1"/>
              </a:buClr>
              <a:buSzPct val="100000"/>
            </a:pPr>
            <a:r>
              <a:rPr lang="en-US" sz="2800" b="0" i="0" u="none" strike="noStrike" cap="none" dirty="0">
                <a:solidFill>
                  <a:schemeClr val="dk1"/>
                </a:solidFill>
                <a:latin typeface="Calibri"/>
                <a:ea typeface="Calibri"/>
                <a:cs typeface="Calibri"/>
                <a:sym typeface="Calibri"/>
              </a:rPr>
              <a:t>Run Time: 12 hours</a:t>
            </a:r>
          </a:p>
          <a:p>
            <a:pPr marL="850900" marR="0" lvl="1" indent="-457200" algn="l" rtl="0">
              <a:lnSpc>
                <a:spcPct val="100000"/>
              </a:lnSpc>
              <a:spcBef>
                <a:spcPts val="640"/>
              </a:spcBef>
              <a:spcAft>
                <a:spcPts val="0"/>
              </a:spcAft>
              <a:buClr>
                <a:schemeClr val="dk1"/>
              </a:buClr>
              <a:buSzPct val="100000"/>
            </a:pPr>
            <a:r>
              <a:rPr lang="en-US" sz="2800" b="0" i="0" u="none" strike="noStrike" cap="none" dirty="0">
                <a:solidFill>
                  <a:schemeClr val="dk1"/>
                </a:solidFill>
                <a:latin typeface="Calibri"/>
                <a:ea typeface="Calibri"/>
                <a:cs typeface="Calibri"/>
                <a:sym typeface="Calibri"/>
              </a:rPr>
              <a:t>Backwash</a:t>
            </a:r>
          </a:p>
        </p:txBody>
      </p:sp>
      <p:sp>
        <p:nvSpPr>
          <p:cNvPr id="7" name="Date Placeholder 2"/>
          <p:cNvSpPr>
            <a:spLocks noGrp="1"/>
          </p:cNvSpPr>
          <p:nvPr>
            <p:ph type="dt" sz="half" idx="4294967295"/>
          </p:nvPr>
        </p:nvSpPr>
        <p:spPr>
          <a:xfrm>
            <a:off x="8711683" y="6305310"/>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11242388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65" y="161948"/>
            <a:ext cx="9800504" cy="673443"/>
          </a:xfrm>
        </p:spPr>
        <p:txBody>
          <a:bodyPr/>
          <a:lstStyle/>
          <a:p>
            <a:r>
              <a:rPr lang="en-US" dirty="0" smtClean="0">
                <a:solidFill>
                  <a:srgbClr val="0B68FF"/>
                </a:solidFill>
              </a:rPr>
              <a:t>Raw water flows through two layers of sand in the filter</a:t>
            </a:r>
            <a:endParaRPr lang="en-US" dirty="0">
              <a:solidFill>
                <a:srgbClr val="0B68FF"/>
              </a:solidFill>
            </a:endParaRPr>
          </a:p>
        </p:txBody>
      </p:sp>
      <p:sp>
        <p:nvSpPr>
          <p:cNvPr id="9" name="Text Placeholder 8"/>
          <p:cNvSpPr>
            <a:spLocks noGrp="1"/>
          </p:cNvSpPr>
          <p:nvPr>
            <p:ph type="body" sz="half" idx="2"/>
          </p:nvPr>
        </p:nvSpPr>
        <p:spPr/>
        <p:txBody>
          <a:bodyPr/>
          <a:lstStyle/>
          <a:p>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788" y="914931"/>
            <a:ext cx="8078317" cy="552066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14890" y="887194"/>
            <a:ext cx="3091837" cy="5496599"/>
          </a:xfrm>
          <a:prstGeom prst="rect">
            <a:avLst/>
          </a:prstGeom>
        </p:spPr>
      </p:pic>
      <p:sp>
        <p:nvSpPr>
          <p:cNvPr id="7" name="Date Placeholder 2"/>
          <p:cNvSpPr>
            <a:spLocks noGrp="1"/>
          </p:cNvSpPr>
          <p:nvPr>
            <p:ph type="dt" sz="half" idx="4294967295"/>
          </p:nvPr>
        </p:nvSpPr>
        <p:spPr>
          <a:xfrm>
            <a:off x="8837807" y="6435596"/>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385084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544" fill="hold" nodeType="clickEffect">
                                  <p:stCondLst>
                                    <p:cond delay="0"/>
                                  </p:stCondLst>
                                  <p:childTnLst>
                                    <p:anim calcmode="lin" valueType="num">
                                      <p:cBhvr>
                                        <p:cTn id="6" dur="500"/>
                                        <p:tgtEl>
                                          <p:spTgt spid="6"/>
                                        </p:tgtEl>
                                        <p:attrNameLst>
                                          <p:attrName>ppt_w</p:attrName>
                                        </p:attrNameLst>
                                      </p:cBhvr>
                                      <p:tavLst>
                                        <p:tav tm="0">
                                          <p:val>
                                            <p:strVal val="ppt_w"/>
                                          </p:val>
                                        </p:tav>
                                        <p:tav tm="100000">
                                          <p:val>
                                            <p:fltVal val="0"/>
                                          </p:val>
                                        </p:tav>
                                      </p:tavLst>
                                    </p:anim>
                                    <p:anim calcmode="lin" valueType="num">
                                      <p:cBhvr>
                                        <p:cTn id="7" dur="500"/>
                                        <p:tgtEl>
                                          <p:spTgt spid="6"/>
                                        </p:tgtEl>
                                        <p:attrNameLst>
                                          <p:attrName>ppt_h</p:attrName>
                                        </p:attrNameLst>
                                      </p:cBhvr>
                                      <p:tavLst>
                                        <p:tav tm="0">
                                          <p:val>
                                            <p:strVal val="ppt_h"/>
                                          </p:val>
                                        </p:tav>
                                        <p:tav tm="100000">
                                          <p:val>
                                            <p:fltVal val="0"/>
                                          </p:val>
                                        </p:tav>
                                      </p:tavLst>
                                    </p:anim>
                                    <p:animEffect transition="out" filter="fade">
                                      <p:cBhvr>
                                        <p:cTn id="8" dur="500"/>
                                        <p:tgtEl>
                                          <p:spTgt spid="6"/>
                                        </p:tgtEl>
                                      </p:cBhvr>
                                    </p:animEffect>
                                    <p:anim calcmode="lin" valueType="num">
                                      <p:cBhvr>
                                        <p:cTn id="9" dur="500"/>
                                        <p:tgtEl>
                                          <p:spTgt spid="6"/>
                                        </p:tgtEl>
                                        <p:attrNameLst>
                                          <p:attrName>ppt_x</p:attrName>
                                        </p:attrNameLst>
                                      </p:cBhvr>
                                      <p:tavLst>
                                        <p:tav tm="0">
                                          <p:val>
                                            <p:strVal val="ppt_x"/>
                                          </p:val>
                                        </p:tav>
                                        <p:tav tm="100000">
                                          <p:val>
                                            <p:fltVal val="0.5"/>
                                          </p:val>
                                        </p:tav>
                                      </p:tavLst>
                                    </p:anim>
                                    <p:anim calcmode="lin" valueType="num">
                                      <p:cBhvr>
                                        <p:cTn id="10" dur="500"/>
                                        <p:tgtEl>
                                          <p:spTgt spid="6"/>
                                        </p:tgtEl>
                                        <p:attrNameLst>
                                          <p:attrName>ppt_y</p:attrName>
                                        </p:attrNameLst>
                                      </p:cBhvr>
                                      <p:tavLst>
                                        <p:tav tm="0">
                                          <p:val>
                                            <p:strVal val="ppt_y"/>
                                          </p:val>
                                        </p:tav>
                                        <p:tav tm="100000">
                                          <p:val>
                                            <p:fltVal val="0.5"/>
                                          </p:val>
                                        </p:tav>
                                      </p:tavLst>
                                    </p:anim>
                                    <p:set>
                                      <p:cBhvr>
                                        <p:cTn id="11" dur="1" fill="hold">
                                          <p:stCondLst>
                                            <p:cond delay="499"/>
                                          </p:stCondLst>
                                        </p:cTn>
                                        <p:tgtEl>
                                          <p:spTgt spid="6"/>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542283" cy="1325563"/>
          </a:xfrm>
        </p:spPr>
        <p:txBody>
          <a:bodyPr/>
          <a:lstStyle/>
          <a:p>
            <a:r>
              <a:rPr lang="en-US" dirty="0" smtClean="0">
                <a:solidFill>
                  <a:srgbClr val="0B68FF"/>
                </a:solidFill>
              </a:rPr>
              <a:t>Water travels in both directions through the filter</a:t>
            </a:r>
            <a:endParaRPr lang="en-US" dirty="0">
              <a:solidFill>
                <a:srgbClr val="0B68FF"/>
              </a:solidFill>
            </a:endParaRPr>
          </a:p>
        </p:txBody>
      </p:sp>
      <p:sp>
        <p:nvSpPr>
          <p:cNvPr id="7" name="Date Placeholder 2"/>
          <p:cNvSpPr>
            <a:spLocks noGrp="1"/>
          </p:cNvSpPr>
          <p:nvPr>
            <p:ph type="dt" sz="half" idx="2"/>
          </p:nvPr>
        </p:nvSpPr>
        <p:spPr>
          <a:xfrm>
            <a:off x="8873336" y="6385406"/>
            <a:ext cx="3318664" cy="365125"/>
          </a:xfrm>
        </p:spPr>
        <p:txBody>
          <a:bodyPr/>
          <a:lstStyle/>
          <a:p>
            <a:r>
              <a:rPr lang="en-US" dirty="0" smtClean="0">
                <a:solidFill>
                  <a:srgbClr val="0B68FF"/>
                </a:solidFill>
              </a:rPr>
              <a:t>StaRS Filter Theory | Research </a:t>
            </a:r>
            <a:r>
              <a:rPr lang="en-US" dirty="0" smtClean="0"/>
              <a:t>| Spring 2016</a:t>
            </a:r>
            <a:endParaRPr lang="en-US" dirty="0"/>
          </a:p>
        </p:txBody>
      </p:sp>
    </p:spTree>
    <p:controls>
      <mc:AlternateContent xmlns:mc="http://schemas.openxmlformats.org/markup-compatibility/2006">
        <mc:Choice xmlns:v="urn:schemas-microsoft-com:vml" Requires="v">
          <p:control spid="1050" name="ShockwaveFlash1" r:id="rId2" imgW="6647040" imgH="4984920"/>
        </mc:Choice>
        <mc:Fallback>
          <p:control name="ShockwaveFlash1" r:id="rId2" imgW="6647040" imgH="4984920">
            <p:pic>
              <p:nvPicPr>
                <p:cNvPr id="5" name="ShockwaveFlash1"/>
                <p:cNvPicPr>
                  <a:picLocks noChangeAspect="1"/>
                </p:cNvPicPr>
                <p:nvPr>
                  <p:custDataLst>
                    <p:tags r:id="rId3"/>
                  </p:custDataLst>
                </p:nvPr>
              </p:nvPicPr>
              <p:blipFill>
                <a:blip r:embed="rId6"/>
                <a:stretch>
                  <a:fillRect/>
                </a:stretch>
              </p:blipFill>
              <p:spPr>
                <a:xfrm>
                  <a:off x="1785918" y="1690688"/>
                  <a:ext cx="6646845" cy="4985134"/>
                </a:xfrm>
                <a:prstGeom prst="rect">
                  <a:avLst/>
                </a:prstGeom>
              </p:spPr>
            </p:pic>
          </p:control>
        </mc:Fallback>
      </mc:AlternateContent>
    </p:controls>
    <p:extLst>
      <p:ext uri="{BB962C8B-B14F-4D97-AF65-F5344CB8AC3E}">
        <p14:creationId xmlns:p14="http://schemas.microsoft.com/office/powerpoint/2010/main" val="32432631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65" y="534218"/>
            <a:ext cx="3115962" cy="1838279"/>
          </a:xfrm>
        </p:spPr>
        <p:txBody>
          <a:bodyPr>
            <a:normAutofit fontScale="90000"/>
          </a:bodyPr>
          <a:lstStyle/>
          <a:p>
            <a:r>
              <a:rPr lang="en-US" dirty="0" smtClean="0">
                <a:solidFill>
                  <a:srgbClr val="0B68FF"/>
                </a:solidFill>
              </a:rPr>
              <a:t>Backwash cleans the filter</a:t>
            </a:r>
            <a:endParaRPr lang="en-US" dirty="0">
              <a:solidFill>
                <a:srgbClr val="0B68FF"/>
              </a:solidFill>
            </a:endParaRPr>
          </a:p>
        </p:txBody>
      </p:sp>
      <p:cxnSp>
        <p:nvCxnSpPr>
          <p:cNvPr id="6" name="Straight Arrow Connector 5"/>
          <p:cNvCxnSpPr/>
          <p:nvPr/>
        </p:nvCxnSpPr>
        <p:spPr bwMode="auto">
          <a:xfrm flipH="1">
            <a:off x="9203499" y="309173"/>
            <a:ext cx="237994" cy="498901"/>
          </a:xfrm>
          <a:prstGeom prst="straightConnector1">
            <a:avLst/>
          </a:prstGeom>
          <a:noFill/>
          <a:ln w="12700" cap="flat" cmpd="sng" algn="ctr">
            <a:solidFill>
              <a:schemeClr val="bg2"/>
            </a:solidFill>
            <a:prstDash val="solid"/>
            <a:round/>
            <a:headEnd type="none" w="lg" len="med"/>
            <a:tailEnd type="arrow"/>
          </a:ln>
          <a:effectLst/>
        </p:spPr>
      </p:cxnSp>
      <p:sp>
        <p:nvSpPr>
          <p:cNvPr id="43" name="Right Brace 42"/>
          <p:cNvSpPr/>
          <p:nvPr/>
        </p:nvSpPr>
        <p:spPr bwMode="auto">
          <a:xfrm>
            <a:off x="9353811" y="783022"/>
            <a:ext cx="100208" cy="338203"/>
          </a:xfrm>
          <a:prstGeom prst="rightBrace">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defPPr>
              <a:defRPr lang="en-US"/>
            </a:defPPr>
            <a:lvl1pPr algn="l" rtl="0" eaLnBrk="0" fontAlgn="base" hangingPunct="0">
              <a:spcBef>
                <a:spcPct val="0"/>
              </a:spcBef>
              <a:spcAft>
                <a:spcPct val="0"/>
              </a:spcAft>
              <a:defRPr sz="28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8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8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8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800" b="1" kern="1200">
                <a:solidFill>
                  <a:schemeClr val="tx1"/>
                </a:solidFill>
                <a:latin typeface="Times New Roman" pitchFamily="18" charset="0"/>
                <a:ea typeface="+mn-ea"/>
                <a:cs typeface="+mn-cs"/>
              </a:defRPr>
            </a:lvl5pPr>
            <a:lvl6pPr marL="2286000" algn="l" defTabSz="914400" rtl="0" eaLnBrk="1" latinLnBrk="0" hangingPunct="1">
              <a:defRPr sz="2800" b="1" kern="1200">
                <a:solidFill>
                  <a:schemeClr val="tx1"/>
                </a:solidFill>
                <a:latin typeface="Times New Roman" pitchFamily="18" charset="0"/>
                <a:ea typeface="+mn-ea"/>
                <a:cs typeface="+mn-cs"/>
              </a:defRPr>
            </a:lvl6pPr>
            <a:lvl7pPr marL="2743200" algn="l" defTabSz="914400" rtl="0" eaLnBrk="1" latinLnBrk="0" hangingPunct="1">
              <a:defRPr sz="2800" b="1" kern="1200">
                <a:solidFill>
                  <a:schemeClr val="tx1"/>
                </a:solidFill>
                <a:latin typeface="Times New Roman" pitchFamily="18" charset="0"/>
                <a:ea typeface="+mn-ea"/>
                <a:cs typeface="+mn-cs"/>
              </a:defRPr>
            </a:lvl7pPr>
            <a:lvl8pPr marL="3200400" algn="l" defTabSz="914400" rtl="0" eaLnBrk="1" latinLnBrk="0" hangingPunct="1">
              <a:defRPr sz="2800" b="1" kern="1200">
                <a:solidFill>
                  <a:schemeClr val="tx1"/>
                </a:solidFill>
                <a:latin typeface="Times New Roman" pitchFamily="18" charset="0"/>
                <a:ea typeface="+mn-ea"/>
                <a:cs typeface="+mn-cs"/>
              </a:defRPr>
            </a:lvl8pPr>
            <a:lvl9pPr marL="3657600" algn="l" defTabSz="914400" rtl="0" eaLnBrk="1" latinLnBrk="0" hangingPunct="1">
              <a:defRPr sz="2800" b="1" kern="1200">
                <a:solidFill>
                  <a:schemeClr val="tx1"/>
                </a:solidFill>
                <a:latin typeface="Times New Roman" pitchFamily="18" charset="0"/>
                <a:ea typeface="+mn-ea"/>
                <a:cs typeface="+mn-cs"/>
              </a:defRPr>
            </a:lvl9p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pic>
        <p:nvPicPr>
          <p:cNvPr id="5" name="Picture 4"/>
          <p:cNvPicPr>
            <a:picLocks noChangeAspect="1"/>
          </p:cNvPicPr>
          <p:nvPr/>
        </p:nvPicPr>
        <p:blipFill>
          <a:blip r:embed="rId3"/>
          <a:stretch>
            <a:fillRect/>
          </a:stretch>
        </p:blipFill>
        <p:spPr>
          <a:xfrm>
            <a:off x="3857339" y="172722"/>
            <a:ext cx="5084505" cy="6602540"/>
          </a:xfrm>
          <a:prstGeom prst="rect">
            <a:avLst/>
          </a:prstGeom>
        </p:spPr>
      </p:pic>
      <p:sp>
        <p:nvSpPr>
          <p:cNvPr id="7" name="Date Placeholder 2"/>
          <p:cNvSpPr>
            <a:spLocks noGrp="1"/>
          </p:cNvSpPr>
          <p:nvPr>
            <p:ph type="dt" sz="half" idx="4294967295"/>
          </p:nvPr>
        </p:nvSpPr>
        <p:spPr>
          <a:xfrm>
            <a:off x="8750634" y="6384150"/>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1420665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68FF"/>
                </a:solidFill>
              </a:rPr>
              <a:t>Backwash cleans the filter</a:t>
            </a:r>
            <a:endParaRPr lang="en-US" dirty="0">
              <a:solidFill>
                <a:srgbClr val="0B68FF"/>
              </a:solidFill>
            </a:endParaRPr>
          </a:p>
        </p:txBody>
      </p:sp>
      <p:sp>
        <p:nvSpPr>
          <p:cNvPr id="8" name="Date Placeholder 2"/>
          <p:cNvSpPr>
            <a:spLocks noGrp="1"/>
          </p:cNvSpPr>
          <p:nvPr>
            <p:ph type="dt" sz="half" idx="2"/>
          </p:nvPr>
        </p:nvSpPr>
        <p:spPr>
          <a:xfrm>
            <a:off x="8873336" y="6434625"/>
            <a:ext cx="3318664" cy="365125"/>
          </a:xfrm>
        </p:spPr>
        <p:txBody>
          <a:bodyPr/>
          <a:lstStyle/>
          <a:p>
            <a:r>
              <a:rPr lang="en-US" dirty="0" smtClean="0">
                <a:solidFill>
                  <a:srgbClr val="0B68FF"/>
                </a:solidFill>
              </a:rPr>
              <a:t>StaRS Filter Theory | Research </a:t>
            </a:r>
            <a:r>
              <a:rPr lang="en-US" dirty="0" smtClean="0"/>
              <a:t>| Spring 2016</a:t>
            </a:r>
            <a:endParaRPr lang="en-US" dirty="0"/>
          </a:p>
        </p:txBody>
      </p:sp>
    </p:spTree>
    <p:controls>
      <mc:AlternateContent xmlns:mc="http://schemas.openxmlformats.org/markup-compatibility/2006">
        <mc:Choice xmlns:v="urn:schemas-microsoft-com:vml" Requires="v">
          <p:control spid="2074" name="ShockwaveFlash1" r:id="rId2" imgW="6499080" imgH="4873680"/>
        </mc:Choice>
        <mc:Fallback>
          <p:control name="ShockwaveFlash1" r:id="rId2" imgW="6499080" imgH="4873680">
            <p:pic>
              <p:nvPicPr>
                <p:cNvPr id="4" name="ShockwaveFlash1"/>
                <p:cNvPicPr>
                  <a:picLocks noChangeAspect="1"/>
                </p:cNvPicPr>
                <p:nvPr>
                  <p:custDataLst>
                    <p:tags r:id="rId3"/>
                  </p:custDataLst>
                </p:nvPr>
              </p:nvPicPr>
              <p:blipFill>
                <a:blip r:embed="rId6"/>
                <a:stretch>
                  <a:fillRect/>
                </a:stretch>
              </p:blipFill>
              <p:spPr>
                <a:xfrm>
                  <a:off x="1921771" y="1560044"/>
                  <a:ext cx="6499441" cy="4874581"/>
                </a:xfrm>
                <a:prstGeom prst="rect">
                  <a:avLst/>
                </a:prstGeom>
              </p:spPr>
            </p:pic>
          </p:control>
        </mc:Fallback>
      </mc:AlternateContent>
    </p:controls>
    <p:extLst>
      <p:ext uri="{BB962C8B-B14F-4D97-AF65-F5344CB8AC3E}">
        <p14:creationId xmlns:p14="http://schemas.microsoft.com/office/powerpoint/2010/main" val="318386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68FF"/>
                </a:solidFill>
              </a:rPr>
              <a:t>Clay alone never causes filter failure</a:t>
            </a:r>
            <a:endParaRPr lang="en-US" dirty="0">
              <a:solidFill>
                <a:srgbClr val="0B68FF"/>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690687"/>
            <a:ext cx="6400800" cy="4800600"/>
          </a:xfrm>
          <a:prstGeom prst="rect">
            <a:avLst/>
          </a:prstGeom>
        </p:spPr>
      </p:pic>
      <p:sp>
        <p:nvSpPr>
          <p:cNvPr id="5" name="Date Placeholder 2"/>
          <p:cNvSpPr>
            <a:spLocks noGrp="1"/>
          </p:cNvSpPr>
          <p:nvPr>
            <p:ph type="dt" sz="half" idx="4294967295"/>
          </p:nvPr>
        </p:nvSpPr>
        <p:spPr>
          <a:xfrm>
            <a:off x="8596070" y="6410414"/>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2495362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0B68FF"/>
                </a:solidFill>
              </a:rPr>
              <a:t>Humic</a:t>
            </a:r>
            <a:r>
              <a:rPr lang="en-US" dirty="0" smtClean="0">
                <a:solidFill>
                  <a:srgbClr val="0B68FF"/>
                </a:solidFill>
              </a:rPr>
              <a:t> acid and clay causes filter failure</a:t>
            </a:r>
            <a:endParaRPr lang="en-US" dirty="0">
              <a:solidFill>
                <a:srgbClr val="0B68FF"/>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690689"/>
            <a:ext cx="6400800" cy="48006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9000" y="1690688"/>
            <a:ext cx="4337538" cy="4337538"/>
          </a:xfrm>
          <a:prstGeom prst="rect">
            <a:avLst/>
          </a:prstGeom>
        </p:spPr>
      </p:pic>
      <p:sp>
        <p:nvSpPr>
          <p:cNvPr id="6" name="Date Placeholder 2"/>
          <p:cNvSpPr>
            <a:spLocks noGrp="1"/>
          </p:cNvSpPr>
          <p:nvPr>
            <p:ph type="dt" sz="half" idx="4294967295"/>
          </p:nvPr>
        </p:nvSpPr>
        <p:spPr>
          <a:xfrm>
            <a:off x="8554028" y="6308726"/>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2640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68FF"/>
                </a:solidFill>
              </a:rPr>
              <a:t>Smoothing data shows trends clearly</a:t>
            </a:r>
            <a:endParaRPr lang="en-US" dirty="0">
              <a:solidFill>
                <a:srgbClr val="0B68FF"/>
              </a:solidFill>
            </a:endParaRPr>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7713" r="5779"/>
          <a:stretch/>
        </p:blipFill>
        <p:spPr>
          <a:xfrm>
            <a:off x="5721570" y="1690687"/>
            <a:ext cx="5976444" cy="4665661"/>
          </a:xfrm>
          <a:prstGeom prst="rect">
            <a:avLst/>
          </a:prstGeom>
        </p:spPr>
      </p:pic>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6413" r="8099"/>
          <a:stretch/>
        </p:blipFill>
        <p:spPr>
          <a:xfrm>
            <a:off x="1" y="1690687"/>
            <a:ext cx="5377356" cy="4665662"/>
          </a:xfrm>
          <a:prstGeom prst="rect">
            <a:avLst/>
          </a:prstGeom>
        </p:spPr>
      </p:pic>
      <p:sp>
        <p:nvSpPr>
          <p:cNvPr id="5" name="Date Placeholder 2"/>
          <p:cNvSpPr>
            <a:spLocks noGrp="1"/>
          </p:cNvSpPr>
          <p:nvPr>
            <p:ph type="dt" sz="half" idx="4294967295"/>
          </p:nvPr>
        </p:nvSpPr>
        <p:spPr>
          <a:xfrm>
            <a:off x="8596070" y="6356348"/>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267083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FLV_FILE_PATH" val="Z:\RESEARCH\StaRS Theory\Spring 2016\Final Presentation\StaRSFilterTheoryFinalPresentationSpring2016_pptx\Assets\FilterMP4_1.m4v"/>
  <p:tag name="MMPROD_MANAGE_ASSETS" val="FALSE"/>
  <p:tag name="MMPROD_IS_H264" val="0"/>
</p:tagLst>
</file>

<file path=ppt/tags/tag2.xml><?xml version="1.0" encoding="utf-8"?>
<p:tagLst xmlns:a="http://schemas.openxmlformats.org/drawingml/2006/main" xmlns:r="http://schemas.openxmlformats.org/officeDocument/2006/relationships" xmlns:p="http://schemas.openxmlformats.org/presentationml/2006/main">
  <p:tag name="MMPROD_FLV_FILE_PATH" val="Z:\RESEARCH\StaRS Theory\Spring 2016\Final Presentation\StaRSFilterTheoryFinalPresentationSpring2016_pptx\Assets\BackwashMP4_1.m4v"/>
  <p:tag name="MMPROD_MANAGE_ASSETS" val="FALSE"/>
  <p:tag name="MMPROD_IS_H264"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358</TotalTime>
  <Words>1537</Words>
  <Application>Microsoft Office PowerPoint</Application>
  <PresentationFormat>Widescreen</PresentationFormat>
  <Paragraphs>184</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Stacked Rapid Sand (StaRS) Filter Theory </vt:lpstr>
      <vt:lpstr>StaRS Filters  clean settled  water</vt:lpstr>
      <vt:lpstr>Raw water flows through two layers of sand in the filter</vt:lpstr>
      <vt:lpstr>Water travels in both directions through the filter</vt:lpstr>
      <vt:lpstr>Backwash cleans the filter</vt:lpstr>
      <vt:lpstr>Backwash cleans the filter</vt:lpstr>
      <vt:lpstr>Clay alone never causes filter failure</vt:lpstr>
      <vt:lpstr>Humic acid and clay causes filter failure</vt:lpstr>
      <vt:lpstr>Smoothing data shows trends clearly</vt:lpstr>
      <vt:lpstr>Increasing PACl dosage increases head loss</vt:lpstr>
      <vt:lpstr>Increasing PACl dosage increases head loss</vt:lpstr>
      <vt:lpstr>Mass of coagulant dosage affects head loss</vt:lpstr>
      <vt:lpstr>Increasing PACl dosage changes effluent turbidity level</vt:lpstr>
      <vt:lpstr>Increasing PACl dosage changes effluent turbidity level</vt:lpstr>
      <vt:lpstr>Increasing PACl dosage changes the performance of the filter</vt:lpstr>
      <vt:lpstr>PowerPoint Presentation</vt:lpstr>
      <vt:lpstr>Increasing PACl dosage results in varying effluent turbidities</vt:lpstr>
      <vt:lpstr>Increasing PACl dosage causes faster failure</vt:lpstr>
      <vt:lpstr>Increasing PACl dosage causes faster failure</vt:lpstr>
      <vt:lpstr>Explore the effect of different influent conditions</vt:lpstr>
      <vt:lpstr>Questions and Recommendations</vt:lpstr>
      <vt:lpstr>Appendix Slides</vt:lpstr>
      <vt:lpstr>Filter Schematic</vt:lpstr>
      <vt:lpstr>Conditions used to test the filter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Bobo</dc:creator>
  <cp:lastModifiedBy>CIT-Labs</cp:lastModifiedBy>
  <cp:revision>65</cp:revision>
  <cp:lastPrinted>2016-05-20T01:58:42Z</cp:lastPrinted>
  <dcterms:created xsi:type="dcterms:W3CDTF">2016-05-15T01:50:11Z</dcterms:created>
  <dcterms:modified xsi:type="dcterms:W3CDTF">2016-05-20T07:11:09Z</dcterms:modified>
</cp:coreProperties>
</file>