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notesSlides/notesSlide17.xml" ContentType="application/vnd.openxmlformats-officedocument.presentationml.notesSlide+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302" r:id="rId3"/>
    <p:sldId id="304" r:id="rId4"/>
    <p:sldId id="296" r:id="rId5"/>
    <p:sldId id="308" r:id="rId6"/>
    <p:sldId id="309" r:id="rId7"/>
    <p:sldId id="310" r:id="rId8"/>
    <p:sldId id="311" r:id="rId9"/>
    <p:sldId id="307" r:id="rId10"/>
    <p:sldId id="291" r:id="rId11"/>
    <p:sldId id="292" r:id="rId12"/>
    <p:sldId id="312" r:id="rId13"/>
    <p:sldId id="259" r:id="rId14"/>
    <p:sldId id="261" r:id="rId15"/>
    <p:sldId id="289" r:id="rId16"/>
    <p:sldId id="290" r:id="rId17"/>
    <p:sldId id="301" r:id="rId18"/>
    <p:sldId id="306"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6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81703" autoAdjust="0"/>
  </p:normalViewPr>
  <p:slideViewPr>
    <p:cSldViewPr snapToGrid="0">
      <p:cViewPr varScale="1">
        <p:scale>
          <a:sx n="71" d="100"/>
          <a:sy n="71" d="100"/>
        </p:scale>
        <p:origin x="1212"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174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files.cornell.edu\EN\aguaclara\RESEARCH\StaRS%20Theory\Fall%202016\Analysis\Head%20Loss%20vs%20velocit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iles.cornell.edu\EN\aguaclara\RESEARCH\StaRS%20Theory\Fall%202016\Analysis\Head%20Loss%20vs%20velocit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files.cornell.edu\EN\aguaclara\RESEARCH\StaRS%20Theory\Fall%202016\Analysis\2016-11-6%20Clean%20Bed%20HL.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iles.cornell.edu\EN\aguaclara\RESEARCH\StaRS%20Theory\Fall%202016\Analysis\2016-11-10%20Dirty%20Bed%20HL%20Step%20Dow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Clean</a:t>
            </a:r>
            <a:r>
              <a:rPr lang="en-US" baseline="0"/>
              <a:t> Bed Head Loss</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'Clean Bed'!$D$1</c:f>
              <c:strCache>
                <c:ptCount val="1"/>
                <c:pt idx="0">
                  <c:v>Normalized Head Loss (mm)</c:v>
                </c:pt>
              </c:strCache>
            </c:strRef>
          </c:tx>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40040113735783028"/>
                  <c:y val="0.14310185185185181"/>
                </c:manualLayout>
              </c:layout>
              <c:numFmt formatCode="#,##0.00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rendlineLbl>
          </c:trendline>
          <c:xVal>
            <c:numRef>
              <c:f>'Clean Bed'!$B$2:$B$6</c:f>
              <c:numCache>
                <c:formatCode>General</c:formatCode>
                <c:ptCount val="5"/>
                <c:pt idx="0">
                  <c:v>0.36599999999999999</c:v>
                </c:pt>
                <c:pt idx="1">
                  <c:v>0.73199999999999998</c:v>
                </c:pt>
                <c:pt idx="2">
                  <c:v>1.099</c:v>
                </c:pt>
                <c:pt idx="3">
                  <c:v>1.4650000000000001</c:v>
                </c:pt>
                <c:pt idx="4">
                  <c:v>1.831</c:v>
                </c:pt>
              </c:numCache>
            </c:numRef>
          </c:xVal>
          <c:yVal>
            <c:numRef>
              <c:f>'Clean Bed'!$D$2:$D$6</c:f>
              <c:numCache>
                <c:formatCode>General</c:formatCode>
                <c:ptCount val="5"/>
                <c:pt idx="0">
                  <c:v>54.641135872039399</c:v>
                </c:pt>
                <c:pt idx="1">
                  <c:v>76.176910412499979</c:v>
                </c:pt>
                <c:pt idx="2">
                  <c:v>97.725334168750067</c:v>
                </c:pt>
                <c:pt idx="3">
                  <c:v>118.76754762499957</c:v>
                </c:pt>
                <c:pt idx="4">
                  <c:v>139.90217209374975</c:v>
                </c:pt>
              </c:numCache>
            </c:numRef>
          </c:yVal>
          <c:smooth val="0"/>
          <c:extLst>
            <c:ext xmlns:c16="http://schemas.microsoft.com/office/drawing/2014/chart" uri="{C3380CC4-5D6E-409C-BE32-E72D297353CC}">
              <c16:uniqueId val="{00000000-8CBA-4F8B-8E2F-C06650FFFB6D}"/>
            </c:ext>
          </c:extLst>
        </c:ser>
        <c:dLbls>
          <c:showLegendKey val="0"/>
          <c:showVal val="0"/>
          <c:showCatName val="0"/>
          <c:showSerName val="0"/>
          <c:showPercent val="0"/>
          <c:showBubbleSize val="0"/>
        </c:dLbls>
        <c:axId val="501146384"/>
        <c:axId val="501144424"/>
      </c:scatterChart>
      <c:valAx>
        <c:axId val="50114638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Velocity</a:t>
                </a:r>
                <a:r>
                  <a:rPr lang="en-US" sz="1600" baseline="0"/>
                  <a:t> (mm/s)</a:t>
                </a:r>
                <a:endParaRPr lang="en-US" sz="1600"/>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1144424"/>
        <c:crosses val="autoZero"/>
        <c:crossBetween val="midCat"/>
      </c:valAx>
      <c:valAx>
        <c:axId val="501144424"/>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Head</a:t>
                </a:r>
                <a:r>
                  <a:rPr lang="en-US" sz="1600" baseline="0"/>
                  <a:t> Loss (mm)</a:t>
                </a:r>
                <a:endParaRPr lang="en-US" sz="1600"/>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114638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Dirty Bed</a:t>
            </a:r>
            <a:r>
              <a:rPr lang="en-US" baseline="0"/>
              <a:t> Head Loss</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'Dirty Bed'!$E$1</c:f>
              <c:strCache>
                <c:ptCount val="1"/>
                <c:pt idx="0">
                  <c:v>Normalized Head Loss (mm)</c:v>
                </c:pt>
              </c:strCache>
            </c:strRef>
          </c:tx>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poly"/>
            <c:order val="2"/>
            <c:intercept val="0"/>
            <c:dispRSqr val="1"/>
            <c:dispEq val="1"/>
            <c:trendlineLbl>
              <c:layout>
                <c:manualLayout>
                  <c:x val="-0.27964063867016625"/>
                  <c:y val="0.23479367162438028"/>
                </c:manualLayout>
              </c:layout>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aseline="0"/>
                      <a:t>y = 101.04x</a:t>
                    </a:r>
                    <a:r>
                      <a:rPr lang="en-US" sz="1600" baseline="30000"/>
                      <a:t>2</a:t>
                    </a:r>
                    <a:r>
                      <a:rPr lang="en-US" sz="1600" baseline="0"/>
                      <a:t> + 460.44x</a:t>
                    </a:r>
                    <a:br>
                      <a:rPr lang="en-US" sz="1600" baseline="0"/>
                    </a:br>
                    <a:r>
                      <a:rPr lang="en-US" sz="1600" baseline="0"/>
                      <a:t>R² = 0.9992</a:t>
                    </a:r>
                    <a:endParaRPr lang="en-US" sz="1600"/>
                  </a:p>
                </c:rich>
              </c:tx>
              <c:numFmt formatCode="General"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rendlineLbl>
          </c:trendline>
          <c:xVal>
            <c:numRef>
              <c:f>'Dirty Bed'!$C$2:$C$6</c:f>
              <c:numCache>
                <c:formatCode>General</c:formatCode>
                <c:ptCount val="5"/>
                <c:pt idx="0">
                  <c:v>0.36799999999999999</c:v>
                </c:pt>
                <c:pt idx="1">
                  <c:v>0.73399999999999999</c:v>
                </c:pt>
                <c:pt idx="2">
                  <c:v>1.101</c:v>
                </c:pt>
                <c:pt idx="3">
                  <c:v>1.4670000000000001</c:v>
                </c:pt>
                <c:pt idx="4">
                  <c:v>1.833</c:v>
                </c:pt>
              </c:numCache>
            </c:numRef>
          </c:xVal>
          <c:yVal>
            <c:numRef>
              <c:f>'Dirty Bed'!$E$2:$E$6</c:f>
              <c:numCache>
                <c:formatCode>General</c:formatCode>
                <c:ptCount val="5"/>
                <c:pt idx="0">
                  <c:v>181.13187999536646</c:v>
                </c:pt>
                <c:pt idx="1">
                  <c:v>409.07833697021283</c:v>
                </c:pt>
                <c:pt idx="2">
                  <c:v>614.20510513903798</c:v>
                </c:pt>
                <c:pt idx="3">
                  <c:v>892.72739746953312</c:v>
                </c:pt>
                <c:pt idx="4">
                  <c:v>1186.5064835769822</c:v>
                </c:pt>
              </c:numCache>
            </c:numRef>
          </c:yVal>
          <c:smooth val="0"/>
          <c:extLst>
            <c:ext xmlns:c16="http://schemas.microsoft.com/office/drawing/2014/chart" uri="{C3380CC4-5D6E-409C-BE32-E72D297353CC}">
              <c16:uniqueId val="{00000000-BB50-4308-A850-AC3568532DC8}"/>
            </c:ext>
          </c:extLst>
        </c:ser>
        <c:dLbls>
          <c:showLegendKey val="0"/>
          <c:showVal val="0"/>
          <c:showCatName val="0"/>
          <c:showSerName val="0"/>
          <c:showPercent val="0"/>
          <c:showBubbleSize val="0"/>
        </c:dLbls>
        <c:axId val="247251864"/>
        <c:axId val="246893864"/>
      </c:scatterChart>
      <c:valAx>
        <c:axId val="24725186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Velocity (mm/s)</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6893864"/>
        <c:crosses val="autoZero"/>
        <c:crossBetween val="midCat"/>
      </c:valAx>
      <c:valAx>
        <c:axId val="246893864"/>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Head Loss (mm)</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725186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over Time</a:t>
            </a:r>
          </a:p>
        </c:rich>
      </c:tx>
      <c:layout/>
      <c:overlay val="0"/>
    </c:title>
    <c:autoTitleDeleted val="0"/>
    <c:plotArea>
      <c:layout/>
      <c:scatterChart>
        <c:scatterStyle val="smoothMarker"/>
        <c:varyColors val="0"/>
        <c:ser>
          <c:idx val="0"/>
          <c:order val="0"/>
          <c:tx>
            <c:strRef>
              <c:f>'[2016-11-6 Clean Bed HL.xlsx]Sheet1'!$C$1</c:f>
              <c:strCache>
                <c:ptCount val="1"/>
                <c:pt idx="0">
                  <c:v>Head Loss</c:v>
                </c:pt>
              </c:strCache>
            </c:strRef>
          </c:tx>
          <c:marker>
            <c:symbol val="none"/>
          </c:marker>
          <c:xVal>
            <c:numRef>
              <c:f>'[2016-11-6 Clean Bed HL.xlsx]Sheet1'!$B$2:$B$17282</c:f>
              <c:numCache>
                <c:formatCode>General</c:formatCode>
                <c:ptCount val="17281"/>
                <c:pt idx="0">
                  <c:v>0</c:v>
                </c:pt>
                <c:pt idx="1">
                  <c:v>1.3888888888888889E-3</c:v>
                </c:pt>
                <c:pt idx="2">
                  <c:v>2.7777777777777779E-3</c:v>
                </c:pt>
                <c:pt idx="3">
                  <c:v>4.1666666666666666E-3</c:v>
                </c:pt>
                <c:pt idx="4">
                  <c:v>5.5555555555555558E-3</c:v>
                </c:pt>
                <c:pt idx="5">
                  <c:v>6.9444444444444449E-3</c:v>
                </c:pt>
                <c:pt idx="6">
                  <c:v>8.3333333333333332E-3</c:v>
                </c:pt>
                <c:pt idx="7">
                  <c:v>9.7222222222222224E-3</c:v>
                </c:pt>
                <c:pt idx="8">
                  <c:v>1.1111111111111112E-2</c:v>
                </c:pt>
                <c:pt idx="9">
                  <c:v>1.2500000000000001E-2</c:v>
                </c:pt>
                <c:pt idx="10">
                  <c:v>1.388888888888889E-2</c:v>
                </c:pt>
                <c:pt idx="11">
                  <c:v>1.5277777777777779E-2</c:v>
                </c:pt>
                <c:pt idx="12">
                  <c:v>1.6666666666666666E-2</c:v>
                </c:pt>
                <c:pt idx="13">
                  <c:v>1.8055555555555554E-2</c:v>
                </c:pt>
                <c:pt idx="14">
                  <c:v>1.9444444444444441E-2</c:v>
                </c:pt>
                <c:pt idx="15">
                  <c:v>2.0833333333333329E-2</c:v>
                </c:pt>
                <c:pt idx="16">
                  <c:v>2.2222222222222216E-2</c:v>
                </c:pt>
                <c:pt idx="17">
                  <c:v>2.3611111111111104E-2</c:v>
                </c:pt>
                <c:pt idx="18">
                  <c:v>2.4999999999999991E-2</c:v>
                </c:pt>
                <c:pt idx="19">
                  <c:v>2.6388888888888878E-2</c:v>
                </c:pt>
                <c:pt idx="20">
                  <c:v>2.7777777777777766E-2</c:v>
                </c:pt>
                <c:pt idx="21">
                  <c:v>2.9166666666666653E-2</c:v>
                </c:pt>
                <c:pt idx="22">
                  <c:v>3.0555555555555541E-2</c:v>
                </c:pt>
                <c:pt idx="23">
                  <c:v>3.1944444444444428E-2</c:v>
                </c:pt>
                <c:pt idx="24">
                  <c:v>3.3333333333333319E-2</c:v>
                </c:pt>
                <c:pt idx="25">
                  <c:v>3.472222222222221E-2</c:v>
                </c:pt>
                <c:pt idx="26">
                  <c:v>3.6111111111111101E-2</c:v>
                </c:pt>
                <c:pt idx="27">
                  <c:v>3.7499999999999992E-2</c:v>
                </c:pt>
                <c:pt idx="28">
                  <c:v>3.8888888888888883E-2</c:v>
                </c:pt>
                <c:pt idx="29">
                  <c:v>4.0277777777777773E-2</c:v>
                </c:pt>
                <c:pt idx="30">
                  <c:v>4.1666666666666664E-2</c:v>
                </c:pt>
                <c:pt idx="31">
                  <c:v>4.3055555555555555E-2</c:v>
                </c:pt>
                <c:pt idx="32">
                  <c:v>4.4444444444444446E-2</c:v>
                </c:pt>
                <c:pt idx="33">
                  <c:v>4.5833333333333337E-2</c:v>
                </c:pt>
                <c:pt idx="34">
                  <c:v>4.7222222222222228E-2</c:v>
                </c:pt>
                <c:pt idx="35">
                  <c:v>4.8611111111111119E-2</c:v>
                </c:pt>
                <c:pt idx="36">
                  <c:v>5.000000000000001E-2</c:v>
                </c:pt>
                <c:pt idx="37">
                  <c:v>5.1388888888888901E-2</c:v>
                </c:pt>
                <c:pt idx="38">
                  <c:v>5.2777777777777792E-2</c:v>
                </c:pt>
                <c:pt idx="39">
                  <c:v>5.4166666666666682E-2</c:v>
                </c:pt>
                <c:pt idx="40">
                  <c:v>5.5555555555555573E-2</c:v>
                </c:pt>
                <c:pt idx="41">
                  <c:v>5.6944444444444464E-2</c:v>
                </c:pt>
                <c:pt idx="42">
                  <c:v>5.8333333333333355E-2</c:v>
                </c:pt>
                <c:pt idx="43">
                  <c:v>5.9722222222222246E-2</c:v>
                </c:pt>
                <c:pt idx="44">
                  <c:v>6.1111111111111137E-2</c:v>
                </c:pt>
                <c:pt idx="45">
                  <c:v>6.2500000000000028E-2</c:v>
                </c:pt>
                <c:pt idx="46">
                  <c:v>6.3888888888888912E-2</c:v>
                </c:pt>
                <c:pt idx="47">
                  <c:v>6.5277777777777796E-2</c:v>
                </c:pt>
                <c:pt idx="48">
                  <c:v>6.666666666666668E-2</c:v>
                </c:pt>
                <c:pt idx="49">
                  <c:v>6.8055555555555564E-2</c:v>
                </c:pt>
                <c:pt idx="50">
                  <c:v>6.9444444444444448E-2</c:v>
                </c:pt>
                <c:pt idx="51">
                  <c:v>7.0833333333333331E-2</c:v>
                </c:pt>
                <c:pt idx="52">
                  <c:v>7.2222222222222215E-2</c:v>
                </c:pt>
                <c:pt idx="53">
                  <c:v>7.3611111111111099E-2</c:v>
                </c:pt>
                <c:pt idx="54">
                  <c:v>7.4999999999999983E-2</c:v>
                </c:pt>
                <c:pt idx="55">
                  <c:v>7.6388888888888867E-2</c:v>
                </c:pt>
                <c:pt idx="56">
                  <c:v>7.7777777777777751E-2</c:v>
                </c:pt>
                <c:pt idx="57">
                  <c:v>7.9166666666666635E-2</c:v>
                </c:pt>
                <c:pt idx="58">
                  <c:v>8.0555555555555519E-2</c:v>
                </c:pt>
                <c:pt idx="59">
                  <c:v>8.1944444444444403E-2</c:v>
                </c:pt>
                <c:pt idx="60">
                  <c:v>8.3333333333333287E-2</c:v>
                </c:pt>
                <c:pt idx="61">
                  <c:v>8.4722222222222171E-2</c:v>
                </c:pt>
                <c:pt idx="62">
                  <c:v>8.6111111111111055E-2</c:v>
                </c:pt>
                <c:pt idx="63">
                  <c:v>8.7499999999999939E-2</c:v>
                </c:pt>
                <c:pt idx="64">
                  <c:v>8.8888888888888823E-2</c:v>
                </c:pt>
                <c:pt idx="65">
                  <c:v>9.0277777777777707E-2</c:v>
                </c:pt>
                <c:pt idx="66">
                  <c:v>9.1666666666666591E-2</c:v>
                </c:pt>
                <c:pt idx="67">
                  <c:v>9.3055555555555475E-2</c:v>
                </c:pt>
                <c:pt idx="68">
                  <c:v>9.4444444444444359E-2</c:v>
                </c:pt>
                <c:pt idx="69">
                  <c:v>9.5833333333333243E-2</c:v>
                </c:pt>
                <c:pt idx="70">
                  <c:v>9.7222222222222127E-2</c:v>
                </c:pt>
                <c:pt idx="71">
                  <c:v>9.8611111111111011E-2</c:v>
                </c:pt>
                <c:pt idx="72">
                  <c:v>9.9999999999999895E-2</c:v>
                </c:pt>
                <c:pt idx="73">
                  <c:v>0.10138888888888878</c:v>
                </c:pt>
                <c:pt idx="74">
                  <c:v>0.10277777777777766</c:v>
                </c:pt>
                <c:pt idx="75">
                  <c:v>0.10416666666666655</c:v>
                </c:pt>
                <c:pt idx="76">
                  <c:v>0.10555555555555543</c:v>
                </c:pt>
                <c:pt idx="77">
                  <c:v>0.10694444444444431</c:v>
                </c:pt>
                <c:pt idx="78">
                  <c:v>0.1083333333333332</c:v>
                </c:pt>
                <c:pt idx="79">
                  <c:v>0.10972222222222208</c:v>
                </c:pt>
                <c:pt idx="80">
                  <c:v>0.11111111111111097</c:v>
                </c:pt>
                <c:pt idx="81">
                  <c:v>0.11249999999999985</c:v>
                </c:pt>
                <c:pt idx="82">
                  <c:v>0.11388888888888873</c:v>
                </c:pt>
                <c:pt idx="83">
                  <c:v>0.11527777777777762</c:v>
                </c:pt>
                <c:pt idx="84">
                  <c:v>0.1166666666666665</c:v>
                </c:pt>
                <c:pt idx="85">
                  <c:v>0.11805555555555539</c:v>
                </c:pt>
                <c:pt idx="86">
                  <c:v>0.11944444444444427</c:v>
                </c:pt>
                <c:pt idx="87">
                  <c:v>0.12083333333333315</c:v>
                </c:pt>
                <c:pt idx="88">
                  <c:v>0.12222222222222204</c:v>
                </c:pt>
                <c:pt idx="89">
                  <c:v>0.12361111111111092</c:v>
                </c:pt>
                <c:pt idx="90">
                  <c:v>0.12499999999999981</c:v>
                </c:pt>
                <c:pt idx="91">
                  <c:v>0.12638888888888869</c:v>
                </c:pt>
                <c:pt idx="92">
                  <c:v>0.12777777777777757</c:v>
                </c:pt>
                <c:pt idx="93">
                  <c:v>0.12916666666666646</c:v>
                </c:pt>
                <c:pt idx="94">
                  <c:v>0.13055555555555534</c:v>
                </c:pt>
                <c:pt idx="95">
                  <c:v>0.13194444444444423</c:v>
                </c:pt>
                <c:pt idx="96">
                  <c:v>0.13333333333333311</c:v>
                </c:pt>
                <c:pt idx="97">
                  <c:v>0.13472222222222199</c:v>
                </c:pt>
                <c:pt idx="98">
                  <c:v>0.13611111111111088</c:v>
                </c:pt>
                <c:pt idx="99">
                  <c:v>0.13749999999999976</c:v>
                </c:pt>
                <c:pt idx="100">
                  <c:v>0.13888888888888865</c:v>
                </c:pt>
                <c:pt idx="101">
                  <c:v>0.14027777777777753</c:v>
                </c:pt>
                <c:pt idx="102">
                  <c:v>0.14166666666666641</c:v>
                </c:pt>
                <c:pt idx="103">
                  <c:v>0.1430555555555553</c:v>
                </c:pt>
                <c:pt idx="104">
                  <c:v>0.14444444444444418</c:v>
                </c:pt>
                <c:pt idx="105">
                  <c:v>0.14583333333333307</c:v>
                </c:pt>
                <c:pt idx="106">
                  <c:v>0.14722222222222195</c:v>
                </c:pt>
                <c:pt idx="107">
                  <c:v>0.14861111111111083</c:v>
                </c:pt>
                <c:pt idx="108">
                  <c:v>0.14999999999999972</c:v>
                </c:pt>
                <c:pt idx="109">
                  <c:v>0.1513888888888886</c:v>
                </c:pt>
                <c:pt idx="110">
                  <c:v>0.15277777777777748</c:v>
                </c:pt>
                <c:pt idx="111">
                  <c:v>0.15416666666666637</c:v>
                </c:pt>
                <c:pt idx="112">
                  <c:v>0.15555555555555525</c:v>
                </c:pt>
                <c:pt idx="113">
                  <c:v>0.15694444444444414</c:v>
                </c:pt>
                <c:pt idx="114">
                  <c:v>0.15833333333333302</c:v>
                </c:pt>
                <c:pt idx="115">
                  <c:v>0.1597222222222219</c:v>
                </c:pt>
                <c:pt idx="116">
                  <c:v>0.16111111111111079</c:v>
                </c:pt>
                <c:pt idx="117">
                  <c:v>0.16249999999999967</c:v>
                </c:pt>
                <c:pt idx="118">
                  <c:v>0.16388888888888856</c:v>
                </c:pt>
                <c:pt idx="119">
                  <c:v>0.16527777777777744</c:v>
                </c:pt>
                <c:pt idx="120">
                  <c:v>0.16666666666666632</c:v>
                </c:pt>
                <c:pt idx="121">
                  <c:v>0.16805555555555521</c:v>
                </c:pt>
                <c:pt idx="122">
                  <c:v>0.16944444444444409</c:v>
                </c:pt>
                <c:pt idx="123">
                  <c:v>0.17083333333333298</c:v>
                </c:pt>
                <c:pt idx="124">
                  <c:v>0.17222222222222186</c:v>
                </c:pt>
                <c:pt idx="125">
                  <c:v>0.17361111111111074</c:v>
                </c:pt>
                <c:pt idx="126">
                  <c:v>0.17499999999999963</c:v>
                </c:pt>
                <c:pt idx="127">
                  <c:v>0.17638888888888851</c:v>
                </c:pt>
                <c:pt idx="128">
                  <c:v>0.1777777777777774</c:v>
                </c:pt>
                <c:pt idx="129">
                  <c:v>0.17916666666666628</c:v>
                </c:pt>
                <c:pt idx="130">
                  <c:v>0.18055555555555516</c:v>
                </c:pt>
                <c:pt idx="131">
                  <c:v>0.18194444444444405</c:v>
                </c:pt>
                <c:pt idx="132">
                  <c:v>0.18333333333333293</c:v>
                </c:pt>
                <c:pt idx="133">
                  <c:v>0.18472222222222182</c:v>
                </c:pt>
                <c:pt idx="134">
                  <c:v>0.1861111111111107</c:v>
                </c:pt>
                <c:pt idx="135">
                  <c:v>0.18749999999999958</c:v>
                </c:pt>
                <c:pt idx="136">
                  <c:v>0.18888888888888847</c:v>
                </c:pt>
                <c:pt idx="137">
                  <c:v>0.19027777777777735</c:v>
                </c:pt>
                <c:pt idx="138">
                  <c:v>0.19166666666666624</c:v>
                </c:pt>
                <c:pt idx="139">
                  <c:v>0.19305555555555512</c:v>
                </c:pt>
                <c:pt idx="140">
                  <c:v>0.194444444444444</c:v>
                </c:pt>
                <c:pt idx="141">
                  <c:v>0.19583333333333289</c:v>
                </c:pt>
                <c:pt idx="142">
                  <c:v>0.19722222222222177</c:v>
                </c:pt>
                <c:pt idx="143">
                  <c:v>0.19861111111111066</c:v>
                </c:pt>
                <c:pt idx="144">
                  <c:v>0.19999999999999954</c:v>
                </c:pt>
                <c:pt idx="145">
                  <c:v>0.20138888888888842</c:v>
                </c:pt>
                <c:pt idx="146">
                  <c:v>0.20277777777777731</c:v>
                </c:pt>
                <c:pt idx="147">
                  <c:v>0.20416666666666619</c:v>
                </c:pt>
                <c:pt idx="148">
                  <c:v>0.20555555555555508</c:v>
                </c:pt>
                <c:pt idx="149">
                  <c:v>0.20694444444444396</c:v>
                </c:pt>
                <c:pt idx="150">
                  <c:v>0.20833333333333284</c:v>
                </c:pt>
                <c:pt idx="151">
                  <c:v>0.20972222222222173</c:v>
                </c:pt>
                <c:pt idx="152">
                  <c:v>0.21111111111111061</c:v>
                </c:pt>
                <c:pt idx="153">
                  <c:v>0.21249999999999949</c:v>
                </c:pt>
                <c:pt idx="154">
                  <c:v>0.21388888888888838</c:v>
                </c:pt>
                <c:pt idx="155">
                  <c:v>0.21527777777777726</c:v>
                </c:pt>
                <c:pt idx="156">
                  <c:v>0.21666666666666615</c:v>
                </c:pt>
                <c:pt idx="157">
                  <c:v>0.21805555555555503</c:v>
                </c:pt>
                <c:pt idx="158">
                  <c:v>0.21944444444444391</c:v>
                </c:pt>
              </c:numCache>
            </c:numRef>
          </c:xVal>
          <c:yVal>
            <c:numRef>
              <c:f>'[2016-11-6 Clean Bed HL.xlsx]Sheet1'!$C$2:$C$17282</c:f>
              <c:numCache>
                <c:formatCode>General</c:formatCode>
                <c:ptCount val="17281"/>
                <c:pt idx="0">
                  <c:v>70.840255740000003</c:v>
                </c:pt>
                <c:pt idx="1">
                  <c:v>93.619232179999997</c:v>
                </c:pt>
                <c:pt idx="2">
                  <c:v>92.984939580000002</c:v>
                </c:pt>
                <c:pt idx="3">
                  <c:v>104.09574127</c:v>
                </c:pt>
                <c:pt idx="4">
                  <c:v>127.35824585</c:v>
                </c:pt>
                <c:pt idx="5">
                  <c:v>140.41122437000001</c:v>
                </c:pt>
                <c:pt idx="6">
                  <c:v>143.34147644000001</c:v>
                </c:pt>
                <c:pt idx="7">
                  <c:v>143.29998778999999</c:v>
                </c:pt>
                <c:pt idx="8">
                  <c:v>143.66085815</c:v>
                </c:pt>
                <c:pt idx="9">
                  <c:v>143.01138306000001</c:v>
                </c:pt>
                <c:pt idx="10">
                  <c:v>143.37760925000001</c:v>
                </c:pt>
                <c:pt idx="11">
                  <c:v>143.08766173999999</c:v>
                </c:pt>
                <c:pt idx="12">
                  <c:v>143.48243712999999</c:v>
                </c:pt>
                <c:pt idx="13">
                  <c:v>143.24778748</c:v>
                </c:pt>
                <c:pt idx="14">
                  <c:v>143.57833862000001</c:v>
                </c:pt>
                <c:pt idx="15">
                  <c:v>143.29286193999999</c:v>
                </c:pt>
                <c:pt idx="16">
                  <c:v>143.32719420999999</c:v>
                </c:pt>
                <c:pt idx="17">
                  <c:v>143.33969116</c:v>
                </c:pt>
                <c:pt idx="18">
                  <c:v>143.42443847999999</c:v>
                </c:pt>
                <c:pt idx="19">
                  <c:v>143.29998778999999</c:v>
                </c:pt>
                <c:pt idx="20">
                  <c:v>143.50830078000001</c:v>
                </c:pt>
                <c:pt idx="21">
                  <c:v>143.46815491000001</c:v>
                </c:pt>
                <c:pt idx="22">
                  <c:v>143.45121764999999</c:v>
                </c:pt>
                <c:pt idx="23">
                  <c:v>143.34548950000001</c:v>
                </c:pt>
                <c:pt idx="24">
                  <c:v>143.43336486999999</c:v>
                </c:pt>
                <c:pt idx="25">
                  <c:v>143.37091064000001</c:v>
                </c:pt>
                <c:pt idx="26">
                  <c:v>143.46325684000001</c:v>
                </c:pt>
                <c:pt idx="27">
                  <c:v>143.56674193999999</c:v>
                </c:pt>
                <c:pt idx="28">
                  <c:v>143.58146667</c:v>
                </c:pt>
                <c:pt idx="29">
                  <c:v>144.56282042999999</c:v>
                </c:pt>
                <c:pt idx="30">
                  <c:v>145.40945435</c:v>
                </c:pt>
                <c:pt idx="31">
                  <c:v>145.4322052</c:v>
                </c:pt>
                <c:pt idx="32">
                  <c:v>145.41436768</c:v>
                </c:pt>
                <c:pt idx="33">
                  <c:v>145.47012329</c:v>
                </c:pt>
                <c:pt idx="34">
                  <c:v>145.45896912000001</c:v>
                </c:pt>
                <c:pt idx="35">
                  <c:v>145.50001526</c:v>
                </c:pt>
                <c:pt idx="36">
                  <c:v>145.47637939000001</c:v>
                </c:pt>
                <c:pt idx="37">
                  <c:v>145.49957275</c:v>
                </c:pt>
                <c:pt idx="38">
                  <c:v>145.49064636</c:v>
                </c:pt>
                <c:pt idx="39">
                  <c:v>145.44728087999999</c:v>
                </c:pt>
                <c:pt idx="40">
                  <c:v>145.50671387</c:v>
                </c:pt>
                <c:pt idx="41">
                  <c:v>145.49867248999999</c:v>
                </c:pt>
                <c:pt idx="42">
                  <c:v>145.59324645999999</c:v>
                </c:pt>
                <c:pt idx="43">
                  <c:v>145.5249939</c:v>
                </c:pt>
                <c:pt idx="44">
                  <c:v>145.62803650000001</c:v>
                </c:pt>
                <c:pt idx="45">
                  <c:v>145.44425964000001</c:v>
                </c:pt>
                <c:pt idx="46">
                  <c:v>145.60037231000001</c:v>
                </c:pt>
                <c:pt idx="47">
                  <c:v>145.58120728</c:v>
                </c:pt>
                <c:pt idx="48">
                  <c:v>145.59146118000001</c:v>
                </c:pt>
                <c:pt idx="49">
                  <c:v>145.60127258</c:v>
                </c:pt>
                <c:pt idx="50">
                  <c:v>145.55577087</c:v>
                </c:pt>
                <c:pt idx="51">
                  <c:v>145.61465454</c:v>
                </c:pt>
                <c:pt idx="52">
                  <c:v>145.59992980999999</c:v>
                </c:pt>
                <c:pt idx="53">
                  <c:v>145.55979919000001</c:v>
                </c:pt>
                <c:pt idx="54">
                  <c:v>145.54907227000001</c:v>
                </c:pt>
                <c:pt idx="55">
                  <c:v>146.50720215000001</c:v>
                </c:pt>
                <c:pt idx="56">
                  <c:v>147.58970642</c:v>
                </c:pt>
                <c:pt idx="57">
                  <c:v>147.66195679</c:v>
                </c:pt>
                <c:pt idx="58">
                  <c:v>147.71011353</c:v>
                </c:pt>
                <c:pt idx="59">
                  <c:v>147.66688538</c:v>
                </c:pt>
                <c:pt idx="60">
                  <c:v>147.66552734000001</c:v>
                </c:pt>
                <c:pt idx="61">
                  <c:v>147.65438843000001</c:v>
                </c:pt>
                <c:pt idx="62">
                  <c:v>147.76409912</c:v>
                </c:pt>
                <c:pt idx="63">
                  <c:v>147.70477295000001</c:v>
                </c:pt>
                <c:pt idx="64">
                  <c:v>147.62983704000001</c:v>
                </c:pt>
                <c:pt idx="65">
                  <c:v>147.64009093999999</c:v>
                </c:pt>
                <c:pt idx="66">
                  <c:v>147.69854735999999</c:v>
                </c:pt>
                <c:pt idx="67">
                  <c:v>147.59999084</c:v>
                </c:pt>
                <c:pt idx="68">
                  <c:v>147.73822021000001</c:v>
                </c:pt>
                <c:pt idx="69">
                  <c:v>147.64590454</c:v>
                </c:pt>
                <c:pt idx="70">
                  <c:v>147.67311096</c:v>
                </c:pt>
                <c:pt idx="71">
                  <c:v>147.66821289000001</c:v>
                </c:pt>
                <c:pt idx="72">
                  <c:v>147.65841674999999</c:v>
                </c:pt>
                <c:pt idx="73">
                  <c:v>147.73242187</c:v>
                </c:pt>
                <c:pt idx="74">
                  <c:v>147.76144409</c:v>
                </c:pt>
                <c:pt idx="75">
                  <c:v>147.83546448000001</c:v>
                </c:pt>
                <c:pt idx="76">
                  <c:v>147.78105163999999</c:v>
                </c:pt>
                <c:pt idx="77">
                  <c:v>147.74267578000001</c:v>
                </c:pt>
                <c:pt idx="78">
                  <c:v>147.73558044000001</c:v>
                </c:pt>
                <c:pt idx="79">
                  <c:v>147.77256775000001</c:v>
                </c:pt>
                <c:pt idx="80">
                  <c:v>147.69052124000001</c:v>
                </c:pt>
                <c:pt idx="81">
                  <c:v>148.35940552</c:v>
                </c:pt>
                <c:pt idx="82">
                  <c:v>149.47250366</c:v>
                </c:pt>
                <c:pt idx="83">
                  <c:v>149.53450011999999</c:v>
                </c:pt>
                <c:pt idx="84">
                  <c:v>149.62413025000001</c:v>
                </c:pt>
                <c:pt idx="85">
                  <c:v>149.58445739999999</c:v>
                </c:pt>
                <c:pt idx="86">
                  <c:v>149.65444946</c:v>
                </c:pt>
                <c:pt idx="87">
                  <c:v>149.65084838999999</c:v>
                </c:pt>
                <c:pt idx="88">
                  <c:v>149.78874207000001</c:v>
                </c:pt>
                <c:pt idx="89">
                  <c:v>149.84663391000001</c:v>
                </c:pt>
                <c:pt idx="90">
                  <c:v>149.82348633000001</c:v>
                </c:pt>
                <c:pt idx="91">
                  <c:v>149.75071715999999</c:v>
                </c:pt>
                <c:pt idx="92">
                  <c:v>149.72169495</c:v>
                </c:pt>
                <c:pt idx="93">
                  <c:v>149.84082031</c:v>
                </c:pt>
                <c:pt idx="94">
                  <c:v>149.80516051999999</c:v>
                </c:pt>
                <c:pt idx="95">
                  <c:v>149.79891968000001</c:v>
                </c:pt>
                <c:pt idx="96">
                  <c:v>149.86535645000001</c:v>
                </c:pt>
                <c:pt idx="97">
                  <c:v>149.84753418</c:v>
                </c:pt>
                <c:pt idx="98">
                  <c:v>149.90638733</c:v>
                </c:pt>
                <c:pt idx="99">
                  <c:v>149.84176636000001</c:v>
                </c:pt>
                <c:pt idx="100">
                  <c:v>149.83862305</c:v>
                </c:pt>
                <c:pt idx="101">
                  <c:v>149.87471008</c:v>
                </c:pt>
                <c:pt idx="102">
                  <c:v>149.86495972</c:v>
                </c:pt>
                <c:pt idx="103">
                  <c:v>149.77174377</c:v>
                </c:pt>
                <c:pt idx="104">
                  <c:v>149.73069763000001</c:v>
                </c:pt>
                <c:pt idx="105">
                  <c:v>149.80917357999999</c:v>
                </c:pt>
                <c:pt idx="106">
                  <c:v>149.77349853999999</c:v>
                </c:pt>
                <c:pt idx="107">
                  <c:v>150.51060486</c:v>
                </c:pt>
                <c:pt idx="108">
                  <c:v>151.67817688</c:v>
                </c:pt>
                <c:pt idx="109">
                  <c:v>151.76513671999999</c:v>
                </c:pt>
                <c:pt idx="110">
                  <c:v>151.83872986</c:v>
                </c:pt>
                <c:pt idx="111">
                  <c:v>151.94757079999999</c:v>
                </c:pt>
                <c:pt idx="112">
                  <c:v>151.9382019</c:v>
                </c:pt>
                <c:pt idx="113">
                  <c:v>151.88427734000001</c:v>
                </c:pt>
                <c:pt idx="114">
                  <c:v>151.90568542</c:v>
                </c:pt>
                <c:pt idx="115">
                  <c:v>151.86331177</c:v>
                </c:pt>
                <c:pt idx="116">
                  <c:v>151.87846375000001</c:v>
                </c:pt>
                <c:pt idx="117">
                  <c:v>151.92085266000001</c:v>
                </c:pt>
                <c:pt idx="118">
                  <c:v>151.86547852000001</c:v>
                </c:pt>
                <c:pt idx="119">
                  <c:v>151.8605957</c:v>
                </c:pt>
                <c:pt idx="120">
                  <c:v>151.84452820000001</c:v>
                </c:pt>
                <c:pt idx="121">
                  <c:v>151.84992980999999</c:v>
                </c:pt>
                <c:pt idx="122">
                  <c:v>151.91635131999999</c:v>
                </c:pt>
                <c:pt idx="123">
                  <c:v>151.84860229</c:v>
                </c:pt>
                <c:pt idx="124">
                  <c:v>151.92443847999999</c:v>
                </c:pt>
                <c:pt idx="125">
                  <c:v>151.96858215</c:v>
                </c:pt>
                <c:pt idx="126">
                  <c:v>152.00384521000001</c:v>
                </c:pt>
                <c:pt idx="127">
                  <c:v>152.01004028</c:v>
                </c:pt>
                <c:pt idx="128">
                  <c:v>151.97831726000001</c:v>
                </c:pt>
                <c:pt idx="129">
                  <c:v>151.9434967</c:v>
                </c:pt>
                <c:pt idx="130">
                  <c:v>151.99169921999999</c:v>
                </c:pt>
                <c:pt idx="131">
                  <c:v>151.94580078000001</c:v>
                </c:pt>
                <c:pt idx="132">
                  <c:v>151.98460388000001</c:v>
                </c:pt>
                <c:pt idx="133">
                  <c:v>150.34034729000001</c:v>
                </c:pt>
                <c:pt idx="134">
                  <c:v>140.49597168</c:v>
                </c:pt>
                <c:pt idx="135">
                  <c:v>138.88877869000001</c:v>
                </c:pt>
                <c:pt idx="136">
                  <c:v>138.23260497999999</c:v>
                </c:pt>
                <c:pt idx="137">
                  <c:v>137.96231079</c:v>
                </c:pt>
                <c:pt idx="138">
                  <c:v>138.05464172000001</c:v>
                </c:pt>
                <c:pt idx="139">
                  <c:v>138.29824829</c:v>
                </c:pt>
                <c:pt idx="140">
                  <c:v>138.25852965999999</c:v>
                </c:pt>
                <c:pt idx="141">
                  <c:v>138.09031676999999</c:v>
                </c:pt>
                <c:pt idx="142">
                  <c:v>138.07254028</c:v>
                </c:pt>
                <c:pt idx="143">
                  <c:v>138.03909302</c:v>
                </c:pt>
                <c:pt idx="144">
                  <c:v>138.25448607999999</c:v>
                </c:pt>
                <c:pt idx="145">
                  <c:v>138.17195129000001</c:v>
                </c:pt>
                <c:pt idx="146">
                  <c:v>138.04972839000001</c:v>
                </c:pt>
                <c:pt idx="147">
                  <c:v>138.00109863</c:v>
                </c:pt>
                <c:pt idx="148">
                  <c:v>137.93019104000001</c:v>
                </c:pt>
                <c:pt idx="149">
                  <c:v>137.9538269</c:v>
                </c:pt>
                <c:pt idx="150">
                  <c:v>137.86505127000001</c:v>
                </c:pt>
                <c:pt idx="151">
                  <c:v>137.83918761999999</c:v>
                </c:pt>
                <c:pt idx="152">
                  <c:v>137.7571106</c:v>
                </c:pt>
                <c:pt idx="153">
                  <c:v>137.84364318999999</c:v>
                </c:pt>
                <c:pt idx="154">
                  <c:v>137.86549377</c:v>
                </c:pt>
                <c:pt idx="155">
                  <c:v>137.86727905000001</c:v>
                </c:pt>
                <c:pt idx="156">
                  <c:v>137.90118408000001</c:v>
                </c:pt>
                <c:pt idx="157">
                  <c:v>137.84275818</c:v>
                </c:pt>
                <c:pt idx="158">
                  <c:v>137.831604</c:v>
                </c:pt>
              </c:numCache>
            </c:numRef>
          </c:yVal>
          <c:smooth val="1"/>
          <c:extLst>
            <c:ext xmlns:c16="http://schemas.microsoft.com/office/drawing/2014/chart" uri="{C3380CC4-5D6E-409C-BE32-E72D297353CC}">
              <c16:uniqueId val="{00000000-C52B-43DF-84BA-7F163F71B4D8}"/>
            </c:ext>
          </c:extLst>
        </c:ser>
        <c:dLbls>
          <c:showLegendKey val="0"/>
          <c:showVal val="0"/>
          <c:showCatName val="0"/>
          <c:showSerName val="0"/>
          <c:showPercent val="0"/>
          <c:showBubbleSize val="0"/>
        </c:dLbls>
        <c:axId val="250688744"/>
        <c:axId val="493163912"/>
      </c:scatterChart>
      <c:valAx>
        <c:axId val="250688744"/>
        <c:scaling>
          <c:orientation val="minMax"/>
        </c:scaling>
        <c:delete val="0"/>
        <c:axPos val="b"/>
        <c:title>
          <c:tx>
            <c:rich>
              <a:bodyPr/>
              <a:lstStyle/>
              <a:p>
                <a:pPr>
                  <a:defRPr/>
                </a:pPr>
                <a:r>
                  <a:rPr lang="en-US"/>
                  <a:t>Time (hr)</a:t>
                </a:r>
              </a:p>
            </c:rich>
          </c:tx>
          <c:layout/>
          <c:overlay val="0"/>
        </c:title>
        <c:numFmt formatCode="General" sourceLinked="1"/>
        <c:majorTickMark val="none"/>
        <c:minorTickMark val="none"/>
        <c:tickLblPos val="nextTo"/>
        <c:crossAx val="493163912"/>
        <c:crosses val="autoZero"/>
        <c:crossBetween val="midCat"/>
      </c:valAx>
      <c:valAx>
        <c:axId val="493163912"/>
        <c:scaling>
          <c:orientation val="minMax"/>
          <c:min val="135"/>
        </c:scaling>
        <c:delete val="0"/>
        <c:axPos val="l"/>
        <c:majorGridlines/>
        <c:title>
          <c:tx>
            <c:rich>
              <a:bodyPr/>
              <a:lstStyle/>
              <a:p>
                <a:pPr>
                  <a:defRPr/>
                </a:pPr>
                <a:r>
                  <a:rPr lang="en-US"/>
                  <a:t>Head Loss (cm)</a:t>
                </a:r>
              </a:p>
            </c:rich>
          </c:tx>
          <c:layout/>
          <c:overlay val="0"/>
        </c:title>
        <c:numFmt formatCode="General" sourceLinked="1"/>
        <c:majorTickMark val="none"/>
        <c:minorTickMark val="none"/>
        <c:tickLblPos val="nextTo"/>
        <c:crossAx val="250688744"/>
        <c:crosses val="autoZero"/>
        <c:crossBetween val="midCat"/>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over Time</a:t>
            </a:r>
          </a:p>
        </c:rich>
      </c:tx>
      <c:layout/>
      <c:overlay val="0"/>
    </c:title>
    <c:autoTitleDeleted val="0"/>
    <c:plotArea>
      <c:layout/>
      <c:scatterChart>
        <c:scatterStyle val="smoothMarker"/>
        <c:varyColors val="0"/>
        <c:ser>
          <c:idx val="0"/>
          <c:order val="0"/>
          <c:tx>
            <c:strRef>
              <c:f>'[2016-11-10 Dirty Bed HL Step Down.xlsx]Sheet1'!$B$1</c:f>
              <c:strCache>
                <c:ptCount val="1"/>
                <c:pt idx="0">
                  <c:v>Head Loss</c:v>
                </c:pt>
              </c:strCache>
            </c:strRef>
          </c:tx>
          <c:marker>
            <c:symbol val="none"/>
          </c:marker>
          <c:xVal>
            <c:numRef>
              <c:f>'[2016-11-10 Dirty Bed HL Step Down.xlsx]Sheet1'!$A$2:$A$17282</c:f>
              <c:numCache>
                <c:formatCode>General</c:formatCode>
                <c:ptCount val="17281"/>
                <c:pt idx="0">
                  <c:v>0</c:v>
                </c:pt>
                <c:pt idx="1">
                  <c:v>1.3888888888888889E-3</c:v>
                </c:pt>
                <c:pt idx="2">
                  <c:v>2.7777777777777779E-3</c:v>
                </c:pt>
                <c:pt idx="3">
                  <c:v>4.1666666666666666E-3</c:v>
                </c:pt>
                <c:pt idx="4">
                  <c:v>5.5555555555555558E-3</c:v>
                </c:pt>
                <c:pt idx="5">
                  <c:v>6.9444444444444449E-3</c:v>
                </c:pt>
                <c:pt idx="6">
                  <c:v>8.3333333333333332E-3</c:v>
                </c:pt>
                <c:pt idx="7">
                  <c:v>9.7222222222222224E-3</c:v>
                </c:pt>
                <c:pt idx="8">
                  <c:v>1.1111111111111112E-2</c:v>
                </c:pt>
                <c:pt idx="9">
                  <c:v>1.2500000000000001E-2</c:v>
                </c:pt>
                <c:pt idx="10">
                  <c:v>1.388888888888889E-2</c:v>
                </c:pt>
                <c:pt idx="11">
                  <c:v>1.5277777777777779E-2</c:v>
                </c:pt>
                <c:pt idx="12">
                  <c:v>1.6666666666666666E-2</c:v>
                </c:pt>
                <c:pt idx="13">
                  <c:v>1.8055555555555554E-2</c:v>
                </c:pt>
                <c:pt idx="14">
                  <c:v>1.9444444444444441E-2</c:v>
                </c:pt>
                <c:pt idx="15">
                  <c:v>2.0833333333333329E-2</c:v>
                </c:pt>
                <c:pt idx="16">
                  <c:v>2.2222222222222216E-2</c:v>
                </c:pt>
                <c:pt idx="17">
                  <c:v>2.3611111111111104E-2</c:v>
                </c:pt>
                <c:pt idx="18">
                  <c:v>2.4999999999999991E-2</c:v>
                </c:pt>
                <c:pt idx="19">
                  <c:v>2.6388888888888878E-2</c:v>
                </c:pt>
                <c:pt idx="20">
                  <c:v>2.7777777777777766E-2</c:v>
                </c:pt>
                <c:pt idx="21">
                  <c:v>2.9166666666666653E-2</c:v>
                </c:pt>
                <c:pt idx="22">
                  <c:v>3.0555555555555541E-2</c:v>
                </c:pt>
                <c:pt idx="23">
                  <c:v>3.1944444444444428E-2</c:v>
                </c:pt>
                <c:pt idx="24">
                  <c:v>3.3333333333333319E-2</c:v>
                </c:pt>
                <c:pt idx="25">
                  <c:v>3.472222222222221E-2</c:v>
                </c:pt>
                <c:pt idx="26">
                  <c:v>3.6111111111111101E-2</c:v>
                </c:pt>
                <c:pt idx="27">
                  <c:v>3.7499999999999992E-2</c:v>
                </c:pt>
                <c:pt idx="28">
                  <c:v>3.8888888888888883E-2</c:v>
                </c:pt>
                <c:pt idx="29">
                  <c:v>4.0277777777777773E-2</c:v>
                </c:pt>
                <c:pt idx="30">
                  <c:v>4.1666666666666664E-2</c:v>
                </c:pt>
                <c:pt idx="31">
                  <c:v>4.3055555555555555E-2</c:v>
                </c:pt>
                <c:pt idx="32">
                  <c:v>4.4444444444444446E-2</c:v>
                </c:pt>
                <c:pt idx="33">
                  <c:v>4.5833333333333337E-2</c:v>
                </c:pt>
                <c:pt idx="34">
                  <c:v>4.7222222222222228E-2</c:v>
                </c:pt>
                <c:pt idx="35">
                  <c:v>4.8611111111111119E-2</c:v>
                </c:pt>
                <c:pt idx="36">
                  <c:v>5.000000000000001E-2</c:v>
                </c:pt>
                <c:pt idx="37">
                  <c:v>5.1388888888888901E-2</c:v>
                </c:pt>
                <c:pt idx="38">
                  <c:v>5.2777777777777792E-2</c:v>
                </c:pt>
                <c:pt idx="39">
                  <c:v>5.4166666666666682E-2</c:v>
                </c:pt>
                <c:pt idx="40">
                  <c:v>5.5555555555555573E-2</c:v>
                </c:pt>
                <c:pt idx="41">
                  <c:v>5.6944444444444464E-2</c:v>
                </c:pt>
                <c:pt idx="42">
                  <c:v>5.8333333333333355E-2</c:v>
                </c:pt>
                <c:pt idx="43">
                  <c:v>5.9722222222222246E-2</c:v>
                </c:pt>
                <c:pt idx="44">
                  <c:v>6.1111111111111137E-2</c:v>
                </c:pt>
                <c:pt idx="45">
                  <c:v>6.2500000000000028E-2</c:v>
                </c:pt>
                <c:pt idx="46">
                  <c:v>6.3888888888888912E-2</c:v>
                </c:pt>
                <c:pt idx="47">
                  <c:v>6.5277777777777796E-2</c:v>
                </c:pt>
                <c:pt idx="48">
                  <c:v>6.666666666666668E-2</c:v>
                </c:pt>
                <c:pt idx="49">
                  <c:v>6.8055555555555564E-2</c:v>
                </c:pt>
                <c:pt idx="50">
                  <c:v>6.9444444444444448E-2</c:v>
                </c:pt>
                <c:pt idx="51">
                  <c:v>7.0833333333333331E-2</c:v>
                </c:pt>
                <c:pt idx="52">
                  <c:v>7.2222222222222215E-2</c:v>
                </c:pt>
                <c:pt idx="53">
                  <c:v>7.3611111111111099E-2</c:v>
                </c:pt>
                <c:pt idx="54">
                  <c:v>7.4999999999999983E-2</c:v>
                </c:pt>
                <c:pt idx="55">
                  <c:v>7.6388888888888867E-2</c:v>
                </c:pt>
                <c:pt idx="56">
                  <c:v>7.7777777777777751E-2</c:v>
                </c:pt>
                <c:pt idx="57">
                  <c:v>7.9166666666666635E-2</c:v>
                </c:pt>
                <c:pt idx="58">
                  <c:v>8.0555555555555519E-2</c:v>
                </c:pt>
                <c:pt idx="59">
                  <c:v>8.1944444444444403E-2</c:v>
                </c:pt>
                <c:pt idx="60">
                  <c:v>8.3333333333333287E-2</c:v>
                </c:pt>
                <c:pt idx="61">
                  <c:v>8.4722222222222171E-2</c:v>
                </c:pt>
                <c:pt idx="62">
                  <c:v>8.6111111111111055E-2</c:v>
                </c:pt>
                <c:pt idx="63">
                  <c:v>8.7499999999999939E-2</c:v>
                </c:pt>
                <c:pt idx="64">
                  <c:v>8.8888888888888823E-2</c:v>
                </c:pt>
                <c:pt idx="65">
                  <c:v>9.0277777777777707E-2</c:v>
                </c:pt>
                <c:pt idx="66">
                  <c:v>9.1666666666666591E-2</c:v>
                </c:pt>
                <c:pt idx="67">
                  <c:v>9.3055555555555475E-2</c:v>
                </c:pt>
                <c:pt idx="68">
                  <c:v>9.4444444444444359E-2</c:v>
                </c:pt>
                <c:pt idx="69">
                  <c:v>9.5833333333333243E-2</c:v>
                </c:pt>
                <c:pt idx="70">
                  <c:v>9.7222222222222127E-2</c:v>
                </c:pt>
                <c:pt idx="71">
                  <c:v>9.8611111111111011E-2</c:v>
                </c:pt>
                <c:pt idx="72">
                  <c:v>9.9999999999999895E-2</c:v>
                </c:pt>
                <c:pt idx="73">
                  <c:v>0.10138888888888878</c:v>
                </c:pt>
                <c:pt idx="74">
                  <c:v>0.10277777777777766</c:v>
                </c:pt>
                <c:pt idx="75">
                  <c:v>0.10416666666666655</c:v>
                </c:pt>
                <c:pt idx="76">
                  <c:v>0.10555555555555543</c:v>
                </c:pt>
                <c:pt idx="77">
                  <c:v>0.10694444444444431</c:v>
                </c:pt>
                <c:pt idx="78">
                  <c:v>0.1083333333333332</c:v>
                </c:pt>
                <c:pt idx="79">
                  <c:v>0.10972222222222208</c:v>
                </c:pt>
                <c:pt idx="80">
                  <c:v>0.11111111111111097</c:v>
                </c:pt>
                <c:pt idx="81">
                  <c:v>0.11249999999999985</c:v>
                </c:pt>
                <c:pt idx="82">
                  <c:v>0.11388888888888873</c:v>
                </c:pt>
                <c:pt idx="83">
                  <c:v>0.11527777777777762</c:v>
                </c:pt>
                <c:pt idx="84">
                  <c:v>0.1166666666666665</c:v>
                </c:pt>
                <c:pt idx="85">
                  <c:v>0.11805555555555539</c:v>
                </c:pt>
                <c:pt idx="86">
                  <c:v>0.11944444444444427</c:v>
                </c:pt>
                <c:pt idx="87">
                  <c:v>0.12083333333333315</c:v>
                </c:pt>
                <c:pt idx="88">
                  <c:v>0.12222222222222204</c:v>
                </c:pt>
                <c:pt idx="89">
                  <c:v>0.12361111111111092</c:v>
                </c:pt>
                <c:pt idx="90">
                  <c:v>0.12499999999999981</c:v>
                </c:pt>
                <c:pt idx="91">
                  <c:v>0.12638888888888869</c:v>
                </c:pt>
                <c:pt idx="92">
                  <c:v>0.12777777777777757</c:v>
                </c:pt>
                <c:pt idx="93">
                  <c:v>0.12916666666666646</c:v>
                </c:pt>
                <c:pt idx="94">
                  <c:v>0.13055555555555534</c:v>
                </c:pt>
                <c:pt idx="95">
                  <c:v>0.13194444444444423</c:v>
                </c:pt>
                <c:pt idx="96">
                  <c:v>0.13333333333333311</c:v>
                </c:pt>
                <c:pt idx="97">
                  <c:v>0.13472222222222199</c:v>
                </c:pt>
                <c:pt idx="98">
                  <c:v>0.13611111111111088</c:v>
                </c:pt>
                <c:pt idx="99">
                  <c:v>0.13749999999999976</c:v>
                </c:pt>
                <c:pt idx="100">
                  <c:v>0.13888888888888865</c:v>
                </c:pt>
                <c:pt idx="101">
                  <c:v>0.14027777777777753</c:v>
                </c:pt>
                <c:pt idx="102">
                  <c:v>0.14166666666666641</c:v>
                </c:pt>
                <c:pt idx="103">
                  <c:v>0.1430555555555553</c:v>
                </c:pt>
                <c:pt idx="104">
                  <c:v>0.14444444444444418</c:v>
                </c:pt>
                <c:pt idx="105">
                  <c:v>0.14583333333333307</c:v>
                </c:pt>
                <c:pt idx="106">
                  <c:v>0.14722222222222195</c:v>
                </c:pt>
                <c:pt idx="107">
                  <c:v>0.14861111111111083</c:v>
                </c:pt>
                <c:pt idx="108">
                  <c:v>0.14999999999999972</c:v>
                </c:pt>
                <c:pt idx="109">
                  <c:v>0.1513888888888886</c:v>
                </c:pt>
                <c:pt idx="110">
                  <c:v>0.15277777777777748</c:v>
                </c:pt>
                <c:pt idx="111">
                  <c:v>0.15416666666666637</c:v>
                </c:pt>
                <c:pt idx="112">
                  <c:v>0.15555555555555525</c:v>
                </c:pt>
                <c:pt idx="113">
                  <c:v>0.15694444444444414</c:v>
                </c:pt>
                <c:pt idx="114">
                  <c:v>0.15833333333333302</c:v>
                </c:pt>
                <c:pt idx="115">
                  <c:v>0.1597222222222219</c:v>
                </c:pt>
                <c:pt idx="116">
                  <c:v>0.16111111111111079</c:v>
                </c:pt>
                <c:pt idx="117">
                  <c:v>0.16249999999999967</c:v>
                </c:pt>
                <c:pt idx="118">
                  <c:v>0.16388888888888856</c:v>
                </c:pt>
                <c:pt idx="119">
                  <c:v>0.16527777777777744</c:v>
                </c:pt>
                <c:pt idx="120">
                  <c:v>0.16666666666666632</c:v>
                </c:pt>
                <c:pt idx="121">
                  <c:v>0.16805555555555521</c:v>
                </c:pt>
                <c:pt idx="122">
                  <c:v>0.16944444444444409</c:v>
                </c:pt>
                <c:pt idx="123">
                  <c:v>0.17083333333333298</c:v>
                </c:pt>
                <c:pt idx="124">
                  <c:v>0.17222222222222186</c:v>
                </c:pt>
                <c:pt idx="125">
                  <c:v>0.17361111111111074</c:v>
                </c:pt>
                <c:pt idx="126">
                  <c:v>0.17499999999999963</c:v>
                </c:pt>
                <c:pt idx="127">
                  <c:v>0.17638888888888851</c:v>
                </c:pt>
                <c:pt idx="128">
                  <c:v>0.1777777777777774</c:v>
                </c:pt>
                <c:pt idx="129">
                  <c:v>0.17916666666666628</c:v>
                </c:pt>
                <c:pt idx="130">
                  <c:v>0.18055555555555516</c:v>
                </c:pt>
                <c:pt idx="131">
                  <c:v>0.18194444444444405</c:v>
                </c:pt>
                <c:pt idx="132">
                  <c:v>0.18333333333333293</c:v>
                </c:pt>
                <c:pt idx="133">
                  <c:v>0.18472222222222182</c:v>
                </c:pt>
                <c:pt idx="134">
                  <c:v>0.1861111111111107</c:v>
                </c:pt>
                <c:pt idx="135">
                  <c:v>0.18749999999999958</c:v>
                </c:pt>
                <c:pt idx="136">
                  <c:v>0.18888888888888847</c:v>
                </c:pt>
                <c:pt idx="137">
                  <c:v>0.19027777777777735</c:v>
                </c:pt>
                <c:pt idx="138">
                  <c:v>0.19166666666666624</c:v>
                </c:pt>
                <c:pt idx="139">
                  <c:v>0.19305555555555512</c:v>
                </c:pt>
                <c:pt idx="140">
                  <c:v>0.194444444444444</c:v>
                </c:pt>
                <c:pt idx="141">
                  <c:v>0.19583333333333289</c:v>
                </c:pt>
                <c:pt idx="142">
                  <c:v>0.19722222222222177</c:v>
                </c:pt>
                <c:pt idx="143">
                  <c:v>0.19861111111111066</c:v>
                </c:pt>
                <c:pt idx="144">
                  <c:v>0.19999999999999954</c:v>
                </c:pt>
                <c:pt idx="145">
                  <c:v>0.20138888888888842</c:v>
                </c:pt>
                <c:pt idx="146">
                  <c:v>0.20277777777777731</c:v>
                </c:pt>
                <c:pt idx="147">
                  <c:v>0.20416666666666619</c:v>
                </c:pt>
                <c:pt idx="148">
                  <c:v>0.20555555555555508</c:v>
                </c:pt>
                <c:pt idx="149">
                  <c:v>0.20694444444444396</c:v>
                </c:pt>
                <c:pt idx="150">
                  <c:v>0.20833333333333284</c:v>
                </c:pt>
                <c:pt idx="151">
                  <c:v>0.20972222222222173</c:v>
                </c:pt>
                <c:pt idx="152">
                  <c:v>0.21111111111111061</c:v>
                </c:pt>
                <c:pt idx="153">
                  <c:v>0.21249999999999949</c:v>
                </c:pt>
                <c:pt idx="154">
                  <c:v>0.21388888888888838</c:v>
                </c:pt>
                <c:pt idx="155">
                  <c:v>0.21527777777777726</c:v>
                </c:pt>
                <c:pt idx="156">
                  <c:v>0.21666666666666615</c:v>
                </c:pt>
                <c:pt idx="157">
                  <c:v>0.21805555555555503</c:v>
                </c:pt>
                <c:pt idx="158">
                  <c:v>0.21944444444444391</c:v>
                </c:pt>
                <c:pt idx="159">
                  <c:v>0.2208333333333328</c:v>
                </c:pt>
                <c:pt idx="160">
                  <c:v>0.22222222222222168</c:v>
                </c:pt>
                <c:pt idx="161">
                  <c:v>0.22361111111111057</c:v>
                </c:pt>
                <c:pt idx="162">
                  <c:v>0.22499999999999945</c:v>
                </c:pt>
                <c:pt idx="163">
                  <c:v>0.22638888888888833</c:v>
                </c:pt>
                <c:pt idx="164">
                  <c:v>0.22777777777777722</c:v>
                </c:pt>
                <c:pt idx="165">
                  <c:v>0.2291666666666661</c:v>
                </c:pt>
                <c:pt idx="166">
                  <c:v>0.23055555555555499</c:v>
                </c:pt>
                <c:pt idx="167">
                  <c:v>0.23194444444444387</c:v>
                </c:pt>
                <c:pt idx="168">
                  <c:v>0.23333333333333275</c:v>
                </c:pt>
                <c:pt idx="169">
                  <c:v>0.23472222222222164</c:v>
                </c:pt>
                <c:pt idx="170">
                  <c:v>0.23611111111111052</c:v>
                </c:pt>
                <c:pt idx="171">
                  <c:v>0.23749999999999941</c:v>
                </c:pt>
                <c:pt idx="172">
                  <c:v>0.23888888888888829</c:v>
                </c:pt>
                <c:pt idx="173">
                  <c:v>0.24027777777777717</c:v>
                </c:pt>
                <c:pt idx="174">
                  <c:v>0.24166666666666606</c:v>
                </c:pt>
                <c:pt idx="175">
                  <c:v>0.24305555555555494</c:v>
                </c:pt>
                <c:pt idx="176">
                  <c:v>0.24444444444444383</c:v>
                </c:pt>
                <c:pt idx="177">
                  <c:v>0.24583333333333271</c:v>
                </c:pt>
                <c:pt idx="178">
                  <c:v>0.24722222222222159</c:v>
                </c:pt>
                <c:pt idx="179">
                  <c:v>0.24861111111111048</c:v>
                </c:pt>
                <c:pt idx="180">
                  <c:v>0.24999999999999936</c:v>
                </c:pt>
                <c:pt idx="181">
                  <c:v>0.25138888888888827</c:v>
                </c:pt>
                <c:pt idx="182">
                  <c:v>0.25277777777777716</c:v>
                </c:pt>
                <c:pt idx="183">
                  <c:v>0.25416666666666604</c:v>
                </c:pt>
                <c:pt idx="184">
                  <c:v>0.25555555555555493</c:v>
                </c:pt>
                <c:pt idx="185">
                  <c:v>0.25694444444444381</c:v>
                </c:pt>
                <c:pt idx="186">
                  <c:v>0.25833333333333269</c:v>
                </c:pt>
                <c:pt idx="187">
                  <c:v>0.25972222222222158</c:v>
                </c:pt>
                <c:pt idx="188">
                  <c:v>0.26111111111111046</c:v>
                </c:pt>
                <c:pt idx="189">
                  <c:v>0.26249999999999934</c:v>
                </c:pt>
                <c:pt idx="190">
                  <c:v>0.26388888888888823</c:v>
                </c:pt>
                <c:pt idx="191">
                  <c:v>0.26527777777777711</c:v>
                </c:pt>
                <c:pt idx="192">
                  <c:v>0.266666666666666</c:v>
                </c:pt>
                <c:pt idx="193">
                  <c:v>0.26805555555555488</c:v>
                </c:pt>
                <c:pt idx="194">
                  <c:v>0.26944444444444376</c:v>
                </c:pt>
                <c:pt idx="195">
                  <c:v>0.27083333333333265</c:v>
                </c:pt>
                <c:pt idx="196">
                  <c:v>0.27222222222222153</c:v>
                </c:pt>
                <c:pt idx="197">
                  <c:v>0.27361111111111042</c:v>
                </c:pt>
                <c:pt idx="198">
                  <c:v>0.2749999999999993</c:v>
                </c:pt>
                <c:pt idx="199">
                  <c:v>0.27638888888888818</c:v>
                </c:pt>
                <c:pt idx="200">
                  <c:v>0.27777777777777707</c:v>
                </c:pt>
                <c:pt idx="201">
                  <c:v>0.27916666666666595</c:v>
                </c:pt>
                <c:pt idx="202">
                  <c:v>0.28055555555555484</c:v>
                </c:pt>
                <c:pt idx="203">
                  <c:v>0.28194444444444372</c:v>
                </c:pt>
                <c:pt idx="204">
                  <c:v>0.2833333333333326</c:v>
                </c:pt>
                <c:pt idx="205">
                  <c:v>0.28472222222222149</c:v>
                </c:pt>
                <c:pt idx="206">
                  <c:v>0.28611111111111037</c:v>
                </c:pt>
                <c:pt idx="207">
                  <c:v>0.28749999999999926</c:v>
                </c:pt>
                <c:pt idx="208">
                  <c:v>0.28888888888888814</c:v>
                </c:pt>
                <c:pt idx="209">
                  <c:v>0.29027777777777702</c:v>
                </c:pt>
                <c:pt idx="210">
                  <c:v>0.29166666666666591</c:v>
                </c:pt>
                <c:pt idx="211">
                  <c:v>0.29305555555555479</c:v>
                </c:pt>
                <c:pt idx="212">
                  <c:v>0.29444444444444368</c:v>
                </c:pt>
                <c:pt idx="213">
                  <c:v>0.29583333333333256</c:v>
                </c:pt>
                <c:pt idx="214">
                  <c:v>0.29722222222222144</c:v>
                </c:pt>
                <c:pt idx="215">
                  <c:v>0.29861111111111033</c:v>
                </c:pt>
                <c:pt idx="216">
                  <c:v>0.29999999999999921</c:v>
                </c:pt>
                <c:pt idx="217">
                  <c:v>0.3013888888888881</c:v>
                </c:pt>
                <c:pt idx="218">
                  <c:v>0.30277777777777698</c:v>
                </c:pt>
                <c:pt idx="219">
                  <c:v>0.30416666666666586</c:v>
                </c:pt>
                <c:pt idx="220">
                  <c:v>0.30555555555555475</c:v>
                </c:pt>
                <c:pt idx="221">
                  <c:v>0.30694444444444363</c:v>
                </c:pt>
                <c:pt idx="222">
                  <c:v>0.30833333333333252</c:v>
                </c:pt>
                <c:pt idx="223">
                  <c:v>0.3097222222222214</c:v>
                </c:pt>
                <c:pt idx="224">
                  <c:v>0.31111111111111028</c:v>
                </c:pt>
                <c:pt idx="225">
                  <c:v>0.31249999999999917</c:v>
                </c:pt>
                <c:pt idx="226">
                  <c:v>0.31388888888888805</c:v>
                </c:pt>
                <c:pt idx="227">
                  <c:v>0.31527777777777694</c:v>
                </c:pt>
                <c:pt idx="228">
                  <c:v>0.31666666666666582</c:v>
                </c:pt>
                <c:pt idx="229">
                  <c:v>0.3180555555555547</c:v>
                </c:pt>
                <c:pt idx="230">
                  <c:v>0.31944444444444359</c:v>
                </c:pt>
                <c:pt idx="231">
                  <c:v>0.32083333333333247</c:v>
                </c:pt>
                <c:pt idx="232">
                  <c:v>0.32222222222222136</c:v>
                </c:pt>
                <c:pt idx="233">
                  <c:v>0.32361111111111024</c:v>
                </c:pt>
                <c:pt idx="234">
                  <c:v>0.32499999999999912</c:v>
                </c:pt>
                <c:pt idx="235">
                  <c:v>0.32638888888888801</c:v>
                </c:pt>
                <c:pt idx="236">
                  <c:v>0.32777777777777689</c:v>
                </c:pt>
                <c:pt idx="237">
                  <c:v>0.32916666666666577</c:v>
                </c:pt>
                <c:pt idx="238">
                  <c:v>0.33055555555555466</c:v>
                </c:pt>
                <c:pt idx="239">
                  <c:v>0.33194444444444354</c:v>
                </c:pt>
                <c:pt idx="240">
                  <c:v>0.33333333333333243</c:v>
                </c:pt>
                <c:pt idx="241">
                  <c:v>0.33472222222222131</c:v>
                </c:pt>
                <c:pt idx="242">
                  <c:v>0.33611111111111019</c:v>
                </c:pt>
                <c:pt idx="243">
                  <c:v>0.33749999999999908</c:v>
                </c:pt>
                <c:pt idx="244">
                  <c:v>0.33888888888888796</c:v>
                </c:pt>
                <c:pt idx="245">
                  <c:v>0.34027777777777685</c:v>
                </c:pt>
                <c:pt idx="246">
                  <c:v>0.34166666666666573</c:v>
                </c:pt>
                <c:pt idx="247">
                  <c:v>0.34305555555555461</c:v>
                </c:pt>
                <c:pt idx="248">
                  <c:v>0.3444444444444435</c:v>
                </c:pt>
                <c:pt idx="249">
                  <c:v>0.34583333333333238</c:v>
                </c:pt>
                <c:pt idx="250">
                  <c:v>0.34722222222222127</c:v>
                </c:pt>
                <c:pt idx="251">
                  <c:v>0.34861111111111015</c:v>
                </c:pt>
                <c:pt idx="252">
                  <c:v>0.34999999999999903</c:v>
                </c:pt>
                <c:pt idx="253">
                  <c:v>0.35138888888888792</c:v>
                </c:pt>
                <c:pt idx="254">
                  <c:v>0.3527777777777768</c:v>
                </c:pt>
                <c:pt idx="255">
                  <c:v>0.35416666666666569</c:v>
                </c:pt>
                <c:pt idx="256">
                  <c:v>0.35555555555555457</c:v>
                </c:pt>
                <c:pt idx="257">
                  <c:v>0.35694444444444345</c:v>
                </c:pt>
                <c:pt idx="258">
                  <c:v>0.35833333333333234</c:v>
                </c:pt>
                <c:pt idx="259">
                  <c:v>0.35972222222222122</c:v>
                </c:pt>
                <c:pt idx="260">
                  <c:v>0.36111111111111011</c:v>
                </c:pt>
                <c:pt idx="261">
                  <c:v>0.36249999999999899</c:v>
                </c:pt>
                <c:pt idx="262">
                  <c:v>0.36388888888888787</c:v>
                </c:pt>
                <c:pt idx="263">
                  <c:v>0.36527777777777676</c:v>
                </c:pt>
                <c:pt idx="264">
                  <c:v>0.36666666666666564</c:v>
                </c:pt>
                <c:pt idx="265">
                  <c:v>0.36805555555555453</c:v>
                </c:pt>
                <c:pt idx="266">
                  <c:v>0.36944444444444341</c:v>
                </c:pt>
                <c:pt idx="267">
                  <c:v>0.37083333333333229</c:v>
                </c:pt>
                <c:pt idx="268">
                  <c:v>0.37222222222222118</c:v>
                </c:pt>
                <c:pt idx="269">
                  <c:v>0.37361111111111006</c:v>
                </c:pt>
                <c:pt idx="270">
                  <c:v>0.37499999999999895</c:v>
                </c:pt>
                <c:pt idx="271">
                  <c:v>0.37638888888888783</c:v>
                </c:pt>
                <c:pt idx="272">
                  <c:v>0.37777777777777671</c:v>
                </c:pt>
                <c:pt idx="273">
                  <c:v>0.3791666666666656</c:v>
                </c:pt>
                <c:pt idx="274">
                  <c:v>0.38055555555555448</c:v>
                </c:pt>
                <c:pt idx="275">
                  <c:v>0.38194444444444337</c:v>
                </c:pt>
                <c:pt idx="276">
                  <c:v>0.38333333333333225</c:v>
                </c:pt>
                <c:pt idx="277">
                  <c:v>0.38472222222222113</c:v>
                </c:pt>
                <c:pt idx="278">
                  <c:v>0.38611111111111002</c:v>
                </c:pt>
                <c:pt idx="279">
                  <c:v>0.3874999999999989</c:v>
                </c:pt>
                <c:pt idx="280">
                  <c:v>0.38888888888888778</c:v>
                </c:pt>
                <c:pt idx="281">
                  <c:v>0.39027777777777667</c:v>
                </c:pt>
                <c:pt idx="282">
                  <c:v>0.39166666666666555</c:v>
                </c:pt>
                <c:pt idx="283">
                  <c:v>0.39305555555555444</c:v>
                </c:pt>
                <c:pt idx="284">
                  <c:v>0.39444444444444332</c:v>
                </c:pt>
                <c:pt idx="285">
                  <c:v>0.3958333333333322</c:v>
                </c:pt>
                <c:pt idx="286">
                  <c:v>0.39722222222222109</c:v>
                </c:pt>
                <c:pt idx="287">
                  <c:v>0.39861111111110997</c:v>
                </c:pt>
                <c:pt idx="288">
                  <c:v>0.39999999999999886</c:v>
                </c:pt>
                <c:pt idx="289">
                  <c:v>0.40138888888888774</c:v>
                </c:pt>
                <c:pt idx="290">
                  <c:v>0.40277777777777662</c:v>
                </c:pt>
                <c:pt idx="291">
                  <c:v>0.40416666666666551</c:v>
                </c:pt>
                <c:pt idx="292">
                  <c:v>0.40555555555555439</c:v>
                </c:pt>
                <c:pt idx="293">
                  <c:v>0.40694444444444328</c:v>
                </c:pt>
                <c:pt idx="294">
                  <c:v>0.40833333333333216</c:v>
                </c:pt>
                <c:pt idx="295">
                  <c:v>0.40972222222222104</c:v>
                </c:pt>
                <c:pt idx="296">
                  <c:v>0.41111111111110993</c:v>
                </c:pt>
                <c:pt idx="297">
                  <c:v>0.41249999999999881</c:v>
                </c:pt>
                <c:pt idx="298">
                  <c:v>0.4138888888888877</c:v>
                </c:pt>
                <c:pt idx="299">
                  <c:v>0.41527777777777658</c:v>
                </c:pt>
                <c:pt idx="300">
                  <c:v>0.41666666666666546</c:v>
                </c:pt>
                <c:pt idx="301">
                  <c:v>0.41805555555555435</c:v>
                </c:pt>
                <c:pt idx="302">
                  <c:v>0.41944444444444323</c:v>
                </c:pt>
                <c:pt idx="303">
                  <c:v>0.42083333333333212</c:v>
                </c:pt>
                <c:pt idx="304">
                  <c:v>0.422222222222221</c:v>
                </c:pt>
                <c:pt idx="305">
                  <c:v>0.42361111111110988</c:v>
                </c:pt>
                <c:pt idx="306">
                  <c:v>0.42499999999999877</c:v>
                </c:pt>
                <c:pt idx="307">
                  <c:v>0.42638888888888765</c:v>
                </c:pt>
                <c:pt idx="308">
                  <c:v>0.42777777777777654</c:v>
                </c:pt>
                <c:pt idx="309">
                  <c:v>0.42916666666666542</c:v>
                </c:pt>
                <c:pt idx="310">
                  <c:v>0.4305555555555543</c:v>
                </c:pt>
                <c:pt idx="311">
                  <c:v>0.43194444444444319</c:v>
                </c:pt>
                <c:pt idx="312">
                  <c:v>0.43333333333333207</c:v>
                </c:pt>
                <c:pt idx="313">
                  <c:v>0.43472222222222096</c:v>
                </c:pt>
                <c:pt idx="314">
                  <c:v>0.43611111111110984</c:v>
                </c:pt>
                <c:pt idx="315">
                  <c:v>0.43749999999999872</c:v>
                </c:pt>
                <c:pt idx="316">
                  <c:v>0.43888888888888761</c:v>
                </c:pt>
                <c:pt idx="317">
                  <c:v>0.44027777777777649</c:v>
                </c:pt>
                <c:pt idx="318">
                  <c:v>0.44166666666666538</c:v>
                </c:pt>
                <c:pt idx="319">
                  <c:v>0.44305555555555426</c:v>
                </c:pt>
                <c:pt idx="320">
                  <c:v>0.44444444444444314</c:v>
                </c:pt>
                <c:pt idx="321">
                  <c:v>0.44583333333333203</c:v>
                </c:pt>
                <c:pt idx="322">
                  <c:v>0.44722222222222091</c:v>
                </c:pt>
                <c:pt idx="323">
                  <c:v>0.44861111111110979</c:v>
                </c:pt>
                <c:pt idx="324">
                  <c:v>0.44999999999999868</c:v>
                </c:pt>
                <c:pt idx="325">
                  <c:v>0.45138888888888756</c:v>
                </c:pt>
                <c:pt idx="326">
                  <c:v>0.45277777777777645</c:v>
                </c:pt>
                <c:pt idx="327">
                  <c:v>0.45416666666666533</c:v>
                </c:pt>
                <c:pt idx="328">
                  <c:v>0.45555555555555421</c:v>
                </c:pt>
                <c:pt idx="329">
                  <c:v>0.4569444444444431</c:v>
                </c:pt>
                <c:pt idx="330">
                  <c:v>0.45833333333333198</c:v>
                </c:pt>
                <c:pt idx="331">
                  <c:v>0.45972222222222087</c:v>
                </c:pt>
                <c:pt idx="332">
                  <c:v>0.46111111111110975</c:v>
                </c:pt>
                <c:pt idx="333">
                  <c:v>0.46249999999999863</c:v>
                </c:pt>
                <c:pt idx="334">
                  <c:v>0.46388888888888752</c:v>
                </c:pt>
                <c:pt idx="335">
                  <c:v>0.4652777777777764</c:v>
                </c:pt>
                <c:pt idx="336">
                  <c:v>0.46666666666666529</c:v>
                </c:pt>
                <c:pt idx="337">
                  <c:v>0.46805555555555417</c:v>
                </c:pt>
                <c:pt idx="338">
                  <c:v>0.46944444444444305</c:v>
                </c:pt>
                <c:pt idx="339">
                  <c:v>0.47083333333333194</c:v>
                </c:pt>
                <c:pt idx="340">
                  <c:v>0.47222222222222082</c:v>
                </c:pt>
                <c:pt idx="341">
                  <c:v>0.47361111111110971</c:v>
                </c:pt>
                <c:pt idx="342">
                  <c:v>0.47499999999999859</c:v>
                </c:pt>
                <c:pt idx="343">
                  <c:v>0.47638888888888747</c:v>
                </c:pt>
                <c:pt idx="344">
                  <c:v>0.47777777777777636</c:v>
                </c:pt>
                <c:pt idx="345">
                  <c:v>0.47916666666666524</c:v>
                </c:pt>
                <c:pt idx="346">
                  <c:v>0.48055555555555413</c:v>
                </c:pt>
                <c:pt idx="347">
                  <c:v>0.48194444444444301</c:v>
                </c:pt>
                <c:pt idx="348">
                  <c:v>0.48333333333333189</c:v>
                </c:pt>
                <c:pt idx="349">
                  <c:v>0.48472222222222078</c:v>
                </c:pt>
                <c:pt idx="350">
                  <c:v>0.48611111111110966</c:v>
                </c:pt>
                <c:pt idx="351">
                  <c:v>0.48749999999999855</c:v>
                </c:pt>
                <c:pt idx="352">
                  <c:v>0.48888888888888743</c:v>
                </c:pt>
                <c:pt idx="353">
                  <c:v>0.49027777777777631</c:v>
                </c:pt>
                <c:pt idx="354">
                  <c:v>0.4916666666666652</c:v>
                </c:pt>
                <c:pt idx="355">
                  <c:v>0.49305555555555408</c:v>
                </c:pt>
                <c:pt idx="356">
                  <c:v>0.49444444444444297</c:v>
                </c:pt>
                <c:pt idx="357">
                  <c:v>0.49583333333333185</c:v>
                </c:pt>
                <c:pt idx="358">
                  <c:v>0.49722222222222073</c:v>
                </c:pt>
                <c:pt idx="359">
                  <c:v>0.49861111111110962</c:v>
                </c:pt>
                <c:pt idx="360">
                  <c:v>0.4999999999999985</c:v>
                </c:pt>
                <c:pt idx="361">
                  <c:v>0.50138888888888744</c:v>
                </c:pt>
                <c:pt idx="362">
                  <c:v>0.50277777777777632</c:v>
                </c:pt>
                <c:pt idx="363">
                  <c:v>0.50416666666666521</c:v>
                </c:pt>
                <c:pt idx="364">
                  <c:v>0.50555555555555409</c:v>
                </c:pt>
                <c:pt idx="365">
                  <c:v>0.50694444444444298</c:v>
                </c:pt>
                <c:pt idx="366">
                  <c:v>0.50833333333333186</c:v>
                </c:pt>
                <c:pt idx="367">
                  <c:v>0.50972222222222074</c:v>
                </c:pt>
                <c:pt idx="368">
                  <c:v>0.51111111111110963</c:v>
                </c:pt>
                <c:pt idx="369">
                  <c:v>0.51249999999999851</c:v>
                </c:pt>
                <c:pt idx="370">
                  <c:v>0.5138888888888874</c:v>
                </c:pt>
                <c:pt idx="371">
                  <c:v>0.51527777777777628</c:v>
                </c:pt>
                <c:pt idx="372">
                  <c:v>0.51666666666666516</c:v>
                </c:pt>
                <c:pt idx="373">
                  <c:v>0.51805555555555405</c:v>
                </c:pt>
                <c:pt idx="374">
                  <c:v>0.51944444444444293</c:v>
                </c:pt>
                <c:pt idx="375">
                  <c:v>0.52083333333333182</c:v>
                </c:pt>
                <c:pt idx="376">
                  <c:v>0.5222222222222207</c:v>
                </c:pt>
                <c:pt idx="377">
                  <c:v>0.52361111111110958</c:v>
                </c:pt>
                <c:pt idx="378">
                  <c:v>0.52499999999999847</c:v>
                </c:pt>
                <c:pt idx="379">
                  <c:v>0.52638888888888735</c:v>
                </c:pt>
                <c:pt idx="380">
                  <c:v>0.52777777777777624</c:v>
                </c:pt>
                <c:pt idx="381">
                  <c:v>0.52916666666666512</c:v>
                </c:pt>
                <c:pt idx="382">
                  <c:v>0.530555555555554</c:v>
                </c:pt>
                <c:pt idx="383">
                  <c:v>0.53194444444444289</c:v>
                </c:pt>
                <c:pt idx="384">
                  <c:v>0.53333333333333177</c:v>
                </c:pt>
                <c:pt idx="385">
                  <c:v>0.53472222222222066</c:v>
                </c:pt>
                <c:pt idx="386">
                  <c:v>0.53611111111110954</c:v>
                </c:pt>
                <c:pt idx="387">
                  <c:v>0.53749999999999842</c:v>
                </c:pt>
                <c:pt idx="388">
                  <c:v>0.53888888888888731</c:v>
                </c:pt>
                <c:pt idx="389">
                  <c:v>0.54027777777777619</c:v>
                </c:pt>
                <c:pt idx="390">
                  <c:v>0.54166666666666508</c:v>
                </c:pt>
                <c:pt idx="391">
                  <c:v>0.54305555555555396</c:v>
                </c:pt>
              </c:numCache>
            </c:numRef>
          </c:xVal>
          <c:yVal>
            <c:numRef>
              <c:f>'[2016-11-10 Dirty Bed HL Step Down.xlsx]Sheet1'!$B$2:$B$17282</c:f>
              <c:numCache>
                <c:formatCode>General</c:formatCode>
                <c:ptCount val="17281"/>
                <c:pt idx="0">
                  <c:v>115.02111053</c:v>
                </c:pt>
                <c:pt idx="1">
                  <c:v>117.27097320999999</c:v>
                </c:pt>
                <c:pt idx="2">
                  <c:v>118.66894531</c:v>
                </c:pt>
                <c:pt idx="3">
                  <c:v>119.37587738000001</c:v>
                </c:pt>
                <c:pt idx="4">
                  <c:v>119.84098053</c:v>
                </c:pt>
                <c:pt idx="5">
                  <c:v>120.02305603000001</c:v>
                </c:pt>
                <c:pt idx="6">
                  <c:v>120.33730316</c:v>
                </c:pt>
                <c:pt idx="7">
                  <c:v>120.41016388</c:v>
                </c:pt>
                <c:pt idx="8">
                  <c:v>120.60810089</c:v>
                </c:pt>
                <c:pt idx="9">
                  <c:v>120.50748444</c:v>
                </c:pt>
                <c:pt idx="10">
                  <c:v>120.45452881</c:v>
                </c:pt>
                <c:pt idx="11">
                  <c:v>120.55226897999999</c:v>
                </c:pt>
                <c:pt idx="12">
                  <c:v>120.52112579</c:v>
                </c:pt>
                <c:pt idx="13">
                  <c:v>120.44451141</c:v>
                </c:pt>
                <c:pt idx="14">
                  <c:v>120.38254547</c:v>
                </c:pt>
                <c:pt idx="15">
                  <c:v>120.30612183</c:v>
                </c:pt>
                <c:pt idx="16">
                  <c:v>120.1224823</c:v>
                </c:pt>
                <c:pt idx="17">
                  <c:v>120.09218597</c:v>
                </c:pt>
                <c:pt idx="18">
                  <c:v>120.01174927</c:v>
                </c:pt>
                <c:pt idx="19">
                  <c:v>119.92678069999999</c:v>
                </c:pt>
                <c:pt idx="20">
                  <c:v>119.76574707</c:v>
                </c:pt>
                <c:pt idx="21">
                  <c:v>119.67410278</c:v>
                </c:pt>
                <c:pt idx="22">
                  <c:v>119.61803436</c:v>
                </c:pt>
                <c:pt idx="23">
                  <c:v>119.52501678</c:v>
                </c:pt>
                <c:pt idx="24">
                  <c:v>119.4209137</c:v>
                </c:pt>
                <c:pt idx="25">
                  <c:v>119.32563019</c:v>
                </c:pt>
                <c:pt idx="26">
                  <c:v>119.31458282</c:v>
                </c:pt>
                <c:pt idx="27">
                  <c:v>119.14990234</c:v>
                </c:pt>
                <c:pt idx="28">
                  <c:v>119.13882446</c:v>
                </c:pt>
                <c:pt idx="29">
                  <c:v>119.04081726</c:v>
                </c:pt>
                <c:pt idx="30">
                  <c:v>119.03031158</c:v>
                </c:pt>
                <c:pt idx="31">
                  <c:v>118.89950562</c:v>
                </c:pt>
                <c:pt idx="32">
                  <c:v>118.89964294000001</c:v>
                </c:pt>
                <c:pt idx="33">
                  <c:v>118.85971832</c:v>
                </c:pt>
                <c:pt idx="34">
                  <c:v>118.69190216</c:v>
                </c:pt>
                <c:pt idx="35">
                  <c:v>118.72232819</c:v>
                </c:pt>
                <c:pt idx="36">
                  <c:v>118.56556702</c:v>
                </c:pt>
                <c:pt idx="37">
                  <c:v>118.59911346</c:v>
                </c:pt>
                <c:pt idx="38">
                  <c:v>118.38876343</c:v>
                </c:pt>
                <c:pt idx="39">
                  <c:v>118.45113373</c:v>
                </c:pt>
                <c:pt idx="40">
                  <c:v>118.3473053</c:v>
                </c:pt>
                <c:pt idx="41">
                  <c:v>118.39796448</c:v>
                </c:pt>
                <c:pt idx="42">
                  <c:v>118.29666138</c:v>
                </c:pt>
                <c:pt idx="43">
                  <c:v>118.31066131999999</c:v>
                </c:pt>
                <c:pt idx="44">
                  <c:v>118.26077271</c:v>
                </c:pt>
                <c:pt idx="45">
                  <c:v>118.26858521</c:v>
                </c:pt>
                <c:pt idx="46">
                  <c:v>118.24324799</c:v>
                </c:pt>
                <c:pt idx="47">
                  <c:v>118.12830353</c:v>
                </c:pt>
                <c:pt idx="48">
                  <c:v>118.08422089</c:v>
                </c:pt>
                <c:pt idx="49">
                  <c:v>118.10580444</c:v>
                </c:pt>
                <c:pt idx="50">
                  <c:v>117.99350739</c:v>
                </c:pt>
                <c:pt idx="51">
                  <c:v>117.96799469</c:v>
                </c:pt>
                <c:pt idx="52">
                  <c:v>117.96763611</c:v>
                </c:pt>
                <c:pt idx="53">
                  <c:v>117.91651917</c:v>
                </c:pt>
                <c:pt idx="54">
                  <c:v>117.81691742</c:v>
                </c:pt>
                <c:pt idx="55">
                  <c:v>117.69872284</c:v>
                </c:pt>
                <c:pt idx="56">
                  <c:v>117.66445160000001</c:v>
                </c:pt>
                <c:pt idx="57">
                  <c:v>117.66194916000001</c:v>
                </c:pt>
                <c:pt idx="58">
                  <c:v>117.62873077</c:v>
                </c:pt>
                <c:pt idx="59">
                  <c:v>117.65131378</c:v>
                </c:pt>
                <c:pt idx="60">
                  <c:v>117.52062988</c:v>
                </c:pt>
                <c:pt idx="61">
                  <c:v>113.32187653</c:v>
                </c:pt>
                <c:pt idx="62">
                  <c:v>107.62612915</c:v>
                </c:pt>
                <c:pt idx="63">
                  <c:v>103.71146392999999</c:v>
                </c:pt>
                <c:pt idx="64">
                  <c:v>100.67767334</c:v>
                </c:pt>
                <c:pt idx="65">
                  <c:v>98.416587829999997</c:v>
                </c:pt>
                <c:pt idx="66">
                  <c:v>96.778961179999996</c:v>
                </c:pt>
                <c:pt idx="67">
                  <c:v>95.252899170000006</c:v>
                </c:pt>
                <c:pt idx="68">
                  <c:v>95.250404360000005</c:v>
                </c:pt>
                <c:pt idx="69">
                  <c:v>93.740653989999998</c:v>
                </c:pt>
                <c:pt idx="70">
                  <c:v>92.574958800000005</c:v>
                </c:pt>
                <c:pt idx="71">
                  <c:v>92.202316280000005</c:v>
                </c:pt>
                <c:pt idx="72">
                  <c:v>91.708168029999996</c:v>
                </c:pt>
                <c:pt idx="73">
                  <c:v>91.365798949999999</c:v>
                </c:pt>
                <c:pt idx="74">
                  <c:v>90.703765869999998</c:v>
                </c:pt>
                <c:pt idx="75">
                  <c:v>90.573326109999996</c:v>
                </c:pt>
                <c:pt idx="76">
                  <c:v>90.291076660000002</c:v>
                </c:pt>
                <c:pt idx="77">
                  <c:v>90.380500789999999</c:v>
                </c:pt>
                <c:pt idx="78">
                  <c:v>90.20983124</c:v>
                </c:pt>
                <c:pt idx="79">
                  <c:v>90.062957760000003</c:v>
                </c:pt>
                <c:pt idx="80">
                  <c:v>90.188140869999998</c:v>
                </c:pt>
                <c:pt idx="81">
                  <c:v>89.990844730000006</c:v>
                </c:pt>
                <c:pt idx="82">
                  <c:v>90.049667360000001</c:v>
                </c:pt>
                <c:pt idx="83">
                  <c:v>90.034400939999998</c:v>
                </c:pt>
                <c:pt idx="84">
                  <c:v>89.85093689</c:v>
                </c:pt>
                <c:pt idx="85">
                  <c:v>89.902297970000006</c:v>
                </c:pt>
                <c:pt idx="86">
                  <c:v>89.839324950000005</c:v>
                </c:pt>
                <c:pt idx="87">
                  <c:v>89.813964839999997</c:v>
                </c:pt>
                <c:pt idx="88">
                  <c:v>89.922515869999998</c:v>
                </c:pt>
                <c:pt idx="89">
                  <c:v>89.672103879999995</c:v>
                </c:pt>
                <c:pt idx="90">
                  <c:v>89.746414180000002</c:v>
                </c:pt>
                <c:pt idx="91">
                  <c:v>89.70794678</c:v>
                </c:pt>
                <c:pt idx="92">
                  <c:v>89.676605219999999</c:v>
                </c:pt>
                <c:pt idx="93">
                  <c:v>89.751495360000007</c:v>
                </c:pt>
                <c:pt idx="94">
                  <c:v>89.645149230000001</c:v>
                </c:pt>
                <c:pt idx="95">
                  <c:v>89.603324889999996</c:v>
                </c:pt>
                <c:pt idx="96">
                  <c:v>89.747245789999994</c:v>
                </c:pt>
                <c:pt idx="97">
                  <c:v>89.708587649999998</c:v>
                </c:pt>
                <c:pt idx="98">
                  <c:v>89.696731569999997</c:v>
                </c:pt>
                <c:pt idx="99">
                  <c:v>89.668228150000004</c:v>
                </c:pt>
                <c:pt idx="100">
                  <c:v>89.545494079999997</c:v>
                </c:pt>
                <c:pt idx="101">
                  <c:v>89.805503849999994</c:v>
                </c:pt>
                <c:pt idx="102">
                  <c:v>89.630149840000001</c:v>
                </c:pt>
                <c:pt idx="103">
                  <c:v>89.541992190000002</c:v>
                </c:pt>
                <c:pt idx="104">
                  <c:v>89.769691469999998</c:v>
                </c:pt>
                <c:pt idx="105">
                  <c:v>89.477684019999998</c:v>
                </c:pt>
                <c:pt idx="106">
                  <c:v>89.576614379999995</c:v>
                </c:pt>
                <c:pt idx="107">
                  <c:v>89.632095340000006</c:v>
                </c:pt>
                <c:pt idx="108">
                  <c:v>89.437637330000001</c:v>
                </c:pt>
                <c:pt idx="109">
                  <c:v>89.673477169999998</c:v>
                </c:pt>
                <c:pt idx="110">
                  <c:v>89.477531429999999</c:v>
                </c:pt>
                <c:pt idx="111">
                  <c:v>89.400123600000001</c:v>
                </c:pt>
                <c:pt idx="112">
                  <c:v>89.615303040000001</c:v>
                </c:pt>
                <c:pt idx="113">
                  <c:v>89.432067869999997</c:v>
                </c:pt>
                <c:pt idx="114">
                  <c:v>89.52233124</c:v>
                </c:pt>
                <c:pt idx="115">
                  <c:v>89.538032529999995</c:v>
                </c:pt>
                <c:pt idx="116">
                  <c:v>89.313407900000001</c:v>
                </c:pt>
                <c:pt idx="117">
                  <c:v>89.586402890000002</c:v>
                </c:pt>
                <c:pt idx="118">
                  <c:v>89.59157562</c:v>
                </c:pt>
                <c:pt idx="119">
                  <c:v>89.436050420000001</c:v>
                </c:pt>
                <c:pt idx="120">
                  <c:v>89.686859130000002</c:v>
                </c:pt>
                <c:pt idx="121">
                  <c:v>89.499427800000007</c:v>
                </c:pt>
                <c:pt idx="122">
                  <c:v>89.458755490000001</c:v>
                </c:pt>
                <c:pt idx="123">
                  <c:v>89.560844419999995</c:v>
                </c:pt>
                <c:pt idx="124">
                  <c:v>89.395187379999996</c:v>
                </c:pt>
                <c:pt idx="125">
                  <c:v>89.530395510000005</c:v>
                </c:pt>
                <c:pt idx="126">
                  <c:v>89.565452579999999</c:v>
                </c:pt>
                <c:pt idx="127">
                  <c:v>89.341789250000005</c:v>
                </c:pt>
                <c:pt idx="128">
                  <c:v>89.495422360000006</c:v>
                </c:pt>
                <c:pt idx="129">
                  <c:v>89.406486509999993</c:v>
                </c:pt>
                <c:pt idx="130">
                  <c:v>89.347885129999995</c:v>
                </c:pt>
                <c:pt idx="131">
                  <c:v>89.52092743</c:v>
                </c:pt>
                <c:pt idx="132">
                  <c:v>89.288330079999994</c:v>
                </c:pt>
                <c:pt idx="133">
                  <c:v>89.350883479999993</c:v>
                </c:pt>
                <c:pt idx="134">
                  <c:v>89.471618649999996</c:v>
                </c:pt>
                <c:pt idx="135">
                  <c:v>89.367774960000006</c:v>
                </c:pt>
                <c:pt idx="136">
                  <c:v>89.467216489999998</c:v>
                </c:pt>
                <c:pt idx="137">
                  <c:v>89.339538570000002</c:v>
                </c:pt>
                <c:pt idx="138">
                  <c:v>89.309791559999994</c:v>
                </c:pt>
                <c:pt idx="139">
                  <c:v>89.562553410000007</c:v>
                </c:pt>
                <c:pt idx="140">
                  <c:v>89.435417180000002</c:v>
                </c:pt>
                <c:pt idx="141">
                  <c:v>89.527191160000001</c:v>
                </c:pt>
                <c:pt idx="142">
                  <c:v>89.642684939999995</c:v>
                </c:pt>
                <c:pt idx="143">
                  <c:v>89.458877560000005</c:v>
                </c:pt>
                <c:pt idx="144">
                  <c:v>89.641487119999994</c:v>
                </c:pt>
                <c:pt idx="145">
                  <c:v>89.59095001</c:v>
                </c:pt>
                <c:pt idx="146">
                  <c:v>89.523239140000001</c:v>
                </c:pt>
                <c:pt idx="147">
                  <c:v>87.436462399999996</c:v>
                </c:pt>
                <c:pt idx="148">
                  <c:v>81.022407529999995</c:v>
                </c:pt>
                <c:pt idx="149">
                  <c:v>76.437263490000007</c:v>
                </c:pt>
                <c:pt idx="150">
                  <c:v>73.171241760000001</c:v>
                </c:pt>
                <c:pt idx="151">
                  <c:v>70.602088929999994</c:v>
                </c:pt>
                <c:pt idx="152">
                  <c:v>68.810775759999999</c:v>
                </c:pt>
                <c:pt idx="153">
                  <c:v>67.169792180000002</c:v>
                </c:pt>
                <c:pt idx="154">
                  <c:v>66.015464780000002</c:v>
                </c:pt>
                <c:pt idx="155">
                  <c:v>64.923744200000002</c:v>
                </c:pt>
                <c:pt idx="156">
                  <c:v>64.337303160000005</c:v>
                </c:pt>
                <c:pt idx="157">
                  <c:v>63.841346739999999</c:v>
                </c:pt>
                <c:pt idx="158">
                  <c:v>63.456912989999999</c:v>
                </c:pt>
                <c:pt idx="159">
                  <c:v>63.088409419999998</c:v>
                </c:pt>
                <c:pt idx="160">
                  <c:v>62.65405655</c:v>
                </c:pt>
                <c:pt idx="161">
                  <c:v>62.651561739999998</c:v>
                </c:pt>
                <c:pt idx="162">
                  <c:v>62.398838040000001</c:v>
                </c:pt>
                <c:pt idx="163">
                  <c:v>62.309371949999999</c:v>
                </c:pt>
                <c:pt idx="164">
                  <c:v>61.976501460000001</c:v>
                </c:pt>
                <c:pt idx="165">
                  <c:v>62.03961563</c:v>
                </c:pt>
                <c:pt idx="166">
                  <c:v>62.09970474</c:v>
                </c:pt>
                <c:pt idx="167">
                  <c:v>62.04402924</c:v>
                </c:pt>
                <c:pt idx="168">
                  <c:v>62.205379489999999</c:v>
                </c:pt>
                <c:pt idx="169">
                  <c:v>61.817356109999999</c:v>
                </c:pt>
                <c:pt idx="170">
                  <c:v>61.97203064</c:v>
                </c:pt>
                <c:pt idx="171">
                  <c:v>61.890724179999999</c:v>
                </c:pt>
                <c:pt idx="172">
                  <c:v>62.01318741</c:v>
                </c:pt>
                <c:pt idx="173">
                  <c:v>61.997867579999998</c:v>
                </c:pt>
                <c:pt idx="174">
                  <c:v>61.939018249999997</c:v>
                </c:pt>
                <c:pt idx="175">
                  <c:v>61.846256259999997</c:v>
                </c:pt>
                <c:pt idx="176">
                  <c:v>61.890121460000003</c:v>
                </c:pt>
                <c:pt idx="177">
                  <c:v>61.970081329999999</c:v>
                </c:pt>
                <c:pt idx="178">
                  <c:v>61.87145615</c:v>
                </c:pt>
                <c:pt idx="179">
                  <c:v>62.014598849999999</c:v>
                </c:pt>
                <c:pt idx="180">
                  <c:v>61.756694789999997</c:v>
                </c:pt>
                <c:pt idx="181">
                  <c:v>61.95450211</c:v>
                </c:pt>
                <c:pt idx="182">
                  <c:v>61.918216710000003</c:v>
                </c:pt>
                <c:pt idx="183">
                  <c:v>62.005191799999999</c:v>
                </c:pt>
                <c:pt idx="184">
                  <c:v>61.891426090000003</c:v>
                </c:pt>
                <c:pt idx="185">
                  <c:v>61.89530182</c:v>
                </c:pt>
                <c:pt idx="186">
                  <c:v>61.797027589999999</c:v>
                </c:pt>
                <c:pt idx="187">
                  <c:v>61.814670560000003</c:v>
                </c:pt>
                <c:pt idx="188">
                  <c:v>61.74032974</c:v>
                </c:pt>
                <c:pt idx="189">
                  <c:v>61.692356109999999</c:v>
                </c:pt>
                <c:pt idx="190">
                  <c:v>61.547012330000001</c:v>
                </c:pt>
                <c:pt idx="191">
                  <c:v>61.53014374</c:v>
                </c:pt>
                <c:pt idx="192">
                  <c:v>61.613658909999998</c:v>
                </c:pt>
                <c:pt idx="193">
                  <c:v>61.67829132</c:v>
                </c:pt>
                <c:pt idx="194">
                  <c:v>61.634967799999998</c:v>
                </c:pt>
                <c:pt idx="195">
                  <c:v>61.61455917</c:v>
                </c:pt>
                <c:pt idx="196">
                  <c:v>61.57429123</c:v>
                </c:pt>
                <c:pt idx="197">
                  <c:v>61.488685609999997</c:v>
                </c:pt>
                <c:pt idx="198">
                  <c:v>61.742427829999997</c:v>
                </c:pt>
                <c:pt idx="199">
                  <c:v>61.57542419</c:v>
                </c:pt>
                <c:pt idx="200">
                  <c:v>61.67691422</c:v>
                </c:pt>
                <c:pt idx="201">
                  <c:v>61.513591769999998</c:v>
                </c:pt>
                <c:pt idx="202">
                  <c:v>61.499183649999999</c:v>
                </c:pt>
                <c:pt idx="203">
                  <c:v>61.637260439999999</c:v>
                </c:pt>
                <c:pt idx="204">
                  <c:v>61.42669678</c:v>
                </c:pt>
                <c:pt idx="205">
                  <c:v>61.307960510000001</c:v>
                </c:pt>
                <c:pt idx="206">
                  <c:v>61.308670040000003</c:v>
                </c:pt>
                <c:pt idx="207">
                  <c:v>61.389381409999999</c:v>
                </c:pt>
                <c:pt idx="208">
                  <c:v>60.022510529999998</c:v>
                </c:pt>
                <c:pt idx="209">
                  <c:v>55.209426880000002</c:v>
                </c:pt>
                <c:pt idx="210">
                  <c:v>51.349281310000002</c:v>
                </c:pt>
                <c:pt idx="211">
                  <c:v>49.070522310000001</c:v>
                </c:pt>
                <c:pt idx="212">
                  <c:v>47.352920529999999</c:v>
                </c:pt>
                <c:pt idx="213">
                  <c:v>45.679283140000003</c:v>
                </c:pt>
                <c:pt idx="214">
                  <c:v>44.820972439999998</c:v>
                </c:pt>
                <c:pt idx="215">
                  <c:v>44.082252500000003</c:v>
                </c:pt>
                <c:pt idx="216">
                  <c:v>43.145080569999998</c:v>
                </c:pt>
                <c:pt idx="217">
                  <c:v>43.001972199999997</c:v>
                </c:pt>
                <c:pt idx="218">
                  <c:v>42.489105219999999</c:v>
                </c:pt>
                <c:pt idx="219">
                  <c:v>42.122184750000002</c:v>
                </c:pt>
                <c:pt idx="220">
                  <c:v>42.051620479999997</c:v>
                </c:pt>
                <c:pt idx="221">
                  <c:v>41.863620760000003</c:v>
                </c:pt>
                <c:pt idx="222">
                  <c:v>41.451213840000001</c:v>
                </c:pt>
                <c:pt idx="223">
                  <c:v>41.668498990000003</c:v>
                </c:pt>
                <c:pt idx="224">
                  <c:v>41.452419280000001</c:v>
                </c:pt>
                <c:pt idx="225">
                  <c:v>41.196041110000003</c:v>
                </c:pt>
                <c:pt idx="226">
                  <c:v>41.520668030000003</c:v>
                </c:pt>
                <c:pt idx="227">
                  <c:v>41.174293519999999</c:v>
                </c:pt>
                <c:pt idx="228">
                  <c:v>41.155799870000003</c:v>
                </c:pt>
                <c:pt idx="229">
                  <c:v>41.156665799999999</c:v>
                </c:pt>
                <c:pt idx="230">
                  <c:v>41.065090179999999</c:v>
                </c:pt>
                <c:pt idx="231">
                  <c:v>41.100940700000002</c:v>
                </c:pt>
                <c:pt idx="232">
                  <c:v>40.981822970000003</c:v>
                </c:pt>
                <c:pt idx="233">
                  <c:v>41.236316680000002</c:v>
                </c:pt>
                <c:pt idx="234">
                  <c:v>40.925224299999996</c:v>
                </c:pt>
                <c:pt idx="235">
                  <c:v>41.12866211</c:v>
                </c:pt>
                <c:pt idx="236">
                  <c:v>41.126590729999997</c:v>
                </c:pt>
                <c:pt idx="237">
                  <c:v>41.045066830000003</c:v>
                </c:pt>
                <c:pt idx="238">
                  <c:v>41.162197110000001</c:v>
                </c:pt>
                <c:pt idx="239">
                  <c:v>41.041511540000002</c:v>
                </c:pt>
                <c:pt idx="240">
                  <c:v>41.050914759999998</c:v>
                </c:pt>
                <c:pt idx="241">
                  <c:v>41.171096800000001</c:v>
                </c:pt>
                <c:pt idx="242">
                  <c:v>41.124893190000002</c:v>
                </c:pt>
                <c:pt idx="243">
                  <c:v>41.12963104</c:v>
                </c:pt>
                <c:pt idx="244">
                  <c:v>41.188381200000002</c:v>
                </c:pt>
                <c:pt idx="245">
                  <c:v>41.237041470000001</c:v>
                </c:pt>
                <c:pt idx="246">
                  <c:v>41.189434050000003</c:v>
                </c:pt>
                <c:pt idx="247">
                  <c:v>41.173267359999997</c:v>
                </c:pt>
                <c:pt idx="248">
                  <c:v>41.328865049999997</c:v>
                </c:pt>
                <c:pt idx="249">
                  <c:v>41.268337250000002</c:v>
                </c:pt>
                <c:pt idx="250">
                  <c:v>41.199901580000002</c:v>
                </c:pt>
                <c:pt idx="251">
                  <c:v>41.472244259999997</c:v>
                </c:pt>
                <c:pt idx="252">
                  <c:v>41.091144559999996</c:v>
                </c:pt>
                <c:pt idx="253">
                  <c:v>41.381359099999997</c:v>
                </c:pt>
                <c:pt idx="254">
                  <c:v>41.310909270000003</c:v>
                </c:pt>
                <c:pt idx="255">
                  <c:v>41.1654129</c:v>
                </c:pt>
                <c:pt idx="256">
                  <c:v>41.442665099999999</c:v>
                </c:pt>
                <c:pt idx="257">
                  <c:v>41.256229400000002</c:v>
                </c:pt>
                <c:pt idx="258">
                  <c:v>41.334426880000002</c:v>
                </c:pt>
                <c:pt idx="259">
                  <c:v>41.381351469999998</c:v>
                </c:pt>
                <c:pt idx="260">
                  <c:v>41.548049929999998</c:v>
                </c:pt>
                <c:pt idx="261">
                  <c:v>41.419929500000002</c:v>
                </c:pt>
                <c:pt idx="262">
                  <c:v>41.519981379999997</c:v>
                </c:pt>
                <c:pt idx="263">
                  <c:v>41.645656590000002</c:v>
                </c:pt>
                <c:pt idx="264">
                  <c:v>41.324958799999997</c:v>
                </c:pt>
                <c:pt idx="265">
                  <c:v>41.582935329999998</c:v>
                </c:pt>
                <c:pt idx="266">
                  <c:v>41.573291779999998</c:v>
                </c:pt>
                <c:pt idx="267">
                  <c:v>41.468635560000003</c:v>
                </c:pt>
                <c:pt idx="268">
                  <c:v>41.525642400000002</c:v>
                </c:pt>
                <c:pt idx="269">
                  <c:v>41.574703220000004</c:v>
                </c:pt>
                <c:pt idx="270">
                  <c:v>40.084781649999996</c:v>
                </c:pt>
                <c:pt idx="271">
                  <c:v>34.242507930000002</c:v>
                </c:pt>
                <c:pt idx="272">
                  <c:v>30.53426743</c:v>
                </c:pt>
                <c:pt idx="273">
                  <c:v>27.447612759999998</c:v>
                </c:pt>
                <c:pt idx="274">
                  <c:v>25.963052749999999</c:v>
                </c:pt>
                <c:pt idx="275">
                  <c:v>23.84947777</c:v>
                </c:pt>
                <c:pt idx="276">
                  <c:v>22.739244459999998</c:v>
                </c:pt>
                <c:pt idx="277">
                  <c:v>21.88670158</c:v>
                </c:pt>
                <c:pt idx="278">
                  <c:v>20.85017586</c:v>
                </c:pt>
                <c:pt idx="279">
                  <c:v>20.13620186</c:v>
                </c:pt>
                <c:pt idx="280">
                  <c:v>19.970687869999999</c:v>
                </c:pt>
                <c:pt idx="281">
                  <c:v>19.963758469999998</c:v>
                </c:pt>
                <c:pt idx="282">
                  <c:v>19.963758469999998</c:v>
                </c:pt>
                <c:pt idx="283">
                  <c:v>18.913148880000001</c:v>
                </c:pt>
                <c:pt idx="284">
                  <c:v>18.576986309999999</c:v>
                </c:pt>
                <c:pt idx="285">
                  <c:v>19.08026886</c:v>
                </c:pt>
                <c:pt idx="286">
                  <c:v>18.035684589999999</c:v>
                </c:pt>
                <c:pt idx="287">
                  <c:v>18.59282112</c:v>
                </c:pt>
                <c:pt idx="288">
                  <c:v>18.315748209999999</c:v>
                </c:pt>
                <c:pt idx="289">
                  <c:v>18.706562040000001</c:v>
                </c:pt>
                <c:pt idx="290">
                  <c:v>18.224199299999999</c:v>
                </c:pt>
                <c:pt idx="291">
                  <c:v>18.26389313</c:v>
                </c:pt>
                <c:pt idx="292">
                  <c:v>18.301908489999999</c:v>
                </c:pt>
                <c:pt idx="293">
                  <c:v>18.48635101</c:v>
                </c:pt>
                <c:pt idx="294">
                  <c:v>18.445343019999999</c:v>
                </c:pt>
                <c:pt idx="295">
                  <c:v>18.309543609999999</c:v>
                </c:pt>
                <c:pt idx="296">
                  <c:v>18.376092910000001</c:v>
                </c:pt>
                <c:pt idx="297">
                  <c:v>18.332952500000001</c:v>
                </c:pt>
                <c:pt idx="298">
                  <c:v>18.65534019</c:v>
                </c:pt>
                <c:pt idx="299">
                  <c:v>18.282415390000001</c:v>
                </c:pt>
                <c:pt idx="300">
                  <c:v>18.582872389999999</c:v>
                </c:pt>
                <c:pt idx="301">
                  <c:v>18.279348370000001</c:v>
                </c:pt>
                <c:pt idx="302">
                  <c:v>18.93717384</c:v>
                </c:pt>
                <c:pt idx="303">
                  <c:v>18.228530880000001</c:v>
                </c:pt>
                <c:pt idx="304">
                  <c:v>18.574134829999998</c:v>
                </c:pt>
                <c:pt idx="305">
                  <c:v>18.151338580000001</c:v>
                </c:pt>
                <c:pt idx="306">
                  <c:v>18.787044529999999</c:v>
                </c:pt>
                <c:pt idx="307">
                  <c:v>18.477993009999999</c:v>
                </c:pt>
                <c:pt idx="308">
                  <c:v>18.610061649999999</c:v>
                </c:pt>
                <c:pt idx="309">
                  <c:v>18.403001790000001</c:v>
                </c:pt>
                <c:pt idx="310">
                  <c:v>18.450136180000001</c:v>
                </c:pt>
                <c:pt idx="311">
                  <c:v>18.458814619999998</c:v>
                </c:pt>
                <c:pt idx="312">
                  <c:v>18.656368260000001</c:v>
                </c:pt>
                <c:pt idx="313">
                  <c:v>18.574869159999999</c:v>
                </c:pt>
                <c:pt idx="314">
                  <c:v>18.262168880000001</c:v>
                </c:pt>
                <c:pt idx="315">
                  <c:v>18.58440208</c:v>
                </c:pt>
                <c:pt idx="316">
                  <c:v>18.491291050000001</c:v>
                </c:pt>
                <c:pt idx="317">
                  <c:v>18.56844139</c:v>
                </c:pt>
                <c:pt idx="318">
                  <c:v>18.342264180000001</c:v>
                </c:pt>
                <c:pt idx="319">
                  <c:v>18.943601610000002</c:v>
                </c:pt>
                <c:pt idx="320">
                  <c:v>18.060205459999999</c:v>
                </c:pt>
                <c:pt idx="321">
                  <c:v>18.770151139999999</c:v>
                </c:pt>
                <c:pt idx="322">
                  <c:v>18.3647995</c:v>
                </c:pt>
                <c:pt idx="323">
                  <c:v>18.735235209999999</c:v>
                </c:pt>
                <c:pt idx="324">
                  <c:v>18.27252769</c:v>
                </c:pt>
                <c:pt idx="325">
                  <c:v>18.786689760000002</c:v>
                </c:pt>
                <c:pt idx="326">
                  <c:v>18.27547646</c:v>
                </c:pt>
                <c:pt idx="327">
                  <c:v>18.53897667</c:v>
                </c:pt>
                <c:pt idx="328">
                  <c:v>18.71844673</c:v>
                </c:pt>
                <c:pt idx="329">
                  <c:v>18.602039340000001</c:v>
                </c:pt>
                <c:pt idx="330">
                  <c:v>17.891057969999999</c:v>
                </c:pt>
                <c:pt idx="331">
                  <c:v>16.743951800000001</c:v>
                </c:pt>
                <c:pt idx="332">
                  <c:v>15.455062870000001</c:v>
                </c:pt>
                <c:pt idx="333">
                  <c:v>14.28304863</c:v>
                </c:pt>
                <c:pt idx="334">
                  <c:v>13.18417835</c:v>
                </c:pt>
                <c:pt idx="335">
                  <c:v>12.18462276</c:v>
                </c:pt>
                <c:pt idx="336">
                  <c:v>11.22149181</c:v>
                </c:pt>
                <c:pt idx="337">
                  <c:v>10.45820522</c:v>
                </c:pt>
                <c:pt idx="338">
                  <c:v>9.6884374599999994</c:v>
                </c:pt>
                <c:pt idx="339">
                  <c:v>9.0241670599999999</c:v>
                </c:pt>
                <c:pt idx="340">
                  <c:v>8.3551015900000003</c:v>
                </c:pt>
                <c:pt idx="341">
                  <c:v>7.7967457800000002</c:v>
                </c:pt>
                <c:pt idx="342">
                  <c:v>7.1985936199999996</c:v>
                </c:pt>
                <c:pt idx="343">
                  <c:v>6.6749653799999997</c:v>
                </c:pt>
                <c:pt idx="344">
                  <c:v>6.1172847700000004</c:v>
                </c:pt>
                <c:pt idx="345">
                  <c:v>5.58113861</c:v>
                </c:pt>
                <c:pt idx="346">
                  <c:v>5.0970053699999998</c:v>
                </c:pt>
                <c:pt idx="347">
                  <c:v>4.6450090399999997</c:v>
                </c:pt>
                <c:pt idx="348">
                  <c:v>4.2348771100000002</c:v>
                </c:pt>
                <c:pt idx="349">
                  <c:v>3.8751797699999999</c:v>
                </c:pt>
                <c:pt idx="350">
                  <c:v>3.4715294800000001</c:v>
                </c:pt>
                <c:pt idx="351">
                  <c:v>3.0918540999999999</c:v>
                </c:pt>
                <c:pt idx="352">
                  <c:v>2.7403960199999999</c:v>
                </c:pt>
                <c:pt idx="353">
                  <c:v>2.4234628699999998</c:v>
                </c:pt>
                <c:pt idx="354">
                  <c:v>2.1603496099999999</c:v>
                </c:pt>
                <c:pt idx="355">
                  <c:v>1.9021207099999999</c:v>
                </c:pt>
                <c:pt idx="356">
                  <c:v>1.6762957599999999</c:v>
                </c:pt>
                <c:pt idx="357">
                  <c:v>1.39553964</c:v>
                </c:pt>
                <c:pt idx="358">
                  <c:v>1.21444285</c:v>
                </c:pt>
                <c:pt idx="359">
                  <c:v>1.0321061600000001</c:v>
                </c:pt>
                <c:pt idx="360">
                  <c:v>0.82716674000000001</c:v>
                </c:pt>
                <c:pt idx="361">
                  <c:v>0.65638118999999995</c:v>
                </c:pt>
                <c:pt idx="362">
                  <c:v>0.50786995999999995</c:v>
                </c:pt>
                <c:pt idx="363">
                  <c:v>0.29920867000000001</c:v>
                </c:pt>
                <c:pt idx="364">
                  <c:v>0.18970507</c:v>
                </c:pt>
                <c:pt idx="365">
                  <c:v>7.478891E-2</c:v>
                </c:pt>
                <c:pt idx="366">
                  <c:v>-6.4149360000000002E-2</c:v>
                </c:pt>
                <c:pt idx="367">
                  <c:v>-0.20188028999999999</c:v>
                </c:pt>
                <c:pt idx="368">
                  <c:v>-0.31989634</c:v>
                </c:pt>
                <c:pt idx="369">
                  <c:v>-0.41066598999999998</c:v>
                </c:pt>
                <c:pt idx="370">
                  <c:v>-0.58392739000000005</c:v>
                </c:pt>
                <c:pt idx="371">
                  <c:v>-0.62027562000000003</c:v>
                </c:pt>
                <c:pt idx="372">
                  <c:v>-0.76146132</c:v>
                </c:pt>
                <c:pt idx="373">
                  <c:v>-0.86151230000000001</c:v>
                </c:pt>
                <c:pt idx="374">
                  <c:v>-0.94112235</c:v>
                </c:pt>
                <c:pt idx="375">
                  <c:v>-1.00616086</c:v>
                </c:pt>
                <c:pt idx="376">
                  <c:v>-1.07844126</c:v>
                </c:pt>
                <c:pt idx="377">
                  <c:v>-1.14299035</c:v>
                </c:pt>
                <c:pt idx="378">
                  <c:v>-1.20091546</c:v>
                </c:pt>
                <c:pt idx="379">
                  <c:v>-1.2775113600000001</c:v>
                </c:pt>
                <c:pt idx="380">
                  <c:v>-1.3004199299999999</c:v>
                </c:pt>
                <c:pt idx="381">
                  <c:v>-1.35386038</c:v>
                </c:pt>
                <c:pt idx="382">
                  <c:v>-1.3795078999999999</c:v>
                </c:pt>
                <c:pt idx="383">
                  <c:v>-1.4589425300000001</c:v>
                </c:pt>
                <c:pt idx="384">
                  <c:v>-1.5593442900000001</c:v>
                </c:pt>
                <c:pt idx="385">
                  <c:v>-1.57940996</c:v>
                </c:pt>
                <c:pt idx="386">
                  <c:v>-1.6175732599999999</c:v>
                </c:pt>
                <c:pt idx="387">
                  <c:v>-1.6800115099999999</c:v>
                </c:pt>
                <c:pt idx="388">
                  <c:v>-1.73509979</c:v>
                </c:pt>
                <c:pt idx="389">
                  <c:v>-1.75410712</c:v>
                </c:pt>
                <c:pt idx="390">
                  <c:v>-1.7956924400000001</c:v>
                </c:pt>
                <c:pt idx="391">
                  <c:v>-1.8606311099999999</c:v>
                </c:pt>
              </c:numCache>
            </c:numRef>
          </c:yVal>
          <c:smooth val="1"/>
          <c:extLst>
            <c:ext xmlns:c16="http://schemas.microsoft.com/office/drawing/2014/chart" uri="{C3380CC4-5D6E-409C-BE32-E72D297353CC}">
              <c16:uniqueId val="{00000000-5257-4735-91FD-7CC716806644}"/>
            </c:ext>
          </c:extLst>
        </c:ser>
        <c:dLbls>
          <c:showLegendKey val="0"/>
          <c:showVal val="0"/>
          <c:showCatName val="0"/>
          <c:showSerName val="0"/>
          <c:showPercent val="0"/>
          <c:showBubbleSize val="0"/>
        </c:dLbls>
        <c:axId val="526464960"/>
        <c:axId val="526465352"/>
      </c:scatterChart>
      <c:valAx>
        <c:axId val="526464960"/>
        <c:scaling>
          <c:orientation val="minMax"/>
        </c:scaling>
        <c:delete val="0"/>
        <c:axPos val="b"/>
        <c:title>
          <c:tx>
            <c:rich>
              <a:bodyPr/>
              <a:lstStyle/>
              <a:p>
                <a:pPr>
                  <a:defRPr/>
                </a:pPr>
                <a:r>
                  <a:rPr lang="en-US"/>
                  <a:t>Time (hr)</a:t>
                </a:r>
              </a:p>
            </c:rich>
          </c:tx>
          <c:layout/>
          <c:overlay val="0"/>
        </c:title>
        <c:numFmt formatCode="General" sourceLinked="1"/>
        <c:majorTickMark val="none"/>
        <c:minorTickMark val="none"/>
        <c:tickLblPos val="nextTo"/>
        <c:crossAx val="526465352"/>
        <c:crosses val="autoZero"/>
        <c:crossBetween val="midCat"/>
      </c:valAx>
      <c:valAx>
        <c:axId val="526465352"/>
        <c:scaling>
          <c:orientation val="minMax"/>
        </c:scaling>
        <c:delete val="0"/>
        <c:axPos val="l"/>
        <c:majorGridlines/>
        <c:title>
          <c:tx>
            <c:rich>
              <a:bodyPr/>
              <a:lstStyle/>
              <a:p>
                <a:pPr>
                  <a:defRPr/>
                </a:pPr>
                <a:r>
                  <a:rPr lang="en-US"/>
                  <a:t>Head Loss (cm)</a:t>
                </a:r>
              </a:p>
            </c:rich>
          </c:tx>
          <c:layout/>
          <c:overlay val="0"/>
        </c:title>
        <c:numFmt formatCode="General" sourceLinked="1"/>
        <c:majorTickMark val="none"/>
        <c:minorTickMark val="none"/>
        <c:tickLblPos val="nextTo"/>
        <c:crossAx val="526464960"/>
        <c:crosses val="autoZero"/>
        <c:crossBetween val="midCat"/>
      </c:valAx>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ADEBC-FE82-4614-85B8-95AEF29F331A}" type="datetimeFigureOut">
              <a:rPr lang="en-US" smtClean="0"/>
              <a:t>12/10/2016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6C62F2-3CE7-4147-9168-B813C1D8A928}" type="slidenum">
              <a:rPr lang="en-US" smtClean="0"/>
              <a:t>‹#›</a:t>
            </a:fld>
            <a:endParaRPr lang="en-US"/>
          </a:p>
        </p:txBody>
      </p:sp>
    </p:spTree>
    <p:extLst>
      <p:ext uri="{BB962C8B-B14F-4D97-AF65-F5344CB8AC3E}">
        <p14:creationId xmlns:p14="http://schemas.microsoft.com/office/powerpoint/2010/main" val="34871336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01085-DECF-42E2-B900-22F65B3D0A6B}" type="datetimeFigureOut">
              <a:rPr lang="en-US" smtClean="0"/>
              <a:pPr/>
              <a:t>12/10/2016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11FD9-2E30-4C47-A861-CC950DE10BF4}" type="slidenum">
              <a:rPr lang="en-US" smtClean="0"/>
              <a:pPr/>
              <a:t>‹#›</a:t>
            </a:fld>
            <a:endParaRPr lang="en-US"/>
          </a:p>
        </p:txBody>
      </p:sp>
    </p:spTree>
    <p:extLst>
      <p:ext uri="{BB962C8B-B14F-4D97-AF65-F5344CB8AC3E}">
        <p14:creationId xmlns:p14="http://schemas.microsoft.com/office/powerpoint/2010/main" val="277968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p:txBody>
      </p:sp>
      <p:sp>
        <p:nvSpPr>
          <p:cNvPr id="4" name="Slide Number Placeholder 3"/>
          <p:cNvSpPr>
            <a:spLocks noGrp="1"/>
          </p:cNvSpPr>
          <p:nvPr>
            <p:ph type="sldNum" sz="quarter" idx="10"/>
          </p:nvPr>
        </p:nvSpPr>
        <p:spPr/>
        <p:txBody>
          <a:bodyPr/>
          <a:lstStyle/>
          <a:p>
            <a:fld id="{DA211FD9-2E30-4C47-A861-CC950DE10BF4}" type="slidenum">
              <a:rPr lang="en-US" smtClean="0"/>
              <a:pPr/>
              <a:t>1</a:t>
            </a:fld>
            <a:endParaRPr lang="en-US"/>
          </a:p>
        </p:txBody>
      </p:sp>
    </p:spTree>
    <p:extLst>
      <p:ext uri="{BB962C8B-B14F-4D97-AF65-F5344CB8AC3E}">
        <p14:creationId xmlns:p14="http://schemas.microsoft.com/office/powerpoint/2010/main" val="1439029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a:p>
            <a:endParaRPr lang="en-US" dirty="0"/>
          </a:p>
          <a:p>
            <a:r>
              <a:rPr lang="en-US" dirty="0"/>
              <a:t>Ran</a:t>
            </a:r>
            <a:r>
              <a:rPr lang="en-US" baseline="0" dirty="0"/>
              <a:t> filter at incremental flow rates up to full flow rate (0.98 mL/s)</a:t>
            </a:r>
          </a:p>
          <a:p>
            <a:r>
              <a:rPr lang="en-US" baseline="0" dirty="0"/>
              <a:t>Head loss is linear with velocity</a:t>
            </a:r>
          </a:p>
          <a:p>
            <a:r>
              <a:rPr lang="en-US" baseline="0" dirty="0"/>
              <a:t>Follows Carman-</a:t>
            </a:r>
            <a:r>
              <a:rPr lang="en-US" baseline="0" dirty="0" err="1"/>
              <a:t>Kozeny</a:t>
            </a:r>
            <a:r>
              <a:rPr lang="en-US" baseline="0" dirty="0"/>
              <a:t> clean bed head loss which has head loss proportionally linear to velocity</a:t>
            </a:r>
          </a:p>
          <a:p>
            <a:r>
              <a:rPr lang="en-US" baseline="0" dirty="0"/>
              <a:t>Solved for D60, the effective sand grain size, and got 0.484 mm, which is very close to the sieved estimate of 0.500 m</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10</a:t>
            </a:fld>
            <a:endParaRPr lang="en-US"/>
          </a:p>
        </p:txBody>
      </p:sp>
    </p:spTree>
    <p:extLst>
      <p:ext uri="{BB962C8B-B14F-4D97-AF65-F5344CB8AC3E}">
        <p14:creationId xmlns:p14="http://schemas.microsoft.com/office/powerpoint/2010/main" val="1288945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Theresa</a:t>
            </a:r>
          </a:p>
          <a:p>
            <a:endParaRPr lang="en-US" dirty="0"/>
          </a:p>
          <a:p>
            <a:r>
              <a:rPr lang="en-US" dirty="0"/>
              <a:t>Clogged</a:t>
            </a:r>
            <a:r>
              <a:rPr lang="en-US" baseline="0" dirty="0"/>
              <a:t> filter at normal flow rate, 5 NTU, 2 mg/L </a:t>
            </a:r>
            <a:r>
              <a:rPr lang="en-US" baseline="0" dirty="0" err="1"/>
              <a:t>PACl</a:t>
            </a:r>
            <a:endParaRPr lang="en-US" baseline="0" dirty="0"/>
          </a:p>
          <a:p>
            <a:r>
              <a:rPr lang="en-US" baseline="0" dirty="0"/>
              <a:t>“Stepped down” flow rate at half the speed and collected head loss readings</a:t>
            </a:r>
          </a:p>
          <a:p>
            <a:r>
              <a:rPr lang="en-US" baseline="0" dirty="0"/>
              <a:t>Fit the values to a parabolic function, which would follow a head loss based on major losses and minor losses</a:t>
            </a:r>
          </a:p>
          <a:p>
            <a:r>
              <a:rPr lang="en-US" baseline="0" dirty="0"/>
              <a:t>Squared term is minor losses, single term is major losses</a:t>
            </a:r>
            <a:endParaRPr lang="en-US" dirty="0"/>
          </a:p>
          <a:p>
            <a:r>
              <a:rPr lang="en-US" dirty="0"/>
              <a:t>Solved for K</a:t>
            </a:r>
            <a:r>
              <a:rPr lang="en-US" baseline="0" dirty="0"/>
              <a:t> = 4579 with # pores = 400</a:t>
            </a:r>
          </a:p>
          <a:p>
            <a:r>
              <a:rPr lang="en-US" baseline="0" dirty="0"/>
              <a:t>There are a lot of minor losses</a:t>
            </a:r>
          </a:p>
          <a:p>
            <a:r>
              <a:rPr lang="en-US" dirty="0"/>
              <a:t>Note change in scale for head loss – there’s a lot more head loss</a:t>
            </a:r>
          </a:p>
        </p:txBody>
      </p:sp>
      <p:sp>
        <p:nvSpPr>
          <p:cNvPr id="4" name="Slide Number Placeholder 3"/>
          <p:cNvSpPr>
            <a:spLocks noGrp="1"/>
          </p:cNvSpPr>
          <p:nvPr>
            <p:ph type="sldNum" sz="quarter" idx="10"/>
          </p:nvPr>
        </p:nvSpPr>
        <p:spPr/>
        <p:txBody>
          <a:bodyPr/>
          <a:lstStyle/>
          <a:p>
            <a:fld id="{DA211FD9-2E30-4C47-A861-CC950DE10BF4}" type="slidenum">
              <a:rPr lang="en-US" smtClean="0"/>
              <a:pPr/>
              <a:t>11</a:t>
            </a:fld>
            <a:endParaRPr lang="en-US"/>
          </a:p>
        </p:txBody>
      </p:sp>
    </p:spTree>
    <p:extLst>
      <p:ext uri="{BB962C8B-B14F-4D97-AF65-F5344CB8AC3E}">
        <p14:creationId xmlns:p14="http://schemas.microsoft.com/office/powerpoint/2010/main" val="2389459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Theresa</a:t>
            </a:r>
          </a:p>
          <a:p>
            <a:endParaRPr lang="en-US" dirty="0" smtClean="0"/>
          </a:p>
          <a:p>
            <a:r>
              <a:rPr lang="en-US" dirty="0" smtClean="0"/>
              <a:t>Minor</a:t>
            </a:r>
            <a:r>
              <a:rPr lang="en-US" baseline="0" dirty="0" smtClean="0"/>
              <a:t> head loss shows that there are contractions and </a:t>
            </a:r>
            <a:r>
              <a:rPr lang="en-US" baseline="0" smtClean="0"/>
              <a:t>expansions due to </a:t>
            </a:r>
            <a:r>
              <a:rPr lang="en-US" baseline="0" dirty="0" smtClean="0"/>
              <a:t>pore restrictions resulting from particles sticking to sand grains and collecting in a washer</a:t>
            </a:r>
          </a:p>
          <a:p>
            <a:r>
              <a:rPr lang="en-US" baseline="0" dirty="0" smtClean="0"/>
              <a:t>These washers of flocs have led to minor losses</a:t>
            </a:r>
          </a:p>
          <a:p>
            <a:endParaRPr lang="en-US" baseline="0" dirty="0" smtClean="0"/>
          </a:p>
          <a:p>
            <a:r>
              <a:rPr lang="en-US" baseline="0" dirty="0" smtClean="0"/>
              <a:t>Future questions for washer model</a:t>
            </a:r>
          </a:p>
          <a:p>
            <a:r>
              <a:rPr lang="en-US" baseline="0" dirty="0" smtClean="0"/>
              <a:t>How deep is the active layer in the washer model?</a:t>
            </a:r>
          </a:p>
          <a:p>
            <a:r>
              <a:rPr lang="en-US" baseline="0" dirty="0" smtClean="0"/>
              <a:t>What is the height of the washer?</a:t>
            </a:r>
          </a:p>
          <a:p>
            <a:r>
              <a:rPr lang="en-US" dirty="0" smtClean="0"/>
              <a:t>What is the shear force</a:t>
            </a:r>
            <a:r>
              <a:rPr lang="en-US" baseline="0" dirty="0" smtClean="0"/>
              <a:t> on the washer?</a:t>
            </a:r>
            <a:endParaRPr lang="en-US"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pPr/>
              <a:t>12</a:t>
            </a:fld>
            <a:endParaRPr lang="en-US"/>
          </a:p>
        </p:txBody>
      </p:sp>
    </p:spTree>
    <p:extLst>
      <p:ext uri="{BB962C8B-B14F-4D97-AF65-F5344CB8AC3E}">
        <p14:creationId xmlns:p14="http://schemas.microsoft.com/office/powerpoint/2010/main" val="213865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15</a:t>
            </a:fld>
            <a:endParaRPr lang="en-US"/>
          </a:p>
        </p:txBody>
      </p:sp>
    </p:spTree>
    <p:extLst>
      <p:ext uri="{BB962C8B-B14F-4D97-AF65-F5344CB8AC3E}">
        <p14:creationId xmlns:p14="http://schemas.microsoft.com/office/powerpoint/2010/main" val="1667468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Procedure and experimental conditions</a:t>
            </a:r>
          </a:p>
          <a:p>
            <a:r>
              <a:rPr lang="en-US" dirty="0"/>
              <a:t>PID</a:t>
            </a:r>
          </a:p>
        </p:txBody>
      </p:sp>
      <p:sp>
        <p:nvSpPr>
          <p:cNvPr id="4" name="Slide Number Placeholder 3"/>
          <p:cNvSpPr>
            <a:spLocks noGrp="1"/>
          </p:cNvSpPr>
          <p:nvPr>
            <p:ph type="sldNum" sz="quarter" idx="10"/>
          </p:nvPr>
        </p:nvSpPr>
        <p:spPr/>
        <p:txBody>
          <a:bodyPr/>
          <a:lstStyle/>
          <a:p>
            <a:fld id="{DA211FD9-2E30-4C47-A861-CC950DE10BF4}" type="slidenum">
              <a:rPr lang="en-US" smtClean="0"/>
              <a:t>16</a:t>
            </a:fld>
            <a:endParaRPr lang="en-US"/>
          </a:p>
        </p:txBody>
      </p:sp>
    </p:spTree>
    <p:extLst>
      <p:ext uri="{BB962C8B-B14F-4D97-AF65-F5344CB8AC3E}">
        <p14:creationId xmlns:p14="http://schemas.microsoft.com/office/powerpoint/2010/main" val="2769482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Theresa</a:t>
            </a:r>
          </a:p>
          <a:p>
            <a:endParaRPr lang="en-US" dirty="0"/>
          </a:p>
          <a:p>
            <a:r>
              <a:rPr lang="en-US" dirty="0"/>
              <a:t>Influent turbidity at 5 NTU,</a:t>
            </a:r>
            <a:r>
              <a:rPr lang="en-US" baseline="0" dirty="0"/>
              <a:t> flow rate at 0.98 mL/s, </a:t>
            </a:r>
            <a:r>
              <a:rPr lang="en-US" baseline="0" dirty="0" err="1"/>
              <a:t>PACl</a:t>
            </a:r>
            <a:r>
              <a:rPr lang="en-US" baseline="0" dirty="0"/>
              <a:t> dosage at 2 mg/L – same experiment over and over, but breakthrough/failure times are different for all of them – ranging from 1.5 hours to 3 hours</a:t>
            </a:r>
          </a:p>
          <a:p>
            <a:r>
              <a:rPr lang="en-US" baseline="0" dirty="0"/>
              <a:t>Two filter runs have similar failure times of 3 hours – but this result is inconsistent with failure times we expected with other coagulant dosages</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17</a:t>
            </a:fld>
            <a:endParaRPr lang="en-US"/>
          </a:p>
        </p:txBody>
      </p:sp>
    </p:spTree>
    <p:extLst>
      <p:ext uri="{BB962C8B-B14F-4D97-AF65-F5344CB8AC3E}">
        <p14:creationId xmlns:p14="http://schemas.microsoft.com/office/powerpoint/2010/main" val="3888921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Clean bed head loss over time during experiment</a:t>
            </a:r>
          </a:p>
          <a:p>
            <a:r>
              <a:rPr lang="en-US" dirty="0" smtClean="0"/>
              <a:t>Each jump up shows a</a:t>
            </a:r>
            <a:r>
              <a:rPr lang="en-US" baseline="0" dirty="0" smtClean="0"/>
              <a:t>n increase in flow rate, thus increasing head loss</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18</a:t>
            </a:fld>
            <a:endParaRPr lang="en-US"/>
          </a:p>
        </p:txBody>
      </p:sp>
    </p:spTree>
    <p:extLst>
      <p:ext uri="{BB962C8B-B14F-4D97-AF65-F5344CB8AC3E}">
        <p14:creationId xmlns:p14="http://schemas.microsoft.com/office/powerpoint/2010/main" val="4057320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Dirty bed head loss over time during experiment</a:t>
            </a:r>
          </a:p>
          <a:p>
            <a:r>
              <a:rPr lang="en-US" dirty="0" smtClean="0"/>
              <a:t>Each jump down shows</a:t>
            </a:r>
            <a:r>
              <a:rPr lang="en-US" baseline="0" dirty="0" smtClean="0"/>
              <a:t> a decrease in flow rate, decreasing head loss</a:t>
            </a:r>
          </a:p>
        </p:txBody>
      </p:sp>
      <p:sp>
        <p:nvSpPr>
          <p:cNvPr id="4" name="Slide Number Placeholder 3"/>
          <p:cNvSpPr>
            <a:spLocks noGrp="1"/>
          </p:cNvSpPr>
          <p:nvPr>
            <p:ph type="sldNum" sz="quarter" idx="10"/>
          </p:nvPr>
        </p:nvSpPr>
        <p:spPr/>
        <p:txBody>
          <a:bodyPr/>
          <a:lstStyle/>
          <a:p>
            <a:fld id="{DA211FD9-2E30-4C47-A861-CC950DE10BF4}" type="slidenum">
              <a:rPr lang="en-US" smtClean="0"/>
              <a:pPr/>
              <a:t>19</a:t>
            </a:fld>
            <a:endParaRPr lang="en-US"/>
          </a:p>
        </p:txBody>
      </p:sp>
    </p:spTree>
    <p:extLst>
      <p:ext uri="{BB962C8B-B14F-4D97-AF65-F5344CB8AC3E}">
        <p14:creationId xmlns:p14="http://schemas.microsoft.com/office/powerpoint/2010/main" val="4258380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Jonathan</a:t>
            </a:r>
          </a:p>
          <a:p>
            <a:r>
              <a:rPr lang="en-US" dirty="0" err="1"/>
              <a:t>AguaClara</a:t>
            </a:r>
            <a:r>
              <a:rPr lang="en-US" baseline="0" dirty="0"/>
              <a:t> plant filter picture</a:t>
            </a:r>
          </a:p>
          <a:p>
            <a:r>
              <a:rPr lang="en-US" baseline="0" dirty="0"/>
              <a:t>Lab f</a:t>
            </a:r>
            <a:r>
              <a:rPr lang="en-US" dirty="0"/>
              <a:t>ilter</a:t>
            </a:r>
            <a:r>
              <a:rPr lang="en-US" baseline="0" dirty="0"/>
              <a:t> picture</a:t>
            </a:r>
          </a:p>
          <a:p>
            <a:endParaRPr lang="en-US" baseline="0" dirty="0"/>
          </a:p>
          <a:p>
            <a:r>
              <a:rPr lang="en-US" dirty="0"/>
              <a:t>The purpose of the </a:t>
            </a:r>
            <a:r>
              <a:rPr lang="en-US" dirty="0" err="1"/>
              <a:t>StaRS</a:t>
            </a:r>
            <a:r>
              <a:rPr lang="en-US" dirty="0"/>
              <a:t> Filter</a:t>
            </a:r>
            <a:r>
              <a:rPr lang="en-US" baseline="0" dirty="0"/>
              <a:t> Theory team is understand what is happening in the Stacked Rapid Sand filters</a:t>
            </a:r>
          </a:p>
          <a:p>
            <a:r>
              <a:rPr lang="en-US" baseline="0" dirty="0"/>
              <a:t>Here is a photo of the </a:t>
            </a:r>
            <a:r>
              <a:rPr lang="en-US" baseline="0" dirty="0" err="1"/>
              <a:t>AguaClara</a:t>
            </a:r>
            <a:r>
              <a:rPr lang="en-US" baseline="0" dirty="0"/>
              <a:t> Filter</a:t>
            </a:r>
          </a:p>
          <a:p>
            <a:r>
              <a:rPr lang="en-US" baseline="0" dirty="0"/>
              <a:t>Each depth is 20cm, which was arbitrarily chosen</a:t>
            </a:r>
          </a:p>
          <a:p>
            <a:r>
              <a:rPr lang="en-US" baseline="0" dirty="0"/>
              <a:t>It is not know if this is the optimal depth for a filter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11FD9-2E30-4C47-A861-CC950DE10BF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2005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Jonathan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kumimoji="0" lang="en-US" sz="1200" b="0" i="0" u="none" strike="noStrike" kern="1200" cap="none" spc="0" normalizeH="0" baseline="0" noProof="0" dirty="0">
                <a:ln>
                  <a:noFill/>
                </a:ln>
                <a:solidFill>
                  <a:srgbClr val="0B68FF"/>
                </a:solidFill>
                <a:effectLst/>
                <a:uLnTx/>
                <a:uFillTx/>
                <a:latin typeface="Calibri Light"/>
                <a:ea typeface="+mn-ea"/>
                <a:cs typeface="Arial" panose="020B0604020202020204" pitchFamily="34" charset="0"/>
              </a:rPr>
              <a:t>Most models do not explain filtration dynamics, they are called “clean bed” models because they only work when the filter is clean, aka the first few minutes of filter run, after that the models do not work.</a:t>
            </a:r>
          </a:p>
          <a:p>
            <a:endParaRPr kumimoji="0" lang="en-US" sz="800" b="0" i="0" u="none" strike="noStrike" kern="1200" cap="none" spc="0" normalizeH="0" baseline="0" noProof="0" dirty="0">
              <a:ln>
                <a:noFill/>
              </a:ln>
              <a:solidFill>
                <a:schemeClr val="tx1"/>
              </a:solidFill>
              <a:effectLst/>
              <a:uLnTx/>
              <a:uFillTx/>
              <a:latin typeface="+mn-lt"/>
              <a:ea typeface="+mn-ea"/>
              <a:cs typeface="+mn-cs"/>
            </a:endParaRPr>
          </a:p>
          <a:p>
            <a:r>
              <a:rPr kumimoji="0" lang="en-US" sz="800" b="0" i="0" u="none" strike="noStrike" kern="1200" cap="none" spc="0" normalizeH="0" baseline="0" noProof="0" dirty="0">
                <a:ln>
                  <a:noFill/>
                </a:ln>
                <a:solidFill>
                  <a:schemeClr val="tx1"/>
                </a:solidFill>
                <a:effectLst/>
                <a:uLnTx/>
                <a:uFillTx/>
                <a:latin typeface="+mn-lt"/>
                <a:ea typeface="+mn-ea"/>
                <a:cs typeface="+mn-cs"/>
              </a:rPr>
              <a:t>Without the models, the filter is just a black box and we do not understand what is happening inside. We hoped with our model to better understand our filter.</a:t>
            </a:r>
            <a:endParaRPr kumimoji="0" lang="en-US" sz="1200" b="0" i="0" u="none" strike="noStrike" kern="1200" cap="none" spc="0" normalizeH="0" baseline="0" noProof="0" dirty="0">
              <a:ln>
                <a:noFill/>
              </a:ln>
              <a:solidFill>
                <a:srgbClr val="0B68FF"/>
              </a:solidFill>
              <a:effectLst/>
              <a:uLnTx/>
              <a:uFillTx/>
              <a:latin typeface="Calibri Light"/>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11FD9-2E30-4C47-A861-CC950DE10BF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560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a:p>
            <a:endParaRPr lang="en-US" dirty="0"/>
          </a:p>
          <a:p>
            <a:endParaRPr lang="en-US" dirty="0"/>
          </a:p>
          <a:p>
            <a:r>
              <a:rPr lang="en-US" dirty="0"/>
              <a:t>Sand grains are too small to</a:t>
            </a:r>
            <a:r>
              <a:rPr lang="en-US" baseline="0" dirty="0"/>
              <a:t> see, so first we looked at a set of marbles. However, marbles are also pretty small, therefore a set of oranges shown above are used to understand the how a collection of sand grains have extensions and constrictions.</a:t>
            </a:r>
          </a:p>
          <a:p>
            <a:endParaRPr lang="en-US" baseline="0" dirty="0"/>
          </a:p>
          <a:p>
            <a:r>
              <a:rPr lang="en-US" baseline="0" dirty="0"/>
              <a:t>This led to the “constriction model.” We believe that water travels down the filter through a capillary, and that capillary has a number of these constriction. There are a number of capillaries in the filter. As the particles in the water travel down the capillary, as the fluid constrictions, the particles collide and stick to the sand grains.</a:t>
            </a:r>
          </a:p>
          <a:p>
            <a:endParaRPr lang="en-US" baseline="0" dirty="0"/>
          </a:p>
          <a:p>
            <a:r>
              <a:rPr lang="en-US" dirty="0">
                <a:solidFill>
                  <a:srgbClr val="0B68FF"/>
                </a:solidFill>
              </a:rPr>
              <a:t>Particles collide with sand grains</a:t>
            </a:r>
          </a:p>
          <a:p>
            <a:r>
              <a:rPr lang="en-US" dirty="0"/>
              <a:t>http://www.daviddarling.info/encyclopedia/S/sphere_packing.html </a:t>
            </a:r>
          </a:p>
          <a:p>
            <a:endParaRPr lang="en-US" baseline="0" dirty="0"/>
          </a:p>
          <a:p>
            <a:endParaRPr lang="en-US" baseline="0" dirty="0"/>
          </a:p>
          <a:p>
            <a:r>
              <a:rPr lang="en-US" dirty="0">
                <a:solidFill>
                  <a:srgbClr val="0B68FF"/>
                </a:solidFill>
              </a:rPr>
              <a:t>Particles collide with sand grains</a:t>
            </a:r>
          </a:p>
          <a:p>
            <a:r>
              <a:rPr lang="en-US" dirty="0"/>
              <a:t>http://www.daviddarling.info/encyclopedia/S/sphere_packing.html </a:t>
            </a:r>
          </a:p>
        </p:txBody>
      </p:sp>
      <p:sp>
        <p:nvSpPr>
          <p:cNvPr id="4" name="Slide Number Placeholder 3"/>
          <p:cNvSpPr>
            <a:spLocks noGrp="1"/>
          </p:cNvSpPr>
          <p:nvPr>
            <p:ph type="sldNum" sz="quarter" idx="10"/>
          </p:nvPr>
        </p:nvSpPr>
        <p:spPr/>
        <p:txBody>
          <a:bodyPr/>
          <a:lstStyle/>
          <a:p>
            <a:fld id="{DA211FD9-2E30-4C47-A861-CC950DE10BF4}" type="slidenum">
              <a:rPr lang="en-US" smtClean="0"/>
              <a:pPr/>
              <a:t>4</a:t>
            </a:fld>
            <a:endParaRPr lang="en-US"/>
          </a:p>
        </p:txBody>
      </p:sp>
    </p:spTree>
    <p:extLst>
      <p:ext uri="{BB962C8B-B14F-4D97-AF65-F5344CB8AC3E}">
        <p14:creationId xmlns:p14="http://schemas.microsoft.com/office/powerpoint/2010/main" val="2230453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Lucinda</a:t>
            </a:r>
          </a:p>
          <a:p>
            <a:r>
              <a:rPr lang="en-US" dirty="0"/>
              <a:t>Zoomed in top down,</a:t>
            </a:r>
            <a:r>
              <a:rPr lang="en-US" baseline="0" dirty="0"/>
              <a:t> plan view area of the region between sand particles.</a:t>
            </a:r>
            <a:endParaRPr lang="en-US" dirty="0"/>
          </a:p>
          <a:p>
            <a:r>
              <a:rPr lang="en-US" dirty="0"/>
              <a:t>Particles attach at the walls of the sand particles forming a washer. As more particles attach and the effective diameter decreases, the</a:t>
            </a:r>
            <a:r>
              <a:rPr lang="en-US" baseline="0" dirty="0"/>
              <a:t> washers reach a minimum effective diameter. This is a result of excessive shear and prevents further particle attachment.</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5621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the sand particles were move farther apart, we would be able to see the washer that forms between the three tangent sand particles. In this figure, we can also see that the washers are thin as we expect them to have a very small thickness. In previous assessment of possible models, a very small value was determined for the ratio of captured particle volume to available pore volume. Out of the total available pore volume, only approximately 10^-3 of the volume is occupied with flocs. The washer model reasonably depicts this as the particles accumulate in thin, small washers.</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7663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mn-ea"/>
                <a:cs typeface="+mn-cs"/>
              </a:rPr>
              <a:t>Lucinda</a:t>
            </a:r>
            <a:r>
              <a:rPr lang="en-US" sz="1200" b="1"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latin typeface="+mn-lt"/>
                <a:ea typeface="+mn-ea"/>
                <a:cs typeface="+mn-cs"/>
              </a:rPr>
              <a:t>This diagram is a vertical, cross sectional area of a constriction and expansion. That is if you cut the sand bed down its length. Point out constriction and expansion. Particle capture occurs through the mechanism of interception, where particles collide with the filter media along their paths of travel. </a:t>
            </a:r>
            <a:r>
              <a:rPr lang="en-US" sz="1200" b="1" kern="1200" dirty="0">
                <a:solidFill>
                  <a:schemeClr val="tx1"/>
                </a:solidFill>
                <a:latin typeface="+mn-lt"/>
                <a:ea typeface="+mn-ea"/>
                <a:cs typeface="+mn-cs"/>
              </a:rPr>
              <a:t>When water flows through the capillary</a:t>
            </a:r>
            <a:r>
              <a:rPr lang="en-US" sz="1200" b="0" kern="1200" dirty="0">
                <a:solidFill>
                  <a:schemeClr val="tx1"/>
                </a:solidFill>
                <a:latin typeface="+mn-lt"/>
                <a:ea typeface="+mn-ea"/>
                <a:cs typeface="+mn-cs"/>
              </a:rPr>
              <a:t>, streamlines converge at the constrictions increasing</a:t>
            </a:r>
            <a:r>
              <a:rPr lang="en-US" sz="1200" b="0" kern="1200" baseline="0" dirty="0">
                <a:solidFill>
                  <a:schemeClr val="tx1"/>
                </a:solidFill>
                <a:latin typeface="+mn-lt"/>
                <a:ea typeface="+mn-ea"/>
                <a:cs typeface="+mn-cs"/>
              </a:rPr>
              <a:t> interception opportunities</a:t>
            </a:r>
            <a:r>
              <a:rPr lang="en-US" sz="1200" b="0" kern="1200" dirty="0">
                <a:solidFill>
                  <a:schemeClr val="tx1"/>
                </a:solidFill>
                <a:latin typeface="+mn-lt"/>
                <a:ea typeface="+mn-ea"/>
                <a:cs typeface="+mn-cs"/>
              </a:rPr>
              <a:t>.</a:t>
            </a:r>
            <a:r>
              <a:rPr lang="en-US" sz="1200" b="0" kern="1200" baseline="0" dirty="0">
                <a:solidFill>
                  <a:schemeClr val="tx1"/>
                </a:solidFill>
                <a:latin typeface="+mn-lt"/>
                <a:ea typeface="+mn-ea"/>
                <a:cs typeface="+mn-cs"/>
              </a:rPr>
              <a:t> Moreover, </a:t>
            </a:r>
            <a:r>
              <a:rPr lang="en-US" sz="1200" b="1" kern="1200" baseline="0" dirty="0">
                <a:solidFill>
                  <a:schemeClr val="tx1"/>
                </a:solidFill>
                <a:latin typeface="+mn-lt"/>
                <a:ea typeface="+mn-ea"/>
                <a:cs typeface="+mn-cs"/>
              </a:rPr>
              <a:t>a</a:t>
            </a:r>
            <a:r>
              <a:rPr lang="en-US" sz="1200" b="1" kern="1200" dirty="0">
                <a:solidFill>
                  <a:schemeClr val="tx1"/>
                </a:solidFill>
                <a:latin typeface="+mn-lt"/>
                <a:ea typeface="+mn-ea"/>
                <a:cs typeface="+mn-cs"/>
              </a:rPr>
              <a:t>t the site of convergence</a:t>
            </a:r>
            <a:r>
              <a:rPr lang="en-US" sz="1200" b="0" kern="1200" dirty="0">
                <a:solidFill>
                  <a:schemeClr val="tx1"/>
                </a:solidFill>
                <a:latin typeface="+mn-lt"/>
                <a:ea typeface="+mn-ea"/>
                <a:cs typeface="+mn-cs"/>
              </a:rPr>
              <a:t>, there is a greater number of particles, increasing particle collisions and particle attachment to the constriction wall.  </a:t>
            </a:r>
            <a:r>
              <a:rPr lang="en-US" sz="1200" b="1" kern="1200" dirty="0">
                <a:solidFill>
                  <a:schemeClr val="tx1"/>
                </a:solidFill>
                <a:latin typeface="+mn-lt"/>
                <a:ea typeface="+mn-ea"/>
                <a:cs typeface="+mn-cs"/>
              </a:rPr>
              <a:t>Imagine people running. As the flow continues past the constriction</a:t>
            </a:r>
            <a:r>
              <a:rPr lang="en-US" sz="1200" b="0" kern="1200" dirty="0">
                <a:solidFill>
                  <a:schemeClr val="tx1"/>
                </a:solidFill>
                <a:latin typeface="+mn-lt"/>
                <a:ea typeface="+mn-ea"/>
                <a:cs typeface="+mn-cs"/>
              </a:rPr>
              <a:t>, the streamlines diverge and particle collisions and attachment to the chamber wall are decreased. </a:t>
            </a:r>
            <a:r>
              <a:rPr lang="en-US" sz="1200" b="1" kern="1200" dirty="0">
                <a:solidFill>
                  <a:schemeClr val="tx1"/>
                </a:solidFill>
                <a:latin typeface="+mn-lt"/>
                <a:ea typeface="+mn-ea"/>
                <a:cs typeface="+mn-cs"/>
              </a:rPr>
              <a:t>This theory suggests </a:t>
            </a:r>
            <a:r>
              <a:rPr lang="en-US" sz="1200" b="0" kern="1200" dirty="0">
                <a:solidFill>
                  <a:schemeClr val="tx1"/>
                </a:solidFill>
                <a:latin typeface="+mn-lt"/>
                <a:ea typeface="+mn-ea"/>
                <a:cs typeface="+mn-cs"/>
              </a:rPr>
              <a:t>that there is a very small surface area to which particles can attach to in the filter</a:t>
            </a:r>
            <a:r>
              <a:rPr lang="en-US" sz="1200" b="0" kern="1200" baseline="0" dirty="0">
                <a:solidFill>
                  <a:schemeClr val="tx1"/>
                </a:solidFill>
                <a:latin typeface="+mn-lt"/>
                <a:ea typeface="+mn-ea"/>
                <a:cs typeface="+mn-cs"/>
              </a:rPr>
              <a:t> because </a:t>
            </a:r>
            <a:r>
              <a:rPr lang="en-US" sz="1200" b="1" kern="1200" baseline="0" dirty="0">
                <a:solidFill>
                  <a:schemeClr val="tx1"/>
                </a:solidFill>
                <a:latin typeface="+mn-lt"/>
                <a:ea typeface="+mn-ea"/>
                <a:cs typeface="+mn-cs"/>
              </a:rPr>
              <a:t>significant accumulation occurs mostly at the constrictions, which have a volume significantly smaller than the expansions. </a:t>
            </a:r>
            <a:r>
              <a:rPr lang="en-US" sz="1200" b="0" kern="1200" baseline="0" dirty="0">
                <a:solidFill>
                  <a:schemeClr val="tx1"/>
                </a:solidFill>
                <a:latin typeface="+mn-lt"/>
                <a:ea typeface="+mn-ea"/>
                <a:cs typeface="+mn-cs"/>
              </a:rPr>
              <a:t>Therefore, t</a:t>
            </a:r>
            <a:r>
              <a:rPr lang="en-US" sz="1200" b="0" kern="1200" dirty="0">
                <a:solidFill>
                  <a:schemeClr val="tx1"/>
                </a:solidFill>
                <a:latin typeface="+mn-lt"/>
                <a:ea typeface="+mn-ea"/>
                <a:cs typeface="+mn-cs"/>
              </a:rPr>
              <a:t>his model </a:t>
            </a:r>
            <a:r>
              <a:rPr lang="en-US" sz="1200" b="1" kern="1200" dirty="0">
                <a:solidFill>
                  <a:schemeClr val="tx1"/>
                </a:solidFill>
                <a:latin typeface="+mn-lt"/>
                <a:ea typeface="+mn-ea"/>
                <a:cs typeface="+mn-cs"/>
              </a:rPr>
              <a:t>aligns with the calculations</a:t>
            </a:r>
            <a:r>
              <a:rPr lang="en-US" sz="1200" b="0" kern="1200" dirty="0">
                <a:solidFill>
                  <a:schemeClr val="tx1"/>
                </a:solidFill>
                <a:latin typeface="+mn-lt"/>
                <a:ea typeface="+mn-ea"/>
                <a:cs typeface="+mn-cs"/>
              </a:rPr>
              <a:t> we did in </a:t>
            </a:r>
            <a:r>
              <a:rPr lang="en-US" sz="1200" b="0" kern="1200" dirty="0" err="1">
                <a:solidFill>
                  <a:schemeClr val="tx1"/>
                </a:solidFill>
                <a:latin typeface="+mn-lt"/>
                <a:ea typeface="+mn-ea"/>
                <a:cs typeface="+mn-cs"/>
              </a:rPr>
              <a:t>mathcad</a:t>
            </a:r>
            <a:r>
              <a:rPr lang="en-US" sz="1200" b="0" kern="1200" dirty="0">
                <a:solidFill>
                  <a:schemeClr val="tx1"/>
                </a:solidFill>
                <a:latin typeface="+mn-lt"/>
                <a:ea typeface="+mn-ea"/>
                <a:cs typeface="+mn-cs"/>
              </a:rPr>
              <a:t> which</a:t>
            </a:r>
            <a:r>
              <a:rPr lang="en-US" sz="1200" b="0" kern="1200" baseline="0" dirty="0">
                <a:solidFill>
                  <a:schemeClr val="tx1"/>
                </a:solidFill>
                <a:latin typeface="+mn-lt"/>
                <a:ea typeface="+mn-ea"/>
                <a:cs typeface="+mn-cs"/>
              </a:rPr>
              <a:t> demonstrated that the expected volume of accumulated particles is much smaller than total pore volume.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89068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Lucinda</a:t>
            </a:r>
          </a:p>
          <a:p>
            <a:r>
              <a:rPr lang="en-US" dirty="0"/>
              <a:t>Zoom out of the individual</a:t>
            </a:r>
            <a:r>
              <a:rPr lang="en-US" baseline="0" dirty="0"/>
              <a:t> constriction</a:t>
            </a:r>
          </a:p>
          <a:p>
            <a:r>
              <a:rPr lang="en-US" baseline="0" dirty="0"/>
              <a:t>Look at one capillary tube, for the sake of simplicity, we will only look at a sand filter layer that has top-down flow and we can imagine flocs entering from the top</a:t>
            </a:r>
          </a:p>
          <a:p>
            <a:r>
              <a:rPr lang="en-US" baseline="0" dirty="0"/>
              <a:t>Three zones we want to look at: dirty bed, clean bed, and active zone. When flocs enter the filter, the active zone starts out at the top of the filter. </a:t>
            </a:r>
          </a:p>
          <a:p>
            <a:r>
              <a:rPr lang="en-US" baseline="0" dirty="0"/>
              <a:t>Assume active zone is the same length (linear head loss, uniform particle attachment) and dirty and clean bed lengths are changing. Looking at effluent turbidity data, there is slight increase in performance throughout a filtration run and since the only parameters changing during a filtration run is the change in dirty and clean bed lengths, the data suggests that the increase in filter performance is due to the increased length of dirty bed and decreased length in clean bed.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49178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Theresa</a:t>
            </a:r>
          </a:p>
          <a:p>
            <a:endParaRPr lang="en-US" dirty="0"/>
          </a:p>
          <a:p>
            <a:r>
              <a:rPr lang="en-US" dirty="0"/>
              <a:t>Experiment ran with influent at 5 NTU</a:t>
            </a:r>
            <a:r>
              <a:rPr lang="en-US" baseline="0" dirty="0"/>
              <a:t>  and 2 mg/L </a:t>
            </a:r>
            <a:r>
              <a:rPr lang="en-US" baseline="0" dirty="0" err="1"/>
              <a:t>PACl</a:t>
            </a:r>
            <a:r>
              <a:rPr lang="en-US" baseline="0" dirty="0"/>
              <a:t> (eventually PID control did not work and influent turbidity changed, but influent turbidity was consistent at 5 NTU for the first 3 hours)</a:t>
            </a:r>
            <a:endParaRPr lang="en-US" dirty="0"/>
          </a:p>
          <a:p>
            <a:r>
              <a:rPr lang="en-US" dirty="0"/>
              <a:t>Ran flow rate at full flow rate</a:t>
            </a:r>
            <a:r>
              <a:rPr lang="en-US" baseline="0" dirty="0"/>
              <a:t> for 1 hour, then half flow rate</a:t>
            </a:r>
          </a:p>
          <a:p>
            <a:r>
              <a:rPr lang="en-US" baseline="0" dirty="0"/>
              <a:t>We thought that effluent turbidity would decrease because the lower flow rate meant that there was less shear on the granular media walls (which are also coated with incoming particles), allowing smaller particles to be captured</a:t>
            </a:r>
          </a:p>
          <a:p>
            <a:r>
              <a:rPr lang="en-US" baseline="0" dirty="0"/>
              <a:t>This hypothesis was not true because effluent turbidity did not change – so particle size doesn’t seem to affect the amount that is captured</a:t>
            </a:r>
          </a:p>
        </p:txBody>
      </p:sp>
      <p:sp>
        <p:nvSpPr>
          <p:cNvPr id="4" name="Slide Number Placeholder 3"/>
          <p:cNvSpPr>
            <a:spLocks noGrp="1"/>
          </p:cNvSpPr>
          <p:nvPr>
            <p:ph type="sldNum" sz="quarter" idx="10"/>
          </p:nvPr>
        </p:nvSpPr>
        <p:spPr/>
        <p:txBody>
          <a:bodyPr/>
          <a:lstStyle/>
          <a:p>
            <a:fld id="{DA211FD9-2E30-4C47-A861-CC950DE10BF4}" type="slidenum">
              <a:rPr lang="en-US" smtClean="0"/>
              <a:pPr/>
              <a:t>9</a:t>
            </a:fld>
            <a:endParaRPr lang="en-US"/>
          </a:p>
        </p:txBody>
      </p:sp>
    </p:spTree>
    <p:extLst>
      <p:ext uri="{BB962C8B-B14F-4D97-AF65-F5344CB8AC3E}">
        <p14:creationId xmlns:p14="http://schemas.microsoft.com/office/powerpoint/2010/main" val="3345727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72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6209730" y="6356348"/>
            <a:ext cx="928047" cy="423839"/>
          </a:xfrm>
        </p:spPr>
        <p:txBody>
          <a:bodyPr/>
          <a:lstStyle/>
          <a:p>
            <a:fld id="{52BA18B9-81B9-438D-BB25-980199F8EAE8}" type="datetime1">
              <a:rPr lang="en-US" smtClean="0"/>
              <a:pPr/>
              <a:t>12/10/2016</a:t>
            </a:fld>
            <a:endParaRPr lang="en-US" dirty="0"/>
          </a:p>
        </p:txBody>
      </p:sp>
      <p:sp>
        <p:nvSpPr>
          <p:cNvPr id="5"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a:t>Research | Fall 2016</a:t>
            </a:r>
          </a:p>
        </p:txBody>
      </p:sp>
      <p:sp>
        <p:nvSpPr>
          <p:cNvPr id="6" name="Slide Number Placeholder 5"/>
          <p:cNvSpPr>
            <a:spLocks noGrp="1"/>
          </p:cNvSpPr>
          <p:nvPr>
            <p:ph type="sldNum" sz="quarter" idx="12"/>
          </p:nvPr>
        </p:nvSpPr>
        <p:spPr>
          <a:xfrm>
            <a:off x="11682484" y="6356350"/>
            <a:ext cx="384980" cy="365124"/>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1588681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pPr/>
              <a:t>12/10/2016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60481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pPr/>
              <a:t>12/10/2016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5316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44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pPr/>
              <a:t>12/10/2016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68639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baseline="0"/>
            </a:lvl1pPr>
          </a:lstStyle>
          <a:p>
            <a:r>
              <a:rPr lang="en-US" dirty="0"/>
              <a:t>Section Header</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pPr/>
              <a:t>12/10/2016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pic>
        <p:nvPicPr>
          <p:cNvPr id="8"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2081645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pPr/>
              <a:t>12/10/2016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99993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pPr/>
              <a:t>12/10/2016</a:t>
            </a:fld>
            <a:endParaRPr lang="en-US"/>
          </a:p>
        </p:txBody>
      </p:sp>
      <p:sp>
        <p:nvSpPr>
          <p:cNvPr id="8" name="Footer Placeholder 7"/>
          <p:cNvSpPr>
            <a:spLocks noGrp="1"/>
          </p:cNvSpPr>
          <p:nvPr>
            <p:ph type="ftr" sz="quarter" idx="11"/>
          </p:nvPr>
        </p:nvSpPr>
        <p:spPr/>
        <p:txBody>
          <a:bodyPr/>
          <a:lstStyle/>
          <a:p>
            <a:r>
              <a:rPr lang="en-US" dirty="0"/>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71809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44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pPr/>
              <a:t>12/10/2016</a:t>
            </a:fld>
            <a:endParaRPr lang="en-US"/>
          </a:p>
        </p:txBody>
      </p:sp>
      <p:sp>
        <p:nvSpPr>
          <p:cNvPr id="4" name="Footer Placeholder 3"/>
          <p:cNvSpPr>
            <a:spLocks noGrp="1"/>
          </p:cNvSpPr>
          <p:nvPr>
            <p:ph type="ftr" sz="quarter" idx="11"/>
          </p:nvPr>
        </p:nvSpPr>
        <p:spPr/>
        <p:txBody>
          <a:bodyPr/>
          <a:lstStyle/>
          <a:p>
            <a:r>
              <a:rPr lang="en-US" dirty="0"/>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0229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pPr/>
              <a:t>12/10/2016</a:t>
            </a:fld>
            <a:endParaRPr lang="en-US"/>
          </a:p>
        </p:txBody>
      </p:sp>
      <p:sp>
        <p:nvSpPr>
          <p:cNvPr id="3" name="Footer Placeholder 2"/>
          <p:cNvSpPr>
            <a:spLocks noGrp="1"/>
          </p:cNvSpPr>
          <p:nvPr>
            <p:ph type="ftr" sz="quarter" idx="11"/>
          </p:nvPr>
        </p:nvSpPr>
        <p:spPr/>
        <p:txBody>
          <a:bodyPr/>
          <a:lstStyle/>
          <a:p>
            <a:r>
              <a:rPr lang="en-US" dirty="0"/>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21333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pPr/>
              <a:t>12/10/2016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779127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pPr/>
              <a:t>12/10/2016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769279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91367" y="6356349"/>
            <a:ext cx="936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34FC-1E02-4DFE-8965-69C2F9EDBCF4}" type="datetime1">
              <a:rPr lang="en-US" smtClean="0"/>
              <a:pPr/>
              <a:t>12/10/2016</a:t>
            </a:fld>
            <a:endParaRPr lang="en-US"/>
          </a:p>
        </p:txBody>
      </p:sp>
      <p:sp>
        <p:nvSpPr>
          <p:cNvPr id="5" name="Footer Placeholder 4"/>
          <p:cNvSpPr>
            <a:spLocks noGrp="1"/>
          </p:cNvSpPr>
          <p:nvPr>
            <p:ph type="ftr" sz="quarter" idx="3"/>
          </p:nvPr>
        </p:nvSpPr>
        <p:spPr>
          <a:xfrm>
            <a:off x="7239000" y="6356349"/>
            <a:ext cx="4114800" cy="365125"/>
          </a:xfrm>
          <a:prstGeom prst="rect">
            <a:avLst/>
          </a:prstGeom>
        </p:spPr>
        <p:txBody>
          <a:bodyPr vert="horz" lIns="91440" tIns="45720" rIns="91440" bIns="45720" rtlCol="0" anchor="ctr"/>
          <a:lstStyle>
            <a:lvl1pPr algn="r">
              <a:defRPr sz="1200" b="1">
                <a:solidFill>
                  <a:schemeClr val="tx1">
                    <a:tint val="75000"/>
                  </a:schemeClr>
                </a:solidFill>
                <a:latin typeface="Arial" panose="020B0604020202020204" pitchFamily="34" charset="0"/>
                <a:cs typeface="Arial" panose="020B0604020202020204" pitchFamily="34" charset="0"/>
              </a:defRPr>
            </a:lvl1pPr>
          </a:lstStyle>
          <a:p>
            <a:r>
              <a:rPr lang="en-US" dirty="0"/>
              <a:t>Research | Fall 2016</a:t>
            </a:r>
          </a:p>
        </p:txBody>
      </p:sp>
      <p:sp>
        <p:nvSpPr>
          <p:cNvPr id="6" name="Slide Number Placeholder 5"/>
          <p:cNvSpPr>
            <a:spLocks noGrp="1"/>
          </p:cNvSpPr>
          <p:nvPr>
            <p:ph type="sldNum" sz="quarter" idx="4"/>
          </p:nvPr>
        </p:nvSpPr>
        <p:spPr>
          <a:xfrm>
            <a:off x="11664733" y="6356349"/>
            <a:ext cx="40260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C2F9-8455-49A9-B6AD-FA3BC6762504}" type="slidenum">
              <a:rPr lang="en-US" smtClean="0"/>
              <a:pPr/>
              <a:t>‹#›</a:t>
            </a:fld>
            <a:endParaRPr lang="en-US"/>
          </a:p>
        </p:txBody>
      </p:sp>
      <p:pic>
        <p:nvPicPr>
          <p:cNvPr id="7" name="Shape 160"/>
          <p:cNvPicPr preferRelativeResize="0"/>
          <p:nvPr userDrawn="1"/>
        </p:nvPicPr>
        <p:blipFill>
          <a:blip r:embed="rId13" cstate="print">
            <a:alphaModFix/>
          </a:blip>
          <a:stretch>
            <a:fillRect/>
          </a:stretch>
        </p:blipFill>
        <p:spPr>
          <a:xfrm>
            <a:off x="9457899" y="59587"/>
            <a:ext cx="2609443" cy="772925"/>
          </a:xfrm>
          <a:prstGeom prst="rect">
            <a:avLst/>
          </a:prstGeom>
          <a:noFill/>
          <a:ln>
            <a:noFill/>
          </a:ln>
        </p:spPr>
      </p:pic>
    </p:spTree>
    <p:extLst>
      <p:ext uri="{BB962C8B-B14F-4D97-AF65-F5344CB8AC3E}">
        <p14:creationId xmlns:p14="http://schemas.microsoft.com/office/powerpoint/2010/main" val="2109183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fluence.cornell.edu/display/AGUACLARA/StaRS+Filter+Theor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Stacked Rapid Sand (</a:t>
            </a:r>
            <a:r>
              <a:rPr lang="en-US" dirty="0" err="1"/>
              <a:t>StaRS</a:t>
            </a:r>
            <a:r>
              <a:rPr lang="en-US" dirty="0"/>
              <a:t>) Filter Theory</a:t>
            </a:r>
          </a:p>
        </p:txBody>
      </p:sp>
      <p:sp>
        <p:nvSpPr>
          <p:cNvPr id="3" name="Subtitle 2"/>
          <p:cNvSpPr>
            <a:spLocks noGrp="1"/>
          </p:cNvSpPr>
          <p:nvPr>
            <p:ph type="subTitle" idx="1"/>
          </p:nvPr>
        </p:nvSpPr>
        <p:spPr/>
        <p:txBody>
          <a:bodyPr/>
          <a:lstStyle/>
          <a:p>
            <a:r>
              <a:rPr lang="en-US" dirty="0">
                <a:solidFill>
                  <a:srgbClr val="7F7F7F"/>
                </a:solidFill>
                <a:latin typeface="Arial"/>
                <a:ea typeface="Arial"/>
                <a:cs typeface="Arial"/>
                <a:sym typeface="Arial"/>
              </a:rPr>
              <a:t>A mathematical model is under development to explain the physics of filtration.</a:t>
            </a:r>
          </a:p>
          <a:p>
            <a:r>
              <a:rPr lang="en-US" dirty="0">
                <a:solidFill>
                  <a:srgbClr val="7F7F7F"/>
                </a:solidFill>
                <a:latin typeface="Arial"/>
                <a:ea typeface="Arial"/>
                <a:cs typeface="Arial"/>
                <a:sym typeface="Arial"/>
              </a:rPr>
              <a:t>Find more information at </a:t>
            </a:r>
            <a:r>
              <a:rPr lang="en-US" dirty="0" err="1">
                <a:solidFill>
                  <a:srgbClr val="7F7F7F"/>
                </a:solidFill>
                <a:latin typeface="Arial"/>
                <a:ea typeface="Arial"/>
                <a:cs typeface="Arial"/>
                <a:sym typeface="Arial"/>
                <a:hlinkClick r:id="rId3"/>
              </a:rPr>
              <a:t>StaRS</a:t>
            </a:r>
            <a:r>
              <a:rPr lang="en-US" dirty="0">
                <a:solidFill>
                  <a:srgbClr val="7F7F7F"/>
                </a:solidFill>
                <a:latin typeface="Arial"/>
                <a:ea typeface="Arial"/>
                <a:cs typeface="Arial"/>
                <a:sym typeface="Arial"/>
                <a:hlinkClick r:id="rId3"/>
              </a:rPr>
              <a:t> Filter Theory’s wiki</a:t>
            </a:r>
            <a:r>
              <a:rPr lang="en-US" dirty="0">
                <a:solidFill>
                  <a:srgbClr val="7F7F7F"/>
                </a:solidFill>
                <a:latin typeface="Arial"/>
                <a:ea typeface="Arial"/>
                <a:cs typeface="Arial"/>
                <a:sym typeface="Arial"/>
              </a:rPr>
              <a:t>. </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2582202526"/>
      </p:ext>
    </p:extLst>
  </p:cSld>
  <p:clrMapOvr>
    <a:masterClrMapping/>
  </p:clrMapOvr>
  <mc:AlternateContent xmlns:mc="http://schemas.openxmlformats.org/markup-compatibility/2006" xmlns:p14="http://schemas.microsoft.com/office/powerpoint/2010/main">
    <mc:Choice Requires="p14">
      <p:transition spd="slow" p14:dur="2000" advTm="6433"/>
    </mc:Choice>
    <mc:Fallback xmlns="">
      <p:transition spd="slow" advTm="643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915400" cy="1325563"/>
          </a:xfrm>
        </p:spPr>
        <p:txBody>
          <a:bodyPr/>
          <a:lstStyle/>
          <a:p>
            <a:r>
              <a:rPr lang="en-US" dirty="0">
                <a:solidFill>
                  <a:srgbClr val="0B68FF"/>
                </a:solidFill>
              </a:rPr>
              <a:t>Only major head loss affects clean bed head loss</a:t>
            </a:r>
          </a:p>
        </p:txBody>
      </p:sp>
      <p:sp>
        <p:nvSpPr>
          <p:cNvPr id="9"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graphicFrame>
        <p:nvGraphicFramePr>
          <p:cNvPr id="6" name="Chart 5"/>
          <p:cNvGraphicFramePr>
            <a:graphicFrameLocks/>
          </p:cNvGraphicFramePr>
          <p:nvPr>
            <p:extLst>
              <p:ext uri="{D42A27DB-BD31-4B8C-83A1-F6EECF244321}">
                <p14:modId xmlns:p14="http://schemas.microsoft.com/office/powerpoint/2010/main" val="350703781"/>
              </p:ext>
            </p:extLst>
          </p:nvPr>
        </p:nvGraphicFramePr>
        <p:xfrm>
          <a:off x="2438400" y="1412516"/>
          <a:ext cx="7315200" cy="502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3077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rPr>
              <a:t>Minor losses contribute to dirty bed head loss</a:t>
            </a:r>
          </a:p>
        </p:txBody>
      </p:sp>
      <p:sp>
        <p:nvSpPr>
          <p:cNvPr id="6"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graphicFrame>
        <p:nvGraphicFramePr>
          <p:cNvPr id="7" name="Chart 6"/>
          <p:cNvGraphicFramePr>
            <a:graphicFrameLocks/>
          </p:cNvGraphicFramePr>
          <p:nvPr>
            <p:extLst>
              <p:ext uri="{D42A27DB-BD31-4B8C-83A1-F6EECF244321}">
                <p14:modId xmlns:p14="http://schemas.microsoft.com/office/powerpoint/2010/main" val="653031417"/>
              </p:ext>
            </p:extLst>
          </p:nvPr>
        </p:nvGraphicFramePr>
        <p:xfrm>
          <a:off x="2438400" y="1432414"/>
          <a:ext cx="7315200" cy="502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02196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rot="21440397">
            <a:off x="3178239" y="821919"/>
            <a:ext cx="2669484" cy="2644169"/>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404466" lon="17776246" rev="4197905"/>
            </a:camera>
            <a:lightRig rig="threePt" dir="t"/>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3" name="Group 2"/>
          <p:cNvGrpSpPr/>
          <p:nvPr/>
        </p:nvGrpSpPr>
        <p:grpSpPr>
          <a:xfrm>
            <a:off x="3071424" y="2602956"/>
            <a:ext cx="3578652" cy="1847305"/>
            <a:chOff x="2714572" y="2690795"/>
            <a:chExt cx="4772268" cy="2045728"/>
          </a:xfrm>
        </p:grpSpPr>
        <p:sp>
          <p:nvSpPr>
            <p:cNvPr id="11" name="Flowchart: Connector 10"/>
            <p:cNvSpPr/>
            <p:nvPr/>
          </p:nvSpPr>
          <p:spPr>
            <a:xfrm rot="20510460">
              <a:off x="2714572" y="2690795"/>
              <a:ext cx="4772268" cy="2045728"/>
            </a:xfrm>
            <a:prstGeom prst="flowChartConnector">
              <a:avLst/>
            </a:prstGeom>
            <a:scene3d>
              <a:camera prst="isometricOffAxis2Top">
                <a:rot lat="20885173" lon="4702570" rev="16290790"/>
              </a:camera>
              <a:lightRig rig="threePt" dir="t"/>
            </a:scene3d>
            <a:sp3d>
              <a:bevelT h="63500"/>
              <a:bevelB h="63500"/>
            </a:sp3d>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mn-lt"/>
                <a:ea typeface="+mn-ea"/>
                <a:cs typeface="+mn-cs"/>
              </a:endParaRPr>
            </a:p>
          </p:txBody>
        </p:sp>
        <p:sp>
          <p:nvSpPr>
            <p:cNvPr id="12" name="Flowchart: Connector 11"/>
            <p:cNvSpPr/>
            <p:nvPr/>
          </p:nvSpPr>
          <p:spPr>
            <a:xfrm rot="19522373">
              <a:off x="3447372" y="3323645"/>
              <a:ext cx="3344324" cy="760632"/>
            </a:xfrm>
            <a:prstGeom prst="flowChartConnector">
              <a:avLst/>
            </a:prstGeom>
            <a:solidFill>
              <a:schemeClr val="accent1"/>
            </a:solidFill>
            <a:ln>
              <a:solidFill>
                <a:schemeClr val="accent1"/>
              </a:solidFill>
            </a:ln>
            <a:scene3d>
              <a:camera prst="isometricOffAxis2Top">
                <a:rot lat="20885173" lon="4702570" rev="16290790"/>
              </a:camera>
              <a:lightRig rig="threePt" dir="t"/>
            </a:scene3d>
            <a:sp3d>
              <a:bevelT w="0" h="0"/>
              <a:bevelB w="0" h="0"/>
            </a:sp3d>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mn-lt"/>
                <a:ea typeface="+mn-ea"/>
                <a:cs typeface="+mn-cs"/>
              </a:endParaRPr>
            </a:p>
          </p:txBody>
        </p:sp>
      </p:grpSp>
      <p:sp>
        <p:nvSpPr>
          <p:cNvPr id="2" name="Title 1"/>
          <p:cNvSpPr>
            <a:spLocks noGrp="1"/>
          </p:cNvSpPr>
          <p:nvPr>
            <p:ph type="title"/>
          </p:nvPr>
        </p:nvSpPr>
        <p:spPr/>
        <p:txBody>
          <a:bodyPr/>
          <a:lstStyle/>
          <a:p>
            <a:r>
              <a:rPr lang="en-US" dirty="0">
                <a:solidFill>
                  <a:srgbClr val="0B68FF"/>
                </a:solidFill>
              </a:rPr>
              <a:t>Washer model is feasible</a:t>
            </a:r>
          </a:p>
        </p:txBody>
      </p:sp>
      <p:sp>
        <p:nvSpPr>
          <p:cNvPr id="4" name="Footer Placeholder 3"/>
          <p:cNvSpPr>
            <a:spLocks noGrp="1"/>
          </p:cNvSpPr>
          <p:nvPr>
            <p:ph type="ftr" sz="quarter" idx="11"/>
          </p:nvPr>
        </p:nvSpPr>
        <p:spPr/>
        <p:txBody>
          <a:bodyPr/>
          <a:lstStyle/>
          <a:p>
            <a:r>
              <a:rPr lang="en-US"/>
              <a:t>Research | Fall 2016</a:t>
            </a:r>
            <a:endParaRPr lang="en-US" dirty="0"/>
          </a:p>
        </p:txBody>
      </p:sp>
      <p:sp>
        <p:nvSpPr>
          <p:cNvPr id="8" name="Oval 7"/>
          <p:cNvSpPr/>
          <p:nvPr/>
        </p:nvSpPr>
        <p:spPr>
          <a:xfrm rot="21440397">
            <a:off x="5146928" y="1751210"/>
            <a:ext cx="2669484" cy="2644169"/>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404466" lon="17776246" rev="4197905"/>
            </a:camera>
            <a:lightRig rig="threePt" dir="t"/>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Oval 8"/>
          <p:cNvSpPr/>
          <p:nvPr/>
        </p:nvSpPr>
        <p:spPr>
          <a:xfrm rot="21440397">
            <a:off x="2636709" y="2204525"/>
            <a:ext cx="2669484" cy="2644169"/>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404466" lon="17776246" rev="4197905"/>
            </a:camera>
            <a:lightRig rig="threePt" dir="t"/>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57021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723331"/>
            <a:ext cx="9144000" cy="2786632"/>
          </a:xfrm>
        </p:spPr>
        <p:txBody>
          <a:bodyPr>
            <a:normAutofit fontScale="90000"/>
          </a:bodyPr>
          <a:lstStyle/>
          <a:p>
            <a:pPr lvl="0">
              <a:spcBef>
                <a:spcPts val="0"/>
              </a:spcBef>
            </a:pPr>
            <a:r>
              <a:rPr lang="en-US" dirty="0">
                <a:solidFill>
                  <a:srgbClr val="0B68FF"/>
                </a:solidFill>
                <a:latin typeface="+mj-lt"/>
                <a:ea typeface="Arial"/>
                <a:cs typeface="Arial"/>
                <a:sym typeface="Arial"/>
              </a:rPr>
              <a:t>Q</a:t>
            </a:r>
            <a:r>
              <a:rPr lang="en-US" dirty="0">
                <a:solidFill>
                  <a:srgbClr val="0B68FF"/>
                </a:solidFill>
                <a:latin typeface="+mj-lt"/>
              </a:rPr>
              <a:t>uestions</a:t>
            </a:r>
            <a:br>
              <a:rPr lang="en-US" dirty="0">
                <a:solidFill>
                  <a:srgbClr val="0B68FF"/>
                </a:solidFill>
                <a:latin typeface="+mj-lt"/>
              </a:rPr>
            </a:br>
            <a:r>
              <a:rPr lang="en-US" dirty="0">
                <a:solidFill>
                  <a:srgbClr val="0B68FF"/>
                </a:solidFill>
                <a:latin typeface="+mj-lt"/>
              </a:rPr>
              <a:t>and</a:t>
            </a:r>
            <a:br>
              <a:rPr lang="en-US" dirty="0">
                <a:solidFill>
                  <a:srgbClr val="0B68FF"/>
                </a:solidFill>
                <a:latin typeface="+mj-lt"/>
              </a:rPr>
            </a:br>
            <a:r>
              <a:rPr lang="en-US" dirty="0">
                <a:solidFill>
                  <a:srgbClr val="0B68FF"/>
                </a:solidFill>
                <a:latin typeface="+mj-lt"/>
              </a:rPr>
              <a:t>Recommendations</a:t>
            </a:r>
            <a:endParaRPr lang="en-US" dirty="0">
              <a:latin typeface="+mj-lt"/>
            </a:endParaRPr>
          </a:p>
        </p:txBody>
      </p:sp>
      <p:sp>
        <p:nvSpPr>
          <p:cNvPr id="11" name="Shape 257"/>
          <p:cNvSpPr txBox="1"/>
          <p:nvPr/>
        </p:nvSpPr>
        <p:spPr>
          <a:xfrm>
            <a:off x="5003400" y="454891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a:cs typeface="Arial" panose="020B0604020202020204" pitchFamily="34" charset="0"/>
              </a:rPr>
              <a:t>Jonathan Harris</a:t>
            </a:r>
          </a:p>
          <a:p>
            <a:pPr marL="0" marR="0" lvl="0" indent="0" algn="ctr" rtl="0">
              <a:spcBef>
                <a:spcPts val="0"/>
              </a:spcBef>
              <a:buSzPct val="25000"/>
              <a:buNone/>
            </a:pPr>
            <a:r>
              <a:rPr lang="en-US" sz="1400" dirty="0">
                <a:cs typeface="Arial" panose="020B0604020202020204" pitchFamily="34" charset="0"/>
              </a:rPr>
              <a:t>B.S. Environmental Engineering</a:t>
            </a:r>
          </a:p>
          <a:p>
            <a:pPr marL="0" marR="0" lvl="0" indent="0" algn="ctr" rtl="0">
              <a:spcBef>
                <a:spcPts val="0"/>
              </a:spcBef>
              <a:buSzPct val="25000"/>
              <a:buNone/>
            </a:pPr>
            <a:r>
              <a:rPr lang="en-US" sz="1400" dirty="0">
                <a:cs typeface="Arial" panose="020B0604020202020204" pitchFamily="34" charset="0"/>
              </a:rPr>
              <a:t>jdh345@cornell.edu</a:t>
            </a:r>
          </a:p>
        </p:txBody>
      </p:sp>
      <p:sp>
        <p:nvSpPr>
          <p:cNvPr id="12" name="Shape 258"/>
          <p:cNvSpPr txBox="1"/>
          <p:nvPr/>
        </p:nvSpPr>
        <p:spPr>
          <a:xfrm>
            <a:off x="6188480" y="3674130"/>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a:cs typeface="Arial" panose="020B0604020202020204" pitchFamily="34" charset="0"/>
              </a:rPr>
              <a:t>Lucinda Li</a:t>
            </a:r>
          </a:p>
          <a:p>
            <a:pPr marL="0" marR="0" lvl="0" indent="0" algn="ctr" rtl="0">
              <a:spcBef>
                <a:spcPts val="0"/>
              </a:spcBef>
              <a:buSzPct val="25000"/>
              <a:buNone/>
            </a:pPr>
            <a:r>
              <a:rPr lang="en-US" sz="1400" dirty="0">
                <a:cs typeface="Arial" panose="020B0604020202020204" pitchFamily="34" charset="0"/>
              </a:rPr>
              <a:t>B.S Environmental Engineering</a:t>
            </a:r>
          </a:p>
          <a:p>
            <a:pPr marL="0" marR="0" lvl="0" indent="0" algn="ctr" rtl="0">
              <a:spcBef>
                <a:spcPts val="0"/>
              </a:spcBef>
              <a:buSzPct val="25000"/>
              <a:buNone/>
            </a:pPr>
            <a:r>
              <a:rPr lang="en-US" sz="1400" dirty="0">
                <a:cs typeface="Arial" panose="020B0604020202020204" pitchFamily="34" charset="0"/>
              </a:rPr>
              <a:t>ll555@cornell.edu</a:t>
            </a:r>
          </a:p>
        </p:txBody>
      </p:sp>
      <p:sp>
        <p:nvSpPr>
          <p:cNvPr id="13" name="Shape 259"/>
          <p:cNvSpPr txBox="1"/>
          <p:nvPr/>
        </p:nvSpPr>
        <p:spPr>
          <a:xfrm>
            <a:off x="3868880" y="367411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a:cs typeface="Arial" panose="020B0604020202020204" pitchFamily="34" charset="0"/>
              </a:rPr>
              <a:t>Theresa Chu</a:t>
            </a:r>
          </a:p>
          <a:p>
            <a:pPr marL="0" marR="0" lvl="0" indent="0" algn="ctr" rtl="0">
              <a:spcBef>
                <a:spcPts val="0"/>
              </a:spcBef>
              <a:buSzPct val="25000"/>
              <a:buNone/>
            </a:pPr>
            <a:r>
              <a:rPr lang="en-US" sz="1400" dirty="0">
                <a:cs typeface="Arial" panose="020B0604020202020204" pitchFamily="34" charset="0"/>
              </a:rPr>
              <a:t>Masters of Engineering</a:t>
            </a:r>
          </a:p>
          <a:p>
            <a:pPr marL="0" marR="0" lvl="0" indent="0" algn="ctr" rtl="0">
              <a:spcBef>
                <a:spcPts val="0"/>
              </a:spcBef>
              <a:buSzPct val="25000"/>
              <a:buNone/>
            </a:pPr>
            <a:r>
              <a:rPr lang="en-US" sz="1400" dirty="0">
                <a:cs typeface="Arial" panose="020B0604020202020204" pitchFamily="34" charset="0"/>
              </a:rPr>
              <a:t>tyc29@cornell.edu</a:t>
            </a:r>
          </a:p>
        </p:txBody>
      </p:sp>
      <p:sp>
        <p:nvSpPr>
          <p:cNvPr id="7"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1288281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0"/>
              </a:spcBef>
            </a:pPr>
            <a:r>
              <a:rPr lang="en-US" sz="7200" dirty="0">
                <a:solidFill>
                  <a:srgbClr val="0B68FF"/>
                </a:solidFill>
              </a:rPr>
              <a:t>Appendix</a:t>
            </a:r>
            <a:br>
              <a:rPr lang="en-US" sz="7200" dirty="0">
                <a:solidFill>
                  <a:srgbClr val="0B68FF"/>
                </a:solidFill>
              </a:rPr>
            </a:br>
            <a:r>
              <a:rPr lang="en-US" sz="7200" dirty="0">
                <a:solidFill>
                  <a:srgbClr val="0B68FF"/>
                </a:solidFill>
              </a:rPr>
              <a:t>Slides</a:t>
            </a:r>
            <a:endParaRPr lang="en-US" sz="7200" dirty="0"/>
          </a:p>
        </p:txBody>
      </p:sp>
    </p:spTree>
    <p:extLst>
      <p:ext uri="{BB962C8B-B14F-4D97-AF65-F5344CB8AC3E}">
        <p14:creationId xmlns:p14="http://schemas.microsoft.com/office/powerpoint/2010/main" val="4025311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rPr>
              <a:t>Filter Schematic</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7717"/>
          <a:stretch/>
        </p:blipFill>
        <p:spPr>
          <a:xfrm>
            <a:off x="942385" y="1342040"/>
            <a:ext cx="9806152" cy="5090292"/>
          </a:xfrm>
          <a:prstGeom prst="rect">
            <a:avLst/>
          </a:prstGeom>
        </p:spPr>
      </p:pic>
      <p:sp>
        <p:nvSpPr>
          <p:cNvPr id="7"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4086571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rgbClr val="0B68FF"/>
                </a:solidFill>
              </a:rPr>
              <a:t>Conditions used to test the filter</a:t>
            </a:r>
          </a:p>
        </p:txBody>
      </p:sp>
      <p:sp>
        <p:nvSpPr>
          <p:cNvPr id="4" name="Shape 287"/>
          <p:cNvSpPr txBox="1">
            <a:spLocks noGrp="1"/>
          </p:cNvSpPr>
          <p:nvPr>
            <p:ph idx="1"/>
          </p:nvPr>
        </p:nvSpPr>
        <p:spPr>
          <a:xfrm>
            <a:off x="838200" y="1690688"/>
            <a:ext cx="10515600" cy="4351338"/>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chemeClr val="dk1"/>
              </a:buClr>
              <a:buSzPct val="100000"/>
            </a:pPr>
            <a:r>
              <a:rPr lang="en-US" sz="3200" b="0" i="0" u="none" strike="noStrike" cap="none" dirty="0" err="1">
                <a:solidFill>
                  <a:schemeClr val="dk1"/>
                </a:solidFill>
                <a:latin typeface="Calibri"/>
                <a:ea typeface="Calibri"/>
                <a:cs typeface="Calibri"/>
                <a:sym typeface="Calibri"/>
              </a:rPr>
              <a:t>PACl</a:t>
            </a:r>
            <a:r>
              <a:rPr lang="en-US" sz="3200" b="0" i="0" u="none" strike="noStrike" cap="none" dirty="0">
                <a:solidFill>
                  <a:schemeClr val="dk1"/>
                </a:solidFill>
                <a:latin typeface="Calibri"/>
                <a:ea typeface="Calibri"/>
                <a:cs typeface="Calibri"/>
                <a:sym typeface="Calibri"/>
              </a:rPr>
              <a:t> Dosage (mg/L): 0.2, 0.65, 1.1, 1.55, 2</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Influent Turbidity: 5 NTU</a:t>
            </a:r>
          </a:p>
          <a:p>
            <a:pPr marL="850900" marR="0" lvl="1" indent="-457200" algn="l" rtl="0">
              <a:lnSpc>
                <a:spcPct val="100000"/>
              </a:lnSpc>
              <a:spcBef>
                <a:spcPts val="64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Variable controlled by PID</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Flow Rate: 118 mL/minute </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Sand Size: Sieved at 30-35</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Procedure</a:t>
            </a:r>
          </a:p>
          <a:p>
            <a:pPr marL="850900" marR="0" lvl="1" indent="-457200" algn="l" rtl="0">
              <a:lnSpc>
                <a:spcPct val="100000"/>
              </a:lnSpc>
              <a:spcBef>
                <a:spcPts val="56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Run Time: 12 hours</a:t>
            </a:r>
          </a:p>
          <a:p>
            <a:pPr marL="850900" marR="0" lvl="1" indent="-457200" algn="l" rtl="0">
              <a:lnSpc>
                <a:spcPct val="100000"/>
              </a:lnSpc>
              <a:spcBef>
                <a:spcPts val="64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Backwash</a:t>
            </a:r>
          </a:p>
        </p:txBody>
      </p:sp>
      <p:sp>
        <p:nvSpPr>
          <p:cNvPr id="6"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967092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rPr>
              <a:t>Filter performance is inconsistent</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799" r="5757"/>
          <a:stretch/>
        </p:blipFill>
        <p:spPr>
          <a:xfrm>
            <a:off x="1" y="1949298"/>
            <a:ext cx="6125028" cy="4210869"/>
          </a:xfrm>
          <a:prstGeom prst="rect">
            <a:avLst/>
          </a:prstGeom>
        </p:spPr>
      </p:pic>
      <p:pic>
        <p:nvPicPr>
          <p:cNvPr id="6" name="Content Placeholder 5"/>
          <p:cNvPicPr>
            <a:picLocks noGrp="1" noChangeAspect="1"/>
          </p:cNvPicPr>
          <p:nvPr>
            <p:ph idx="1"/>
          </p:nvPr>
        </p:nvPicPr>
        <p:blipFill rotWithShape="1">
          <a:blip r:embed="rId4">
            <a:extLst>
              <a:ext uri="{28A0092B-C50C-407E-A947-70E740481C1C}">
                <a14:useLocalDpi xmlns:a14="http://schemas.microsoft.com/office/drawing/2010/main" val="0"/>
              </a:ext>
            </a:extLst>
          </a:blip>
          <a:srcRect l="6266" r="5678"/>
          <a:stretch/>
        </p:blipFill>
        <p:spPr>
          <a:xfrm>
            <a:off x="6125028" y="1970810"/>
            <a:ext cx="6066972" cy="4189357"/>
          </a:xfrm>
        </p:spPr>
      </p:pic>
    </p:spTree>
    <p:extLst>
      <p:ext uri="{BB962C8B-B14F-4D97-AF65-F5344CB8AC3E}">
        <p14:creationId xmlns:p14="http://schemas.microsoft.com/office/powerpoint/2010/main" val="1906732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rPr>
              <a:t>Clean Bed Head Loss</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698163343"/>
              </p:ext>
            </p:extLst>
          </p:nvPr>
        </p:nvGraphicFramePr>
        <p:xfrm>
          <a:off x="2209800" y="1690688"/>
          <a:ext cx="77724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2856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rPr>
              <a:t>Dirty Bed Head Loss</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35298899"/>
              </p:ext>
            </p:extLst>
          </p:nvPr>
        </p:nvGraphicFramePr>
        <p:xfrm>
          <a:off x="2185736" y="1705284"/>
          <a:ext cx="73152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9582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https://lh3.googleusercontent.com/--H_lU70seQ0/Vf85-qQkoNI/AAAAAAAFlIo/AS5wRgYSpfc/s912-Ic42/DSC05853.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 t="14709" r="-937"/>
          <a:stretch/>
        </p:blipFill>
        <p:spPr bwMode="auto">
          <a:xfrm>
            <a:off x="0" y="846667"/>
            <a:ext cx="12310533" cy="59569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11666" y="144992"/>
            <a:ext cx="9152467" cy="1325563"/>
          </a:xfrm>
        </p:spPr>
        <p:txBody>
          <a:bodyPr>
            <a:normAutofit fontScale="90000"/>
          </a:bodyPr>
          <a:lstStyle/>
          <a:p>
            <a:r>
              <a:rPr lang="en-US" sz="4900" dirty="0">
                <a:solidFill>
                  <a:srgbClr val="0B68FF"/>
                </a:solidFill>
              </a:rPr>
              <a:t>Optimize filter performance for cleaner water</a:t>
            </a:r>
            <a:endParaRPr lang="en-US" dirty="0"/>
          </a:p>
        </p:txBody>
      </p:sp>
      <p:sp>
        <p:nvSpPr>
          <p:cNvPr id="8" name="Shape 223"/>
          <p:cNvSpPr txBox="1"/>
          <p:nvPr/>
        </p:nvSpPr>
        <p:spPr>
          <a:xfrm>
            <a:off x="6125028" y="6367557"/>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686718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8457009" y="1524655"/>
            <a:ext cx="3190240" cy="4827938"/>
            <a:chOff x="4599094" y="741144"/>
            <a:chExt cx="3556000" cy="6116856"/>
          </a:xfrm>
        </p:grpSpPr>
        <p:sp>
          <p:nvSpPr>
            <p:cNvPr id="34" name="Can 33"/>
            <p:cNvSpPr/>
            <p:nvPr/>
          </p:nvSpPr>
          <p:spPr>
            <a:xfrm>
              <a:off x="4599094" y="741144"/>
              <a:ext cx="3556000" cy="6116856"/>
            </a:xfrm>
            <a:prstGeom prst="can">
              <a:avLst>
                <a:gd name="adj" fmla="val 5949"/>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Can 34"/>
            <p:cNvSpPr/>
            <p:nvPr/>
          </p:nvSpPr>
          <p:spPr>
            <a:xfrm>
              <a:off x="4599094" y="2066707"/>
              <a:ext cx="3556000" cy="4791293"/>
            </a:xfrm>
            <a:prstGeom prst="can">
              <a:avLst>
                <a:gd name="adj" fmla="val 5949"/>
              </a:avLst>
            </a:prstGeom>
            <a:blipFill>
              <a:blip r:embed="rId3"/>
              <a:tile tx="0" ty="0" sx="100000" sy="100000" flip="none" algn="tl"/>
            </a:blip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itle 1"/>
          <p:cNvSpPr>
            <a:spLocks noGrp="1"/>
          </p:cNvSpPr>
          <p:nvPr>
            <p:ph type="title"/>
          </p:nvPr>
        </p:nvSpPr>
        <p:spPr>
          <a:xfrm>
            <a:off x="840602" y="213427"/>
            <a:ext cx="8128819" cy="1325563"/>
          </a:xfrm>
        </p:spPr>
        <p:txBody>
          <a:bodyPr>
            <a:normAutofit fontScale="90000"/>
          </a:bodyPr>
          <a:lstStyle/>
          <a:p>
            <a:r>
              <a:rPr lang="en-US" sz="4900" dirty="0">
                <a:solidFill>
                  <a:srgbClr val="0B68FF"/>
                </a:solidFill>
              </a:rPr>
              <a:t>Modeling filter performance will help future design</a:t>
            </a:r>
            <a:endParaRPr lang="en-US" dirty="0"/>
          </a:p>
        </p:txBody>
      </p:sp>
      <p:grpSp>
        <p:nvGrpSpPr>
          <p:cNvPr id="23" name="Group 22"/>
          <p:cNvGrpSpPr/>
          <p:nvPr/>
        </p:nvGrpSpPr>
        <p:grpSpPr>
          <a:xfrm>
            <a:off x="2732610" y="1524655"/>
            <a:ext cx="3190240" cy="4827938"/>
            <a:chOff x="4599094" y="741144"/>
            <a:chExt cx="3556000" cy="6116856"/>
          </a:xfrm>
        </p:grpSpPr>
        <p:sp>
          <p:nvSpPr>
            <p:cNvPr id="24" name="Can 23"/>
            <p:cNvSpPr/>
            <p:nvPr/>
          </p:nvSpPr>
          <p:spPr>
            <a:xfrm>
              <a:off x="4599094" y="741144"/>
              <a:ext cx="3556000" cy="6116856"/>
            </a:xfrm>
            <a:prstGeom prst="can">
              <a:avLst>
                <a:gd name="adj" fmla="val 5949"/>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Can 24"/>
            <p:cNvSpPr/>
            <p:nvPr/>
          </p:nvSpPr>
          <p:spPr>
            <a:xfrm>
              <a:off x="4599094" y="2066707"/>
              <a:ext cx="3556000" cy="4791293"/>
            </a:xfrm>
            <a:prstGeom prst="can">
              <a:avLst>
                <a:gd name="adj" fmla="val 5949"/>
              </a:avLst>
            </a:prstGeom>
            <a:blipFill>
              <a:blip r:embed="rId3"/>
              <a:tile tx="0" ty="0" sx="100000" sy="100000" flip="none" algn="tl"/>
            </a:blip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6" name="Group 25"/>
          <p:cNvGrpSpPr/>
          <p:nvPr/>
        </p:nvGrpSpPr>
        <p:grpSpPr>
          <a:xfrm>
            <a:off x="2732610" y="1690688"/>
            <a:ext cx="3190240" cy="4827937"/>
            <a:chOff x="4599094" y="1540932"/>
            <a:chExt cx="3556000" cy="5317068"/>
          </a:xfrm>
        </p:grpSpPr>
        <p:sp>
          <p:nvSpPr>
            <p:cNvPr id="27" name="Rectangle 26"/>
            <p:cNvSpPr/>
            <p:nvPr/>
          </p:nvSpPr>
          <p:spPr>
            <a:xfrm>
              <a:off x="4599094" y="1540932"/>
              <a:ext cx="3556000" cy="531706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5733627" y="2693174"/>
              <a:ext cx="1286934"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600" b="0" i="0" u="none" strike="noStrike" kern="1200" cap="none" spc="0" normalizeH="0" baseline="0" noProof="0" dirty="0">
                  <a:ln>
                    <a:noFill/>
                  </a:ln>
                  <a:solidFill>
                    <a:prstClr val="white"/>
                  </a:solidFill>
                  <a:effectLst/>
                  <a:uLnTx/>
                  <a:uFillTx/>
                  <a:latin typeface="Calibri"/>
                  <a:ea typeface="+mn-ea"/>
                  <a:cs typeface="+mn-cs"/>
                </a:rPr>
                <a:t>?</a:t>
              </a:r>
            </a:p>
          </p:txBody>
        </p:sp>
      </p:grpSp>
      <p:sp>
        <p:nvSpPr>
          <p:cNvPr id="29" name="TextBox 28"/>
          <p:cNvSpPr txBox="1"/>
          <p:nvPr/>
        </p:nvSpPr>
        <p:spPr>
          <a:xfrm>
            <a:off x="660400" y="2600676"/>
            <a:ext cx="167385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Without model:</a:t>
            </a:r>
          </a:p>
        </p:txBody>
      </p:sp>
      <p:grpSp>
        <p:nvGrpSpPr>
          <p:cNvPr id="30" name="Group 29"/>
          <p:cNvGrpSpPr/>
          <p:nvPr/>
        </p:nvGrpSpPr>
        <p:grpSpPr>
          <a:xfrm>
            <a:off x="6294970" y="3464365"/>
            <a:ext cx="1731430" cy="490980"/>
            <a:chOff x="6328837" y="3285066"/>
            <a:chExt cx="1731430" cy="508003"/>
          </a:xfrm>
        </p:grpSpPr>
        <p:sp>
          <p:nvSpPr>
            <p:cNvPr id="31" name="TextBox 30"/>
            <p:cNvSpPr txBox="1"/>
            <p:nvPr/>
          </p:nvSpPr>
          <p:spPr>
            <a:xfrm>
              <a:off x="6797648" y="3285066"/>
              <a:ext cx="7938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Model</a:t>
              </a:r>
            </a:p>
          </p:txBody>
        </p:sp>
        <p:cxnSp>
          <p:nvCxnSpPr>
            <p:cNvPr id="32" name="Straight Arrow Connector 31"/>
            <p:cNvCxnSpPr/>
            <p:nvPr/>
          </p:nvCxnSpPr>
          <p:spPr>
            <a:xfrm flipV="1">
              <a:off x="6328837" y="3793067"/>
              <a:ext cx="1731430" cy="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9024796" y="3447342"/>
            <a:ext cx="2054669"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Predict failure time</a:t>
            </a:r>
          </a:p>
        </p:txBody>
      </p:sp>
      <p:sp>
        <p:nvSpPr>
          <p:cNvPr id="37" name="TextBox 36"/>
          <p:cNvSpPr txBox="1"/>
          <p:nvPr/>
        </p:nvSpPr>
        <p:spPr>
          <a:xfrm>
            <a:off x="8662170" y="3955343"/>
            <a:ext cx="2779923"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Characterize performance</a:t>
            </a:r>
          </a:p>
        </p:txBody>
      </p:sp>
      <p:sp>
        <p:nvSpPr>
          <p:cNvPr id="38" name="TextBox 37"/>
          <p:cNvSpPr txBox="1"/>
          <p:nvPr/>
        </p:nvSpPr>
        <p:spPr>
          <a:xfrm>
            <a:off x="8662170" y="4557806"/>
            <a:ext cx="2779923"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Figure out which variables matter:</a:t>
            </a:r>
          </a:p>
        </p:txBody>
      </p:sp>
      <p:sp>
        <p:nvSpPr>
          <p:cNvPr id="39" name="TextBox 38"/>
          <p:cNvSpPr txBox="1"/>
          <p:nvPr/>
        </p:nvSpPr>
        <p:spPr>
          <a:xfrm>
            <a:off x="8662168" y="5407197"/>
            <a:ext cx="2779923"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Media size? Bed depth? Relationship to head loss?</a:t>
            </a:r>
          </a:p>
        </p:txBody>
      </p:sp>
      <p:sp>
        <p:nvSpPr>
          <p:cNvPr id="21"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179278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ppt_x"/>
                                          </p:val>
                                        </p:tav>
                                        <p:tav tm="100000">
                                          <p:val>
                                            <p:strVal val="#ppt_x"/>
                                          </p:val>
                                        </p:tav>
                                      </p:tavLst>
                                    </p:anim>
                                    <p:anim calcmode="lin" valueType="num">
                                      <p:cBhvr additive="base">
                                        <p:cTn id="1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strips(downLeft)">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p:tgtEl>
                                          <p:spTgt spid="36"/>
                                        </p:tgtEl>
                                        <p:attrNameLst>
                                          <p:attrName>ppt_y</p:attrName>
                                        </p:attrNameLst>
                                      </p:cBhvr>
                                      <p:tavLst>
                                        <p:tav tm="0">
                                          <p:val>
                                            <p:strVal val="#ppt_y+#ppt_h*1.125000"/>
                                          </p:val>
                                        </p:tav>
                                        <p:tav tm="100000">
                                          <p:val>
                                            <p:strVal val="#ppt_y"/>
                                          </p:val>
                                        </p:tav>
                                      </p:tavLst>
                                    </p:anim>
                                    <p:animEffect transition="in" filter="wipe(up)">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p:tgtEl>
                                          <p:spTgt spid="38"/>
                                        </p:tgtEl>
                                        <p:attrNameLst>
                                          <p:attrName>ppt_y</p:attrName>
                                        </p:attrNameLst>
                                      </p:cBhvr>
                                      <p:tavLst>
                                        <p:tav tm="0">
                                          <p:val>
                                            <p:strVal val="#ppt_y+#ppt_h*1.125000"/>
                                          </p:val>
                                        </p:tav>
                                        <p:tav tm="100000">
                                          <p:val>
                                            <p:strVal val="#ppt_y"/>
                                          </p:val>
                                        </p:tav>
                                      </p:tavLst>
                                    </p:anim>
                                    <p:animEffect transition="in" filter="wipe(up)">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p:tgtEl>
                                          <p:spTgt spid="39"/>
                                        </p:tgtEl>
                                        <p:attrNameLst>
                                          <p:attrName>ppt_y</p:attrName>
                                        </p:attrNameLst>
                                      </p:cBhvr>
                                      <p:tavLst>
                                        <p:tav tm="0">
                                          <p:val>
                                            <p:strVal val="#ppt_y+#ppt_h*1.125000"/>
                                          </p:val>
                                        </p:tav>
                                        <p:tav tm="100000">
                                          <p:val>
                                            <p:strVal val="#ppt_y"/>
                                          </p:val>
                                        </p:tav>
                                      </p:tavLst>
                                    </p:anim>
                                    <p:animEffect transition="in" filter="wipe(up)">
                                      <p:cBhvr>
                                        <p:cTn id="4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rPr>
              <a:t>Particles collide with sand grains at constrictions</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pic>
        <p:nvPicPr>
          <p:cNvPr id="1026" name="Picture 2" descr="Image result for sphere packi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40150" y="1690688"/>
            <a:ext cx="44069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65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591" y="22861"/>
            <a:ext cx="10515600" cy="1325563"/>
          </a:xfrm>
        </p:spPr>
        <p:txBody>
          <a:bodyPr/>
          <a:lstStyle/>
          <a:p>
            <a:r>
              <a:rPr lang="en-US" dirty="0">
                <a:solidFill>
                  <a:srgbClr val="0B68FF"/>
                </a:solidFill>
              </a:rPr>
              <a:t>Particles build up to create “washers”</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marL="0" marR="0" lvl="0" indent="0" algn="r" defTabSz="914400" eaLnBrk="1" fontAlgn="auto" latinLnBrk="0" hangingPunct="1">
              <a:lnSpc>
                <a:spcPct val="100000"/>
              </a:lnSpc>
              <a:spcBef>
                <a:spcPts val="0"/>
              </a:spcBef>
              <a:spcAft>
                <a:spcPts val="0"/>
              </a:spcAft>
              <a:buClrTx/>
              <a:buSzPct val="25000"/>
              <a:buFontTx/>
              <a:buNone/>
              <a:tabLst/>
              <a:defRPr/>
            </a:pPr>
            <a:r>
              <a:rPr kumimoji="0" lang="en-US" sz="1200" b="1" i="0" u="none" strike="noStrike" kern="0" cap="none" spc="0" normalizeH="0" baseline="0" noProof="0" dirty="0" err="1">
                <a:ln>
                  <a:noFill/>
                </a:ln>
                <a:solidFill>
                  <a:srgbClr val="0B68FF"/>
                </a:solidFill>
                <a:effectLst/>
                <a:uLnTx/>
                <a:uFillTx/>
                <a:ea typeface="Arial"/>
                <a:cs typeface="Arial"/>
                <a:sym typeface="Arial"/>
              </a:rPr>
              <a:t>StaRS</a:t>
            </a:r>
            <a:r>
              <a:rPr kumimoji="0" lang="en-US" sz="1200" b="1" i="0" u="none" strike="noStrike" kern="0" cap="none" spc="0" normalizeH="0" baseline="0" noProof="0" dirty="0">
                <a:ln>
                  <a:noFill/>
                </a:ln>
                <a:solidFill>
                  <a:srgbClr val="0B68FF"/>
                </a:solidFill>
                <a:effectLst/>
                <a:uLnTx/>
                <a:uFillTx/>
                <a:ea typeface="Arial"/>
                <a:cs typeface="Arial"/>
                <a:sym typeface="Arial"/>
              </a:rPr>
              <a:t> Filter Theory | </a:t>
            </a:r>
            <a:r>
              <a:rPr kumimoji="0" lang="en-US" sz="1200" b="1" i="0" u="none" strike="noStrike" kern="0" cap="none" spc="0" normalizeH="0" baseline="0" noProof="0" dirty="0">
                <a:ln>
                  <a:noFill/>
                </a:ln>
                <a:solidFill>
                  <a:srgbClr val="0B68FF"/>
                </a:solidFill>
                <a:effectLst/>
                <a:uLnTx/>
                <a:uFillTx/>
              </a:rPr>
              <a:t>Research</a:t>
            </a:r>
            <a:r>
              <a:rPr kumimoji="0" lang="en-US" sz="1200" b="1" i="0" u="none" strike="noStrike" kern="0" cap="none" spc="0" normalizeH="0" baseline="0" noProof="0" dirty="0">
                <a:ln>
                  <a:noFill/>
                </a:ln>
                <a:solidFill>
                  <a:srgbClr val="0B68FF"/>
                </a:solidFill>
                <a:effectLst/>
                <a:uLnTx/>
                <a:uFillTx/>
                <a:ea typeface="Arial"/>
                <a:cs typeface="Arial"/>
                <a:sym typeface="Arial"/>
              </a:rPr>
              <a:t> | </a:t>
            </a:r>
            <a:r>
              <a:rPr kumimoji="0" lang="en-US" sz="1200" b="1" i="0" u="none" strike="noStrike" kern="0" cap="none" spc="0" normalizeH="0" baseline="0" noProof="0" dirty="0">
                <a:ln>
                  <a:noFill/>
                </a:ln>
                <a:solidFill>
                  <a:srgbClr val="7F7F7F"/>
                </a:solidFill>
                <a:effectLst/>
                <a:uLnTx/>
                <a:uFillTx/>
                <a:sym typeface="Arial"/>
              </a:rPr>
              <a:t>Final Presentations</a:t>
            </a:r>
            <a:r>
              <a:rPr kumimoji="0" lang="en-US" sz="1200" b="1" i="0" u="none" strike="noStrike" kern="0" cap="none" spc="0" normalizeH="0" baseline="0" noProof="0" dirty="0">
                <a:ln>
                  <a:noFill/>
                </a:ln>
                <a:solidFill>
                  <a:srgbClr val="7F7F7F"/>
                </a:solidFill>
                <a:effectLst/>
                <a:uLnTx/>
                <a:uFillTx/>
                <a:ea typeface="Arial"/>
                <a:cs typeface="Arial"/>
                <a:sym typeface="Arial"/>
              </a:rPr>
              <a:t> Fall 201</a:t>
            </a:r>
            <a:r>
              <a:rPr kumimoji="0" lang="en-US" sz="1200" b="1" i="0" u="none" strike="noStrike" kern="0" cap="none" spc="0" normalizeH="0" baseline="0" noProof="0" dirty="0">
                <a:ln>
                  <a:noFill/>
                </a:ln>
                <a:solidFill>
                  <a:srgbClr val="7F7F7F"/>
                </a:solidFill>
                <a:effectLst/>
                <a:uLnTx/>
                <a:uFillTx/>
              </a:rPr>
              <a:t>6</a:t>
            </a:r>
          </a:p>
        </p:txBody>
      </p:sp>
      <p:grpSp>
        <p:nvGrpSpPr>
          <p:cNvPr id="6" name="Group 5"/>
          <p:cNvGrpSpPr/>
          <p:nvPr/>
        </p:nvGrpSpPr>
        <p:grpSpPr>
          <a:xfrm>
            <a:off x="3086553" y="1079044"/>
            <a:ext cx="5219700" cy="5245891"/>
            <a:chOff x="2900361" y="638175"/>
            <a:chExt cx="5219700" cy="5245891"/>
          </a:xfrm>
          <a:scene3d>
            <a:camera prst="orthographicFront">
              <a:rot lat="19823326" lon="17642223" rev="4397042"/>
            </a:camera>
            <a:lightRig rig="threePt" dir="t">
              <a:rot lat="0" lon="0" rev="10800000"/>
            </a:lightRig>
          </a:scene3d>
        </p:grpSpPr>
        <p:sp>
          <p:nvSpPr>
            <p:cNvPr id="7" name="Oval 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 name="Oval 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Oval 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2" name="Group 71"/>
          <p:cNvGrpSpPr/>
          <p:nvPr/>
        </p:nvGrpSpPr>
        <p:grpSpPr>
          <a:xfrm>
            <a:off x="3086553" y="1079044"/>
            <a:ext cx="5219700" cy="5245891"/>
            <a:chOff x="2900361" y="638175"/>
            <a:chExt cx="5219700" cy="5245891"/>
          </a:xfrm>
          <a:scene3d>
            <a:camera prst="orthographicFront">
              <a:rot lat="19916237" lon="17967898" rev="4239857"/>
            </a:camera>
            <a:lightRig rig="threePt" dir="t">
              <a:rot lat="0" lon="0" rev="10800000"/>
            </a:lightRig>
          </a:scene3d>
        </p:grpSpPr>
        <p:sp>
          <p:nvSpPr>
            <p:cNvPr id="73" name="Oval 72"/>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4" name="Oval 73"/>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5" name="Oval 74"/>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6" name="Group 75"/>
          <p:cNvGrpSpPr/>
          <p:nvPr/>
        </p:nvGrpSpPr>
        <p:grpSpPr>
          <a:xfrm>
            <a:off x="3086553" y="1079044"/>
            <a:ext cx="5219700" cy="5245891"/>
            <a:chOff x="2900361" y="638175"/>
            <a:chExt cx="5219700" cy="5245891"/>
          </a:xfrm>
          <a:scene3d>
            <a:camera prst="orthographicFront">
              <a:rot lat="20021571" lon="18283724" rev="4095470"/>
            </a:camera>
            <a:lightRig rig="threePt" dir="t">
              <a:rot lat="0" lon="0" rev="10800000"/>
            </a:lightRig>
          </a:scene3d>
        </p:grpSpPr>
        <p:sp>
          <p:nvSpPr>
            <p:cNvPr id="77" name="Oval 7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8" name="Oval 7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9" name="Oval 7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80" name="Group 79"/>
          <p:cNvGrpSpPr/>
          <p:nvPr/>
        </p:nvGrpSpPr>
        <p:grpSpPr>
          <a:xfrm>
            <a:off x="3086553" y="1073527"/>
            <a:ext cx="5219700" cy="5245891"/>
            <a:chOff x="2900361" y="638175"/>
            <a:chExt cx="5219700" cy="5245891"/>
          </a:xfrm>
          <a:scene3d>
            <a:camera prst="orthographicFront">
              <a:rot lat="20021571" lon="18283724" rev="4095470"/>
            </a:camera>
            <a:lightRig rig="threePt" dir="t">
              <a:rot lat="0" lon="0" rev="10800000"/>
            </a:lightRig>
          </a:scene3d>
        </p:grpSpPr>
        <p:sp>
          <p:nvSpPr>
            <p:cNvPr id="81" name="Oval 80"/>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2" name="Oval 81"/>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3" name="Oval 82"/>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84" name="Group 83"/>
          <p:cNvGrpSpPr/>
          <p:nvPr/>
        </p:nvGrpSpPr>
        <p:grpSpPr>
          <a:xfrm>
            <a:off x="3086553" y="1073527"/>
            <a:ext cx="5219700" cy="5245891"/>
            <a:chOff x="2900361" y="638175"/>
            <a:chExt cx="5219700" cy="5245891"/>
          </a:xfrm>
          <a:scene3d>
            <a:camera prst="orthographicFront">
              <a:rot lat="20138072" lon="18589643" rev="3964468"/>
            </a:camera>
            <a:lightRig rig="threePt" dir="t">
              <a:rot lat="0" lon="0" rev="10800000"/>
            </a:lightRig>
          </a:scene3d>
        </p:grpSpPr>
        <p:sp>
          <p:nvSpPr>
            <p:cNvPr id="85" name="Oval 84"/>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6" name="Oval 85"/>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7" name="Oval 86"/>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88" name="Group 87"/>
          <p:cNvGrpSpPr/>
          <p:nvPr/>
        </p:nvGrpSpPr>
        <p:grpSpPr>
          <a:xfrm>
            <a:off x="3086553" y="1073527"/>
            <a:ext cx="5219700" cy="5245891"/>
            <a:chOff x="2900361" y="638175"/>
            <a:chExt cx="5219700" cy="5245891"/>
          </a:xfrm>
          <a:scene3d>
            <a:camera prst="orthographicFront">
              <a:rot lat="20264483" lon="18885933" rev="3847134"/>
            </a:camera>
            <a:lightRig rig="threePt" dir="t">
              <a:rot lat="0" lon="0" rev="10800000"/>
            </a:lightRig>
          </a:scene3d>
        </p:grpSpPr>
        <p:sp>
          <p:nvSpPr>
            <p:cNvPr id="89" name="Oval 88"/>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0" name="Oval 89"/>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1" name="Oval 90"/>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92" name="Group 91"/>
          <p:cNvGrpSpPr/>
          <p:nvPr/>
        </p:nvGrpSpPr>
        <p:grpSpPr>
          <a:xfrm>
            <a:off x="3086553" y="1090235"/>
            <a:ext cx="5219700" cy="5245891"/>
            <a:chOff x="2900361" y="638175"/>
            <a:chExt cx="5219700" cy="5245891"/>
          </a:xfrm>
          <a:scene3d>
            <a:camera prst="orthographicFront">
              <a:rot lat="20399570" lon="19173149" rev="3743511"/>
            </a:camera>
            <a:lightRig rig="threePt" dir="t">
              <a:rot lat="0" lon="0" rev="10800000"/>
            </a:lightRig>
          </a:scene3d>
        </p:grpSpPr>
        <p:sp>
          <p:nvSpPr>
            <p:cNvPr id="93" name="Oval 92"/>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4" name="Oval 93"/>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5" name="Oval 94"/>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96" name="Group 95"/>
          <p:cNvGrpSpPr/>
          <p:nvPr/>
        </p:nvGrpSpPr>
        <p:grpSpPr>
          <a:xfrm>
            <a:off x="3086553" y="1090235"/>
            <a:ext cx="5219700" cy="5245891"/>
            <a:chOff x="2900361" y="638175"/>
            <a:chExt cx="5219700" cy="5245891"/>
          </a:xfrm>
          <a:scene3d>
            <a:camera prst="orthographicFront">
              <a:rot lat="20542146" lon="19452045" rev="3653481"/>
            </a:camera>
            <a:lightRig rig="threePt" dir="t">
              <a:rot lat="0" lon="0" rev="10800000"/>
            </a:lightRig>
          </a:scene3d>
        </p:grpSpPr>
        <p:sp>
          <p:nvSpPr>
            <p:cNvPr id="97" name="Oval 9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8" name="Oval 9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9" name="Oval 9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100" name="Group 99"/>
          <p:cNvGrpSpPr/>
          <p:nvPr/>
        </p:nvGrpSpPr>
        <p:grpSpPr>
          <a:xfrm>
            <a:off x="3019878" y="1144646"/>
            <a:ext cx="5219700" cy="5245891"/>
            <a:chOff x="2900361" y="638175"/>
            <a:chExt cx="5219700" cy="5245891"/>
          </a:xfrm>
          <a:scene3d>
            <a:camera prst="orthographicFront">
              <a:rot lat="20691080" lon="19723525" rev="3576822"/>
            </a:camera>
            <a:lightRig rig="threePt" dir="t">
              <a:rot lat="0" lon="0" rev="10800000"/>
            </a:lightRig>
          </a:scene3d>
        </p:grpSpPr>
        <p:sp>
          <p:nvSpPr>
            <p:cNvPr id="101" name="Oval 100"/>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2" name="Oval 101"/>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3" name="Oval 102"/>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104" name="Group 103"/>
          <p:cNvGrpSpPr/>
          <p:nvPr/>
        </p:nvGrpSpPr>
        <p:grpSpPr>
          <a:xfrm>
            <a:off x="2986541" y="1181517"/>
            <a:ext cx="5219700" cy="5245891"/>
            <a:chOff x="2900361" y="638175"/>
            <a:chExt cx="5219700" cy="5245891"/>
          </a:xfrm>
          <a:scene3d>
            <a:camera prst="orthographicFront">
              <a:rot lat="20845292" lon="19988606" rev="3513260"/>
            </a:camera>
            <a:lightRig rig="threePt" dir="t">
              <a:rot lat="0" lon="0" rev="10800000"/>
            </a:lightRig>
          </a:scene3d>
        </p:grpSpPr>
        <p:sp>
          <p:nvSpPr>
            <p:cNvPr id="105" name="Oval 104"/>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6" name="Oval 105"/>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7" name="Oval 106"/>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108" name="Group 107"/>
          <p:cNvGrpSpPr/>
          <p:nvPr/>
        </p:nvGrpSpPr>
        <p:grpSpPr>
          <a:xfrm>
            <a:off x="2986541" y="1192708"/>
            <a:ext cx="5219700" cy="5245891"/>
            <a:chOff x="2900361" y="638175"/>
            <a:chExt cx="5219700" cy="5245891"/>
          </a:xfrm>
          <a:scene3d>
            <a:camera prst="orthographicFront">
              <a:rot lat="21003760" lon="20248361" rev="3462512"/>
            </a:camera>
            <a:lightRig rig="threePt" dir="t">
              <a:rot lat="0" lon="0" rev="10800000"/>
            </a:lightRig>
          </a:scene3d>
        </p:grpSpPr>
        <p:sp>
          <p:nvSpPr>
            <p:cNvPr id="109" name="Oval 108"/>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0" name="Oval 109"/>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1" name="Oval 110"/>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112" name="Group 111"/>
          <p:cNvGrpSpPr/>
          <p:nvPr/>
        </p:nvGrpSpPr>
        <p:grpSpPr>
          <a:xfrm>
            <a:off x="2986541" y="1212121"/>
            <a:ext cx="5219700" cy="5245891"/>
            <a:chOff x="2900361" y="638175"/>
            <a:chExt cx="5219700" cy="5245891"/>
          </a:xfrm>
          <a:scene3d>
            <a:camera prst="orthographicFront">
              <a:rot lat="21165509" lon="20503911" rev="3424316"/>
            </a:camera>
            <a:lightRig rig="threePt" dir="t">
              <a:rot lat="0" lon="0" rev="10800000"/>
            </a:lightRig>
          </a:scene3d>
        </p:grpSpPr>
        <p:sp>
          <p:nvSpPr>
            <p:cNvPr id="113" name="Oval 112"/>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4" name="Oval 113"/>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5" name="Oval 114"/>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116" name="Group 115"/>
          <p:cNvGrpSpPr/>
          <p:nvPr/>
        </p:nvGrpSpPr>
        <p:grpSpPr>
          <a:xfrm>
            <a:off x="2953203" y="1240692"/>
            <a:ext cx="5219700" cy="5245891"/>
            <a:chOff x="2900361" y="638175"/>
            <a:chExt cx="5219700" cy="5245891"/>
          </a:xfrm>
          <a:scene3d>
            <a:camera prst="orthographicFront">
              <a:rot lat="21329604" lon="20756404" rev="3398456"/>
            </a:camera>
            <a:lightRig rig="threePt" dir="t">
              <a:rot lat="0" lon="0" rev="10800000"/>
            </a:lightRig>
          </a:scene3d>
        </p:grpSpPr>
        <p:sp>
          <p:nvSpPr>
            <p:cNvPr id="117" name="Oval 11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8" name="Oval 11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9" name="Oval 11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120" name="Group 119"/>
          <p:cNvGrpSpPr/>
          <p:nvPr/>
        </p:nvGrpSpPr>
        <p:grpSpPr>
          <a:xfrm>
            <a:off x="2919866" y="1261292"/>
            <a:ext cx="5219700" cy="5245891"/>
            <a:chOff x="2900361" y="638175"/>
            <a:chExt cx="5219700" cy="5245891"/>
          </a:xfrm>
          <a:scene3d>
            <a:camera prst="orthographicFront">
              <a:rot lat="21495140" lon="21006997" rev="3384775"/>
            </a:camera>
            <a:lightRig rig="threePt" dir="t">
              <a:rot lat="0" lon="0" rev="10800000"/>
            </a:lightRig>
          </a:scene3d>
        </p:grpSpPr>
        <p:sp>
          <p:nvSpPr>
            <p:cNvPr id="121" name="Oval 120"/>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2" name="Oval 121"/>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3" name="Oval 122"/>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4" name="Oval 3"/>
          <p:cNvSpPr/>
          <p:nvPr/>
        </p:nvSpPr>
        <p:spPr>
          <a:xfrm>
            <a:off x="5115378" y="3428281"/>
            <a:ext cx="561975" cy="561975"/>
          </a:xfrm>
          <a:prstGeom prst="ellipse">
            <a:avLst/>
          </a:prstGeom>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Oval 13"/>
          <p:cNvSpPr/>
          <p:nvPr/>
        </p:nvSpPr>
        <p:spPr>
          <a:xfrm>
            <a:off x="4391478" y="75964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823326" lon="17642223" rev="4397042"/>
            </a:camera>
            <a:lightRig rig="threePt" dir="t">
              <a:rot lat="0" lon="0" rev="10800000"/>
            </a:lightRig>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2732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875E-6 1.48148E-6 L -1.875E-6 0.00092 C 0.00078 -0.00718 0.00326 -0.02546 0.00547 -0.0338 C 0.00625 -0.0375 0.00716 -0.04051 0.00834 -0.04306 C 0.00912 -0.0456 0.01016 -0.04722 0.01107 -0.04908 C 0.01446 -0.06621 0.01172 -0.05579 0.01966 -0.07083 C 0.02214 -0.0757 0.02435 -0.08264 0.02722 -0.08611 C 0.03086 -0.09121 0.0349 -0.09445 0.03841 -0.10139 C 0.0418 -0.10926 0.04115 -0.10926 0.04584 -0.11389 C 0.04792 -0.11667 0.05026 -0.11806 0.05248 -0.12014 C 0.05716 -0.12593 0.06159 -0.13333 0.06654 -0.13843 C 0.07656 -0.15023 0.08164 -0.15185 0.0918 -0.15996 C 0.10612 -0.17176 0.10716 -0.17477 0.11914 -0.18171 C 0.12305 -0.18426 0.12709 -0.18611 0.13138 -0.18773 C 0.13503 -0.18935 0.13893 -0.18982 0.14271 -0.19074 L 0.15196 -0.19352 L 0.21302 -0.19074 C 0.21393 -0.19074 0.21472 -0.18889 0.21589 -0.18773 C 0.2237 -0.18264 0.22044 -0.18727 0.22722 -0.18171 C 0.22943 -0.18009 0.23138 -0.17732 0.23373 -0.17523 C 0.24154 -0.16968 0.24388 -0.16968 0.25156 -0.1632 C 0.26485 -0.15185 0.24896 -0.1632 0.2638 -0.14769 C 0.26732 -0.14421 0.27123 -0.14259 0.275 -0.13843 C 0.29336 -0.11968 0.27761 -0.13079 0.28919 -0.12292 C 0.29401 -0.11551 0.29466 -0.11343 0.3013 -0.10764 C 0.30378 -0.10556 0.30638 -0.10417 0.30886 -0.10139 C 0.31133 -0.09884 0.31393 -0.09583 0.31641 -0.09236 C 0.31927 -0.08866 0.32188 -0.08357 0.32474 -0.07986 C 0.32643 -0.07824 0.32852 -0.07778 0.33047 -0.07685 C 0.33164 -0.07477 0.33281 -0.07269 0.33425 -0.07083 C 0.33503 -0.06991 0.33607 -0.06945 0.33698 -0.06783 C 0.33854 -0.06621 0.33998 -0.06343 0.3418 -0.06134 C 0.34258 -0.06042 0.34362 -0.05996 0.34453 -0.05833 C 0.34557 -0.05695 0.34636 -0.05371 0.3474 -0.05232 C 0.35326 -0.04398 0.34909 -0.05579 0.35313 -0.04306 " pathEditMode="relative" rAng="0" ptsTypes="AAAAAAAAAAAAAAAAAAAAAAAAAAAAAAAAAAA">
                                      <p:cBhvr>
                                        <p:cTn id="6" dur="2000" fill="hold"/>
                                        <p:tgtEl>
                                          <p:spTgt spid="14"/>
                                        </p:tgtEl>
                                        <p:attrNameLst>
                                          <p:attrName>ppt_x</p:attrName>
                                          <p:attrName>ppt_y</p:attrName>
                                        </p:attrNameLst>
                                      </p:cBhvr>
                                      <p:rCtr x="17656" y="-963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par>
                          <p:cTn id="15" fill="hold">
                            <p:stCondLst>
                              <p:cond delay="0"/>
                            </p:stCondLst>
                            <p:childTnLst>
                              <p:par>
                                <p:cTn id="16" presetID="1" presetClass="exit" presetSubtype="0" fill="hold" nodeType="afterEffect">
                                  <p:stCondLst>
                                    <p:cond delay="50"/>
                                  </p:stCondLst>
                                  <p:childTnLst>
                                    <p:set>
                                      <p:cBhvr>
                                        <p:cTn id="17" dur="1" fill="hold">
                                          <p:stCondLst>
                                            <p:cond delay="0"/>
                                          </p:stCondLst>
                                        </p:cTn>
                                        <p:tgtEl>
                                          <p:spTgt spid="72"/>
                                        </p:tgtEl>
                                        <p:attrNameLst>
                                          <p:attrName>style.visibility</p:attrName>
                                        </p:attrNameLst>
                                      </p:cBhvr>
                                      <p:to>
                                        <p:strVal val="hidden"/>
                                      </p:to>
                                    </p:set>
                                  </p:childTnLst>
                                </p:cTn>
                              </p:par>
                              <p:par>
                                <p:cTn id="18" presetID="1" presetClass="entr" presetSubtype="0" fill="hold" nodeType="withEffect">
                                  <p:stCondLst>
                                    <p:cond delay="50"/>
                                  </p:stCondLst>
                                  <p:childTnLst>
                                    <p:set>
                                      <p:cBhvr>
                                        <p:cTn id="19" dur="1" fill="hold">
                                          <p:stCondLst>
                                            <p:cond delay="0"/>
                                          </p:stCondLst>
                                        </p:cTn>
                                        <p:tgtEl>
                                          <p:spTgt spid="76"/>
                                        </p:tgtEl>
                                        <p:attrNameLst>
                                          <p:attrName>style.visibility</p:attrName>
                                        </p:attrNameLst>
                                      </p:cBhvr>
                                      <p:to>
                                        <p:strVal val="visible"/>
                                      </p:to>
                                    </p:set>
                                  </p:childTnLst>
                                </p:cTn>
                              </p:par>
                            </p:childTnLst>
                          </p:cTn>
                        </p:par>
                        <p:par>
                          <p:cTn id="20" fill="hold">
                            <p:stCondLst>
                              <p:cond delay="50"/>
                            </p:stCondLst>
                            <p:childTnLst>
                              <p:par>
                                <p:cTn id="21" presetID="1" presetClass="exit" presetSubtype="0" fill="hold" nodeType="afterEffect">
                                  <p:stCondLst>
                                    <p:cond delay="50"/>
                                  </p:stCondLst>
                                  <p:childTnLst>
                                    <p:set>
                                      <p:cBhvr>
                                        <p:cTn id="22" dur="1" fill="hold">
                                          <p:stCondLst>
                                            <p:cond delay="0"/>
                                          </p:stCondLst>
                                        </p:cTn>
                                        <p:tgtEl>
                                          <p:spTgt spid="76"/>
                                        </p:tgtEl>
                                        <p:attrNameLst>
                                          <p:attrName>style.visibility</p:attrName>
                                        </p:attrNameLst>
                                      </p:cBhvr>
                                      <p:to>
                                        <p:strVal val="hidden"/>
                                      </p:to>
                                    </p:set>
                                  </p:childTnLst>
                                </p:cTn>
                              </p:par>
                              <p:par>
                                <p:cTn id="23" presetID="1" presetClass="entr" presetSubtype="0" fill="hold" nodeType="withEffect">
                                  <p:stCondLst>
                                    <p:cond delay="50"/>
                                  </p:stCondLst>
                                  <p:childTnLst>
                                    <p:set>
                                      <p:cBhvr>
                                        <p:cTn id="24" dur="1" fill="hold">
                                          <p:stCondLst>
                                            <p:cond delay="0"/>
                                          </p:stCondLst>
                                        </p:cTn>
                                        <p:tgtEl>
                                          <p:spTgt spid="80"/>
                                        </p:tgtEl>
                                        <p:attrNameLst>
                                          <p:attrName>style.visibility</p:attrName>
                                        </p:attrNameLst>
                                      </p:cBhvr>
                                      <p:to>
                                        <p:strVal val="visible"/>
                                      </p:to>
                                    </p:set>
                                  </p:childTnLst>
                                </p:cTn>
                              </p:par>
                            </p:childTnLst>
                          </p:cTn>
                        </p:par>
                        <p:par>
                          <p:cTn id="25" fill="hold">
                            <p:stCondLst>
                              <p:cond delay="100"/>
                            </p:stCondLst>
                            <p:childTnLst>
                              <p:par>
                                <p:cTn id="26" presetID="1" presetClass="exit" presetSubtype="0" fill="hold" nodeType="afterEffect">
                                  <p:stCondLst>
                                    <p:cond delay="50"/>
                                  </p:stCondLst>
                                  <p:childTnLst>
                                    <p:set>
                                      <p:cBhvr>
                                        <p:cTn id="27" dur="1" fill="hold">
                                          <p:stCondLst>
                                            <p:cond delay="0"/>
                                          </p:stCondLst>
                                        </p:cTn>
                                        <p:tgtEl>
                                          <p:spTgt spid="80"/>
                                        </p:tgtEl>
                                        <p:attrNameLst>
                                          <p:attrName>style.visibility</p:attrName>
                                        </p:attrNameLst>
                                      </p:cBhvr>
                                      <p:to>
                                        <p:strVal val="hidden"/>
                                      </p:to>
                                    </p:set>
                                  </p:childTnLst>
                                </p:cTn>
                              </p:par>
                              <p:par>
                                <p:cTn id="28" presetID="1" presetClass="entr" presetSubtype="0" fill="hold" nodeType="withEffect">
                                  <p:stCondLst>
                                    <p:cond delay="50"/>
                                  </p:stCondLst>
                                  <p:childTnLst>
                                    <p:set>
                                      <p:cBhvr>
                                        <p:cTn id="29" dur="1" fill="hold">
                                          <p:stCondLst>
                                            <p:cond delay="0"/>
                                          </p:stCondLst>
                                        </p:cTn>
                                        <p:tgtEl>
                                          <p:spTgt spid="84"/>
                                        </p:tgtEl>
                                        <p:attrNameLst>
                                          <p:attrName>style.visibility</p:attrName>
                                        </p:attrNameLst>
                                      </p:cBhvr>
                                      <p:to>
                                        <p:strVal val="visible"/>
                                      </p:to>
                                    </p:set>
                                  </p:childTnLst>
                                </p:cTn>
                              </p:par>
                            </p:childTnLst>
                          </p:cTn>
                        </p:par>
                        <p:par>
                          <p:cTn id="30" fill="hold">
                            <p:stCondLst>
                              <p:cond delay="150"/>
                            </p:stCondLst>
                            <p:childTnLst>
                              <p:par>
                                <p:cTn id="31" presetID="1" presetClass="exit" presetSubtype="0" fill="hold" nodeType="afterEffect">
                                  <p:stCondLst>
                                    <p:cond delay="50"/>
                                  </p:stCondLst>
                                  <p:childTnLst>
                                    <p:set>
                                      <p:cBhvr>
                                        <p:cTn id="32" dur="1" fill="hold">
                                          <p:stCondLst>
                                            <p:cond delay="0"/>
                                          </p:stCondLst>
                                        </p:cTn>
                                        <p:tgtEl>
                                          <p:spTgt spid="84"/>
                                        </p:tgtEl>
                                        <p:attrNameLst>
                                          <p:attrName>style.visibility</p:attrName>
                                        </p:attrNameLst>
                                      </p:cBhvr>
                                      <p:to>
                                        <p:strVal val="hidden"/>
                                      </p:to>
                                    </p:set>
                                  </p:childTnLst>
                                </p:cTn>
                              </p:par>
                              <p:par>
                                <p:cTn id="33" presetID="1" presetClass="entr" presetSubtype="0" fill="hold" nodeType="withEffect">
                                  <p:stCondLst>
                                    <p:cond delay="50"/>
                                  </p:stCondLst>
                                  <p:childTnLst>
                                    <p:set>
                                      <p:cBhvr>
                                        <p:cTn id="34" dur="1" fill="hold">
                                          <p:stCondLst>
                                            <p:cond delay="0"/>
                                          </p:stCondLst>
                                        </p:cTn>
                                        <p:tgtEl>
                                          <p:spTgt spid="88"/>
                                        </p:tgtEl>
                                        <p:attrNameLst>
                                          <p:attrName>style.visibility</p:attrName>
                                        </p:attrNameLst>
                                      </p:cBhvr>
                                      <p:to>
                                        <p:strVal val="visible"/>
                                      </p:to>
                                    </p:set>
                                  </p:childTnLst>
                                </p:cTn>
                              </p:par>
                            </p:childTnLst>
                          </p:cTn>
                        </p:par>
                        <p:par>
                          <p:cTn id="35" fill="hold">
                            <p:stCondLst>
                              <p:cond delay="200"/>
                            </p:stCondLst>
                            <p:childTnLst>
                              <p:par>
                                <p:cTn id="36" presetID="1" presetClass="exit" presetSubtype="0" fill="hold" nodeType="afterEffect">
                                  <p:stCondLst>
                                    <p:cond delay="50"/>
                                  </p:stCondLst>
                                  <p:childTnLst>
                                    <p:set>
                                      <p:cBhvr>
                                        <p:cTn id="37" dur="1" fill="hold">
                                          <p:stCondLst>
                                            <p:cond delay="0"/>
                                          </p:stCondLst>
                                        </p:cTn>
                                        <p:tgtEl>
                                          <p:spTgt spid="88"/>
                                        </p:tgtEl>
                                        <p:attrNameLst>
                                          <p:attrName>style.visibility</p:attrName>
                                        </p:attrNameLst>
                                      </p:cBhvr>
                                      <p:to>
                                        <p:strVal val="hidden"/>
                                      </p:to>
                                    </p:set>
                                  </p:childTnLst>
                                </p:cTn>
                              </p:par>
                              <p:par>
                                <p:cTn id="38" presetID="1" presetClass="entr" presetSubtype="0" fill="hold" nodeType="withEffect">
                                  <p:stCondLst>
                                    <p:cond delay="50"/>
                                  </p:stCondLst>
                                  <p:childTnLst>
                                    <p:set>
                                      <p:cBhvr>
                                        <p:cTn id="39" dur="1" fill="hold">
                                          <p:stCondLst>
                                            <p:cond delay="0"/>
                                          </p:stCondLst>
                                        </p:cTn>
                                        <p:tgtEl>
                                          <p:spTgt spid="92"/>
                                        </p:tgtEl>
                                        <p:attrNameLst>
                                          <p:attrName>style.visibility</p:attrName>
                                        </p:attrNameLst>
                                      </p:cBhvr>
                                      <p:to>
                                        <p:strVal val="visible"/>
                                      </p:to>
                                    </p:set>
                                  </p:childTnLst>
                                </p:cTn>
                              </p:par>
                            </p:childTnLst>
                          </p:cTn>
                        </p:par>
                        <p:par>
                          <p:cTn id="40" fill="hold">
                            <p:stCondLst>
                              <p:cond delay="250"/>
                            </p:stCondLst>
                            <p:childTnLst>
                              <p:par>
                                <p:cTn id="41" presetID="1" presetClass="exit" presetSubtype="0" fill="hold" nodeType="afterEffect">
                                  <p:stCondLst>
                                    <p:cond delay="50"/>
                                  </p:stCondLst>
                                  <p:childTnLst>
                                    <p:set>
                                      <p:cBhvr>
                                        <p:cTn id="42" dur="1" fill="hold">
                                          <p:stCondLst>
                                            <p:cond delay="0"/>
                                          </p:stCondLst>
                                        </p:cTn>
                                        <p:tgtEl>
                                          <p:spTgt spid="92"/>
                                        </p:tgtEl>
                                        <p:attrNameLst>
                                          <p:attrName>style.visibility</p:attrName>
                                        </p:attrNameLst>
                                      </p:cBhvr>
                                      <p:to>
                                        <p:strVal val="hidden"/>
                                      </p:to>
                                    </p:set>
                                  </p:childTnLst>
                                </p:cTn>
                              </p:par>
                              <p:par>
                                <p:cTn id="43" presetID="1" presetClass="entr" presetSubtype="0" fill="hold" nodeType="withEffect">
                                  <p:stCondLst>
                                    <p:cond delay="50"/>
                                  </p:stCondLst>
                                  <p:childTnLst>
                                    <p:set>
                                      <p:cBhvr>
                                        <p:cTn id="44" dur="1" fill="hold">
                                          <p:stCondLst>
                                            <p:cond delay="0"/>
                                          </p:stCondLst>
                                        </p:cTn>
                                        <p:tgtEl>
                                          <p:spTgt spid="96"/>
                                        </p:tgtEl>
                                        <p:attrNameLst>
                                          <p:attrName>style.visibility</p:attrName>
                                        </p:attrNameLst>
                                      </p:cBhvr>
                                      <p:to>
                                        <p:strVal val="visible"/>
                                      </p:to>
                                    </p:set>
                                  </p:childTnLst>
                                </p:cTn>
                              </p:par>
                            </p:childTnLst>
                          </p:cTn>
                        </p:par>
                        <p:par>
                          <p:cTn id="45" fill="hold">
                            <p:stCondLst>
                              <p:cond delay="300"/>
                            </p:stCondLst>
                            <p:childTnLst>
                              <p:par>
                                <p:cTn id="46" presetID="1" presetClass="exit" presetSubtype="0" fill="hold" nodeType="afterEffect">
                                  <p:stCondLst>
                                    <p:cond delay="50"/>
                                  </p:stCondLst>
                                  <p:childTnLst>
                                    <p:set>
                                      <p:cBhvr>
                                        <p:cTn id="47" dur="1" fill="hold">
                                          <p:stCondLst>
                                            <p:cond delay="0"/>
                                          </p:stCondLst>
                                        </p:cTn>
                                        <p:tgtEl>
                                          <p:spTgt spid="96"/>
                                        </p:tgtEl>
                                        <p:attrNameLst>
                                          <p:attrName>style.visibility</p:attrName>
                                        </p:attrNameLst>
                                      </p:cBhvr>
                                      <p:to>
                                        <p:strVal val="hidden"/>
                                      </p:to>
                                    </p:set>
                                  </p:childTnLst>
                                </p:cTn>
                              </p:par>
                              <p:par>
                                <p:cTn id="48" presetID="1" presetClass="entr" presetSubtype="0" fill="hold" nodeType="withEffect">
                                  <p:stCondLst>
                                    <p:cond delay="50"/>
                                  </p:stCondLst>
                                  <p:childTnLst>
                                    <p:set>
                                      <p:cBhvr>
                                        <p:cTn id="49" dur="1" fill="hold">
                                          <p:stCondLst>
                                            <p:cond delay="0"/>
                                          </p:stCondLst>
                                        </p:cTn>
                                        <p:tgtEl>
                                          <p:spTgt spid="100"/>
                                        </p:tgtEl>
                                        <p:attrNameLst>
                                          <p:attrName>style.visibility</p:attrName>
                                        </p:attrNameLst>
                                      </p:cBhvr>
                                      <p:to>
                                        <p:strVal val="visible"/>
                                      </p:to>
                                    </p:set>
                                  </p:childTnLst>
                                </p:cTn>
                              </p:par>
                            </p:childTnLst>
                          </p:cTn>
                        </p:par>
                        <p:par>
                          <p:cTn id="50" fill="hold">
                            <p:stCondLst>
                              <p:cond delay="350"/>
                            </p:stCondLst>
                            <p:childTnLst>
                              <p:par>
                                <p:cTn id="51" presetID="1" presetClass="exit" presetSubtype="0" fill="hold" nodeType="afterEffect">
                                  <p:stCondLst>
                                    <p:cond delay="50"/>
                                  </p:stCondLst>
                                  <p:childTnLst>
                                    <p:set>
                                      <p:cBhvr>
                                        <p:cTn id="52" dur="1" fill="hold">
                                          <p:stCondLst>
                                            <p:cond delay="0"/>
                                          </p:stCondLst>
                                        </p:cTn>
                                        <p:tgtEl>
                                          <p:spTgt spid="100"/>
                                        </p:tgtEl>
                                        <p:attrNameLst>
                                          <p:attrName>style.visibility</p:attrName>
                                        </p:attrNameLst>
                                      </p:cBhvr>
                                      <p:to>
                                        <p:strVal val="hidden"/>
                                      </p:to>
                                    </p:set>
                                  </p:childTnLst>
                                </p:cTn>
                              </p:par>
                              <p:par>
                                <p:cTn id="53" presetID="1" presetClass="entr" presetSubtype="0" fill="hold" nodeType="withEffect">
                                  <p:stCondLst>
                                    <p:cond delay="50"/>
                                  </p:stCondLst>
                                  <p:childTnLst>
                                    <p:set>
                                      <p:cBhvr>
                                        <p:cTn id="54" dur="1" fill="hold">
                                          <p:stCondLst>
                                            <p:cond delay="0"/>
                                          </p:stCondLst>
                                        </p:cTn>
                                        <p:tgtEl>
                                          <p:spTgt spid="104"/>
                                        </p:tgtEl>
                                        <p:attrNameLst>
                                          <p:attrName>style.visibility</p:attrName>
                                        </p:attrNameLst>
                                      </p:cBhvr>
                                      <p:to>
                                        <p:strVal val="visible"/>
                                      </p:to>
                                    </p:set>
                                  </p:childTnLst>
                                </p:cTn>
                              </p:par>
                            </p:childTnLst>
                          </p:cTn>
                        </p:par>
                        <p:par>
                          <p:cTn id="55" fill="hold">
                            <p:stCondLst>
                              <p:cond delay="400"/>
                            </p:stCondLst>
                            <p:childTnLst>
                              <p:par>
                                <p:cTn id="56" presetID="1" presetClass="exit" presetSubtype="0" fill="hold" nodeType="afterEffect">
                                  <p:stCondLst>
                                    <p:cond delay="50"/>
                                  </p:stCondLst>
                                  <p:childTnLst>
                                    <p:set>
                                      <p:cBhvr>
                                        <p:cTn id="57" dur="1" fill="hold">
                                          <p:stCondLst>
                                            <p:cond delay="0"/>
                                          </p:stCondLst>
                                        </p:cTn>
                                        <p:tgtEl>
                                          <p:spTgt spid="104"/>
                                        </p:tgtEl>
                                        <p:attrNameLst>
                                          <p:attrName>style.visibility</p:attrName>
                                        </p:attrNameLst>
                                      </p:cBhvr>
                                      <p:to>
                                        <p:strVal val="hidden"/>
                                      </p:to>
                                    </p:set>
                                  </p:childTnLst>
                                </p:cTn>
                              </p:par>
                              <p:par>
                                <p:cTn id="58" presetID="1" presetClass="entr" presetSubtype="0" fill="hold" nodeType="withEffect">
                                  <p:stCondLst>
                                    <p:cond delay="50"/>
                                  </p:stCondLst>
                                  <p:childTnLst>
                                    <p:set>
                                      <p:cBhvr>
                                        <p:cTn id="59" dur="1" fill="hold">
                                          <p:stCondLst>
                                            <p:cond delay="0"/>
                                          </p:stCondLst>
                                        </p:cTn>
                                        <p:tgtEl>
                                          <p:spTgt spid="108"/>
                                        </p:tgtEl>
                                        <p:attrNameLst>
                                          <p:attrName>style.visibility</p:attrName>
                                        </p:attrNameLst>
                                      </p:cBhvr>
                                      <p:to>
                                        <p:strVal val="visible"/>
                                      </p:to>
                                    </p:set>
                                  </p:childTnLst>
                                </p:cTn>
                              </p:par>
                            </p:childTnLst>
                          </p:cTn>
                        </p:par>
                        <p:par>
                          <p:cTn id="60" fill="hold">
                            <p:stCondLst>
                              <p:cond delay="450"/>
                            </p:stCondLst>
                            <p:childTnLst>
                              <p:par>
                                <p:cTn id="61" presetID="1" presetClass="exit" presetSubtype="0" fill="hold" nodeType="afterEffect">
                                  <p:stCondLst>
                                    <p:cond delay="50"/>
                                  </p:stCondLst>
                                  <p:childTnLst>
                                    <p:set>
                                      <p:cBhvr>
                                        <p:cTn id="62" dur="1" fill="hold">
                                          <p:stCondLst>
                                            <p:cond delay="0"/>
                                          </p:stCondLst>
                                        </p:cTn>
                                        <p:tgtEl>
                                          <p:spTgt spid="108"/>
                                        </p:tgtEl>
                                        <p:attrNameLst>
                                          <p:attrName>style.visibility</p:attrName>
                                        </p:attrNameLst>
                                      </p:cBhvr>
                                      <p:to>
                                        <p:strVal val="hidden"/>
                                      </p:to>
                                    </p:set>
                                  </p:childTnLst>
                                </p:cTn>
                              </p:par>
                              <p:par>
                                <p:cTn id="63" presetID="1" presetClass="entr" presetSubtype="0" fill="hold" nodeType="withEffect">
                                  <p:stCondLst>
                                    <p:cond delay="50"/>
                                  </p:stCondLst>
                                  <p:childTnLst>
                                    <p:set>
                                      <p:cBhvr>
                                        <p:cTn id="64" dur="1" fill="hold">
                                          <p:stCondLst>
                                            <p:cond delay="0"/>
                                          </p:stCondLst>
                                        </p:cTn>
                                        <p:tgtEl>
                                          <p:spTgt spid="112"/>
                                        </p:tgtEl>
                                        <p:attrNameLst>
                                          <p:attrName>style.visibility</p:attrName>
                                        </p:attrNameLst>
                                      </p:cBhvr>
                                      <p:to>
                                        <p:strVal val="visible"/>
                                      </p:to>
                                    </p:set>
                                  </p:childTnLst>
                                </p:cTn>
                              </p:par>
                            </p:childTnLst>
                          </p:cTn>
                        </p:par>
                        <p:par>
                          <p:cTn id="65" fill="hold">
                            <p:stCondLst>
                              <p:cond delay="500"/>
                            </p:stCondLst>
                            <p:childTnLst>
                              <p:par>
                                <p:cTn id="66" presetID="1" presetClass="exit" presetSubtype="0" fill="hold" nodeType="afterEffect">
                                  <p:stCondLst>
                                    <p:cond delay="50"/>
                                  </p:stCondLst>
                                  <p:childTnLst>
                                    <p:set>
                                      <p:cBhvr>
                                        <p:cTn id="67" dur="1" fill="hold">
                                          <p:stCondLst>
                                            <p:cond delay="0"/>
                                          </p:stCondLst>
                                        </p:cTn>
                                        <p:tgtEl>
                                          <p:spTgt spid="112"/>
                                        </p:tgtEl>
                                        <p:attrNameLst>
                                          <p:attrName>style.visibility</p:attrName>
                                        </p:attrNameLst>
                                      </p:cBhvr>
                                      <p:to>
                                        <p:strVal val="hidden"/>
                                      </p:to>
                                    </p:set>
                                  </p:childTnLst>
                                </p:cTn>
                              </p:par>
                              <p:par>
                                <p:cTn id="68" presetID="1" presetClass="entr" presetSubtype="0" fill="hold" nodeType="withEffect">
                                  <p:stCondLst>
                                    <p:cond delay="50"/>
                                  </p:stCondLst>
                                  <p:childTnLst>
                                    <p:set>
                                      <p:cBhvr>
                                        <p:cTn id="69" dur="1" fill="hold">
                                          <p:stCondLst>
                                            <p:cond delay="0"/>
                                          </p:stCondLst>
                                        </p:cTn>
                                        <p:tgtEl>
                                          <p:spTgt spid="116"/>
                                        </p:tgtEl>
                                        <p:attrNameLst>
                                          <p:attrName>style.visibility</p:attrName>
                                        </p:attrNameLst>
                                      </p:cBhvr>
                                      <p:to>
                                        <p:strVal val="visible"/>
                                      </p:to>
                                    </p:set>
                                  </p:childTnLst>
                                </p:cTn>
                              </p:par>
                            </p:childTnLst>
                          </p:cTn>
                        </p:par>
                        <p:par>
                          <p:cTn id="70" fill="hold">
                            <p:stCondLst>
                              <p:cond delay="550"/>
                            </p:stCondLst>
                            <p:childTnLst>
                              <p:par>
                                <p:cTn id="71" presetID="1" presetClass="exit" presetSubtype="0" fill="hold" nodeType="afterEffect">
                                  <p:stCondLst>
                                    <p:cond delay="50"/>
                                  </p:stCondLst>
                                  <p:childTnLst>
                                    <p:set>
                                      <p:cBhvr>
                                        <p:cTn id="72" dur="1" fill="hold">
                                          <p:stCondLst>
                                            <p:cond delay="0"/>
                                          </p:stCondLst>
                                        </p:cTn>
                                        <p:tgtEl>
                                          <p:spTgt spid="116"/>
                                        </p:tgtEl>
                                        <p:attrNameLst>
                                          <p:attrName>style.visibility</p:attrName>
                                        </p:attrNameLst>
                                      </p:cBhvr>
                                      <p:to>
                                        <p:strVal val="hidden"/>
                                      </p:to>
                                    </p:set>
                                  </p:childTnLst>
                                </p:cTn>
                              </p:par>
                              <p:par>
                                <p:cTn id="73" presetID="1" presetClass="entr" presetSubtype="0" fill="hold" nodeType="withEffect">
                                  <p:stCondLst>
                                    <p:cond delay="50"/>
                                  </p:stCondLst>
                                  <p:childTnLst>
                                    <p:set>
                                      <p:cBhvr>
                                        <p:cTn id="74" dur="1" fill="hold">
                                          <p:stCondLst>
                                            <p:cond delay="0"/>
                                          </p:stCondLst>
                                        </p:cTn>
                                        <p:tgtEl>
                                          <p:spTgt spid="120"/>
                                        </p:tgtEl>
                                        <p:attrNameLst>
                                          <p:attrName>style.visibility</p:attrName>
                                        </p:attrNameLst>
                                      </p:cBhvr>
                                      <p:to>
                                        <p:strVal val="visible"/>
                                      </p:to>
                                    </p:set>
                                  </p:childTnLst>
                                </p:cTn>
                              </p:par>
                              <p:par>
                                <p:cTn id="75" presetID="1" presetClass="entr" presetSubtype="0" fill="hold" grpId="0" nodeType="withEffect">
                                  <p:stCondLst>
                                    <p:cond delay="50"/>
                                  </p:stCondLst>
                                  <p:childTnLst>
                                    <p:set>
                                      <p:cBhvr>
                                        <p:cTn id="7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281" y="397927"/>
            <a:ext cx="9212394" cy="1325563"/>
          </a:xfrm>
        </p:spPr>
        <p:txBody>
          <a:bodyPr/>
          <a:lstStyle/>
          <a:p>
            <a:r>
              <a:rPr lang="en-US" dirty="0">
                <a:solidFill>
                  <a:srgbClr val="0B68FF"/>
                </a:solidFill>
              </a:rPr>
              <a:t>Washers at the constrictions have a small thickness</a:t>
            </a:r>
          </a:p>
        </p:txBody>
      </p:sp>
      <p:sp>
        <p:nvSpPr>
          <p:cNvPr id="6" name="Shape 223"/>
          <p:cNvSpPr txBox="1"/>
          <p:nvPr/>
        </p:nvSpPr>
        <p:spPr>
          <a:xfrm>
            <a:off x="5105853" y="6377856"/>
            <a:ext cx="5870696" cy="328293"/>
          </a:xfrm>
          <a:prstGeom prst="rect">
            <a:avLst/>
          </a:prstGeom>
          <a:noFill/>
          <a:ln>
            <a:noFill/>
          </a:ln>
        </p:spPr>
        <p:txBody>
          <a:bodyPr lIns="121900" tIns="60933" rIns="121900" bIns="60933" anchor="t" anchorCtr="0">
            <a:noAutofit/>
          </a:bodyPr>
          <a:lstStyle/>
          <a:p>
            <a:pPr marL="0" marR="0" lvl="0" indent="0" algn="r" defTabSz="914400" eaLnBrk="1" fontAlgn="auto" latinLnBrk="0" hangingPunct="1">
              <a:lnSpc>
                <a:spcPct val="100000"/>
              </a:lnSpc>
              <a:spcBef>
                <a:spcPts val="0"/>
              </a:spcBef>
              <a:spcAft>
                <a:spcPts val="0"/>
              </a:spcAft>
              <a:buClrTx/>
              <a:buSzPct val="25000"/>
              <a:buFontTx/>
              <a:buNone/>
              <a:tabLst/>
              <a:defRPr/>
            </a:pPr>
            <a:r>
              <a:rPr kumimoji="0" lang="en-US" sz="1200" b="1" i="0" u="none" strike="noStrike" kern="0" cap="none" spc="0" normalizeH="0" baseline="0" noProof="0" dirty="0" err="1">
                <a:ln>
                  <a:noFill/>
                </a:ln>
                <a:solidFill>
                  <a:srgbClr val="0B68FF"/>
                </a:solidFill>
                <a:effectLst/>
                <a:uLnTx/>
                <a:uFillTx/>
                <a:ea typeface="Arial"/>
                <a:cs typeface="Arial"/>
                <a:sym typeface="Arial"/>
              </a:rPr>
              <a:t>StaRS</a:t>
            </a:r>
            <a:r>
              <a:rPr kumimoji="0" lang="en-US" sz="1200" b="1" i="0" u="none" strike="noStrike" kern="0" cap="none" spc="0" normalizeH="0" baseline="0" noProof="0" dirty="0">
                <a:ln>
                  <a:noFill/>
                </a:ln>
                <a:solidFill>
                  <a:srgbClr val="0B68FF"/>
                </a:solidFill>
                <a:effectLst/>
                <a:uLnTx/>
                <a:uFillTx/>
                <a:ea typeface="Arial"/>
                <a:cs typeface="Arial"/>
                <a:sym typeface="Arial"/>
              </a:rPr>
              <a:t> Filter Theory | </a:t>
            </a:r>
            <a:r>
              <a:rPr kumimoji="0" lang="en-US" sz="1200" b="1" i="0" u="none" strike="noStrike" kern="0" cap="none" spc="0" normalizeH="0" baseline="0" noProof="0" dirty="0">
                <a:ln>
                  <a:noFill/>
                </a:ln>
                <a:solidFill>
                  <a:srgbClr val="0B68FF"/>
                </a:solidFill>
                <a:effectLst/>
                <a:uLnTx/>
                <a:uFillTx/>
              </a:rPr>
              <a:t>Research</a:t>
            </a:r>
            <a:r>
              <a:rPr kumimoji="0" lang="en-US" sz="1200" b="1" i="0" u="none" strike="noStrike" kern="0" cap="none" spc="0" normalizeH="0" baseline="0" noProof="0" dirty="0">
                <a:ln>
                  <a:noFill/>
                </a:ln>
                <a:solidFill>
                  <a:srgbClr val="0B68FF"/>
                </a:solidFill>
                <a:effectLst/>
                <a:uLnTx/>
                <a:uFillTx/>
                <a:ea typeface="Arial"/>
                <a:cs typeface="Arial"/>
                <a:sym typeface="Arial"/>
              </a:rPr>
              <a:t> | </a:t>
            </a:r>
            <a:r>
              <a:rPr kumimoji="0" lang="en-US" sz="1200" b="1" i="0" u="none" strike="noStrike" kern="0" cap="none" spc="0" normalizeH="0" baseline="0" noProof="0" dirty="0">
                <a:ln>
                  <a:noFill/>
                </a:ln>
                <a:solidFill>
                  <a:srgbClr val="7F7F7F"/>
                </a:solidFill>
                <a:effectLst/>
                <a:uLnTx/>
                <a:uFillTx/>
                <a:sym typeface="Arial"/>
              </a:rPr>
              <a:t>Final Presentations</a:t>
            </a:r>
            <a:r>
              <a:rPr kumimoji="0" lang="en-US" sz="1200" b="1" i="0" u="none" strike="noStrike" kern="0" cap="none" spc="0" normalizeH="0" baseline="0" noProof="0" dirty="0">
                <a:ln>
                  <a:noFill/>
                </a:ln>
                <a:solidFill>
                  <a:srgbClr val="7F7F7F"/>
                </a:solidFill>
                <a:effectLst/>
                <a:uLnTx/>
                <a:uFillTx/>
                <a:ea typeface="Arial"/>
                <a:cs typeface="Arial"/>
                <a:sym typeface="Arial"/>
              </a:rPr>
              <a:t> Fall 201</a:t>
            </a:r>
            <a:r>
              <a:rPr kumimoji="0" lang="en-US" sz="1200" b="1" i="0" u="none" strike="noStrike" kern="0" cap="none" spc="0" normalizeH="0" baseline="0" noProof="0" dirty="0">
                <a:ln>
                  <a:noFill/>
                </a:ln>
                <a:solidFill>
                  <a:srgbClr val="7F7F7F"/>
                </a:solidFill>
                <a:effectLst/>
                <a:uLnTx/>
                <a:uFillTx/>
              </a:rPr>
              <a:t>6</a:t>
            </a:r>
          </a:p>
        </p:txBody>
      </p:sp>
      <p:grpSp>
        <p:nvGrpSpPr>
          <p:cNvPr id="7" name="Group 6"/>
          <p:cNvGrpSpPr/>
          <p:nvPr/>
        </p:nvGrpSpPr>
        <p:grpSpPr>
          <a:xfrm rot="21440397">
            <a:off x="1205488" y="-326611"/>
            <a:ext cx="6740960" cy="6124377"/>
            <a:chOff x="1403877" y="-286422"/>
            <a:chExt cx="6758734" cy="6199315"/>
          </a:xfrm>
          <a:scene3d>
            <a:camera prst="orthographicFront">
              <a:rot lat="19404466" lon="17776246" rev="4197905"/>
            </a:camera>
            <a:lightRig rig="threePt" dir="t"/>
          </a:scene3d>
        </p:grpSpPr>
        <p:sp>
          <p:nvSpPr>
            <p:cNvPr id="10" name="Oval 9"/>
            <p:cNvSpPr/>
            <p:nvPr/>
          </p:nvSpPr>
          <p:spPr>
            <a:xfrm>
              <a:off x="5448491" y="3236369"/>
              <a:ext cx="2676525" cy="2676524"/>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 name="Oval 7"/>
            <p:cNvSpPr/>
            <p:nvPr/>
          </p:nvSpPr>
          <p:spPr>
            <a:xfrm>
              <a:off x="5486086" y="-286422"/>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Oval 8"/>
            <p:cNvSpPr/>
            <p:nvPr/>
          </p:nvSpPr>
          <p:spPr>
            <a:xfrm>
              <a:off x="1403877" y="14430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11" name="Flowchart: Connector 10"/>
          <p:cNvSpPr/>
          <p:nvPr/>
        </p:nvSpPr>
        <p:spPr>
          <a:xfrm rot="20510460">
            <a:off x="2714572" y="2690795"/>
            <a:ext cx="4772268" cy="2045728"/>
          </a:xfrm>
          <a:prstGeom prst="flowChartConnector">
            <a:avLst/>
          </a:prstGeom>
          <a:scene3d>
            <a:camera prst="isometricOffAxis2Top">
              <a:rot lat="20885173" lon="4702570" rev="16290790"/>
            </a:camera>
            <a:lightRig rig="threePt" dir="t"/>
          </a:scene3d>
          <a:sp3d>
            <a:bevelT h="63500"/>
            <a:bevelB h="63500"/>
          </a:sp3d>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mn-lt"/>
              <a:ea typeface="+mn-ea"/>
              <a:cs typeface="+mn-cs"/>
            </a:endParaRPr>
          </a:p>
        </p:txBody>
      </p:sp>
      <p:sp>
        <p:nvSpPr>
          <p:cNvPr id="13" name="Oval 12"/>
          <p:cNvSpPr/>
          <p:nvPr/>
        </p:nvSpPr>
        <p:spPr>
          <a:xfrm rot="21440397">
            <a:off x="1987794" y="1901404"/>
            <a:ext cx="2669484" cy="2644169"/>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404466" lon="17776246" rev="4197905"/>
            </a:camera>
            <a:lightRig rig="threePt" dir="t"/>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Oval 13"/>
          <p:cNvSpPr/>
          <p:nvPr/>
        </p:nvSpPr>
        <p:spPr>
          <a:xfrm rot="21440397">
            <a:off x="5961028" y="1244389"/>
            <a:ext cx="2669484" cy="2644168"/>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404466" lon="17776246" rev="4197905"/>
            </a:camera>
            <a:lightRig rig="threePt" dir="t"/>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lowchart: Connector 14"/>
          <p:cNvSpPr/>
          <p:nvPr/>
        </p:nvSpPr>
        <p:spPr>
          <a:xfrm rot="19522373">
            <a:off x="3447372" y="3323645"/>
            <a:ext cx="3344324" cy="760632"/>
          </a:xfrm>
          <a:prstGeom prst="flowChartConnector">
            <a:avLst/>
          </a:prstGeom>
          <a:solidFill>
            <a:schemeClr val="accent1"/>
          </a:solidFill>
          <a:ln>
            <a:solidFill>
              <a:schemeClr val="accent1"/>
            </a:solidFill>
          </a:ln>
          <a:scene3d>
            <a:camera prst="isometricOffAxis2Top">
              <a:rot lat="20885173" lon="4702570" rev="16290790"/>
            </a:camera>
            <a:lightRig rig="threePt" dir="t"/>
          </a:scene3d>
          <a:sp3d>
            <a:bevelT w="0" h="0"/>
            <a:bevelB w="0" h="0"/>
          </a:sp3d>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mn-lt"/>
              <a:ea typeface="+mn-ea"/>
              <a:cs typeface="+mn-cs"/>
            </a:endParaRPr>
          </a:p>
        </p:txBody>
      </p:sp>
    </p:spTree>
    <p:extLst>
      <p:ext uri="{BB962C8B-B14F-4D97-AF65-F5344CB8AC3E}">
        <p14:creationId xmlns:p14="http://schemas.microsoft.com/office/powerpoint/2010/main" val="2790949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an 6"/>
          <p:cNvSpPr/>
          <p:nvPr/>
        </p:nvSpPr>
        <p:spPr>
          <a:xfrm>
            <a:off x="4694927" y="291969"/>
            <a:ext cx="3102982" cy="5980088"/>
          </a:xfrm>
          <a:prstGeom prst="can">
            <a:avLst>
              <a:gd name="adj" fmla="val 5949"/>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p:cNvSpPr/>
          <p:nvPr/>
        </p:nvSpPr>
        <p:spPr>
          <a:xfrm>
            <a:off x="3406890" y="565588"/>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Oval 8"/>
          <p:cNvSpPr/>
          <p:nvPr/>
        </p:nvSpPr>
        <p:spPr>
          <a:xfrm>
            <a:off x="6331171" y="565588"/>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Oval 9"/>
          <p:cNvSpPr/>
          <p:nvPr/>
        </p:nvSpPr>
        <p:spPr>
          <a:xfrm>
            <a:off x="3406890" y="3423587"/>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Oval 10"/>
          <p:cNvSpPr/>
          <p:nvPr/>
        </p:nvSpPr>
        <p:spPr>
          <a:xfrm>
            <a:off x="6331171" y="3423587"/>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nvGrpSpPr>
          <p:cNvPr id="21" name="Group 20"/>
          <p:cNvGrpSpPr/>
          <p:nvPr/>
        </p:nvGrpSpPr>
        <p:grpSpPr>
          <a:xfrm>
            <a:off x="5842512" y="-1731350"/>
            <a:ext cx="799754" cy="1153531"/>
            <a:chOff x="6276814" y="233385"/>
            <a:chExt cx="738751" cy="1038389"/>
          </a:xfrm>
        </p:grpSpPr>
        <p:cxnSp>
          <p:nvCxnSpPr>
            <p:cNvPr id="15" name="Straight Arrow Connector 14"/>
            <p:cNvCxnSpPr/>
            <p:nvPr/>
          </p:nvCxnSpPr>
          <p:spPr>
            <a:xfrm>
              <a:off x="6431797"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6577091" y="233387"/>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6878664"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6728199"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6276814"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7015565"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grpSp>
      <p:grpSp>
        <p:nvGrpSpPr>
          <p:cNvPr id="68" name="Group 67"/>
          <p:cNvGrpSpPr/>
          <p:nvPr/>
        </p:nvGrpSpPr>
        <p:grpSpPr>
          <a:xfrm>
            <a:off x="5842512" y="266414"/>
            <a:ext cx="799755" cy="959859"/>
            <a:chOff x="6238712" y="1089846"/>
            <a:chExt cx="738752" cy="661470"/>
          </a:xfrm>
        </p:grpSpPr>
        <p:cxnSp>
          <p:nvCxnSpPr>
            <p:cNvPr id="23" name="Connector: Curved 22"/>
            <p:cNvCxnSpPr/>
            <p:nvPr/>
          </p:nvCxnSpPr>
          <p:spPr>
            <a:xfrm rot="16200000" flipH="1">
              <a:off x="6046311" y="1306422"/>
              <a:ext cx="637292" cy="252490"/>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28" name="Connector: Curved 27"/>
            <p:cNvCxnSpPr/>
            <p:nvPr/>
          </p:nvCxnSpPr>
          <p:spPr>
            <a:xfrm rot="5400000">
              <a:off x="6544057" y="1317909"/>
              <a:ext cx="661465" cy="205348"/>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40" name="Connector: Curved 39"/>
            <p:cNvCxnSpPr/>
            <p:nvPr/>
          </p:nvCxnSpPr>
          <p:spPr>
            <a:xfrm rot="16200000" flipH="1">
              <a:off x="6144329" y="1339219"/>
              <a:ext cx="661464" cy="162729"/>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56" name="Connector: Curved 55"/>
            <p:cNvCxnSpPr/>
            <p:nvPr/>
          </p:nvCxnSpPr>
          <p:spPr>
            <a:xfrm rot="5400000">
              <a:off x="6434597" y="1345350"/>
              <a:ext cx="661469" cy="150462"/>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59" name="Connector: Curved 58"/>
            <p:cNvCxnSpPr/>
            <p:nvPr/>
          </p:nvCxnSpPr>
          <p:spPr>
            <a:xfrm rot="5400000">
              <a:off x="6326715" y="1405086"/>
              <a:ext cx="661467" cy="30990"/>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61" name="Connector: Curved 60"/>
            <p:cNvCxnSpPr/>
            <p:nvPr/>
          </p:nvCxnSpPr>
          <p:spPr>
            <a:xfrm rot="16200000" flipH="1">
              <a:off x="6258420" y="1405164"/>
              <a:ext cx="661461" cy="30837"/>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grpSp>
      <p:grpSp>
        <p:nvGrpSpPr>
          <p:cNvPr id="86" name="Group 85"/>
          <p:cNvGrpSpPr/>
          <p:nvPr/>
        </p:nvGrpSpPr>
        <p:grpSpPr>
          <a:xfrm>
            <a:off x="5568793" y="2357130"/>
            <a:ext cx="1531365" cy="1185635"/>
            <a:chOff x="7239001" y="2543223"/>
            <a:chExt cx="1414556" cy="1067289"/>
          </a:xfrm>
        </p:grpSpPr>
        <p:cxnSp>
          <p:nvCxnSpPr>
            <p:cNvPr id="48" name="Connector: Curved 47"/>
            <p:cNvCxnSpPr/>
            <p:nvPr/>
          </p:nvCxnSpPr>
          <p:spPr>
            <a:xfrm rot="5400000">
              <a:off x="7302983" y="3026131"/>
              <a:ext cx="1065102" cy="99286"/>
            </a:xfrm>
            <a:prstGeom prst="curvedConnector3">
              <a:avLst>
                <a:gd name="adj1" fmla="val 79718"/>
              </a:avLst>
            </a:prstGeom>
            <a:ln w="57150">
              <a:tailEnd type="triangle"/>
            </a:ln>
          </p:spPr>
          <p:style>
            <a:lnRef idx="1">
              <a:schemeClr val="dk1"/>
            </a:lnRef>
            <a:fillRef idx="0">
              <a:schemeClr val="dk1"/>
            </a:fillRef>
            <a:effectRef idx="0">
              <a:schemeClr val="dk1"/>
            </a:effectRef>
            <a:fontRef idx="minor">
              <a:schemeClr val="tx1"/>
            </a:fontRef>
          </p:style>
        </p:cxnSp>
        <p:cxnSp>
          <p:nvCxnSpPr>
            <p:cNvPr id="60" name="Connector: Curved 59"/>
            <p:cNvCxnSpPr/>
            <p:nvPr/>
          </p:nvCxnSpPr>
          <p:spPr>
            <a:xfrm rot="16200000" flipH="1">
              <a:off x="7804270" y="2686854"/>
              <a:ext cx="977198" cy="721377"/>
            </a:xfrm>
            <a:prstGeom prst="curvedConnector3">
              <a:avLst>
                <a:gd name="adj1" fmla="val 80594"/>
              </a:avLst>
            </a:prstGeom>
            <a:ln w="57150">
              <a:tailEnd type="triangle"/>
            </a:ln>
          </p:spPr>
          <p:style>
            <a:lnRef idx="1">
              <a:schemeClr val="dk1"/>
            </a:lnRef>
            <a:fillRef idx="0">
              <a:schemeClr val="dk1"/>
            </a:fillRef>
            <a:effectRef idx="0">
              <a:schemeClr val="dk1"/>
            </a:effectRef>
            <a:fontRef idx="minor">
              <a:schemeClr val="tx1"/>
            </a:fontRef>
          </p:style>
        </p:cxnSp>
        <p:cxnSp>
          <p:nvCxnSpPr>
            <p:cNvPr id="63" name="Connector: Curved 62"/>
            <p:cNvCxnSpPr/>
            <p:nvPr/>
          </p:nvCxnSpPr>
          <p:spPr>
            <a:xfrm rot="16200000" flipH="1">
              <a:off x="7663717" y="2852859"/>
              <a:ext cx="1018653" cy="496653"/>
            </a:xfrm>
            <a:prstGeom prst="curvedConnector3">
              <a:avLst>
                <a:gd name="adj1" fmla="val 79346"/>
              </a:avLst>
            </a:prstGeom>
            <a:ln w="57150">
              <a:tailEnd type="triangle"/>
            </a:ln>
          </p:spPr>
          <p:style>
            <a:lnRef idx="1">
              <a:schemeClr val="dk1"/>
            </a:lnRef>
            <a:fillRef idx="0">
              <a:schemeClr val="dk1"/>
            </a:fillRef>
            <a:effectRef idx="0">
              <a:schemeClr val="dk1"/>
            </a:effectRef>
            <a:fontRef idx="minor">
              <a:schemeClr val="tx1"/>
            </a:fontRef>
          </p:style>
        </p:cxnSp>
        <p:cxnSp>
          <p:nvCxnSpPr>
            <p:cNvPr id="74" name="Connector: Curved 73"/>
            <p:cNvCxnSpPr/>
            <p:nvPr/>
          </p:nvCxnSpPr>
          <p:spPr>
            <a:xfrm rot="16200000" flipH="1">
              <a:off x="7424824" y="3037153"/>
              <a:ext cx="1046877" cy="99841"/>
            </a:xfrm>
            <a:prstGeom prst="curvedConnector3">
              <a:avLst>
                <a:gd name="adj1" fmla="val 78555"/>
              </a:avLst>
            </a:prstGeom>
            <a:ln w="57150">
              <a:tailEnd type="triangle"/>
            </a:ln>
          </p:spPr>
          <p:style>
            <a:lnRef idx="1">
              <a:schemeClr val="dk1"/>
            </a:lnRef>
            <a:fillRef idx="0">
              <a:schemeClr val="dk1"/>
            </a:fillRef>
            <a:effectRef idx="0">
              <a:schemeClr val="dk1"/>
            </a:effectRef>
            <a:fontRef idx="minor">
              <a:schemeClr val="tx1"/>
            </a:fontRef>
          </p:style>
        </p:cxnSp>
        <p:cxnSp>
          <p:nvCxnSpPr>
            <p:cNvPr id="84" name="Connector: Curved 83"/>
            <p:cNvCxnSpPr/>
            <p:nvPr/>
          </p:nvCxnSpPr>
          <p:spPr>
            <a:xfrm rot="5400000">
              <a:off x="7038156" y="2750616"/>
              <a:ext cx="1019283" cy="617594"/>
            </a:xfrm>
            <a:prstGeom prst="curvedConnector3">
              <a:avLst>
                <a:gd name="adj1" fmla="val 75878"/>
              </a:avLst>
            </a:prstGeom>
            <a:ln w="57150">
              <a:tailEnd type="triangle"/>
            </a:ln>
          </p:spPr>
          <p:style>
            <a:lnRef idx="1">
              <a:schemeClr val="dk1"/>
            </a:lnRef>
            <a:fillRef idx="0">
              <a:schemeClr val="dk1"/>
            </a:fillRef>
            <a:effectRef idx="0">
              <a:schemeClr val="dk1"/>
            </a:effectRef>
            <a:fontRef idx="minor">
              <a:schemeClr val="tx1"/>
            </a:fontRef>
          </p:style>
        </p:cxnSp>
        <p:cxnSp>
          <p:nvCxnSpPr>
            <p:cNvPr id="85" name="Connector: Curved 84"/>
            <p:cNvCxnSpPr/>
            <p:nvPr/>
          </p:nvCxnSpPr>
          <p:spPr>
            <a:xfrm rot="5400000">
              <a:off x="7146325" y="2866712"/>
              <a:ext cx="1060744" cy="418125"/>
            </a:xfrm>
            <a:prstGeom prst="curvedConnector3">
              <a:avLst>
                <a:gd name="adj1" fmla="val 76524"/>
              </a:avLst>
            </a:prstGeom>
            <a:ln w="57150">
              <a:tailEnd type="triangle"/>
            </a:ln>
          </p:spPr>
          <p:style>
            <a:lnRef idx="1">
              <a:schemeClr val="dk1"/>
            </a:lnRef>
            <a:fillRef idx="0">
              <a:schemeClr val="dk1"/>
            </a:fillRef>
            <a:effectRef idx="0">
              <a:schemeClr val="dk1"/>
            </a:effectRef>
            <a:fontRef idx="minor">
              <a:schemeClr val="tx1"/>
            </a:fontRef>
          </p:style>
        </p:cxnSp>
      </p:grpSp>
      <p:sp>
        <p:nvSpPr>
          <p:cNvPr id="90" name="Rectangle 89"/>
          <p:cNvSpPr/>
          <p:nvPr/>
        </p:nvSpPr>
        <p:spPr>
          <a:xfrm>
            <a:off x="3124303" y="344232"/>
            <a:ext cx="1582615" cy="6387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1" name="Rectangle 90"/>
          <p:cNvSpPr/>
          <p:nvPr/>
        </p:nvSpPr>
        <p:spPr>
          <a:xfrm>
            <a:off x="7785863" y="266414"/>
            <a:ext cx="1463036" cy="60848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 name="Title 1"/>
          <p:cNvSpPr>
            <a:spLocks noGrp="1"/>
          </p:cNvSpPr>
          <p:nvPr>
            <p:ph type="title"/>
          </p:nvPr>
        </p:nvSpPr>
        <p:spPr>
          <a:xfrm>
            <a:off x="744074" y="1438456"/>
            <a:ext cx="3502246" cy="4093626"/>
          </a:xfrm>
          <a:solidFill>
            <a:schemeClr val="bg1"/>
          </a:solidFill>
        </p:spPr>
        <p:txBody>
          <a:bodyPr>
            <a:normAutofit fontScale="90000"/>
          </a:bodyPr>
          <a:lstStyle/>
          <a:p>
            <a:r>
              <a:rPr lang="en-US" sz="4900" dirty="0">
                <a:solidFill>
                  <a:srgbClr val="0B68FF"/>
                </a:solidFill>
              </a:rPr>
              <a:t>Streamline convergence theory validates the washer model</a:t>
            </a:r>
            <a:endParaRPr lang="en-US" dirty="0"/>
          </a:p>
        </p:txBody>
      </p:sp>
      <p:sp>
        <p:nvSpPr>
          <p:cNvPr id="33" name="Shape 223"/>
          <p:cNvSpPr txBox="1"/>
          <p:nvPr/>
        </p:nvSpPr>
        <p:spPr>
          <a:xfrm>
            <a:off x="5105853" y="6377856"/>
            <a:ext cx="5870696" cy="328293"/>
          </a:xfrm>
          <a:prstGeom prst="rect">
            <a:avLst/>
          </a:prstGeom>
          <a:noFill/>
          <a:ln>
            <a:noFill/>
          </a:ln>
        </p:spPr>
        <p:txBody>
          <a:bodyPr lIns="121900" tIns="60933" rIns="121900" bIns="60933" anchor="t" anchorCtr="0">
            <a:noAutofit/>
          </a:bodyPr>
          <a:lstStyle/>
          <a:p>
            <a:pPr marL="0" marR="0" lvl="0" indent="0" algn="r" defTabSz="914400" eaLnBrk="1" fontAlgn="auto" latinLnBrk="0" hangingPunct="1">
              <a:lnSpc>
                <a:spcPct val="100000"/>
              </a:lnSpc>
              <a:spcBef>
                <a:spcPts val="0"/>
              </a:spcBef>
              <a:spcAft>
                <a:spcPts val="0"/>
              </a:spcAft>
              <a:buClrTx/>
              <a:buSzPct val="25000"/>
              <a:buFontTx/>
              <a:buNone/>
              <a:tabLst/>
              <a:defRPr/>
            </a:pPr>
            <a:r>
              <a:rPr kumimoji="0" lang="en-US" sz="1200" b="1" i="0" u="none" strike="noStrike" kern="0" cap="none" spc="0" normalizeH="0" baseline="0" noProof="0" dirty="0" err="1">
                <a:ln>
                  <a:noFill/>
                </a:ln>
                <a:solidFill>
                  <a:srgbClr val="0B68FF"/>
                </a:solidFill>
                <a:effectLst/>
                <a:uLnTx/>
                <a:uFillTx/>
                <a:ea typeface="Arial"/>
                <a:cs typeface="Arial"/>
                <a:sym typeface="Arial"/>
              </a:rPr>
              <a:t>StaRS</a:t>
            </a:r>
            <a:r>
              <a:rPr kumimoji="0" lang="en-US" sz="1200" b="1" i="0" u="none" strike="noStrike" kern="0" cap="none" spc="0" normalizeH="0" baseline="0" noProof="0" dirty="0">
                <a:ln>
                  <a:noFill/>
                </a:ln>
                <a:solidFill>
                  <a:srgbClr val="0B68FF"/>
                </a:solidFill>
                <a:effectLst/>
                <a:uLnTx/>
                <a:uFillTx/>
                <a:ea typeface="Arial"/>
                <a:cs typeface="Arial"/>
                <a:sym typeface="Arial"/>
              </a:rPr>
              <a:t> Filter Theory | </a:t>
            </a:r>
            <a:r>
              <a:rPr kumimoji="0" lang="en-US" sz="1200" b="1" i="0" u="none" strike="noStrike" kern="0" cap="none" spc="0" normalizeH="0" baseline="0" noProof="0" dirty="0">
                <a:ln>
                  <a:noFill/>
                </a:ln>
                <a:solidFill>
                  <a:srgbClr val="0B68FF"/>
                </a:solidFill>
                <a:effectLst/>
                <a:uLnTx/>
                <a:uFillTx/>
              </a:rPr>
              <a:t>Research</a:t>
            </a:r>
            <a:r>
              <a:rPr kumimoji="0" lang="en-US" sz="1200" b="1" i="0" u="none" strike="noStrike" kern="0" cap="none" spc="0" normalizeH="0" baseline="0" noProof="0" dirty="0">
                <a:ln>
                  <a:noFill/>
                </a:ln>
                <a:solidFill>
                  <a:srgbClr val="0B68FF"/>
                </a:solidFill>
                <a:effectLst/>
                <a:uLnTx/>
                <a:uFillTx/>
                <a:ea typeface="Arial"/>
                <a:cs typeface="Arial"/>
                <a:sym typeface="Arial"/>
              </a:rPr>
              <a:t> | </a:t>
            </a:r>
            <a:r>
              <a:rPr kumimoji="0" lang="en-US" sz="1200" b="1" i="0" u="none" strike="noStrike" kern="0" cap="none" spc="0" normalizeH="0" baseline="0" noProof="0" dirty="0">
                <a:ln>
                  <a:noFill/>
                </a:ln>
                <a:solidFill>
                  <a:srgbClr val="7F7F7F"/>
                </a:solidFill>
                <a:effectLst/>
                <a:uLnTx/>
                <a:uFillTx/>
                <a:sym typeface="Arial"/>
              </a:rPr>
              <a:t>Final Presentations</a:t>
            </a:r>
            <a:r>
              <a:rPr kumimoji="0" lang="en-US" sz="1200" b="1" i="0" u="none" strike="noStrike" kern="0" cap="none" spc="0" normalizeH="0" baseline="0" noProof="0" dirty="0">
                <a:ln>
                  <a:noFill/>
                </a:ln>
                <a:solidFill>
                  <a:srgbClr val="7F7F7F"/>
                </a:solidFill>
                <a:effectLst/>
                <a:uLnTx/>
                <a:uFillTx/>
                <a:ea typeface="Arial"/>
                <a:cs typeface="Arial"/>
                <a:sym typeface="Arial"/>
              </a:rPr>
              <a:t> Fall 201</a:t>
            </a:r>
            <a:r>
              <a:rPr kumimoji="0" lang="en-US" sz="1200" b="1" i="0" u="none" strike="noStrike" kern="0" cap="none" spc="0" normalizeH="0" baseline="0" noProof="0" dirty="0">
                <a:ln>
                  <a:noFill/>
                </a:ln>
                <a:solidFill>
                  <a:srgbClr val="7F7F7F"/>
                </a:solidFill>
                <a:effectLst/>
                <a:uLnTx/>
                <a:uFillTx/>
              </a:rPr>
              <a:t>6</a:t>
            </a:r>
          </a:p>
        </p:txBody>
      </p:sp>
    </p:spTree>
    <p:extLst>
      <p:ext uri="{BB962C8B-B14F-4D97-AF65-F5344CB8AC3E}">
        <p14:creationId xmlns:p14="http://schemas.microsoft.com/office/powerpoint/2010/main" val="61715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3.7037E-7 L -0.00039 0.17338 " pathEditMode="relative" rAng="0" ptsTypes="AA">
                                      <p:cBhvr>
                                        <p:cTn id="6" dur="2000" fill="hold"/>
                                        <p:tgtEl>
                                          <p:spTgt spid="21"/>
                                        </p:tgtEl>
                                        <p:attrNameLst>
                                          <p:attrName>ppt_x</p:attrName>
                                          <p:attrName>ppt_y</p:attrName>
                                        </p:attrNameLst>
                                      </p:cBhvr>
                                      <p:rCtr x="-26" y="8681"/>
                                    </p:animMotion>
                                  </p:childTnLst>
                                </p:cTn>
                              </p:par>
                            </p:childTnLst>
                          </p:cTn>
                        </p:par>
                        <p:par>
                          <p:cTn id="7" fill="hold">
                            <p:stCondLst>
                              <p:cond delay="2000"/>
                            </p:stCondLst>
                            <p:childTnLst>
                              <p:par>
                                <p:cTn id="8" presetID="22" presetClass="entr" presetSubtype="1" fill="hold" nodeType="afterEffect">
                                  <p:stCondLst>
                                    <p:cond delay="100"/>
                                  </p:stCondLst>
                                  <p:childTnLst>
                                    <p:set>
                                      <p:cBhvr>
                                        <p:cTn id="9" dur="1" fill="hold">
                                          <p:stCondLst>
                                            <p:cond delay="0"/>
                                          </p:stCondLst>
                                        </p:cTn>
                                        <p:tgtEl>
                                          <p:spTgt spid="68"/>
                                        </p:tgtEl>
                                        <p:attrNameLst>
                                          <p:attrName>style.visibility</p:attrName>
                                        </p:attrNameLst>
                                      </p:cBhvr>
                                      <p:to>
                                        <p:strVal val="visible"/>
                                      </p:to>
                                    </p:set>
                                    <p:animEffect transition="in" filter="wipe(up)">
                                      <p:cBhvr>
                                        <p:cTn id="10" dur="500"/>
                                        <p:tgtEl>
                                          <p:spTgt spid="68"/>
                                        </p:tgtEl>
                                      </p:cBhvr>
                                    </p:animEffect>
                                  </p:childTnLst>
                                </p:cTn>
                              </p:par>
                              <p:par>
                                <p:cTn id="11" presetID="1" presetClass="exit" presetSubtype="0" fill="hold" nodeType="withEffect">
                                  <p:stCondLst>
                                    <p:cond delay="0"/>
                                  </p:stCondLst>
                                  <p:childTnLst>
                                    <p:set>
                                      <p:cBhvr>
                                        <p:cTn id="12" dur="1" fill="hold">
                                          <p:stCondLst>
                                            <p:cond delay="0"/>
                                          </p:stCondLst>
                                        </p:cTn>
                                        <p:tgtEl>
                                          <p:spTgt spid="2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6"/>
                                        </p:tgtEl>
                                        <p:attrNameLst>
                                          <p:attrName>style.visibility</p:attrName>
                                        </p:attrNameLst>
                                      </p:cBhvr>
                                      <p:to>
                                        <p:strVal val="visible"/>
                                      </p:to>
                                    </p:set>
                                    <p:animEffect transition="in" filter="wipe(up)">
                                      <p:cBhvr>
                                        <p:cTn id="1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n 5"/>
          <p:cNvSpPr/>
          <p:nvPr/>
        </p:nvSpPr>
        <p:spPr>
          <a:xfrm>
            <a:off x="5000625" y="1395173"/>
            <a:ext cx="1600200" cy="5091112"/>
          </a:xfrm>
          <a:prstGeom prst="can">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267" name="Group 266"/>
          <p:cNvGrpSpPr/>
          <p:nvPr/>
        </p:nvGrpSpPr>
        <p:grpSpPr>
          <a:xfrm>
            <a:off x="5008316" y="-5385083"/>
            <a:ext cx="1615586" cy="7311790"/>
            <a:chOff x="8121382" y="-769788"/>
            <a:chExt cx="1600202" cy="7311790"/>
          </a:xfrm>
        </p:grpSpPr>
        <p:sp>
          <p:nvSpPr>
            <p:cNvPr id="266" name="Can 265"/>
            <p:cNvSpPr/>
            <p:nvPr/>
          </p:nvSpPr>
          <p:spPr>
            <a:xfrm>
              <a:off x="8121384" y="3862888"/>
              <a:ext cx="1600200" cy="2679114"/>
            </a:xfrm>
            <a:prstGeom prst="can">
              <a:avLst/>
            </a:prstGeom>
            <a:gradFill flip="none" rotWithShape="1">
              <a:gsLst>
                <a:gs pos="77000">
                  <a:srgbClr val="6B4723"/>
                </a:gs>
                <a:gs pos="15000">
                  <a:srgbClr val="BF8E5D"/>
                </a:gs>
                <a:gs pos="0">
                  <a:srgbClr val="C8905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 name="Can 7"/>
            <p:cNvSpPr/>
            <p:nvPr/>
          </p:nvSpPr>
          <p:spPr>
            <a:xfrm>
              <a:off x="8121382" y="-769788"/>
              <a:ext cx="1600200" cy="5121865"/>
            </a:xfrm>
            <a:prstGeom prst="can">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9" name="Shape 223"/>
          <p:cNvSpPr txBox="1"/>
          <p:nvPr/>
        </p:nvSpPr>
        <p:spPr>
          <a:xfrm>
            <a:off x="5105853" y="6377856"/>
            <a:ext cx="5870696" cy="328293"/>
          </a:xfrm>
          <a:prstGeom prst="rect">
            <a:avLst/>
          </a:prstGeom>
          <a:noFill/>
          <a:ln>
            <a:noFill/>
          </a:ln>
        </p:spPr>
        <p:txBody>
          <a:bodyPr lIns="121900" tIns="60933" rIns="121900" bIns="60933" anchor="t" anchorCtr="0">
            <a:noAutofit/>
          </a:bodyPr>
          <a:lstStyle/>
          <a:p>
            <a:pPr marL="0" marR="0" lvl="0" indent="0" algn="r" defTabSz="914400" eaLnBrk="1" fontAlgn="auto" latinLnBrk="0" hangingPunct="1">
              <a:lnSpc>
                <a:spcPct val="100000"/>
              </a:lnSpc>
              <a:spcBef>
                <a:spcPts val="0"/>
              </a:spcBef>
              <a:spcAft>
                <a:spcPts val="0"/>
              </a:spcAft>
              <a:buClrTx/>
              <a:buSzPct val="25000"/>
              <a:buFontTx/>
              <a:buNone/>
              <a:tabLst/>
              <a:defRPr/>
            </a:pPr>
            <a:r>
              <a:rPr kumimoji="0" lang="en-US" sz="1200" b="1" i="0" u="none" strike="noStrike" kern="0" cap="none" spc="0" normalizeH="0" baseline="0" noProof="0" dirty="0" err="1">
                <a:ln>
                  <a:noFill/>
                </a:ln>
                <a:solidFill>
                  <a:srgbClr val="0B68FF"/>
                </a:solidFill>
                <a:effectLst/>
                <a:uLnTx/>
                <a:uFillTx/>
                <a:ea typeface="Arial"/>
                <a:cs typeface="Arial"/>
                <a:sym typeface="Arial"/>
              </a:rPr>
              <a:t>StaRS</a:t>
            </a:r>
            <a:r>
              <a:rPr kumimoji="0" lang="en-US" sz="1200" b="1" i="0" u="none" strike="noStrike" kern="0" cap="none" spc="0" normalizeH="0" baseline="0" noProof="0" dirty="0">
                <a:ln>
                  <a:noFill/>
                </a:ln>
                <a:solidFill>
                  <a:srgbClr val="0B68FF"/>
                </a:solidFill>
                <a:effectLst/>
                <a:uLnTx/>
                <a:uFillTx/>
                <a:ea typeface="Arial"/>
                <a:cs typeface="Arial"/>
                <a:sym typeface="Arial"/>
              </a:rPr>
              <a:t> Filter Theory | </a:t>
            </a:r>
            <a:r>
              <a:rPr kumimoji="0" lang="en-US" sz="1200" b="1" i="0" u="none" strike="noStrike" kern="0" cap="none" spc="0" normalizeH="0" baseline="0" noProof="0" dirty="0">
                <a:ln>
                  <a:noFill/>
                </a:ln>
                <a:solidFill>
                  <a:srgbClr val="0B68FF"/>
                </a:solidFill>
                <a:effectLst/>
                <a:uLnTx/>
                <a:uFillTx/>
              </a:rPr>
              <a:t>Research</a:t>
            </a:r>
            <a:r>
              <a:rPr kumimoji="0" lang="en-US" sz="1200" b="1" i="0" u="none" strike="noStrike" kern="0" cap="none" spc="0" normalizeH="0" baseline="0" noProof="0" dirty="0">
                <a:ln>
                  <a:noFill/>
                </a:ln>
                <a:solidFill>
                  <a:srgbClr val="0B68FF"/>
                </a:solidFill>
                <a:effectLst/>
                <a:uLnTx/>
                <a:uFillTx/>
                <a:ea typeface="Arial"/>
                <a:cs typeface="Arial"/>
                <a:sym typeface="Arial"/>
              </a:rPr>
              <a:t> | </a:t>
            </a:r>
            <a:r>
              <a:rPr kumimoji="0" lang="en-US" sz="1200" b="1" i="0" u="none" strike="noStrike" kern="0" cap="none" spc="0" normalizeH="0" baseline="0" noProof="0" dirty="0">
                <a:ln>
                  <a:noFill/>
                </a:ln>
                <a:solidFill>
                  <a:srgbClr val="7F7F7F"/>
                </a:solidFill>
                <a:effectLst/>
                <a:uLnTx/>
                <a:uFillTx/>
                <a:sym typeface="Arial"/>
              </a:rPr>
              <a:t>Final Presentations</a:t>
            </a:r>
            <a:r>
              <a:rPr kumimoji="0" lang="en-US" sz="1200" b="1" i="0" u="none" strike="noStrike" kern="0" cap="none" spc="0" normalizeH="0" baseline="0" noProof="0" dirty="0">
                <a:ln>
                  <a:noFill/>
                </a:ln>
                <a:solidFill>
                  <a:srgbClr val="7F7F7F"/>
                </a:solidFill>
                <a:effectLst/>
                <a:uLnTx/>
                <a:uFillTx/>
                <a:ea typeface="Arial"/>
                <a:cs typeface="Arial"/>
                <a:sym typeface="Arial"/>
              </a:rPr>
              <a:t> Fall 201</a:t>
            </a:r>
            <a:r>
              <a:rPr kumimoji="0" lang="en-US" sz="1200" b="1" i="0" u="none" strike="noStrike" kern="0" cap="none" spc="0" normalizeH="0" baseline="0" noProof="0" dirty="0">
                <a:ln>
                  <a:noFill/>
                </a:ln>
                <a:solidFill>
                  <a:srgbClr val="7F7F7F"/>
                </a:solidFill>
                <a:effectLst/>
                <a:uLnTx/>
                <a:uFillTx/>
              </a:rPr>
              <a:t>6</a:t>
            </a:r>
          </a:p>
        </p:txBody>
      </p:sp>
      <p:sp>
        <p:nvSpPr>
          <p:cNvPr id="11" name="Can 10"/>
          <p:cNvSpPr/>
          <p:nvPr/>
        </p:nvSpPr>
        <p:spPr>
          <a:xfrm>
            <a:off x="653476" y="2029184"/>
            <a:ext cx="514350" cy="563563"/>
          </a:xfrm>
          <a:prstGeom prst="can">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TextBox 11"/>
          <p:cNvSpPr txBox="1"/>
          <p:nvPr/>
        </p:nvSpPr>
        <p:spPr>
          <a:xfrm>
            <a:off x="1386759" y="2115922"/>
            <a:ext cx="1056700"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Dirty Bed</a:t>
            </a:r>
          </a:p>
        </p:txBody>
      </p:sp>
      <p:sp>
        <p:nvSpPr>
          <p:cNvPr id="13" name="Can 12"/>
          <p:cNvSpPr/>
          <p:nvPr/>
        </p:nvSpPr>
        <p:spPr>
          <a:xfrm>
            <a:off x="653476" y="2867384"/>
            <a:ext cx="514350" cy="563563"/>
          </a:xfrm>
          <a:prstGeom prst="can">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TextBox 13"/>
          <p:cNvSpPr txBox="1"/>
          <p:nvPr/>
        </p:nvSpPr>
        <p:spPr>
          <a:xfrm>
            <a:off x="1353096" y="2924296"/>
            <a:ext cx="112402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Clean Bed</a:t>
            </a:r>
          </a:p>
        </p:txBody>
      </p:sp>
      <p:sp>
        <p:nvSpPr>
          <p:cNvPr id="15" name="Can 14"/>
          <p:cNvSpPr/>
          <p:nvPr/>
        </p:nvSpPr>
        <p:spPr>
          <a:xfrm>
            <a:off x="653476" y="3754797"/>
            <a:ext cx="514350" cy="563563"/>
          </a:xfrm>
          <a:prstGeom prst="can">
            <a:avLst/>
          </a:prstGeom>
          <a:gradFill>
            <a:gsLst>
              <a:gs pos="77000">
                <a:srgbClr val="6B4723"/>
              </a:gs>
              <a:gs pos="15000">
                <a:srgbClr val="BF8E5D"/>
              </a:gs>
              <a:gs pos="0">
                <a:srgbClr val="C89058"/>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62" name="Rectangle 261"/>
          <p:cNvSpPr/>
          <p:nvPr/>
        </p:nvSpPr>
        <p:spPr>
          <a:xfrm>
            <a:off x="4398805" y="-122673"/>
            <a:ext cx="3314700" cy="1493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63" name="Moon 262"/>
          <p:cNvSpPr/>
          <p:nvPr/>
        </p:nvSpPr>
        <p:spPr>
          <a:xfrm rot="5400000">
            <a:off x="5688751" y="641598"/>
            <a:ext cx="254716" cy="1648245"/>
          </a:xfrm>
          <a:prstGeom prst="moon">
            <a:avLst>
              <a:gd name="adj" fmla="val 2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64" name="Rectangle 263"/>
          <p:cNvSpPr/>
          <p:nvPr/>
        </p:nvSpPr>
        <p:spPr>
          <a:xfrm rot="20279879">
            <a:off x="4842019" y="1297528"/>
            <a:ext cx="602974" cy="195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65" name="Rectangle 264"/>
          <p:cNvSpPr/>
          <p:nvPr/>
        </p:nvSpPr>
        <p:spPr>
          <a:xfrm rot="1402416">
            <a:off x="6223462" y="1301198"/>
            <a:ext cx="526784" cy="188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 name="Title 1"/>
          <p:cNvSpPr>
            <a:spLocks noGrp="1"/>
          </p:cNvSpPr>
          <p:nvPr>
            <p:ph type="title"/>
          </p:nvPr>
        </p:nvSpPr>
        <p:spPr>
          <a:xfrm>
            <a:off x="371475" y="431365"/>
            <a:ext cx="10515600" cy="1325563"/>
          </a:xfrm>
        </p:spPr>
        <p:txBody>
          <a:bodyPr/>
          <a:lstStyle/>
          <a:p>
            <a:r>
              <a:rPr lang="en-US" dirty="0">
                <a:solidFill>
                  <a:srgbClr val="0B68FF"/>
                </a:solidFill>
              </a:rPr>
              <a:t>Particles are removed in the active filter zone</a:t>
            </a:r>
          </a:p>
        </p:txBody>
      </p:sp>
      <p:sp>
        <p:nvSpPr>
          <p:cNvPr id="268" name="Rectangle 267"/>
          <p:cNvSpPr/>
          <p:nvPr/>
        </p:nvSpPr>
        <p:spPr>
          <a:xfrm>
            <a:off x="3486156" y="6486285"/>
            <a:ext cx="3314700" cy="1493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69" name="Moon 268"/>
          <p:cNvSpPr/>
          <p:nvPr/>
        </p:nvSpPr>
        <p:spPr>
          <a:xfrm rot="16200000">
            <a:off x="5672217" y="5636995"/>
            <a:ext cx="257018" cy="1600202"/>
          </a:xfrm>
          <a:prstGeom prst="moon">
            <a:avLst>
              <a:gd name="adj" fmla="val 2947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70" name="Rectangle 269"/>
          <p:cNvSpPr/>
          <p:nvPr/>
        </p:nvSpPr>
        <p:spPr>
          <a:xfrm rot="1331033">
            <a:off x="4852213" y="6391190"/>
            <a:ext cx="576592" cy="149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71" name="Rectangle 270"/>
          <p:cNvSpPr/>
          <p:nvPr/>
        </p:nvSpPr>
        <p:spPr>
          <a:xfrm rot="20097849">
            <a:off x="6203254" y="6379534"/>
            <a:ext cx="576592" cy="149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72" name="TextBox 271"/>
          <p:cNvSpPr txBox="1"/>
          <p:nvPr/>
        </p:nvSpPr>
        <p:spPr>
          <a:xfrm>
            <a:off x="1275703" y="3767200"/>
            <a:ext cx="1278812"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Active Zone</a:t>
            </a:r>
          </a:p>
        </p:txBody>
      </p:sp>
    </p:spTree>
    <p:extLst>
      <p:ext uri="{BB962C8B-B14F-4D97-AF65-F5344CB8AC3E}">
        <p14:creationId xmlns:p14="http://schemas.microsoft.com/office/powerpoint/2010/main" val="352153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decel="50000" fill="hold" nodeType="afterEffect">
                                  <p:stCondLst>
                                    <p:cond delay="0"/>
                                  </p:stCondLst>
                                  <p:childTnLst>
                                    <p:animMotion origin="layout" path="M -0.00143 -0.07778 L -0.00143 0.98611 " pathEditMode="relative" rAng="0" ptsTypes="AA">
                                      <p:cBhvr>
                                        <p:cTn id="9" dur="20000" fill="hold"/>
                                        <p:tgtEl>
                                          <p:spTgt spid="267"/>
                                        </p:tgtEl>
                                        <p:attrNameLst>
                                          <p:attrName>ppt_x</p:attrName>
                                          <p:attrName>ppt_y</p:attrName>
                                        </p:attrNameLst>
                                      </p:cBhvr>
                                      <p:rCtr x="0" y="531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94558" cy="1325563"/>
          </a:xfrm>
        </p:spPr>
        <p:txBody>
          <a:bodyPr/>
          <a:lstStyle/>
          <a:p>
            <a:r>
              <a:rPr lang="en-US" dirty="0">
                <a:solidFill>
                  <a:srgbClr val="0B68FF"/>
                </a:solidFill>
              </a:rPr>
              <a:t>Changing flow rate has no effect on effluent turbidity</a:t>
            </a:r>
          </a:p>
        </p:txBody>
      </p:sp>
      <p:sp>
        <p:nvSpPr>
          <p:cNvPr id="6"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Final Presentations</a:t>
            </a:r>
            <a:r>
              <a:rPr lang="en-US" sz="1200" b="1" dirty="0">
                <a:solidFill>
                  <a:srgbClr val="7F7F7F"/>
                </a:solidFill>
                <a:ea typeface="Arial"/>
                <a:cs typeface="Arial"/>
                <a:sym typeface="Arial"/>
              </a:rPr>
              <a:t> Fall 201</a:t>
            </a:r>
            <a:r>
              <a:rPr lang="en-US" sz="1200" b="1" dirty="0">
                <a:solidFill>
                  <a:srgbClr val="7F7F7F"/>
                </a:solidFill>
              </a:rPr>
              <a:t>6</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7780" y="1690688"/>
            <a:ext cx="8094496" cy="4612835"/>
          </a:xfrm>
          <a:prstGeom prst="rect">
            <a:avLst/>
          </a:prstGeom>
        </p:spPr>
      </p:pic>
    </p:spTree>
    <p:extLst>
      <p:ext uri="{BB962C8B-B14F-4D97-AF65-F5344CB8AC3E}">
        <p14:creationId xmlns:p14="http://schemas.microsoft.com/office/powerpoint/2010/main" val="2713767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732</TotalTime>
  <Words>1717</Words>
  <Application>Microsoft Office PowerPoint</Application>
  <PresentationFormat>Widescreen</PresentationFormat>
  <Paragraphs>173</Paragraphs>
  <Slides>19</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Stacked Rapid Sand (StaRS) Filter Theory</vt:lpstr>
      <vt:lpstr>Optimize filter performance for cleaner water</vt:lpstr>
      <vt:lpstr>Modeling filter performance will help future design</vt:lpstr>
      <vt:lpstr>Particles collide with sand grains at constrictions</vt:lpstr>
      <vt:lpstr>Particles build up to create “washers”</vt:lpstr>
      <vt:lpstr>Washers at the constrictions have a small thickness</vt:lpstr>
      <vt:lpstr>Streamline convergence theory validates the washer model</vt:lpstr>
      <vt:lpstr>Particles are removed in the active filter zone</vt:lpstr>
      <vt:lpstr>Changing flow rate has no effect on effluent turbidity</vt:lpstr>
      <vt:lpstr>Only major head loss affects clean bed head loss</vt:lpstr>
      <vt:lpstr>Minor losses contribute to dirty bed head loss</vt:lpstr>
      <vt:lpstr>Washer model is feasible</vt:lpstr>
      <vt:lpstr>Questions and Recommendations</vt:lpstr>
      <vt:lpstr>Appendix Slides</vt:lpstr>
      <vt:lpstr>Filter Schematic</vt:lpstr>
      <vt:lpstr>Conditions used to test the filter</vt:lpstr>
      <vt:lpstr>Filter performance is inconsistent</vt:lpstr>
      <vt:lpstr>Clean Bed Head Loss</vt:lpstr>
      <vt:lpstr>Dirty Bed Head Loss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Bobo</dc:creator>
  <cp:lastModifiedBy>Theresa Yuenwah Chu</cp:lastModifiedBy>
  <cp:revision>129</cp:revision>
  <dcterms:created xsi:type="dcterms:W3CDTF">2016-05-15T01:50:11Z</dcterms:created>
  <dcterms:modified xsi:type="dcterms:W3CDTF">2016-12-11T02:10:32Z</dcterms:modified>
</cp:coreProperties>
</file>