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7.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notesSlides/notesSlide23.xml" ContentType="application/vnd.openxmlformats-officedocument.presentationml.notesSlide+xml"/>
  <Override PartName="/ppt/charts/chart2.xml" ContentType="application/vnd.openxmlformats-officedocument.drawingml.chart+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 id="2147483672" r:id="rId3"/>
    <p:sldMasterId id="2147483684" r:id="rId4"/>
    <p:sldMasterId id="2147483696" r:id="rId5"/>
    <p:sldMasterId id="2147483708" r:id="rId6"/>
    <p:sldMasterId id="2147483720" r:id="rId7"/>
    <p:sldMasterId id="2147483732" r:id="rId8"/>
  </p:sldMasterIdLst>
  <p:notesMasterIdLst>
    <p:notesMasterId r:id="rId33"/>
  </p:notesMasterIdLst>
  <p:sldIdLst>
    <p:sldId id="256" r:id="rId9"/>
    <p:sldId id="278" r:id="rId10"/>
    <p:sldId id="257" r:id="rId11"/>
    <p:sldId id="261" r:id="rId12"/>
    <p:sldId id="262" r:id="rId13"/>
    <p:sldId id="287" r:id="rId14"/>
    <p:sldId id="288" r:id="rId15"/>
    <p:sldId id="289" r:id="rId16"/>
    <p:sldId id="290" r:id="rId17"/>
    <p:sldId id="291" r:id="rId18"/>
    <p:sldId id="301" r:id="rId19"/>
    <p:sldId id="279" r:id="rId20"/>
    <p:sldId id="280" r:id="rId21"/>
    <p:sldId id="281" r:id="rId22"/>
    <p:sldId id="299" r:id="rId23"/>
    <p:sldId id="300" r:id="rId24"/>
    <p:sldId id="285" r:id="rId25"/>
    <p:sldId id="286" r:id="rId26"/>
    <p:sldId id="294" r:id="rId27"/>
    <p:sldId id="295" r:id="rId28"/>
    <p:sldId id="296" r:id="rId29"/>
    <p:sldId id="297" r:id="rId30"/>
    <p:sldId id="298" r:id="rId31"/>
    <p:sldId id="282" r:id="rId3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174" autoAdjust="0"/>
  </p:normalViewPr>
  <p:slideViewPr>
    <p:cSldViewPr snapToGrid="0">
      <p:cViewPr varScale="1">
        <p:scale>
          <a:sx n="62" d="100"/>
          <a:sy n="62" d="100"/>
        </p:scale>
        <p:origin x="138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files.cornell.edu\EN\aguaclara\RESEARCH\StaRS%20Theory\Fall%202016\Analysis\2016-11-6%20Clean%20Bed%20HL.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iles.cornell.edu\EN\aguaclara\RESEARCH\StaRS%20Theory\Fall%202016\Analysis\2016-11-10%20Dirty%20Bed%20HL%20Step%20Dow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Head Loss over Time</a:t>
            </a:r>
          </a:p>
        </c:rich>
      </c:tx>
      <c:overlay val="0"/>
    </c:title>
    <c:autoTitleDeleted val="0"/>
    <c:plotArea>
      <c:layout/>
      <c:scatterChart>
        <c:scatterStyle val="smoothMarker"/>
        <c:varyColors val="0"/>
        <c:ser>
          <c:idx val="0"/>
          <c:order val="0"/>
          <c:tx>
            <c:strRef>
              <c:f>'[2016-11-6 Clean Bed HL.xlsx]Sheet1'!$C$1</c:f>
              <c:strCache>
                <c:ptCount val="1"/>
                <c:pt idx="0">
                  <c:v>Head Loss</c:v>
                </c:pt>
              </c:strCache>
            </c:strRef>
          </c:tx>
          <c:marker>
            <c:symbol val="none"/>
          </c:marker>
          <c:xVal>
            <c:numRef>
              <c:f>'[2016-11-6 Clean Bed HL.xlsx]Sheet1'!$B$2:$B$17282</c:f>
              <c:numCache>
                <c:formatCode>General</c:formatCode>
                <c:ptCount val="17281"/>
                <c:pt idx="0">
                  <c:v>0</c:v>
                </c:pt>
                <c:pt idx="1">
                  <c:v>1.3888888888888889E-3</c:v>
                </c:pt>
                <c:pt idx="2">
                  <c:v>2.7777777777777779E-3</c:v>
                </c:pt>
                <c:pt idx="3">
                  <c:v>4.1666666666666666E-3</c:v>
                </c:pt>
                <c:pt idx="4">
                  <c:v>5.5555555555555558E-3</c:v>
                </c:pt>
                <c:pt idx="5">
                  <c:v>6.9444444444444449E-3</c:v>
                </c:pt>
                <c:pt idx="6">
                  <c:v>8.3333333333333332E-3</c:v>
                </c:pt>
                <c:pt idx="7">
                  <c:v>9.7222222222222224E-3</c:v>
                </c:pt>
                <c:pt idx="8">
                  <c:v>1.1111111111111112E-2</c:v>
                </c:pt>
                <c:pt idx="9">
                  <c:v>1.2500000000000001E-2</c:v>
                </c:pt>
                <c:pt idx="10">
                  <c:v>1.388888888888889E-2</c:v>
                </c:pt>
                <c:pt idx="11">
                  <c:v>1.5277777777777779E-2</c:v>
                </c:pt>
                <c:pt idx="12">
                  <c:v>1.6666666666666666E-2</c:v>
                </c:pt>
                <c:pt idx="13">
                  <c:v>1.8055555555555554E-2</c:v>
                </c:pt>
                <c:pt idx="14">
                  <c:v>1.9444444444444441E-2</c:v>
                </c:pt>
                <c:pt idx="15">
                  <c:v>2.0833333333333329E-2</c:v>
                </c:pt>
                <c:pt idx="16">
                  <c:v>2.2222222222222216E-2</c:v>
                </c:pt>
                <c:pt idx="17">
                  <c:v>2.3611111111111104E-2</c:v>
                </c:pt>
                <c:pt idx="18">
                  <c:v>2.4999999999999991E-2</c:v>
                </c:pt>
                <c:pt idx="19">
                  <c:v>2.6388888888888878E-2</c:v>
                </c:pt>
                <c:pt idx="20">
                  <c:v>2.7777777777777766E-2</c:v>
                </c:pt>
                <c:pt idx="21">
                  <c:v>2.9166666666666653E-2</c:v>
                </c:pt>
                <c:pt idx="22">
                  <c:v>3.0555555555555541E-2</c:v>
                </c:pt>
                <c:pt idx="23">
                  <c:v>3.1944444444444428E-2</c:v>
                </c:pt>
                <c:pt idx="24">
                  <c:v>3.3333333333333319E-2</c:v>
                </c:pt>
                <c:pt idx="25">
                  <c:v>3.472222222222221E-2</c:v>
                </c:pt>
                <c:pt idx="26">
                  <c:v>3.6111111111111101E-2</c:v>
                </c:pt>
                <c:pt idx="27">
                  <c:v>3.7499999999999992E-2</c:v>
                </c:pt>
                <c:pt idx="28">
                  <c:v>3.8888888888888883E-2</c:v>
                </c:pt>
                <c:pt idx="29">
                  <c:v>4.0277777777777773E-2</c:v>
                </c:pt>
                <c:pt idx="30">
                  <c:v>4.1666666666666664E-2</c:v>
                </c:pt>
                <c:pt idx="31">
                  <c:v>4.3055555555555555E-2</c:v>
                </c:pt>
                <c:pt idx="32">
                  <c:v>4.4444444444444446E-2</c:v>
                </c:pt>
                <c:pt idx="33">
                  <c:v>4.5833333333333337E-2</c:v>
                </c:pt>
                <c:pt idx="34">
                  <c:v>4.7222222222222228E-2</c:v>
                </c:pt>
                <c:pt idx="35">
                  <c:v>4.8611111111111119E-2</c:v>
                </c:pt>
                <c:pt idx="36">
                  <c:v>5.000000000000001E-2</c:v>
                </c:pt>
                <c:pt idx="37">
                  <c:v>5.1388888888888901E-2</c:v>
                </c:pt>
                <c:pt idx="38">
                  <c:v>5.2777777777777792E-2</c:v>
                </c:pt>
                <c:pt idx="39">
                  <c:v>5.4166666666666682E-2</c:v>
                </c:pt>
                <c:pt idx="40">
                  <c:v>5.5555555555555573E-2</c:v>
                </c:pt>
                <c:pt idx="41">
                  <c:v>5.6944444444444464E-2</c:v>
                </c:pt>
                <c:pt idx="42">
                  <c:v>5.8333333333333355E-2</c:v>
                </c:pt>
                <c:pt idx="43">
                  <c:v>5.9722222222222246E-2</c:v>
                </c:pt>
                <c:pt idx="44">
                  <c:v>6.1111111111111137E-2</c:v>
                </c:pt>
                <c:pt idx="45">
                  <c:v>6.2500000000000028E-2</c:v>
                </c:pt>
                <c:pt idx="46">
                  <c:v>6.3888888888888912E-2</c:v>
                </c:pt>
                <c:pt idx="47">
                  <c:v>6.5277777777777796E-2</c:v>
                </c:pt>
                <c:pt idx="48">
                  <c:v>6.666666666666668E-2</c:v>
                </c:pt>
                <c:pt idx="49">
                  <c:v>6.8055555555555564E-2</c:v>
                </c:pt>
                <c:pt idx="50">
                  <c:v>6.9444444444444448E-2</c:v>
                </c:pt>
                <c:pt idx="51">
                  <c:v>7.0833333333333331E-2</c:v>
                </c:pt>
                <c:pt idx="52">
                  <c:v>7.2222222222222215E-2</c:v>
                </c:pt>
                <c:pt idx="53">
                  <c:v>7.3611111111111099E-2</c:v>
                </c:pt>
                <c:pt idx="54">
                  <c:v>7.4999999999999983E-2</c:v>
                </c:pt>
                <c:pt idx="55">
                  <c:v>7.6388888888888867E-2</c:v>
                </c:pt>
                <c:pt idx="56">
                  <c:v>7.7777777777777751E-2</c:v>
                </c:pt>
                <c:pt idx="57">
                  <c:v>7.9166666666666635E-2</c:v>
                </c:pt>
                <c:pt idx="58">
                  <c:v>8.0555555555555519E-2</c:v>
                </c:pt>
                <c:pt idx="59">
                  <c:v>8.1944444444444403E-2</c:v>
                </c:pt>
                <c:pt idx="60">
                  <c:v>8.3333333333333287E-2</c:v>
                </c:pt>
                <c:pt idx="61">
                  <c:v>8.4722222222222171E-2</c:v>
                </c:pt>
                <c:pt idx="62">
                  <c:v>8.6111111111111055E-2</c:v>
                </c:pt>
                <c:pt idx="63">
                  <c:v>8.7499999999999939E-2</c:v>
                </c:pt>
                <c:pt idx="64">
                  <c:v>8.8888888888888823E-2</c:v>
                </c:pt>
                <c:pt idx="65">
                  <c:v>9.0277777777777707E-2</c:v>
                </c:pt>
                <c:pt idx="66">
                  <c:v>9.1666666666666591E-2</c:v>
                </c:pt>
                <c:pt idx="67">
                  <c:v>9.3055555555555475E-2</c:v>
                </c:pt>
                <c:pt idx="68">
                  <c:v>9.4444444444444359E-2</c:v>
                </c:pt>
                <c:pt idx="69">
                  <c:v>9.5833333333333243E-2</c:v>
                </c:pt>
                <c:pt idx="70">
                  <c:v>9.7222222222222127E-2</c:v>
                </c:pt>
                <c:pt idx="71">
                  <c:v>9.8611111111111011E-2</c:v>
                </c:pt>
                <c:pt idx="72">
                  <c:v>9.9999999999999895E-2</c:v>
                </c:pt>
                <c:pt idx="73">
                  <c:v>0.10138888888888878</c:v>
                </c:pt>
                <c:pt idx="74">
                  <c:v>0.10277777777777766</c:v>
                </c:pt>
                <c:pt idx="75">
                  <c:v>0.10416666666666655</c:v>
                </c:pt>
                <c:pt idx="76">
                  <c:v>0.10555555555555543</c:v>
                </c:pt>
                <c:pt idx="77">
                  <c:v>0.10694444444444431</c:v>
                </c:pt>
                <c:pt idx="78">
                  <c:v>0.1083333333333332</c:v>
                </c:pt>
                <c:pt idx="79">
                  <c:v>0.10972222222222208</c:v>
                </c:pt>
                <c:pt idx="80">
                  <c:v>0.11111111111111097</c:v>
                </c:pt>
                <c:pt idx="81">
                  <c:v>0.11249999999999985</c:v>
                </c:pt>
                <c:pt idx="82">
                  <c:v>0.11388888888888873</c:v>
                </c:pt>
                <c:pt idx="83">
                  <c:v>0.11527777777777762</c:v>
                </c:pt>
                <c:pt idx="84">
                  <c:v>0.1166666666666665</c:v>
                </c:pt>
                <c:pt idx="85">
                  <c:v>0.11805555555555539</c:v>
                </c:pt>
                <c:pt idx="86">
                  <c:v>0.11944444444444427</c:v>
                </c:pt>
                <c:pt idx="87">
                  <c:v>0.12083333333333315</c:v>
                </c:pt>
                <c:pt idx="88">
                  <c:v>0.12222222222222204</c:v>
                </c:pt>
                <c:pt idx="89">
                  <c:v>0.12361111111111092</c:v>
                </c:pt>
                <c:pt idx="90">
                  <c:v>0.12499999999999981</c:v>
                </c:pt>
                <c:pt idx="91">
                  <c:v>0.12638888888888869</c:v>
                </c:pt>
                <c:pt idx="92">
                  <c:v>0.12777777777777757</c:v>
                </c:pt>
                <c:pt idx="93">
                  <c:v>0.12916666666666646</c:v>
                </c:pt>
                <c:pt idx="94">
                  <c:v>0.13055555555555534</c:v>
                </c:pt>
                <c:pt idx="95">
                  <c:v>0.13194444444444423</c:v>
                </c:pt>
                <c:pt idx="96">
                  <c:v>0.13333333333333311</c:v>
                </c:pt>
                <c:pt idx="97">
                  <c:v>0.13472222222222199</c:v>
                </c:pt>
                <c:pt idx="98">
                  <c:v>0.13611111111111088</c:v>
                </c:pt>
                <c:pt idx="99">
                  <c:v>0.13749999999999976</c:v>
                </c:pt>
                <c:pt idx="100">
                  <c:v>0.13888888888888865</c:v>
                </c:pt>
                <c:pt idx="101">
                  <c:v>0.14027777777777753</c:v>
                </c:pt>
                <c:pt idx="102">
                  <c:v>0.14166666666666641</c:v>
                </c:pt>
                <c:pt idx="103">
                  <c:v>0.1430555555555553</c:v>
                </c:pt>
                <c:pt idx="104">
                  <c:v>0.14444444444444418</c:v>
                </c:pt>
                <c:pt idx="105">
                  <c:v>0.14583333333333307</c:v>
                </c:pt>
                <c:pt idx="106">
                  <c:v>0.14722222222222195</c:v>
                </c:pt>
                <c:pt idx="107">
                  <c:v>0.14861111111111083</c:v>
                </c:pt>
                <c:pt idx="108">
                  <c:v>0.14999999999999972</c:v>
                </c:pt>
                <c:pt idx="109">
                  <c:v>0.1513888888888886</c:v>
                </c:pt>
                <c:pt idx="110">
                  <c:v>0.15277777777777748</c:v>
                </c:pt>
                <c:pt idx="111">
                  <c:v>0.15416666666666637</c:v>
                </c:pt>
                <c:pt idx="112">
                  <c:v>0.15555555555555525</c:v>
                </c:pt>
                <c:pt idx="113">
                  <c:v>0.15694444444444414</c:v>
                </c:pt>
                <c:pt idx="114">
                  <c:v>0.15833333333333302</c:v>
                </c:pt>
                <c:pt idx="115">
                  <c:v>0.1597222222222219</c:v>
                </c:pt>
                <c:pt idx="116">
                  <c:v>0.16111111111111079</c:v>
                </c:pt>
                <c:pt idx="117">
                  <c:v>0.16249999999999967</c:v>
                </c:pt>
                <c:pt idx="118">
                  <c:v>0.16388888888888856</c:v>
                </c:pt>
                <c:pt idx="119">
                  <c:v>0.16527777777777744</c:v>
                </c:pt>
                <c:pt idx="120">
                  <c:v>0.16666666666666632</c:v>
                </c:pt>
                <c:pt idx="121">
                  <c:v>0.16805555555555521</c:v>
                </c:pt>
                <c:pt idx="122">
                  <c:v>0.16944444444444409</c:v>
                </c:pt>
                <c:pt idx="123">
                  <c:v>0.17083333333333298</c:v>
                </c:pt>
                <c:pt idx="124">
                  <c:v>0.17222222222222186</c:v>
                </c:pt>
                <c:pt idx="125">
                  <c:v>0.17361111111111074</c:v>
                </c:pt>
                <c:pt idx="126">
                  <c:v>0.17499999999999963</c:v>
                </c:pt>
                <c:pt idx="127">
                  <c:v>0.17638888888888851</c:v>
                </c:pt>
                <c:pt idx="128">
                  <c:v>0.1777777777777774</c:v>
                </c:pt>
                <c:pt idx="129">
                  <c:v>0.17916666666666628</c:v>
                </c:pt>
                <c:pt idx="130">
                  <c:v>0.18055555555555516</c:v>
                </c:pt>
                <c:pt idx="131">
                  <c:v>0.18194444444444405</c:v>
                </c:pt>
                <c:pt idx="132">
                  <c:v>0.18333333333333293</c:v>
                </c:pt>
                <c:pt idx="133">
                  <c:v>0.18472222222222182</c:v>
                </c:pt>
                <c:pt idx="134">
                  <c:v>0.1861111111111107</c:v>
                </c:pt>
                <c:pt idx="135">
                  <c:v>0.18749999999999958</c:v>
                </c:pt>
                <c:pt idx="136">
                  <c:v>0.18888888888888847</c:v>
                </c:pt>
                <c:pt idx="137">
                  <c:v>0.19027777777777735</c:v>
                </c:pt>
                <c:pt idx="138">
                  <c:v>0.19166666666666624</c:v>
                </c:pt>
                <c:pt idx="139">
                  <c:v>0.19305555555555512</c:v>
                </c:pt>
                <c:pt idx="140">
                  <c:v>0.194444444444444</c:v>
                </c:pt>
                <c:pt idx="141">
                  <c:v>0.19583333333333289</c:v>
                </c:pt>
                <c:pt idx="142">
                  <c:v>0.19722222222222177</c:v>
                </c:pt>
                <c:pt idx="143">
                  <c:v>0.19861111111111066</c:v>
                </c:pt>
                <c:pt idx="144">
                  <c:v>0.19999999999999954</c:v>
                </c:pt>
                <c:pt idx="145">
                  <c:v>0.20138888888888842</c:v>
                </c:pt>
                <c:pt idx="146">
                  <c:v>0.20277777777777731</c:v>
                </c:pt>
                <c:pt idx="147">
                  <c:v>0.20416666666666619</c:v>
                </c:pt>
                <c:pt idx="148">
                  <c:v>0.20555555555555508</c:v>
                </c:pt>
                <c:pt idx="149">
                  <c:v>0.20694444444444396</c:v>
                </c:pt>
                <c:pt idx="150">
                  <c:v>0.20833333333333284</c:v>
                </c:pt>
                <c:pt idx="151">
                  <c:v>0.20972222222222173</c:v>
                </c:pt>
                <c:pt idx="152">
                  <c:v>0.21111111111111061</c:v>
                </c:pt>
                <c:pt idx="153">
                  <c:v>0.21249999999999949</c:v>
                </c:pt>
                <c:pt idx="154">
                  <c:v>0.21388888888888838</c:v>
                </c:pt>
                <c:pt idx="155">
                  <c:v>0.21527777777777726</c:v>
                </c:pt>
                <c:pt idx="156">
                  <c:v>0.21666666666666615</c:v>
                </c:pt>
                <c:pt idx="157">
                  <c:v>0.21805555555555503</c:v>
                </c:pt>
                <c:pt idx="158">
                  <c:v>0.21944444444444391</c:v>
                </c:pt>
              </c:numCache>
            </c:numRef>
          </c:xVal>
          <c:yVal>
            <c:numRef>
              <c:f>'[2016-11-6 Clean Bed HL.xlsx]Sheet1'!$C$2:$C$17282</c:f>
              <c:numCache>
                <c:formatCode>General</c:formatCode>
                <c:ptCount val="17281"/>
                <c:pt idx="0">
                  <c:v>70.840255740000003</c:v>
                </c:pt>
                <c:pt idx="1">
                  <c:v>93.619232179999997</c:v>
                </c:pt>
                <c:pt idx="2">
                  <c:v>92.984939580000002</c:v>
                </c:pt>
                <c:pt idx="3">
                  <c:v>104.09574127</c:v>
                </c:pt>
                <c:pt idx="4">
                  <c:v>127.35824585</c:v>
                </c:pt>
                <c:pt idx="5">
                  <c:v>140.41122437000001</c:v>
                </c:pt>
                <c:pt idx="6">
                  <c:v>143.34147644000001</c:v>
                </c:pt>
                <c:pt idx="7">
                  <c:v>143.29998778999999</c:v>
                </c:pt>
                <c:pt idx="8">
                  <c:v>143.66085815</c:v>
                </c:pt>
                <c:pt idx="9">
                  <c:v>143.01138306000001</c:v>
                </c:pt>
                <c:pt idx="10">
                  <c:v>143.37760925000001</c:v>
                </c:pt>
                <c:pt idx="11">
                  <c:v>143.08766173999999</c:v>
                </c:pt>
                <c:pt idx="12">
                  <c:v>143.48243712999999</c:v>
                </c:pt>
                <c:pt idx="13">
                  <c:v>143.24778748</c:v>
                </c:pt>
                <c:pt idx="14">
                  <c:v>143.57833862000001</c:v>
                </c:pt>
                <c:pt idx="15">
                  <c:v>143.29286193999999</c:v>
                </c:pt>
                <c:pt idx="16">
                  <c:v>143.32719420999999</c:v>
                </c:pt>
                <c:pt idx="17">
                  <c:v>143.33969116</c:v>
                </c:pt>
                <c:pt idx="18">
                  <c:v>143.42443847999999</c:v>
                </c:pt>
                <c:pt idx="19">
                  <c:v>143.29998778999999</c:v>
                </c:pt>
                <c:pt idx="20">
                  <c:v>143.50830078000001</c:v>
                </c:pt>
                <c:pt idx="21">
                  <c:v>143.46815491000001</c:v>
                </c:pt>
                <c:pt idx="22">
                  <c:v>143.45121764999999</c:v>
                </c:pt>
                <c:pt idx="23">
                  <c:v>143.34548950000001</c:v>
                </c:pt>
                <c:pt idx="24">
                  <c:v>143.43336486999999</c:v>
                </c:pt>
                <c:pt idx="25">
                  <c:v>143.37091064000001</c:v>
                </c:pt>
                <c:pt idx="26">
                  <c:v>143.46325684000001</c:v>
                </c:pt>
                <c:pt idx="27">
                  <c:v>143.56674193999999</c:v>
                </c:pt>
                <c:pt idx="28">
                  <c:v>143.58146667</c:v>
                </c:pt>
                <c:pt idx="29">
                  <c:v>144.56282042999999</c:v>
                </c:pt>
                <c:pt idx="30">
                  <c:v>145.40945435</c:v>
                </c:pt>
                <c:pt idx="31">
                  <c:v>145.4322052</c:v>
                </c:pt>
                <c:pt idx="32">
                  <c:v>145.41436768</c:v>
                </c:pt>
                <c:pt idx="33">
                  <c:v>145.47012329</c:v>
                </c:pt>
                <c:pt idx="34">
                  <c:v>145.45896912000001</c:v>
                </c:pt>
                <c:pt idx="35">
                  <c:v>145.50001526</c:v>
                </c:pt>
                <c:pt idx="36">
                  <c:v>145.47637939000001</c:v>
                </c:pt>
                <c:pt idx="37">
                  <c:v>145.49957275</c:v>
                </c:pt>
                <c:pt idx="38">
                  <c:v>145.49064636</c:v>
                </c:pt>
                <c:pt idx="39">
                  <c:v>145.44728087999999</c:v>
                </c:pt>
                <c:pt idx="40">
                  <c:v>145.50671387</c:v>
                </c:pt>
                <c:pt idx="41">
                  <c:v>145.49867248999999</c:v>
                </c:pt>
                <c:pt idx="42">
                  <c:v>145.59324645999999</c:v>
                </c:pt>
                <c:pt idx="43">
                  <c:v>145.5249939</c:v>
                </c:pt>
                <c:pt idx="44">
                  <c:v>145.62803650000001</c:v>
                </c:pt>
                <c:pt idx="45">
                  <c:v>145.44425964000001</c:v>
                </c:pt>
                <c:pt idx="46">
                  <c:v>145.60037231000001</c:v>
                </c:pt>
                <c:pt idx="47">
                  <c:v>145.58120728</c:v>
                </c:pt>
                <c:pt idx="48">
                  <c:v>145.59146118000001</c:v>
                </c:pt>
                <c:pt idx="49">
                  <c:v>145.60127258</c:v>
                </c:pt>
                <c:pt idx="50">
                  <c:v>145.55577087</c:v>
                </c:pt>
                <c:pt idx="51">
                  <c:v>145.61465454</c:v>
                </c:pt>
                <c:pt idx="52">
                  <c:v>145.59992980999999</c:v>
                </c:pt>
                <c:pt idx="53">
                  <c:v>145.55979919000001</c:v>
                </c:pt>
                <c:pt idx="54">
                  <c:v>145.54907227000001</c:v>
                </c:pt>
                <c:pt idx="55">
                  <c:v>146.50720215000001</c:v>
                </c:pt>
                <c:pt idx="56">
                  <c:v>147.58970642</c:v>
                </c:pt>
                <c:pt idx="57">
                  <c:v>147.66195679</c:v>
                </c:pt>
                <c:pt idx="58">
                  <c:v>147.71011353</c:v>
                </c:pt>
                <c:pt idx="59">
                  <c:v>147.66688538</c:v>
                </c:pt>
                <c:pt idx="60">
                  <c:v>147.66552734000001</c:v>
                </c:pt>
                <c:pt idx="61">
                  <c:v>147.65438843000001</c:v>
                </c:pt>
                <c:pt idx="62">
                  <c:v>147.76409912</c:v>
                </c:pt>
                <c:pt idx="63">
                  <c:v>147.70477295000001</c:v>
                </c:pt>
                <c:pt idx="64">
                  <c:v>147.62983704000001</c:v>
                </c:pt>
                <c:pt idx="65">
                  <c:v>147.64009093999999</c:v>
                </c:pt>
                <c:pt idx="66">
                  <c:v>147.69854735999999</c:v>
                </c:pt>
                <c:pt idx="67">
                  <c:v>147.59999084</c:v>
                </c:pt>
                <c:pt idx="68">
                  <c:v>147.73822021000001</c:v>
                </c:pt>
                <c:pt idx="69">
                  <c:v>147.64590454</c:v>
                </c:pt>
                <c:pt idx="70">
                  <c:v>147.67311096</c:v>
                </c:pt>
                <c:pt idx="71">
                  <c:v>147.66821289000001</c:v>
                </c:pt>
                <c:pt idx="72">
                  <c:v>147.65841674999999</c:v>
                </c:pt>
                <c:pt idx="73">
                  <c:v>147.73242187</c:v>
                </c:pt>
                <c:pt idx="74">
                  <c:v>147.76144409</c:v>
                </c:pt>
                <c:pt idx="75">
                  <c:v>147.83546448000001</c:v>
                </c:pt>
                <c:pt idx="76">
                  <c:v>147.78105163999999</c:v>
                </c:pt>
                <c:pt idx="77">
                  <c:v>147.74267578000001</c:v>
                </c:pt>
                <c:pt idx="78">
                  <c:v>147.73558044000001</c:v>
                </c:pt>
                <c:pt idx="79">
                  <c:v>147.77256775000001</c:v>
                </c:pt>
                <c:pt idx="80">
                  <c:v>147.69052124000001</c:v>
                </c:pt>
                <c:pt idx="81">
                  <c:v>148.35940552</c:v>
                </c:pt>
                <c:pt idx="82">
                  <c:v>149.47250366</c:v>
                </c:pt>
                <c:pt idx="83">
                  <c:v>149.53450011999999</c:v>
                </c:pt>
                <c:pt idx="84">
                  <c:v>149.62413025000001</c:v>
                </c:pt>
                <c:pt idx="85">
                  <c:v>149.58445739999999</c:v>
                </c:pt>
                <c:pt idx="86">
                  <c:v>149.65444946</c:v>
                </c:pt>
                <c:pt idx="87">
                  <c:v>149.65084838999999</c:v>
                </c:pt>
                <c:pt idx="88">
                  <c:v>149.78874207000001</c:v>
                </c:pt>
                <c:pt idx="89">
                  <c:v>149.84663391000001</c:v>
                </c:pt>
                <c:pt idx="90">
                  <c:v>149.82348633000001</c:v>
                </c:pt>
                <c:pt idx="91">
                  <c:v>149.75071715999999</c:v>
                </c:pt>
                <c:pt idx="92">
                  <c:v>149.72169495</c:v>
                </c:pt>
                <c:pt idx="93">
                  <c:v>149.84082031</c:v>
                </c:pt>
                <c:pt idx="94">
                  <c:v>149.80516051999999</c:v>
                </c:pt>
                <c:pt idx="95">
                  <c:v>149.79891968000001</c:v>
                </c:pt>
                <c:pt idx="96">
                  <c:v>149.86535645000001</c:v>
                </c:pt>
                <c:pt idx="97">
                  <c:v>149.84753418</c:v>
                </c:pt>
                <c:pt idx="98">
                  <c:v>149.90638733</c:v>
                </c:pt>
                <c:pt idx="99">
                  <c:v>149.84176636000001</c:v>
                </c:pt>
                <c:pt idx="100">
                  <c:v>149.83862305</c:v>
                </c:pt>
                <c:pt idx="101">
                  <c:v>149.87471008</c:v>
                </c:pt>
                <c:pt idx="102">
                  <c:v>149.86495972</c:v>
                </c:pt>
                <c:pt idx="103">
                  <c:v>149.77174377</c:v>
                </c:pt>
                <c:pt idx="104">
                  <c:v>149.73069763000001</c:v>
                </c:pt>
                <c:pt idx="105">
                  <c:v>149.80917357999999</c:v>
                </c:pt>
                <c:pt idx="106">
                  <c:v>149.77349853999999</c:v>
                </c:pt>
                <c:pt idx="107">
                  <c:v>150.51060486</c:v>
                </c:pt>
                <c:pt idx="108">
                  <c:v>151.67817688</c:v>
                </c:pt>
                <c:pt idx="109">
                  <c:v>151.76513671999999</c:v>
                </c:pt>
                <c:pt idx="110">
                  <c:v>151.83872986</c:v>
                </c:pt>
                <c:pt idx="111">
                  <c:v>151.94757079999999</c:v>
                </c:pt>
                <c:pt idx="112">
                  <c:v>151.9382019</c:v>
                </c:pt>
                <c:pt idx="113">
                  <c:v>151.88427734000001</c:v>
                </c:pt>
                <c:pt idx="114">
                  <c:v>151.90568542</c:v>
                </c:pt>
                <c:pt idx="115">
                  <c:v>151.86331177</c:v>
                </c:pt>
                <c:pt idx="116">
                  <c:v>151.87846375000001</c:v>
                </c:pt>
                <c:pt idx="117">
                  <c:v>151.92085266000001</c:v>
                </c:pt>
                <c:pt idx="118">
                  <c:v>151.86547852000001</c:v>
                </c:pt>
                <c:pt idx="119">
                  <c:v>151.8605957</c:v>
                </c:pt>
                <c:pt idx="120">
                  <c:v>151.84452820000001</c:v>
                </c:pt>
                <c:pt idx="121">
                  <c:v>151.84992980999999</c:v>
                </c:pt>
                <c:pt idx="122">
                  <c:v>151.91635131999999</c:v>
                </c:pt>
                <c:pt idx="123">
                  <c:v>151.84860229</c:v>
                </c:pt>
                <c:pt idx="124">
                  <c:v>151.92443847999999</c:v>
                </c:pt>
                <c:pt idx="125">
                  <c:v>151.96858215</c:v>
                </c:pt>
                <c:pt idx="126">
                  <c:v>152.00384521000001</c:v>
                </c:pt>
                <c:pt idx="127">
                  <c:v>152.01004028</c:v>
                </c:pt>
                <c:pt idx="128">
                  <c:v>151.97831726000001</c:v>
                </c:pt>
                <c:pt idx="129">
                  <c:v>151.9434967</c:v>
                </c:pt>
                <c:pt idx="130">
                  <c:v>151.99169921999999</c:v>
                </c:pt>
                <c:pt idx="131">
                  <c:v>151.94580078000001</c:v>
                </c:pt>
                <c:pt idx="132">
                  <c:v>151.98460388000001</c:v>
                </c:pt>
                <c:pt idx="133">
                  <c:v>150.34034729000001</c:v>
                </c:pt>
                <c:pt idx="134">
                  <c:v>140.49597168</c:v>
                </c:pt>
                <c:pt idx="135">
                  <c:v>138.88877869000001</c:v>
                </c:pt>
                <c:pt idx="136">
                  <c:v>138.23260497999999</c:v>
                </c:pt>
                <c:pt idx="137">
                  <c:v>137.96231079</c:v>
                </c:pt>
                <c:pt idx="138">
                  <c:v>138.05464172000001</c:v>
                </c:pt>
                <c:pt idx="139">
                  <c:v>138.29824829</c:v>
                </c:pt>
                <c:pt idx="140">
                  <c:v>138.25852965999999</c:v>
                </c:pt>
                <c:pt idx="141">
                  <c:v>138.09031676999999</c:v>
                </c:pt>
                <c:pt idx="142">
                  <c:v>138.07254028</c:v>
                </c:pt>
                <c:pt idx="143">
                  <c:v>138.03909302</c:v>
                </c:pt>
                <c:pt idx="144">
                  <c:v>138.25448607999999</c:v>
                </c:pt>
                <c:pt idx="145">
                  <c:v>138.17195129000001</c:v>
                </c:pt>
                <c:pt idx="146">
                  <c:v>138.04972839000001</c:v>
                </c:pt>
                <c:pt idx="147">
                  <c:v>138.00109863</c:v>
                </c:pt>
                <c:pt idx="148">
                  <c:v>137.93019104000001</c:v>
                </c:pt>
                <c:pt idx="149">
                  <c:v>137.9538269</c:v>
                </c:pt>
                <c:pt idx="150">
                  <c:v>137.86505127000001</c:v>
                </c:pt>
                <c:pt idx="151">
                  <c:v>137.83918761999999</c:v>
                </c:pt>
                <c:pt idx="152">
                  <c:v>137.7571106</c:v>
                </c:pt>
                <c:pt idx="153">
                  <c:v>137.84364318999999</c:v>
                </c:pt>
                <c:pt idx="154">
                  <c:v>137.86549377</c:v>
                </c:pt>
                <c:pt idx="155">
                  <c:v>137.86727905000001</c:v>
                </c:pt>
                <c:pt idx="156">
                  <c:v>137.90118408000001</c:v>
                </c:pt>
                <c:pt idx="157">
                  <c:v>137.84275818</c:v>
                </c:pt>
                <c:pt idx="158">
                  <c:v>137.831604</c:v>
                </c:pt>
              </c:numCache>
            </c:numRef>
          </c:yVal>
          <c:smooth val="1"/>
          <c:extLst>
            <c:ext xmlns:c16="http://schemas.microsoft.com/office/drawing/2014/chart" uri="{C3380CC4-5D6E-409C-BE32-E72D297353CC}">
              <c16:uniqueId val="{00000000-C52B-43DF-84BA-7F163F71B4D8}"/>
            </c:ext>
          </c:extLst>
        </c:ser>
        <c:dLbls>
          <c:showLegendKey val="0"/>
          <c:showVal val="0"/>
          <c:showCatName val="0"/>
          <c:showSerName val="0"/>
          <c:showPercent val="0"/>
          <c:showBubbleSize val="0"/>
        </c:dLbls>
        <c:axId val="217468632"/>
        <c:axId val="217469024"/>
      </c:scatterChart>
      <c:valAx>
        <c:axId val="217468632"/>
        <c:scaling>
          <c:orientation val="minMax"/>
        </c:scaling>
        <c:delete val="0"/>
        <c:axPos val="b"/>
        <c:title>
          <c:tx>
            <c:rich>
              <a:bodyPr/>
              <a:lstStyle/>
              <a:p>
                <a:pPr>
                  <a:defRPr/>
                </a:pPr>
                <a:r>
                  <a:rPr lang="en-US"/>
                  <a:t>Time (hr)</a:t>
                </a:r>
              </a:p>
            </c:rich>
          </c:tx>
          <c:overlay val="0"/>
        </c:title>
        <c:numFmt formatCode="General" sourceLinked="1"/>
        <c:majorTickMark val="none"/>
        <c:minorTickMark val="none"/>
        <c:tickLblPos val="nextTo"/>
        <c:crossAx val="217469024"/>
        <c:crosses val="autoZero"/>
        <c:crossBetween val="midCat"/>
      </c:valAx>
      <c:valAx>
        <c:axId val="217469024"/>
        <c:scaling>
          <c:orientation val="minMax"/>
          <c:min val="135"/>
        </c:scaling>
        <c:delete val="0"/>
        <c:axPos val="l"/>
        <c:majorGridlines/>
        <c:title>
          <c:tx>
            <c:rich>
              <a:bodyPr/>
              <a:lstStyle/>
              <a:p>
                <a:pPr>
                  <a:defRPr/>
                </a:pPr>
                <a:r>
                  <a:rPr lang="en-US"/>
                  <a:t>Head Loss (cm)</a:t>
                </a:r>
              </a:p>
            </c:rich>
          </c:tx>
          <c:overlay val="0"/>
        </c:title>
        <c:numFmt formatCode="General" sourceLinked="1"/>
        <c:majorTickMark val="none"/>
        <c:minorTickMark val="none"/>
        <c:tickLblPos val="nextTo"/>
        <c:crossAx val="217468632"/>
        <c:crosses val="autoZero"/>
        <c:crossBetween val="midCat"/>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Head Loss over Time</a:t>
            </a:r>
          </a:p>
        </c:rich>
      </c:tx>
      <c:overlay val="0"/>
    </c:title>
    <c:autoTitleDeleted val="0"/>
    <c:plotArea>
      <c:layout/>
      <c:scatterChart>
        <c:scatterStyle val="smoothMarker"/>
        <c:varyColors val="0"/>
        <c:ser>
          <c:idx val="0"/>
          <c:order val="0"/>
          <c:tx>
            <c:strRef>
              <c:f>'[2016-11-10 Dirty Bed HL Step Down.xlsx]Sheet1'!$B$1</c:f>
              <c:strCache>
                <c:ptCount val="1"/>
                <c:pt idx="0">
                  <c:v>Head Loss</c:v>
                </c:pt>
              </c:strCache>
            </c:strRef>
          </c:tx>
          <c:marker>
            <c:symbol val="none"/>
          </c:marker>
          <c:xVal>
            <c:numRef>
              <c:f>'[2016-11-10 Dirty Bed HL Step Down.xlsx]Sheet1'!$A$2:$A$17282</c:f>
              <c:numCache>
                <c:formatCode>General</c:formatCode>
                <c:ptCount val="17281"/>
                <c:pt idx="0">
                  <c:v>0</c:v>
                </c:pt>
                <c:pt idx="1">
                  <c:v>1.3888888888888889E-3</c:v>
                </c:pt>
                <c:pt idx="2">
                  <c:v>2.7777777777777779E-3</c:v>
                </c:pt>
                <c:pt idx="3">
                  <c:v>4.1666666666666666E-3</c:v>
                </c:pt>
                <c:pt idx="4">
                  <c:v>5.5555555555555558E-3</c:v>
                </c:pt>
                <c:pt idx="5">
                  <c:v>6.9444444444444449E-3</c:v>
                </c:pt>
                <c:pt idx="6">
                  <c:v>8.3333333333333332E-3</c:v>
                </c:pt>
                <c:pt idx="7">
                  <c:v>9.7222222222222224E-3</c:v>
                </c:pt>
                <c:pt idx="8">
                  <c:v>1.1111111111111112E-2</c:v>
                </c:pt>
                <c:pt idx="9">
                  <c:v>1.2500000000000001E-2</c:v>
                </c:pt>
                <c:pt idx="10">
                  <c:v>1.388888888888889E-2</c:v>
                </c:pt>
                <c:pt idx="11">
                  <c:v>1.5277777777777779E-2</c:v>
                </c:pt>
                <c:pt idx="12">
                  <c:v>1.6666666666666666E-2</c:v>
                </c:pt>
                <c:pt idx="13">
                  <c:v>1.8055555555555554E-2</c:v>
                </c:pt>
                <c:pt idx="14">
                  <c:v>1.9444444444444441E-2</c:v>
                </c:pt>
                <c:pt idx="15">
                  <c:v>2.0833333333333329E-2</c:v>
                </c:pt>
                <c:pt idx="16">
                  <c:v>2.2222222222222216E-2</c:v>
                </c:pt>
                <c:pt idx="17">
                  <c:v>2.3611111111111104E-2</c:v>
                </c:pt>
                <c:pt idx="18">
                  <c:v>2.4999999999999991E-2</c:v>
                </c:pt>
                <c:pt idx="19">
                  <c:v>2.6388888888888878E-2</c:v>
                </c:pt>
                <c:pt idx="20">
                  <c:v>2.7777777777777766E-2</c:v>
                </c:pt>
                <c:pt idx="21">
                  <c:v>2.9166666666666653E-2</c:v>
                </c:pt>
                <c:pt idx="22">
                  <c:v>3.0555555555555541E-2</c:v>
                </c:pt>
                <c:pt idx="23">
                  <c:v>3.1944444444444428E-2</c:v>
                </c:pt>
                <c:pt idx="24">
                  <c:v>3.3333333333333319E-2</c:v>
                </c:pt>
                <c:pt idx="25">
                  <c:v>3.472222222222221E-2</c:v>
                </c:pt>
                <c:pt idx="26">
                  <c:v>3.6111111111111101E-2</c:v>
                </c:pt>
                <c:pt idx="27">
                  <c:v>3.7499999999999992E-2</c:v>
                </c:pt>
                <c:pt idx="28">
                  <c:v>3.8888888888888883E-2</c:v>
                </c:pt>
                <c:pt idx="29">
                  <c:v>4.0277777777777773E-2</c:v>
                </c:pt>
                <c:pt idx="30">
                  <c:v>4.1666666666666664E-2</c:v>
                </c:pt>
                <c:pt idx="31">
                  <c:v>4.3055555555555555E-2</c:v>
                </c:pt>
                <c:pt idx="32">
                  <c:v>4.4444444444444446E-2</c:v>
                </c:pt>
                <c:pt idx="33">
                  <c:v>4.5833333333333337E-2</c:v>
                </c:pt>
                <c:pt idx="34">
                  <c:v>4.7222222222222228E-2</c:v>
                </c:pt>
                <c:pt idx="35">
                  <c:v>4.8611111111111119E-2</c:v>
                </c:pt>
                <c:pt idx="36">
                  <c:v>5.000000000000001E-2</c:v>
                </c:pt>
                <c:pt idx="37">
                  <c:v>5.1388888888888901E-2</c:v>
                </c:pt>
                <c:pt idx="38">
                  <c:v>5.2777777777777792E-2</c:v>
                </c:pt>
                <c:pt idx="39">
                  <c:v>5.4166666666666682E-2</c:v>
                </c:pt>
                <c:pt idx="40">
                  <c:v>5.5555555555555573E-2</c:v>
                </c:pt>
                <c:pt idx="41">
                  <c:v>5.6944444444444464E-2</c:v>
                </c:pt>
                <c:pt idx="42">
                  <c:v>5.8333333333333355E-2</c:v>
                </c:pt>
                <c:pt idx="43">
                  <c:v>5.9722222222222246E-2</c:v>
                </c:pt>
                <c:pt idx="44">
                  <c:v>6.1111111111111137E-2</c:v>
                </c:pt>
                <c:pt idx="45">
                  <c:v>6.2500000000000028E-2</c:v>
                </c:pt>
                <c:pt idx="46">
                  <c:v>6.3888888888888912E-2</c:v>
                </c:pt>
                <c:pt idx="47">
                  <c:v>6.5277777777777796E-2</c:v>
                </c:pt>
                <c:pt idx="48">
                  <c:v>6.666666666666668E-2</c:v>
                </c:pt>
                <c:pt idx="49">
                  <c:v>6.8055555555555564E-2</c:v>
                </c:pt>
                <c:pt idx="50">
                  <c:v>6.9444444444444448E-2</c:v>
                </c:pt>
                <c:pt idx="51">
                  <c:v>7.0833333333333331E-2</c:v>
                </c:pt>
                <c:pt idx="52">
                  <c:v>7.2222222222222215E-2</c:v>
                </c:pt>
                <c:pt idx="53">
                  <c:v>7.3611111111111099E-2</c:v>
                </c:pt>
                <c:pt idx="54">
                  <c:v>7.4999999999999983E-2</c:v>
                </c:pt>
                <c:pt idx="55">
                  <c:v>7.6388888888888867E-2</c:v>
                </c:pt>
                <c:pt idx="56">
                  <c:v>7.7777777777777751E-2</c:v>
                </c:pt>
                <c:pt idx="57">
                  <c:v>7.9166666666666635E-2</c:v>
                </c:pt>
                <c:pt idx="58">
                  <c:v>8.0555555555555519E-2</c:v>
                </c:pt>
                <c:pt idx="59">
                  <c:v>8.1944444444444403E-2</c:v>
                </c:pt>
                <c:pt idx="60">
                  <c:v>8.3333333333333287E-2</c:v>
                </c:pt>
                <c:pt idx="61">
                  <c:v>8.4722222222222171E-2</c:v>
                </c:pt>
                <c:pt idx="62">
                  <c:v>8.6111111111111055E-2</c:v>
                </c:pt>
                <c:pt idx="63">
                  <c:v>8.7499999999999939E-2</c:v>
                </c:pt>
                <c:pt idx="64">
                  <c:v>8.8888888888888823E-2</c:v>
                </c:pt>
                <c:pt idx="65">
                  <c:v>9.0277777777777707E-2</c:v>
                </c:pt>
                <c:pt idx="66">
                  <c:v>9.1666666666666591E-2</c:v>
                </c:pt>
                <c:pt idx="67">
                  <c:v>9.3055555555555475E-2</c:v>
                </c:pt>
                <c:pt idx="68">
                  <c:v>9.4444444444444359E-2</c:v>
                </c:pt>
                <c:pt idx="69">
                  <c:v>9.5833333333333243E-2</c:v>
                </c:pt>
                <c:pt idx="70">
                  <c:v>9.7222222222222127E-2</c:v>
                </c:pt>
                <c:pt idx="71">
                  <c:v>9.8611111111111011E-2</c:v>
                </c:pt>
                <c:pt idx="72">
                  <c:v>9.9999999999999895E-2</c:v>
                </c:pt>
                <c:pt idx="73">
                  <c:v>0.10138888888888878</c:v>
                </c:pt>
                <c:pt idx="74">
                  <c:v>0.10277777777777766</c:v>
                </c:pt>
                <c:pt idx="75">
                  <c:v>0.10416666666666655</c:v>
                </c:pt>
                <c:pt idx="76">
                  <c:v>0.10555555555555543</c:v>
                </c:pt>
                <c:pt idx="77">
                  <c:v>0.10694444444444431</c:v>
                </c:pt>
                <c:pt idx="78">
                  <c:v>0.1083333333333332</c:v>
                </c:pt>
                <c:pt idx="79">
                  <c:v>0.10972222222222208</c:v>
                </c:pt>
                <c:pt idx="80">
                  <c:v>0.11111111111111097</c:v>
                </c:pt>
                <c:pt idx="81">
                  <c:v>0.11249999999999985</c:v>
                </c:pt>
                <c:pt idx="82">
                  <c:v>0.11388888888888873</c:v>
                </c:pt>
                <c:pt idx="83">
                  <c:v>0.11527777777777762</c:v>
                </c:pt>
                <c:pt idx="84">
                  <c:v>0.1166666666666665</c:v>
                </c:pt>
                <c:pt idx="85">
                  <c:v>0.11805555555555539</c:v>
                </c:pt>
                <c:pt idx="86">
                  <c:v>0.11944444444444427</c:v>
                </c:pt>
                <c:pt idx="87">
                  <c:v>0.12083333333333315</c:v>
                </c:pt>
                <c:pt idx="88">
                  <c:v>0.12222222222222204</c:v>
                </c:pt>
                <c:pt idx="89">
                  <c:v>0.12361111111111092</c:v>
                </c:pt>
                <c:pt idx="90">
                  <c:v>0.12499999999999981</c:v>
                </c:pt>
                <c:pt idx="91">
                  <c:v>0.12638888888888869</c:v>
                </c:pt>
                <c:pt idx="92">
                  <c:v>0.12777777777777757</c:v>
                </c:pt>
                <c:pt idx="93">
                  <c:v>0.12916666666666646</c:v>
                </c:pt>
                <c:pt idx="94">
                  <c:v>0.13055555555555534</c:v>
                </c:pt>
                <c:pt idx="95">
                  <c:v>0.13194444444444423</c:v>
                </c:pt>
                <c:pt idx="96">
                  <c:v>0.13333333333333311</c:v>
                </c:pt>
                <c:pt idx="97">
                  <c:v>0.13472222222222199</c:v>
                </c:pt>
                <c:pt idx="98">
                  <c:v>0.13611111111111088</c:v>
                </c:pt>
                <c:pt idx="99">
                  <c:v>0.13749999999999976</c:v>
                </c:pt>
                <c:pt idx="100">
                  <c:v>0.13888888888888865</c:v>
                </c:pt>
                <c:pt idx="101">
                  <c:v>0.14027777777777753</c:v>
                </c:pt>
                <c:pt idx="102">
                  <c:v>0.14166666666666641</c:v>
                </c:pt>
                <c:pt idx="103">
                  <c:v>0.1430555555555553</c:v>
                </c:pt>
                <c:pt idx="104">
                  <c:v>0.14444444444444418</c:v>
                </c:pt>
                <c:pt idx="105">
                  <c:v>0.14583333333333307</c:v>
                </c:pt>
                <c:pt idx="106">
                  <c:v>0.14722222222222195</c:v>
                </c:pt>
                <c:pt idx="107">
                  <c:v>0.14861111111111083</c:v>
                </c:pt>
                <c:pt idx="108">
                  <c:v>0.14999999999999972</c:v>
                </c:pt>
                <c:pt idx="109">
                  <c:v>0.1513888888888886</c:v>
                </c:pt>
                <c:pt idx="110">
                  <c:v>0.15277777777777748</c:v>
                </c:pt>
                <c:pt idx="111">
                  <c:v>0.15416666666666637</c:v>
                </c:pt>
                <c:pt idx="112">
                  <c:v>0.15555555555555525</c:v>
                </c:pt>
                <c:pt idx="113">
                  <c:v>0.15694444444444414</c:v>
                </c:pt>
                <c:pt idx="114">
                  <c:v>0.15833333333333302</c:v>
                </c:pt>
                <c:pt idx="115">
                  <c:v>0.1597222222222219</c:v>
                </c:pt>
                <c:pt idx="116">
                  <c:v>0.16111111111111079</c:v>
                </c:pt>
                <c:pt idx="117">
                  <c:v>0.16249999999999967</c:v>
                </c:pt>
                <c:pt idx="118">
                  <c:v>0.16388888888888856</c:v>
                </c:pt>
                <c:pt idx="119">
                  <c:v>0.16527777777777744</c:v>
                </c:pt>
                <c:pt idx="120">
                  <c:v>0.16666666666666632</c:v>
                </c:pt>
                <c:pt idx="121">
                  <c:v>0.16805555555555521</c:v>
                </c:pt>
                <c:pt idx="122">
                  <c:v>0.16944444444444409</c:v>
                </c:pt>
                <c:pt idx="123">
                  <c:v>0.17083333333333298</c:v>
                </c:pt>
                <c:pt idx="124">
                  <c:v>0.17222222222222186</c:v>
                </c:pt>
                <c:pt idx="125">
                  <c:v>0.17361111111111074</c:v>
                </c:pt>
                <c:pt idx="126">
                  <c:v>0.17499999999999963</c:v>
                </c:pt>
                <c:pt idx="127">
                  <c:v>0.17638888888888851</c:v>
                </c:pt>
                <c:pt idx="128">
                  <c:v>0.1777777777777774</c:v>
                </c:pt>
                <c:pt idx="129">
                  <c:v>0.17916666666666628</c:v>
                </c:pt>
                <c:pt idx="130">
                  <c:v>0.18055555555555516</c:v>
                </c:pt>
                <c:pt idx="131">
                  <c:v>0.18194444444444405</c:v>
                </c:pt>
                <c:pt idx="132">
                  <c:v>0.18333333333333293</c:v>
                </c:pt>
                <c:pt idx="133">
                  <c:v>0.18472222222222182</c:v>
                </c:pt>
                <c:pt idx="134">
                  <c:v>0.1861111111111107</c:v>
                </c:pt>
                <c:pt idx="135">
                  <c:v>0.18749999999999958</c:v>
                </c:pt>
                <c:pt idx="136">
                  <c:v>0.18888888888888847</c:v>
                </c:pt>
                <c:pt idx="137">
                  <c:v>0.19027777777777735</c:v>
                </c:pt>
                <c:pt idx="138">
                  <c:v>0.19166666666666624</c:v>
                </c:pt>
                <c:pt idx="139">
                  <c:v>0.19305555555555512</c:v>
                </c:pt>
                <c:pt idx="140">
                  <c:v>0.194444444444444</c:v>
                </c:pt>
                <c:pt idx="141">
                  <c:v>0.19583333333333289</c:v>
                </c:pt>
                <c:pt idx="142">
                  <c:v>0.19722222222222177</c:v>
                </c:pt>
                <c:pt idx="143">
                  <c:v>0.19861111111111066</c:v>
                </c:pt>
                <c:pt idx="144">
                  <c:v>0.19999999999999954</c:v>
                </c:pt>
                <c:pt idx="145">
                  <c:v>0.20138888888888842</c:v>
                </c:pt>
                <c:pt idx="146">
                  <c:v>0.20277777777777731</c:v>
                </c:pt>
                <c:pt idx="147">
                  <c:v>0.20416666666666619</c:v>
                </c:pt>
                <c:pt idx="148">
                  <c:v>0.20555555555555508</c:v>
                </c:pt>
                <c:pt idx="149">
                  <c:v>0.20694444444444396</c:v>
                </c:pt>
                <c:pt idx="150">
                  <c:v>0.20833333333333284</c:v>
                </c:pt>
                <c:pt idx="151">
                  <c:v>0.20972222222222173</c:v>
                </c:pt>
                <c:pt idx="152">
                  <c:v>0.21111111111111061</c:v>
                </c:pt>
                <c:pt idx="153">
                  <c:v>0.21249999999999949</c:v>
                </c:pt>
                <c:pt idx="154">
                  <c:v>0.21388888888888838</c:v>
                </c:pt>
                <c:pt idx="155">
                  <c:v>0.21527777777777726</c:v>
                </c:pt>
                <c:pt idx="156">
                  <c:v>0.21666666666666615</c:v>
                </c:pt>
                <c:pt idx="157">
                  <c:v>0.21805555555555503</c:v>
                </c:pt>
                <c:pt idx="158">
                  <c:v>0.21944444444444391</c:v>
                </c:pt>
                <c:pt idx="159">
                  <c:v>0.2208333333333328</c:v>
                </c:pt>
                <c:pt idx="160">
                  <c:v>0.22222222222222168</c:v>
                </c:pt>
                <c:pt idx="161">
                  <c:v>0.22361111111111057</c:v>
                </c:pt>
                <c:pt idx="162">
                  <c:v>0.22499999999999945</c:v>
                </c:pt>
                <c:pt idx="163">
                  <c:v>0.22638888888888833</c:v>
                </c:pt>
                <c:pt idx="164">
                  <c:v>0.22777777777777722</c:v>
                </c:pt>
                <c:pt idx="165">
                  <c:v>0.2291666666666661</c:v>
                </c:pt>
                <c:pt idx="166">
                  <c:v>0.23055555555555499</c:v>
                </c:pt>
                <c:pt idx="167">
                  <c:v>0.23194444444444387</c:v>
                </c:pt>
                <c:pt idx="168">
                  <c:v>0.23333333333333275</c:v>
                </c:pt>
                <c:pt idx="169">
                  <c:v>0.23472222222222164</c:v>
                </c:pt>
                <c:pt idx="170">
                  <c:v>0.23611111111111052</c:v>
                </c:pt>
                <c:pt idx="171">
                  <c:v>0.23749999999999941</c:v>
                </c:pt>
                <c:pt idx="172">
                  <c:v>0.23888888888888829</c:v>
                </c:pt>
                <c:pt idx="173">
                  <c:v>0.24027777777777717</c:v>
                </c:pt>
                <c:pt idx="174">
                  <c:v>0.24166666666666606</c:v>
                </c:pt>
                <c:pt idx="175">
                  <c:v>0.24305555555555494</c:v>
                </c:pt>
                <c:pt idx="176">
                  <c:v>0.24444444444444383</c:v>
                </c:pt>
                <c:pt idx="177">
                  <c:v>0.24583333333333271</c:v>
                </c:pt>
                <c:pt idx="178">
                  <c:v>0.24722222222222159</c:v>
                </c:pt>
                <c:pt idx="179">
                  <c:v>0.24861111111111048</c:v>
                </c:pt>
                <c:pt idx="180">
                  <c:v>0.24999999999999936</c:v>
                </c:pt>
                <c:pt idx="181">
                  <c:v>0.25138888888888827</c:v>
                </c:pt>
                <c:pt idx="182">
                  <c:v>0.25277777777777716</c:v>
                </c:pt>
                <c:pt idx="183">
                  <c:v>0.25416666666666604</c:v>
                </c:pt>
                <c:pt idx="184">
                  <c:v>0.25555555555555493</c:v>
                </c:pt>
                <c:pt idx="185">
                  <c:v>0.25694444444444381</c:v>
                </c:pt>
                <c:pt idx="186">
                  <c:v>0.25833333333333269</c:v>
                </c:pt>
                <c:pt idx="187">
                  <c:v>0.25972222222222158</c:v>
                </c:pt>
                <c:pt idx="188">
                  <c:v>0.26111111111111046</c:v>
                </c:pt>
                <c:pt idx="189">
                  <c:v>0.26249999999999934</c:v>
                </c:pt>
                <c:pt idx="190">
                  <c:v>0.26388888888888823</c:v>
                </c:pt>
                <c:pt idx="191">
                  <c:v>0.26527777777777711</c:v>
                </c:pt>
                <c:pt idx="192">
                  <c:v>0.266666666666666</c:v>
                </c:pt>
                <c:pt idx="193">
                  <c:v>0.26805555555555488</c:v>
                </c:pt>
                <c:pt idx="194">
                  <c:v>0.26944444444444376</c:v>
                </c:pt>
                <c:pt idx="195">
                  <c:v>0.27083333333333265</c:v>
                </c:pt>
                <c:pt idx="196">
                  <c:v>0.27222222222222153</c:v>
                </c:pt>
                <c:pt idx="197">
                  <c:v>0.27361111111111042</c:v>
                </c:pt>
                <c:pt idx="198">
                  <c:v>0.2749999999999993</c:v>
                </c:pt>
                <c:pt idx="199">
                  <c:v>0.27638888888888818</c:v>
                </c:pt>
                <c:pt idx="200">
                  <c:v>0.27777777777777707</c:v>
                </c:pt>
                <c:pt idx="201">
                  <c:v>0.27916666666666595</c:v>
                </c:pt>
                <c:pt idx="202">
                  <c:v>0.28055555555555484</c:v>
                </c:pt>
                <c:pt idx="203">
                  <c:v>0.28194444444444372</c:v>
                </c:pt>
                <c:pt idx="204">
                  <c:v>0.2833333333333326</c:v>
                </c:pt>
                <c:pt idx="205">
                  <c:v>0.28472222222222149</c:v>
                </c:pt>
                <c:pt idx="206">
                  <c:v>0.28611111111111037</c:v>
                </c:pt>
                <c:pt idx="207">
                  <c:v>0.28749999999999926</c:v>
                </c:pt>
                <c:pt idx="208">
                  <c:v>0.28888888888888814</c:v>
                </c:pt>
                <c:pt idx="209">
                  <c:v>0.29027777777777702</c:v>
                </c:pt>
                <c:pt idx="210">
                  <c:v>0.29166666666666591</c:v>
                </c:pt>
                <c:pt idx="211">
                  <c:v>0.29305555555555479</c:v>
                </c:pt>
                <c:pt idx="212">
                  <c:v>0.29444444444444368</c:v>
                </c:pt>
                <c:pt idx="213">
                  <c:v>0.29583333333333256</c:v>
                </c:pt>
                <c:pt idx="214">
                  <c:v>0.29722222222222144</c:v>
                </c:pt>
                <c:pt idx="215">
                  <c:v>0.29861111111111033</c:v>
                </c:pt>
                <c:pt idx="216">
                  <c:v>0.29999999999999921</c:v>
                </c:pt>
                <c:pt idx="217">
                  <c:v>0.3013888888888881</c:v>
                </c:pt>
                <c:pt idx="218">
                  <c:v>0.30277777777777698</c:v>
                </c:pt>
                <c:pt idx="219">
                  <c:v>0.30416666666666586</c:v>
                </c:pt>
                <c:pt idx="220">
                  <c:v>0.30555555555555475</c:v>
                </c:pt>
                <c:pt idx="221">
                  <c:v>0.30694444444444363</c:v>
                </c:pt>
                <c:pt idx="222">
                  <c:v>0.30833333333333252</c:v>
                </c:pt>
                <c:pt idx="223">
                  <c:v>0.3097222222222214</c:v>
                </c:pt>
                <c:pt idx="224">
                  <c:v>0.31111111111111028</c:v>
                </c:pt>
                <c:pt idx="225">
                  <c:v>0.31249999999999917</c:v>
                </c:pt>
                <c:pt idx="226">
                  <c:v>0.31388888888888805</c:v>
                </c:pt>
                <c:pt idx="227">
                  <c:v>0.31527777777777694</c:v>
                </c:pt>
                <c:pt idx="228">
                  <c:v>0.31666666666666582</c:v>
                </c:pt>
                <c:pt idx="229">
                  <c:v>0.3180555555555547</c:v>
                </c:pt>
                <c:pt idx="230">
                  <c:v>0.31944444444444359</c:v>
                </c:pt>
                <c:pt idx="231">
                  <c:v>0.32083333333333247</c:v>
                </c:pt>
                <c:pt idx="232">
                  <c:v>0.32222222222222136</c:v>
                </c:pt>
                <c:pt idx="233">
                  <c:v>0.32361111111111024</c:v>
                </c:pt>
                <c:pt idx="234">
                  <c:v>0.32499999999999912</c:v>
                </c:pt>
                <c:pt idx="235">
                  <c:v>0.32638888888888801</c:v>
                </c:pt>
                <c:pt idx="236">
                  <c:v>0.32777777777777689</c:v>
                </c:pt>
                <c:pt idx="237">
                  <c:v>0.32916666666666577</c:v>
                </c:pt>
                <c:pt idx="238">
                  <c:v>0.33055555555555466</c:v>
                </c:pt>
                <c:pt idx="239">
                  <c:v>0.33194444444444354</c:v>
                </c:pt>
                <c:pt idx="240">
                  <c:v>0.33333333333333243</c:v>
                </c:pt>
                <c:pt idx="241">
                  <c:v>0.33472222222222131</c:v>
                </c:pt>
                <c:pt idx="242">
                  <c:v>0.33611111111111019</c:v>
                </c:pt>
                <c:pt idx="243">
                  <c:v>0.33749999999999908</c:v>
                </c:pt>
                <c:pt idx="244">
                  <c:v>0.33888888888888796</c:v>
                </c:pt>
                <c:pt idx="245">
                  <c:v>0.34027777777777685</c:v>
                </c:pt>
                <c:pt idx="246">
                  <c:v>0.34166666666666573</c:v>
                </c:pt>
                <c:pt idx="247">
                  <c:v>0.34305555555555461</c:v>
                </c:pt>
                <c:pt idx="248">
                  <c:v>0.3444444444444435</c:v>
                </c:pt>
                <c:pt idx="249">
                  <c:v>0.34583333333333238</c:v>
                </c:pt>
                <c:pt idx="250">
                  <c:v>0.34722222222222127</c:v>
                </c:pt>
                <c:pt idx="251">
                  <c:v>0.34861111111111015</c:v>
                </c:pt>
                <c:pt idx="252">
                  <c:v>0.34999999999999903</c:v>
                </c:pt>
                <c:pt idx="253">
                  <c:v>0.35138888888888792</c:v>
                </c:pt>
                <c:pt idx="254">
                  <c:v>0.3527777777777768</c:v>
                </c:pt>
                <c:pt idx="255">
                  <c:v>0.35416666666666569</c:v>
                </c:pt>
                <c:pt idx="256">
                  <c:v>0.35555555555555457</c:v>
                </c:pt>
                <c:pt idx="257">
                  <c:v>0.35694444444444345</c:v>
                </c:pt>
                <c:pt idx="258">
                  <c:v>0.35833333333333234</c:v>
                </c:pt>
                <c:pt idx="259">
                  <c:v>0.35972222222222122</c:v>
                </c:pt>
                <c:pt idx="260">
                  <c:v>0.36111111111111011</c:v>
                </c:pt>
                <c:pt idx="261">
                  <c:v>0.36249999999999899</c:v>
                </c:pt>
                <c:pt idx="262">
                  <c:v>0.36388888888888787</c:v>
                </c:pt>
                <c:pt idx="263">
                  <c:v>0.36527777777777676</c:v>
                </c:pt>
                <c:pt idx="264">
                  <c:v>0.36666666666666564</c:v>
                </c:pt>
                <c:pt idx="265">
                  <c:v>0.36805555555555453</c:v>
                </c:pt>
                <c:pt idx="266">
                  <c:v>0.36944444444444341</c:v>
                </c:pt>
                <c:pt idx="267">
                  <c:v>0.37083333333333229</c:v>
                </c:pt>
                <c:pt idx="268">
                  <c:v>0.37222222222222118</c:v>
                </c:pt>
                <c:pt idx="269">
                  <c:v>0.37361111111111006</c:v>
                </c:pt>
                <c:pt idx="270">
                  <c:v>0.37499999999999895</c:v>
                </c:pt>
                <c:pt idx="271">
                  <c:v>0.37638888888888783</c:v>
                </c:pt>
                <c:pt idx="272">
                  <c:v>0.37777777777777671</c:v>
                </c:pt>
                <c:pt idx="273">
                  <c:v>0.3791666666666656</c:v>
                </c:pt>
                <c:pt idx="274">
                  <c:v>0.38055555555555448</c:v>
                </c:pt>
                <c:pt idx="275">
                  <c:v>0.38194444444444337</c:v>
                </c:pt>
                <c:pt idx="276">
                  <c:v>0.38333333333333225</c:v>
                </c:pt>
                <c:pt idx="277">
                  <c:v>0.38472222222222113</c:v>
                </c:pt>
                <c:pt idx="278">
                  <c:v>0.38611111111111002</c:v>
                </c:pt>
                <c:pt idx="279">
                  <c:v>0.3874999999999989</c:v>
                </c:pt>
                <c:pt idx="280">
                  <c:v>0.38888888888888778</c:v>
                </c:pt>
                <c:pt idx="281">
                  <c:v>0.39027777777777667</c:v>
                </c:pt>
                <c:pt idx="282">
                  <c:v>0.39166666666666555</c:v>
                </c:pt>
                <c:pt idx="283">
                  <c:v>0.39305555555555444</c:v>
                </c:pt>
                <c:pt idx="284">
                  <c:v>0.39444444444444332</c:v>
                </c:pt>
                <c:pt idx="285">
                  <c:v>0.3958333333333322</c:v>
                </c:pt>
                <c:pt idx="286">
                  <c:v>0.39722222222222109</c:v>
                </c:pt>
                <c:pt idx="287">
                  <c:v>0.39861111111110997</c:v>
                </c:pt>
                <c:pt idx="288">
                  <c:v>0.39999999999999886</c:v>
                </c:pt>
                <c:pt idx="289">
                  <c:v>0.40138888888888774</c:v>
                </c:pt>
                <c:pt idx="290">
                  <c:v>0.40277777777777662</c:v>
                </c:pt>
                <c:pt idx="291">
                  <c:v>0.40416666666666551</c:v>
                </c:pt>
                <c:pt idx="292">
                  <c:v>0.40555555555555439</c:v>
                </c:pt>
                <c:pt idx="293">
                  <c:v>0.40694444444444328</c:v>
                </c:pt>
                <c:pt idx="294">
                  <c:v>0.40833333333333216</c:v>
                </c:pt>
                <c:pt idx="295">
                  <c:v>0.40972222222222104</c:v>
                </c:pt>
                <c:pt idx="296">
                  <c:v>0.41111111111110993</c:v>
                </c:pt>
                <c:pt idx="297">
                  <c:v>0.41249999999999881</c:v>
                </c:pt>
                <c:pt idx="298">
                  <c:v>0.4138888888888877</c:v>
                </c:pt>
                <c:pt idx="299">
                  <c:v>0.41527777777777658</c:v>
                </c:pt>
                <c:pt idx="300">
                  <c:v>0.41666666666666546</c:v>
                </c:pt>
                <c:pt idx="301">
                  <c:v>0.41805555555555435</c:v>
                </c:pt>
                <c:pt idx="302">
                  <c:v>0.41944444444444323</c:v>
                </c:pt>
                <c:pt idx="303">
                  <c:v>0.42083333333333212</c:v>
                </c:pt>
                <c:pt idx="304">
                  <c:v>0.422222222222221</c:v>
                </c:pt>
                <c:pt idx="305">
                  <c:v>0.42361111111110988</c:v>
                </c:pt>
                <c:pt idx="306">
                  <c:v>0.42499999999999877</c:v>
                </c:pt>
                <c:pt idx="307">
                  <c:v>0.42638888888888765</c:v>
                </c:pt>
                <c:pt idx="308">
                  <c:v>0.42777777777777654</c:v>
                </c:pt>
                <c:pt idx="309">
                  <c:v>0.42916666666666542</c:v>
                </c:pt>
                <c:pt idx="310">
                  <c:v>0.4305555555555543</c:v>
                </c:pt>
                <c:pt idx="311">
                  <c:v>0.43194444444444319</c:v>
                </c:pt>
                <c:pt idx="312">
                  <c:v>0.43333333333333207</c:v>
                </c:pt>
                <c:pt idx="313">
                  <c:v>0.43472222222222096</c:v>
                </c:pt>
                <c:pt idx="314">
                  <c:v>0.43611111111110984</c:v>
                </c:pt>
                <c:pt idx="315">
                  <c:v>0.43749999999999872</c:v>
                </c:pt>
                <c:pt idx="316">
                  <c:v>0.43888888888888761</c:v>
                </c:pt>
                <c:pt idx="317">
                  <c:v>0.44027777777777649</c:v>
                </c:pt>
                <c:pt idx="318">
                  <c:v>0.44166666666666538</c:v>
                </c:pt>
                <c:pt idx="319">
                  <c:v>0.44305555555555426</c:v>
                </c:pt>
                <c:pt idx="320">
                  <c:v>0.44444444444444314</c:v>
                </c:pt>
                <c:pt idx="321">
                  <c:v>0.44583333333333203</c:v>
                </c:pt>
                <c:pt idx="322">
                  <c:v>0.44722222222222091</c:v>
                </c:pt>
                <c:pt idx="323">
                  <c:v>0.44861111111110979</c:v>
                </c:pt>
                <c:pt idx="324">
                  <c:v>0.44999999999999868</c:v>
                </c:pt>
                <c:pt idx="325">
                  <c:v>0.45138888888888756</c:v>
                </c:pt>
                <c:pt idx="326">
                  <c:v>0.45277777777777645</c:v>
                </c:pt>
                <c:pt idx="327">
                  <c:v>0.45416666666666533</c:v>
                </c:pt>
                <c:pt idx="328">
                  <c:v>0.45555555555555421</c:v>
                </c:pt>
                <c:pt idx="329">
                  <c:v>0.4569444444444431</c:v>
                </c:pt>
                <c:pt idx="330">
                  <c:v>0.45833333333333198</c:v>
                </c:pt>
                <c:pt idx="331">
                  <c:v>0.45972222222222087</c:v>
                </c:pt>
                <c:pt idx="332">
                  <c:v>0.46111111111110975</c:v>
                </c:pt>
                <c:pt idx="333">
                  <c:v>0.46249999999999863</c:v>
                </c:pt>
                <c:pt idx="334">
                  <c:v>0.46388888888888752</c:v>
                </c:pt>
                <c:pt idx="335">
                  <c:v>0.4652777777777764</c:v>
                </c:pt>
                <c:pt idx="336">
                  <c:v>0.46666666666666529</c:v>
                </c:pt>
                <c:pt idx="337">
                  <c:v>0.46805555555555417</c:v>
                </c:pt>
                <c:pt idx="338">
                  <c:v>0.46944444444444305</c:v>
                </c:pt>
                <c:pt idx="339">
                  <c:v>0.47083333333333194</c:v>
                </c:pt>
                <c:pt idx="340">
                  <c:v>0.47222222222222082</c:v>
                </c:pt>
                <c:pt idx="341">
                  <c:v>0.47361111111110971</c:v>
                </c:pt>
                <c:pt idx="342">
                  <c:v>0.47499999999999859</c:v>
                </c:pt>
                <c:pt idx="343">
                  <c:v>0.47638888888888747</c:v>
                </c:pt>
                <c:pt idx="344">
                  <c:v>0.47777777777777636</c:v>
                </c:pt>
                <c:pt idx="345">
                  <c:v>0.47916666666666524</c:v>
                </c:pt>
                <c:pt idx="346">
                  <c:v>0.48055555555555413</c:v>
                </c:pt>
                <c:pt idx="347">
                  <c:v>0.48194444444444301</c:v>
                </c:pt>
                <c:pt idx="348">
                  <c:v>0.48333333333333189</c:v>
                </c:pt>
                <c:pt idx="349">
                  <c:v>0.48472222222222078</c:v>
                </c:pt>
                <c:pt idx="350">
                  <c:v>0.48611111111110966</c:v>
                </c:pt>
                <c:pt idx="351">
                  <c:v>0.48749999999999855</c:v>
                </c:pt>
                <c:pt idx="352">
                  <c:v>0.48888888888888743</c:v>
                </c:pt>
                <c:pt idx="353">
                  <c:v>0.49027777777777631</c:v>
                </c:pt>
                <c:pt idx="354">
                  <c:v>0.4916666666666652</c:v>
                </c:pt>
                <c:pt idx="355">
                  <c:v>0.49305555555555408</c:v>
                </c:pt>
                <c:pt idx="356">
                  <c:v>0.49444444444444297</c:v>
                </c:pt>
                <c:pt idx="357">
                  <c:v>0.49583333333333185</c:v>
                </c:pt>
                <c:pt idx="358">
                  <c:v>0.49722222222222073</c:v>
                </c:pt>
                <c:pt idx="359">
                  <c:v>0.49861111111110962</c:v>
                </c:pt>
                <c:pt idx="360">
                  <c:v>0.4999999999999985</c:v>
                </c:pt>
                <c:pt idx="361">
                  <c:v>0.50138888888888744</c:v>
                </c:pt>
                <c:pt idx="362">
                  <c:v>0.50277777777777632</c:v>
                </c:pt>
                <c:pt idx="363">
                  <c:v>0.50416666666666521</c:v>
                </c:pt>
                <c:pt idx="364">
                  <c:v>0.50555555555555409</c:v>
                </c:pt>
                <c:pt idx="365">
                  <c:v>0.50694444444444298</c:v>
                </c:pt>
                <c:pt idx="366">
                  <c:v>0.50833333333333186</c:v>
                </c:pt>
                <c:pt idx="367">
                  <c:v>0.50972222222222074</c:v>
                </c:pt>
                <c:pt idx="368">
                  <c:v>0.51111111111110963</c:v>
                </c:pt>
                <c:pt idx="369">
                  <c:v>0.51249999999999851</c:v>
                </c:pt>
                <c:pt idx="370">
                  <c:v>0.5138888888888874</c:v>
                </c:pt>
                <c:pt idx="371">
                  <c:v>0.51527777777777628</c:v>
                </c:pt>
                <c:pt idx="372">
                  <c:v>0.51666666666666516</c:v>
                </c:pt>
                <c:pt idx="373">
                  <c:v>0.51805555555555405</c:v>
                </c:pt>
                <c:pt idx="374">
                  <c:v>0.51944444444444293</c:v>
                </c:pt>
                <c:pt idx="375">
                  <c:v>0.52083333333333182</c:v>
                </c:pt>
                <c:pt idx="376">
                  <c:v>0.5222222222222207</c:v>
                </c:pt>
                <c:pt idx="377">
                  <c:v>0.52361111111110958</c:v>
                </c:pt>
                <c:pt idx="378">
                  <c:v>0.52499999999999847</c:v>
                </c:pt>
                <c:pt idx="379">
                  <c:v>0.52638888888888735</c:v>
                </c:pt>
                <c:pt idx="380">
                  <c:v>0.52777777777777624</c:v>
                </c:pt>
                <c:pt idx="381">
                  <c:v>0.52916666666666512</c:v>
                </c:pt>
                <c:pt idx="382">
                  <c:v>0.530555555555554</c:v>
                </c:pt>
                <c:pt idx="383">
                  <c:v>0.53194444444444289</c:v>
                </c:pt>
                <c:pt idx="384">
                  <c:v>0.53333333333333177</c:v>
                </c:pt>
                <c:pt idx="385">
                  <c:v>0.53472222222222066</c:v>
                </c:pt>
                <c:pt idx="386">
                  <c:v>0.53611111111110954</c:v>
                </c:pt>
                <c:pt idx="387">
                  <c:v>0.53749999999999842</c:v>
                </c:pt>
                <c:pt idx="388">
                  <c:v>0.53888888888888731</c:v>
                </c:pt>
                <c:pt idx="389">
                  <c:v>0.54027777777777619</c:v>
                </c:pt>
                <c:pt idx="390">
                  <c:v>0.54166666666666508</c:v>
                </c:pt>
                <c:pt idx="391">
                  <c:v>0.54305555555555396</c:v>
                </c:pt>
              </c:numCache>
            </c:numRef>
          </c:xVal>
          <c:yVal>
            <c:numRef>
              <c:f>'[2016-11-10 Dirty Bed HL Step Down.xlsx]Sheet1'!$B$2:$B$17282</c:f>
              <c:numCache>
                <c:formatCode>General</c:formatCode>
                <c:ptCount val="17281"/>
                <c:pt idx="0">
                  <c:v>115.02111053</c:v>
                </c:pt>
                <c:pt idx="1">
                  <c:v>117.27097320999999</c:v>
                </c:pt>
                <c:pt idx="2">
                  <c:v>118.66894531</c:v>
                </c:pt>
                <c:pt idx="3">
                  <c:v>119.37587738000001</c:v>
                </c:pt>
                <c:pt idx="4">
                  <c:v>119.84098053</c:v>
                </c:pt>
                <c:pt idx="5">
                  <c:v>120.02305603000001</c:v>
                </c:pt>
                <c:pt idx="6">
                  <c:v>120.33730316</c:v>
                </c:pt>
                <c:pt idx="7">
                  <c:v>120.41016388</c:v>
                </c:pt>
                <c:pt idx="8">
                  <c:v>120.60810089</c:v>
                </c:pt>
                <c:pt idx="9">
                  <c:v>120.50748444</c:v>
                </c:pt>
                <c:pt idx="10">
                  <c:v>120.45452881</c:v>
                </c:pt>
                <c:pt idx="11">
                  <c:v>120.55226897999999</c:v>
                </c:pt>
                <c:pt idx="12">
                  <c:v>120.52112579</c:v>
                </c:pt>
                <c:pt idx="13">
                  <c:v>120.44451141</c:v>
                </c:pt>
                <c:pt idx="14">
                  <c:v>120.38254547</c:v>
                </c:pt>
                <c:pt idx="15">
                  <c:v>120.30612183</c:v>
                </c:pt>
                <c:pt idx="16">
                  <c:v>120.1224823</c:v>
                </c:pt>
                <c:pt idx="17">
                  <c:v>120.09218597</c:v>
                </c:pt>
                <c:pt idx="18">
                  <c:v>120.01174927</c:v>
                </c:pt>
                <c:pt idx="19">
                  <c:v>119.92678069999999</c:v>
                </c:pt>
                <c:pt idx="20">
                  <c:v>119.76574707</c:v>
                </c:pt>
                <c:pt idx="21">
                  <c:v>119.67410278</c:v>
                </c:pt>
                <c:pt idx="22">
                  <c:v>119.61803436</c:v>
                </c:pt>
                <c:pt idx="23">
                  <c:v>119.52501678</c:v>
                </c:pt>
                <c:pt idx="24">
                  <c:v>119.4209137</c:v>
                </c:pt>
                <c:pt idx="25">
                  <c:v>119.32563019</c:v>
                </c:pt>
                <c:pt idx="26">
                  <c:v>119.31458282</c:v>
                </c:pt>
                <c:pt idx="27">
                  <c:v>119.14990234</c:v>
                </c:pt>
                <c:pt idx="28">
                  <c:v>119.13882446</c:v>
                </c:pt>
                <c:pt idx="29">
                  <c:v>119.04081726</c:v>
                </c:pt>
                <c:pt idx="30">
                  <c:v>119.03031158</c:v>
                </c:pt>
                <c:pt idx="31">
                  <c:v>118.89950562</c:v>
                </c:pt>
                <c:pt idx="32">
                  <c:v>118.89964294000001</c:v>
                </c:pt>
                <c:pt idx="33">
                  <c:v>118.85971832</c:v>
                </c:pt>
                <c:pt idx="34">
                  <c:v>118.69190216</c:v>
                </c:pt>
                <c:pt idx="35">
                  <c:v>118.72232819</c:v>
                </c:pt>
                <c:pt idx="36">
                  <c:v>118.56556702</c:v>
                </c:pt>
                <c:pt idx="37">
                  <c:v>118.59911346</c:v>
                </c:pt>
                <c:pt idx="38">
                  <c:v>118.38876343</c:v>
                </c:pt>
                <c:pt idx="39">
                  <c:v>118.45113373</c:v>
                </c:pt>
                <c:pt idx="40">
                  <c:v>118.3473053</c:v>
                </c:pt>
                <c:pt idx="41">
                  <c:v>118.39796448</c:v>
                </c:pt>
                <c:pt idx="42">
                  <c:v>118.29666138</c:v>
                </c:pt>
                <c:pt idx="43">
                  <c:v>118.31066131999999</c:v>
                </c:pt>
                <c:pt idx="44">
                  <c:v>118.26077271</c:v>
                </c:pt>
                <c:pt idx="45">
                  <c:v>118.26858521</c:v>
                </c:pt>
                <c:pt idx="46">
                  <c:v>118.24324799</c:v>
                </c:pt>
                <c:pt idx="47">
                  <c:v>118.12830353</c:v>
                </c:pt>
                <c:pt idx="48">
                  <c:v>118.08422089</c:v>
                </c:pt>
                <c:pt idx="49">
                  <c:v>118.10580444</c:v>
                </c:pt>
                <c:pt idx="50">
                  <c:v>117.99350739</c:v>
                </c:pt>
                <c:pt idx="51">
                  <c:v>117.96799469</c:v>
                </c:pt>
                <c:pt idx="52">
                  <c:v>117.96763611</c:v>
                </c:pt>
                <c:pt idx="53">
                  <c:v>117.91651917</c:v>
                </c:pt>
                <c:pt idx="54">
                  <c:v>117.81691742</c:v>
                </c:pt>
                <c:pt idx="55">
                  <c:v>117.69872284</c:v>
                </c:pt>
                <c:pt idx="56">
                  <c:v>117.66445160000001</c:v>
                </c:pt>
                <c:pt idx="57">
                  <c:v>117.66194916000001</c:v>
                </c:pt>
                <c:pt idx="58">
                  <c:v>117.62873077</c:v>
                </c:pt>
                <c:pt idx="59">
                  <c:v>117.65131378</c:v>
                </c:pt>
                <c:pt idx="60">
                  <c:v>117.52062988</c:v>
                </c:pt>
                <c:pt idx="61">
                  <c:v>113.32187653</c:v>
                </c:pt>
                <c:pt idx="62">
                  <c:v>107.62612915</c:v>
                </c:pt>
                <c:pt idx="63">
                  <c:v>103.71146392999999</c:v>
                </c:pt>
                <c:pt idx="64">
                  <c:v>100.67767334</c:v>
                </c:pt>
                <c:pt idx="65">
                  <c:v>98.416587829999997</c:v>
                </c:pt>
                <c:pt idx="66">
                  <c:v>96.778961179999996</c:v>
                </c:pt>
                <c:pt idx="67">
                  <c:v>95.252899170000006</c:v>
                </c:pt>
                <c:pt idx="68">
                  <c:v>95.250404360000005</c:v>
                </c:pt>
                <c:pt idx="69">
                  <c:v>93.740653989999998</c:v>
                </c:pt>
                <c:pt idx="70">
                  <c:v>92.574958800000005</c:v>
                </c:pt>
                <c:pt idx="71">
                  <c:v>92.202316280000005</c:v>
                </c:pt>
                <c:pt idx="72">
                  <c:v>91.708168029999996</c:v>
                </c:pt>
                <c:pt idx="73">
                  <c:v>91.365798949999999</c:v>
                </c:pt>
                <c:pt idx="74">
                  <c:v>90.703765869999998</c:v>
                </c:pt>
                <c:pt idx="75">
                  <c:v>90.573326109999996</c:v>
                </c:pt>
                <c:pt idx="76">
                  <c:v>90.291076660000002</c:v>
                </c:pt>
                <c:pt idx="77">
                  <c:v>90.380500789999999</c:v>
                </c:pt>
                <c:pt idx="78">
                  <c:v>90.20983124</c:v>
                </c:pt>
                <c:pt idx="79">
                  <c:v>90.062957760000003</c:v>
                </c:pt>
                <c:pt idx="80">
                  <c:v>90.188140869999998</c:v>
                </c:pt>
                <c:pt idx="81">
                  <c:v>89.990844730000006</c:v>
                </c:pt>
                <c:pt idx="82">
                  <c:v>90.049667360000001</c:v>
                </c:pt>
                <c:pt idx="83">
                  <c:v>90.034400939999998</c:v>
                </c:pt>
                <c:pt idx="84">
                  <c:v>89.85093689</c:v>
                </c:pt>
                <c:pt idx="85">
                  <c:v>89.902297970000006</c:v>
                </c:pt>
                <c:pt idx="86">
                  <c:v>89.839324950000005</c:v>
                </c:pt>
                <c:pt idx="87">
                  <c:v>89.813964839999997</c:v>
                </c:pt>
                <c:pt idx="88">
                  <c:v>89.922515869999998</c:v>
                </c:pt>
                <c:pt idx="89">
                  <c:v>89.672103879999995</c:v>
                </c:pt>
                <c:pt idx="90">
                  <c:v>89.746414180000002</c:v>
                </c:pt>
                <c:pt idx="91">
                  <c:v>89.70794678</c:v>
                </c:pt>
                <c:pt idx="92">
                  <c:v>89.676605219999999</c:v>
                </c:pt>
                <c:pt idx="93">
                  <c:v>89.751495360000007</c:v>
                </c:pt>
                <c:pt idx="94">
                  <c:v>89.645149230000001</c:v>
                </c:pt>
                <c:pt idx="95">
                  <c:v>89.603324889999996</c:v>
                </c:pt>
                <c:pt idx="96">
                  <c:v>89.747245789999994</c:v>
                </c:pt>
                <c:pt idx="97">
                  <c:v>89.708587649999998</c:v>
                </c:pt>
                <c:pt idx="98">
                  <c:v>89.696731569999997</c:v>
                </c:pt>
                <c:pt idx="99">
                  <c:v>89.668228150000004</c:v>
                </c:pt>
                <c:pt idx="100">
                  <c:v>89.545494079999997</c:v>
                </c:pt>
                <c:pt idx="101">
                  <c:v>89.805503849999994</c:v>
                </c:pt>
                <c:pt idx="102">
                  <c:v>89.630149840000001</c:v>
                </c:pt>
                <c:pt idx="103">
                  <c:v>89.541992190000002</c:v>
                </c:pt>
                <c:pt idx="104">
                  <c:v>89.769691469999998</c:v>
                </c:pt>
                <c:pt idx="105">
                  <c:v>89.477684019999998</c:v>
                </c:pt>
                <c:pt idx="106">
                  <c:v>89.576614379999995</c:v>
                </c:pt>
                <c:pt idx="107">
                  <c:v>89.632095340000006</c:v>
                </c:pt>
                <c:pt idx="108">
                  <c:v>89.437637330000001</c:v>
                </c:pt>
                <c:pt idx="109">
                  <c:v>89.673477169999998</c:v>
                </c:pt>
                <c:pt idx="110">
                  <c:v>89.477531429999999</c:v>
                </c:pt>
                <c:pt idx="111">
                  <c:v>89.400123600000001</c:v>
                </c:pt>
                <c:pt idx="112">
                  <c:v>89.615303040000001</c:v>
                </c:pt>
                <c:pt idx="113">
                  <c:v>89.432067869999997</c:v>
                </c:pt>
                <c:pt idx="114">
                  <c:v>89.52233124</c:v>
                </c:pt>
                <c:pt idx="115">
                  <c:v>89.538032529999995</c:v>
                </c:pt>
                <c:pt idx="116">
                  <c:v>89.313407900000001</c:v>
                </c:pt>
                <c:pt idx="117">
                  <c:v>89.586402890000002</c:v>
                </c:pt>
                <c:pt idx="118">
                  <c:v>89.59157562</c:v>
                </c:pt>
                <c:pt idx="119">
                  <c:v>89.436050420000001</c:v>
                </c:pt>
                <c:pt idx="120">
                  <c:v>89.686859130000002</c:v>
                </c:pt>
                <c:pt idx="121">
                  <c:v>89.499427800000007</c:v>
                </c:pt>
                <c:pt idx="122">
                  <c:v>89.458755490000001</c:v>
                </c:pt>
                <c:pt idx="123">
                  <c:v>89.560844419999995</c:v>
                </c:pt>
                <c:pt idx="124">
                  <c:v>89.395187379999996</c:v>
                </c:pt>
                <c:pt idx="125">
                  <c:v>89.530395510000005</c:v>
                </c:pt>
                <c:pt idx="126">
                  <c:v>89.565452579999999</c:v>
                </c:pt>
                <c:pt idx="127">
                  <c:v>89.341789250000005</c:v>
                </c:pt>
                <c:pt idx="128">
                  <c:v>89.495422360000006</c:v>
                </c:pt>
                <c:pt idx="129">
                  <c:v>89.406486509999993</c:v>
                </c:pt>
                <c:pt idx="130">
                  <c:v>89.347885129999995</c:v>
                </c:pt>
                <c:pt idx="131">
                  <c:v>89.52092743</c:v>
                </c:pt>
                <c:pt idx="132">
                  <c:v>89.288330079999994</c:v>
                </c:pt>
                <c:pt idx="133">
                  <c:v>89.350883479999993</c:v>
                </c:pt>
                <c:pt idx="134">
                  <c:v>89.471618649999996</c:v>
                </c:pt>
                <c:pt idx="135">
                  <c:v>89.367774960000006</c:v>
                </c:pt>
                <c:pt idx="136">
                  <c:v>89.467216489999998</c:v>
                </c:pt>
                <c:pt idx="137">
                  <c:v>89.339538570000002</c:v>
                </c:pt>
                <c:pt idx="138">
                  <c:v>89.309791559999994</c:v>
                </c:pt>
                <c:pt idx="139">
                  <c:v>89.562553410000007</c:v>
                </c:pt>
                <c:pt idx="140">
                  <c:v>89.435417180000002</c:v>
                </c:pt>
                <c:pt idx="141">
                  <c:v>89.527191160000001</c:v>
                </c:pt>
                <c:pt idx="142">
                  <c:v>89.642684939999995</c:v>
                </c:pt>
                <c:pt idx="143">
                  <c:v>89.458877560000005</c:v>
                </c:pt>
                <c:pt idx="144">
                  <c:v>89.641487119999994</c:v>
                </c:pt>
                <c:pt idx="145">
                  <c:v>89.59095001</c:v>
                </c:pt>
                <c:pt idx="146">
                  <c:v>89.523239140000001</c:v>
                </c:pt>
                <c:pt idx="147">
                  <c:v>87.436462399999996</c:v>
                </c:pt>
                <c:pt idx="148">
                  <c:v>81.022407529999995</c:v>
                </c:pt>
                <c:pt idx="149">
                  <c:v>76.437263490000007</c:v>
                </c:pt>
                <c:pt idx="150">
                  <c:v>73.171241760000001</c:v>
                </c:pt>
                <c:pt idx="151">
                  <c:v>70.602088929999994</c:v>
                </c:pt>
                <c:pt idx="152">
                  <c:v>68.810775759999999</c:v>
                </c:pt>
                <c:pt idx="153">
                  <c:v>67.169792180000002</c:v>
                </c:pt>
                <c:pt idx="154">
                  <c:v>66.015464780000002</c:v>
                </c:pt>
                <c:pt idx="155">
                  <c:v>64.923744200000002</c:v>
                </c:pt>
                <c:pt idx="156">
                  <c:v>64.337303160000005</c:v>
                </c:pt>
                <c:pt idx="157">
                  <c:v>63.841346739999999</c:v>
                </c:pt>
                <c:pt idx="158">
                  <c:v>63.456912989999999</c:v>
                </c:pt>
                <c:pt idx="159">
                  <c:v>63.088409419999998</c:v>
                </c:pt>
                <c:pt idx="160">
                  <c:v>62.65405655</c:v>
                </c:pt>
                <c:pt idx="161">
                  <c:v>62.651561739999998</c:v>
                </c:pt>
                <c:pt idx="162">
                  <c:v>62.398838040000001</c:v>
                </c:pt>
                <c:pt idx="163">
                  <c:v>62.309371949999999</c:v>
                </c:pt>
                <c:pt idx="164">
                  <c:v>61.976501460000001</c:v>
                </c:pt>
                <c:pt idx="165">
                  <c:v>62.03961563</c:v>
                </c:pt>
                <c:pt idx="166">
                  <c:v>62.09970474</c:v>
                </c:pt>
                <c:pt idx="167">
                  <c:v>62.04402924</c:v>
                </c:pt>
                <c:pt idx="168">
                  <c:v>62.205379489999999</c:v>
                </c:pt>
                <c:pt idx="169">
                  <c:v>61.817356109999999</c:v>
                </c:pt>
                <c:pt idx="170">
                  <c:v>61.97203064</c:v>
                </c:pt>
                <c:pt idx="171">
                  <c:v>61.890724179999999</c:v>
                </c:pt>
                <c:pt idx="172">
                  <c:v>62.01318741</c:v>
                </c:pt>
                <c:pt idx="173">
                  <c:v>61.997867579999998</c:v>
                </c:pt>
                <c:pt idx="174">
                  <c:v>61.939018249999997</c:v>
                </c:pt>
                <c:pt idx="175">
                  <c:v>61.846256259999997</c:v>
                </c:pt>
                <c:pt idx="176">
                  <c:v>61.890121460000003</c:v>
                </c:pt>
                <c:pt idx="177">
                  <c:v>61.970081329999999</c:v>
                </c:pt>
                <c:pt idx="178">
                  <c:v>61.87145615</c:v>
                </c:pt>
                <c:pt idx="179">
                  <c:v>62.014598849999999</c:v>
                </c:pt>
                <c:pt idx="180">
                  <c:v>61.756694789999997</c:v>
                </c:pt>
                <c:pt idx="181">
                  <c:v>61.95450211</c:v>
                </c:pt>
                <c:pt idx="182">
                  <c:v>61.918216710000003</c:v>
                </c:pt>
                <c:pt idx="183">
                  <c:v>62.005191799999999</c:v>
                </c:pt>
                <c:pt idx="184">
                  <c:v>61.891426090000003</c:v>
                </c:pt>
                <c:pt idx="185">
                  <c:v>61.89530182</c:v>
                </c:pt>
                <c:pt idx="186">
                  <c:v>61.797027589999999</c:v>
                </c:pt>
                <c:pt idx="187">
                  <c:v>61.814670560000003</c:v>
                </c:pt>
                <c:pt idx="188">
                  <c:v>61.74032974</c:v>
                </c:pt>
                <c:pt idx="189">
                  <c:v>61.692356109999999</c:v>
                </c:pt>
                <c:pt idx="190">
                  <c:v>61.547012330000001</c:v>
                </c:pt>
                <c:pt idx="191">
                  <c:v>61.53014374</c:v>
                </c:pt>
                <c:pt idx="192">
                  <c:v>61.613658909999998</c:v>
                </c:pt>
                <c:pt idx="193">
                  <c:v>61.67829132</c:v>
                </c:pt>
                <c:pt idx="194">
                  <c:v>61.634967799999998</c:v>
                </c:pt>
                <c:pt idx="195">
                  <c:v>61.61455917</c:v>
                </c:pt>
                <c:pt idx="196">
                  <c:v>61.57429123</c:v>
                </c:pt>
                <c:pt idx="197">
                  <c:v>61.488685609999997</c:v>
                </c:pt>
                <c:pt idx="198">
                  <c:v>61.742427829999997</c:v>
                </c:pt>
                <c:pt idx="199">
                  <c:v>61.57542419</c:v>
                </c:pt>
                <c:pt idx="200">
                  <c:v>61.67691422</c:v>
                </c:pt>
                <c:pt idx="201">
                  <c:v>61.513591769999998</c:v>
                </c:pt>
                <c:pt idx="202">
                  <c:v>61.499183649999999</c:v>
                </c:pt>
                <c:pt idx="203">
                  <c:v>61.637260439999999</c:v>
                </c:pt>
                <c:pt idx="204">
                  <c:v>61.42669678</c:v>
                </c:pt>
                <c:pt idx="205">
                  <c:v>61.307960510000001</c:v>
                </c:pt>
                <c:pt idx="206">
                  <c:v>61.308670040000003</c:v>
                </c:pt>
                <c:pt idx="207">
                  <c:v>61.389381409999999</c:v>
                </c:pt>
                <c:pt idx="208">
                  <c:v>60.022510529999998</c:v>
                </c:pt>
                <c:pt idx="209">
                  <c:v>55.209426880000002</c:v>
                </c:pt>
                <c:pt idx="210">
                  <c:v>51.349281310000002</c:v>
                </c:pt>
                <c:pt idx="211">
                  <c:v>49.070522310000001</c:v>
                </c:pt>
                <c:pt idx="212">
                  <c:v>47.352920529999999</c:v>
                </c:pt>
                <c:pt idx="213">
                  <c:v>45.679283140000003</c:v>
                </c:pt>
                <c:pt idx="214">
                  <c:v>44.820972439999998</c:v>
                </c:pt>
                <c:pt idx="215">
                  <c:v>44.082252500000003</c:v>
                </c:pt>
                <c:pt idx="216">
                  <c:v>43.145080569999998</c:v>
                </c:pt>
                <c:pt idx="217">
                  <c:v>43.001972199999997</c:v>
                </c:pt>
                <c:pt idx="218">
                  <c:v>42.489105219999999</c:v>
                </c:pt>
                <c:pt idx="219">
                  <c:v>42.122184750000002</c:v>
                </c:pt>
                <c:pt idx="220">
                  <c:v>42.051620479999997</c:v>
                </c:pt>
                <c:pt idx="221">
                  <c:v>41.863620760000003</c:v>
                </c:pt>
                <c:pt idx="222">
                  <c:v>41.451213840000001</c:v>
                </c:pt>
                <c:pt idx="223">
                  <c:v>41.668498990000003</c:v>
                </c:pt>
                <c:pt idx="224">
                  <c:v>41.452419280000001</c:v>
                </c:pt>
                <c:pt idx="225">
                  <c:v>41.196041110000003</c:v>
                </c:pt>
                <c:pt idx="226">
                  <c:v>41.520668030000003</c:v>
                </c:pt>
                <c:pt idx="227">
                  <c:v>41.174293519999999</c:v>
                </c:pt>
                <c:pt idx="228">
                  <c:v>41.155799870000003</c:v>
                </c:pt>
                <c:pt idx="229">
                  <c:v>41.156665799999999</c:v>
                </c:pt>
                <c:pt idx="230">
                  <c:v>41.065090179999999</c:v>
                </c:pt>
                <c:pt idx="231">
                  <c:v>41.100940700000002</c:v>
                </c:pt>
                <c:pt idx="232">
                  <c:v>40.981822970000003</c:v>
                </c:pt>
                <c:pt idx="233">
                  <c:v>41.236316680000002</c:v>
                </c:pt>
                <c:pt idx="234">
                  <c:v>40.925224299999996</c:v>
                </c:pt>
                <c:pt idx="235">
                  <c:v>41.12866211</c:v>
                </c:pt>
                <c:pt idx="236">
                  <c:v>41.126590729999997</c:v>
                </c:pt>
                <c:pt idx="237">
                  <c:v>41.045066830000003</c:v>
                </c:pt>
                <c:pt idx="238">
                  <c:v>41.162197110000001</c:v>
                </c:pt>
                <c:pt idx="239">
                  <c:v>41.041511540000002</c:v>
                </c:pt>
                <c:pt idx="240">
                  <c:v>41.050914759999998</c:v>
                </c:pt>
                <c:pt idx="241">
                  <c:v>41.171096800000001</c:v>
                </c:pt>
                <c:pt idx="242">
                  <c:v>41.124893190000002</c:v>
                </c:pt>
                <c:pt idx="243">
                  <c:v>41.12963104</c:v>
                </c:pt>
                <c:pt idx="244">
                  <c:v>41.188381200000002</c:v>
                </c:pt>
                <c:pt idx="245">
                  <c:v>41.237041470000001</c:v>
                </c:pt>
                <c:pt idx="246">
                  <c:v>41.189434050000003</c:v>
                </c:pt>
                <c:pt idx="247">
                  <c:v>41.173267359999997</c:v>
                </c:pt>
                <c:pt idx="248">
                  <c:v>41.328865049999997</c:v>
                </c:pt>
                <c:pt idx="249">
                  <c:v>41.268337250000002</c:v>
                </c:pt>
                <c:pt idx="250">
                  <c:v>41.199901580000002</c:v>
                </c:pt>
                <c:pt idx="251">
                  <c:v>41.472244259999997</c:v>
                </c:pt>
                <c:pt idx="252">
                  <c:v>41.091144559999996</c:v>
                </c:pt>
                <c:pt idx="253">
                  <c:v>41.381359099999997</c:v>
                </c:pt>
                <c:pt idx="254">
                  <c:v>41.310909270000003</c:v>
                </c:pt>
                <c:pt idx="255">
                  <c:v>41.1654129</c:v>
                </c:pt>
                <c:pt idx="256">
                  <c:v>41.442665099999999</c:v>
                </c:pt>
                <c:pt idx="257">
                  <c:v>41.256229400000002</c:v>
                </c:pt>
                <c:pt idx="258">
                  <c:v>41.334426880000002</c:v>
                </c:pt>
                <c:pt idx="259">
                  <c:v>41.381351469999998</c:v>
                </c:pt>
                <c:pt idx="260">
                  <c:v>41.548049929999998</c:v>
                </c:pt>
                <c:pt idx="261">
                  <c:v>41.419929500000002</c:v>
                </c:pt>
                <c:pt idx="262">
                  <c:v>41.519981379999997</c:v>
                </c:pt>
                <c:pt idx="263">
                  <c:v>41.645656590000002</c:v>
                </c:pt>
                <c:pt idx="264">
                  <c:v>41.324958799999997</c:v>
                </c:pt>
                <c:pt idx="265">
                  <c:v>41.582935329999998</c:v>
                </c:pt>
                <c:pt idx="266">
                  <c:v>41.573291779999998</c:v>
                </c:pt>
                <c:pt idx="267">
                  <c:v>41.468635560000003</c:v>
                </c:pt>
                <c:pt idx="268">
                  <c:v>41.525642400000002</c:v>
                </c:pt>
                <c:pt idx="269">
                  <c:v>41.574703220000004</c:v>
                </c:pt>
                <c:pt idx="270">
                  <c:v>40.084781649999996</c:v>
                </c:pt>
                <c:pt idx="271">
                  <c:v>34.242507930000002</c:v>
                </c:pt>
                <c:pt idx="272">
                  <c:v>30.53426743</c:v>
                </c:pt>
                <c:pt idx="273">
                  <c:v>27.447612759999998</c:v>
                </c:pt>
                <c:pt idx="274">
                  <c:v>25.963052749999999</c:v>
                </c:pt>
                <c:pt idx="275">
                  <c:v>23.84947777</c:v>
                </c:pt>
                <c:pt idx="276">
                  <c:v>22.739244459999998</c:v>
                </c:pt>
                <c:pt idx="277">
                  <c:v>21.88670158</c:v>
                </c:pt>
                <c:pt idx="278">
                  <c:v>20.85017586</c:v>
                </c:pt>
                <c:pt idx="279">
                  <c:v>20.13620186</c:v>
                </c:pt>
                <c:pt idx="280">
                  <c:v>19.970687869999999</c:v>
                </c:pt>
                <c:pt idx="281">
                  <c:v>19.963758469999998</c:v>
                </c:pt>
                <c:pt idx="282">
                  <c:v>19.963758469999998</c:v>
                </c:pt>
                <c:pt idx="283">
                  <c:v>18.913148880000001</c:v>
                </c:pt>
                <c:pt idx="284">
                  <c:v>18.576986309999999</c:v>
                </c:pt>
                <c:pt idx="285">
                  <c:v>19.08026886</c:v>
                </c:pt>
                <c:pt idx="286">
                  <c:v>18.035684589999999</c:v>
                </c:pt>
                <c:pt idx="287">
                  <c:v>18.59282112</c:v>
                </c:pt>
                <c:pt idx="288">
                  <c:v>18.315748209999999</c:v>
                </c:pt>
                <c:pt idx="289">
                  <c:v>18.706562040000001</c:v>
                </c:pt>
                <c:pt idx="290">
                  <c:v>18.224199299999999</c:v>
                </c:pt>
                <c:pt idx="291">
                  <c:v>18.26389313</c:v>
                </c:pt>
                <c:pt idx="292">
                  <c:v>18.301908489999999</c:v>
                </c:pt>
                <c:pt idx="293">
                  <c:v>18.48635101</c:v>
                </c:pt>
                <c:pt idx="294">
                  <c:v>18.445343019999999</c:v>
                </c:pt>
                <c:pt idx="295">
                  <c:v>18.309543609999999</c:v>
                </c:pt>
                <c:pt idx="296">
                  <c:v>18.376092910000001</c:v>
                </c:pt>
                <c:pt idx="297">
                  <c:v>18.332952500000001</c:v>
                </c:pt>
                <c:pt idx="298">
                  <c:v>18.65534019</c:v>
                </c:pt>
                <c:pt idx="299">
                  <c:v>18.282415390000001</c:v>
                </c:pt>
                <c:pt idx="300">
                  <c:v>18.582872389999999</c:v>
                </c:pt>
                <c:pt idx="301">
                  <c:v>18.279348370000001</c:v>
                </c:pt>
                <c:pt idx="302">
                  <c:v>18.93717384</c:v>
                </c:pt>
                <c:pt idx="303">
                  <c:v>18.228530880000001</c:v>
                </c:pt>
                <c:pt idx="304">
                  <c:v>18.574134829999998</c:v>
                </c:pt>
                <c:pt idx="305">
                  <c:v>18.151338580000001</c:v>
                </c:pt>
                <c:pt idx="306">
                  <c:v>18.787044529999999</c:v>
                </c:pt>
                <c:pt idx="307">
                  <c:v>18.477993009999999</c:v>
                </c:pt>
                <c:pt idx="308">
                  <c:v>18.610061649999999</c:v>
                </c:pt>
                <c:pt idx="309">
                  <c:v>18.403001790000001</c:v>
                </c:pt>
                <c:pt idx="310">
                  <c:v>18.450136180000001</c:v>
                </c:pt>
                <c:pt idx="311">
                  <c:v>18.458814619999998</c:v>
                </c:pt>
                <c:pt idx="312">
                  <c:v>18.656368260000001</c:v>
                </c:pt>
                <c:pt idx="313">
                  <c:v>18.574869159999999</c:v>
                </c:pt>
                <c:pt idx="314">
                  <c:v>18.262168880000001</c:v>
                </c:pt>
                <c:pt idx="315">
                  <c:v>18.58440208</c:v>
                </c:pt>
                <c:pt idx="316">
                  <c:v>18.491291050000001</c:v>
                </c:pt>
                <c:pt idx="317">
                  <c:v>18.56844139</c:v>
                </c:pt>
                <c:pt idx="318">
                  <c:v>18.342264180000001</c:v>
                </c:pt>
                <c:pt idx="319">
                  <c:v>18.943601610000002</c:v>
                </c:pt>
                <c:pt idx="320">
                  <c:v>18.060205459999999</c:v>
                </c:pt>
                <c:pt idx="321">
                  <c:v>18.770151139999999</c:v>
                </c:pt>
                <c:pt idx="322">
                  <c:v>18.3647995</c:v>
                </c:pt>
                <c:pt idx="323">
                  <c:v>18.735235209999999</c:v>
                </c:pt>
                <c:pt idx="324">
                  <c:v>18.27252769</c:v>
                </c:pt>
                <c:pt idx="325">
                  <c:v>18.786689760000002</c:v>
                </c:pt>
                <c:pt idx="326">
                  <c:v>18.27547646</c:v>
                </c:pt>
                <c:pt idx="327">
                  <c:v>18.53897667</c:v>
                </c:pt>
                <c:pt idx="328">
                  <c:v>18.71844673</c:v>
                </c:pt>
                <c:pt idx="329">
                  <c:v>18.602039340000001</c:v>
                </c:pt>
                <c:pt idx="330">
                  <c:v>17.891057969999999</c:v>
                </c:pt>
                <c:pt idx="331">
                  <c:v>16.743951800000001</c:v>
                </c:pt>
                <c:pt idx="332">
                  <c:v>15.455062870000001</c:v>
                </c:pt>
                <c:pt idx="333">
                  <c:v>14.28304863</c:v>
                </c:pt>
                <c:pt idx="334">
                  <c:v>13.18417835</c:v>
                </c:pt>
                <c:pt idx="335">
                  <c:v>12.18462276</c:v>
                </c:pt>
                <c:pt idx="336">
                  <c:v>11.22149181</c:v>
                </c:pt>
                <c:pt idx="337">
                  <c:v>10.45820522</c:v>
                </c:pt>
                <c:pt idx="338">
                  <c:v>9.6884374599999994</c:v>
                </c:pt>
                <c:pt idx="339">
                  <c:v>9.0241670599999999</c:v>
                </c:pt>
                <c:pt idx="340">
                  <c:v>8.3551015900000003</c:v>
                </c:pt>
                <c:pt idx="341">
                  <c:v>7.7967457800000002</c:v>
                </c:pt>
                <c:pt idx="342">
                  <c:v>7.1985936199999996</c:v>
                </c:pt>
                <c:pt idx="343">
                  <c:v>6.6749653799999997</c:v>
                </c:pt>
                <c:pt idx="344">
                  <c:v>6.1172847700000004</c:v>
                </c:pt>
                <c:pt idx="345">
                  <c:v>5.58113861</c:v>
                </c:pt>
                <c:pt idx="346">
                  <c:v>5.0970053699999998</c:v>
                </c:pt>
                <c:pt idx="347">
                  <c:v>4.6450090399999997</c:v>
                </c:pt>
                <c:pt idx="348">
                  <c:v>4.2348771100000002</c:v>
                </c:pt>
                <c:pt idx="349">
                  <c:v>3.8751797699999999</c:v>
                </c:pt>
                <c:pt idx="350">
                  <c:v>3.4715294800000001</c:v>
                </c:pt>
                <c:pt idx="351">
                  <c:v>3.0918540999999999</c:v>
                </c:pt>
                <c:pt idx="352">
                  <c:v>2.7403960199999999</c:v>
                </c:pt>
                <c:pt idx="353">
                  <c:v>2.4234628699999998</c:v>
                </c:pt>
                <c:pt idx="354">
                  <c:v>2.1603496099999999</c:v>
                </c:pt>
                <c:pt idx="355">
                  <c:v>1.9021207099999999</c:v>
                </c:pt>
                <c:pt idx="356">
                  <c:v>1.6762957599999999</c:v>
                </c:pt>
                <c:pt idx="357">
                  <c:v>1.39553964</c:v>
                </c:pt>
                <c:pt idx="358">
                  <c:v>1.21444285</c:v>
                </c:pt>
                <c:pt idx="359">
                  <c:v>1.0321061600000001</c:v>
                </c:pt>
                <c:pt idx="360">
                  <c:v>0.82716674000000001</c:v>
                </c:pt>
                <c:pt idx="361">
                  <c:v>0.65638118999999995</c:v>
                </c:pt>
                <c:pt idx="362">
                  <c:v>0.50786995999999995</c:v>
                </c:pt>
                <c:pt idx="363">
                  <c:v>0.29920867000000001</c:v>
                </c:pt>
                <c:pt idx="364">
                  <c:v>0.18970507</c:v>
                </c:pt>
                <c:pt idx="365">
                  <c:v>7.478891E-2</c:v>
                </c:pt>
                <c:pt idx="366">
                  <c:v>-6.4149360000000002E-2</c:v>
                </c:pt>
                <c:pt idx="367">
                  <c:v>-0.20188028999999999</c:v>
                </c:pt>
                <c:pt idx="368">
                  <c:v>-0.31989634</c:v>
                </c:pt>
                <c:pt idx="369">
                  <c:v>-0.41066598999999998</c:v>
                </c:pt>
                <c:pt idx="370">
                  <c:v>-0.58392739000000005</c:v>
                </c:pt>
                <c:pt idx="371">
                  <c:v>-0.62027562000000003</c:v>
                </c:pt>
                <c:pt idx="372">
                  <c:v>-0.76146132</c:v>
                </c:pt>
                <c:pt idx="373">
                  <c:v>-0.86151230000000001</c:v>
                </c:pt>
                <c:pt idx="374">
                  <c:v>-0.94112235</c:v>
                </c:pt>
                <c:pt idx="375">
                  <c:v>-1.00616086</c:v>
                </c:pt>
                <c:pt idx="376">
                  <c:v>-1.07844126</c:v>
                </c:pt>
                <c:pt idx="377">
                  <c:v>-1.14299035</c:v>
                </c:pt>
                <c:pt idx="378">
                  <c:v>-1.20091546</c:v>
                </c:pt>
                <c:pt idx="379">
                  <c:v>-1.2775113600000001</c:v>
                </c:pt>
                <c:pt idx="380">
                  <c:v>-1.3004199299999999</c:v>
                </c:pt>
                <c:pt idx="381">
                  <c:v>-1.35386038</c:v>
                </c:pt>
                <c:pt idx="382">
                  <c:v>-1.3795078999999999</c:v>
                </c:pt>
                <c:pt idx="383">
                  <c:v>-1.4589425300000001</c:v>
                </c:pt>
                <c:pt idx="384">
                  <c:v>-1.5593442900000001</c:v>
                </c:pt>
                <c:pt idx="385">
                  <c:v>-1.57940996</c:v>
                </c:pt>
                <c:pt idx="386">
                  <c:v>-1.6175732599999999</c:v>
                </c:pt>
                <c:pt idx="387">
                  <c:v>-1.6800115099999999</c:v>
                </c:pt>
                <c:pt idx="388">
                  <c:v>-1.73509979</c:v>
                </c:pt>
                <c:pt idx="389">
                  <c:v>-1.75410712</c:v>
                </c:pt>
                <c:pt idx="390">
                  <c:v>-1.7956924400000001</c:v>
                </c:pt>
                <c:pt idx="391">
                  <c:v>-1.8606311099999999</c:v>
                </c:pt>
              </c:numCache>
            </c:numRef>
          </c:yVal>
          <c:smooth val="1"/>
          <c:extLst>
            <c:ext xmlns:c16="http://schemas.microsoft.com/office/drawing/2014/chart" uri="{C3380CC4-5D6E-409C-BE32-E72D297353CC}">
              <c16:uniqueId val="{00000000-5257-4735-91FD-7CC716806644}"/>
            </c:ext>
          </c:extLst>
        </c:ser>
        <c:dLbls>
          <c:showLegendKey val="0"/>
          <c:showVal val="0"/>
          <c:showCatName val="0"/>
          <c:showSerName val="0"/>
          <c:showPercent val="0"/>
          <c:showBubbleSize val="0"/>
        </c:dLbls>
        <c:axId val="217469416"/>
        <c:axId val="217467848"/>
      </c:scatterChart>
      <c:valAx>
        <c:axId val="217469416"/>
        <c:scaling>
          <c:orientation val="minMax"/>
        </c:scaling>
        <c:delete val="0"/>
        <c:axPos val="b"/>
        <c:title>
          <c:tx>
            <c:rich>
              <a:bodyPr/>
              <a:lstStyle/>
              <a:p>
                <a:pPr>
                  <a:defRPr/>
                </a:pPr>
                <a:r>
                  <a:rPr lang="en-US"/>
                  <a:t>Time (hr)</a:t>
                </a:r>
              </a:p>
            </c:rich>
          </c:tx>
          <c:overlay val="0"/>
        </c:title>
        <c:numFmt formatCode="General" sourceLinked="1"/>
        <c:majorTickMark val="none"/>
        <c:minorTickMark val="none"/>
        <c:tickLblPos val="nextTo"/>
        <c:crossAx val="217467848"/>
        <c:crosses val="autoZero"/>
        <c:crossBetween val="midCat"/>
      </c:valAx>
      <c:valAx>
        <c:axId val="217467848"/>
        <c:scaling>
          <c:orientation val="minMax"/>
        </c:scaling>
        <c:delete val="0"/>
        <c:axPos val="l"/>
        <c:majorGridlines/>
        <c:title>
          <c:tx>
            <c:rich>
              <a:bodyPr/>
              <a:lstStyle/>
              <a:p>
                <a:pPr>
                  <a:defRPr/>
                </a:pPr>
                <a:r>
                  <a:rPr lang="en-US"/>
                  <a:t>Head Loss (cm)</a:t>
                </a:r>
              </a:p>
            </c:rich>
          </c:tx>
          <c:overlay val="0"/>
        </c:title>
        <c:numFmt formatCode="General" sourceLinked="1"/>
        <c:majorTickMark val="none"/>
        <c:minorTickMark val="none"/>
        <c:tickLblPos val="nextTo"/>
        <c:crossAx val="217469416"/>
        <c:crosses val="autoZero"/>
        <c:crossBetween val="midCat"/>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3733863582"/>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endParaRPr lang="en-US" sz="1100" dirty="0"/>
          </a:p>
          <a:p>
            <a:pPr lvl="0">
              <a:spcBef>
                <a:spcPts val="0"/>
              </a:spcBef>
              <a:buNone/>
            </a:pPr>
            <a:r>
              <a:rPr lang="en-US" sz="1100" dirty="0"/>
              <a:t>Abstract: </a:t>
            </a:r>
          </a:p>
          <a:p>
            <a:pPr lvl="0">
              <a:spcBef>
                <a:spcPts val="0"/>
              </a:spcBef>
              <a:buNone/>
            </a:pPr>
            <a:r>
              <a:rPr lang="en-US" sz="1100" dirty="0"/>
              <a:t>Dynamic models of rapid sand filtration have proved elusive in describing for the diminishing pore space and increasing head loss in a filtration run. Empirical data from this study show that head loss increases linearly over time despite filter breakthrough. Dirty filter bed head loss data show that minor losses add to head loss over time. A new model for dynamic filtration is proposed, which models captured particles as embedded rings of flocs in the filter bed. Particle removal through filtration is described with an active filtration zone of empty pores filling up with particles. This zone moves for particles to attach.</a:t>
            </a:r>
          </a:p>
          <a:p>
            <a:pPr lvl="0">
              <a:spcBef>
                <a:spcPts val="0"/>
              </a:spcBef>
              <a:buNone/>
            </a:pPr>
            <a:endParaRPr lang="en-US" sz="1100" dirty="0"/>
          </a:p>
          <a:p>
            <a:pPr lvl="0">
              <a:spcBef>
                <a:spcPts val="0"/>
              </a:spcBef>
              <a:buNone/>
            </a:pPr>
            <a:endParaRPr lang="en-US" sz="1100" dirty="0"/>
          </a:p>
          <a:p>
            <a:pPr rtl="0"/>
            <a:r>
              <a:rPr lang="en-US" sz="1100" dirty="0"/>
              <a:t>Notes: </a:t>
            </a:r>
            <a:r>
              <a:rPr lang="en-US" sz="1100" b="0" i="0" u="none" strike="noStrike" kern="1200" dirty="0">
                <a:solidFill>
                  <a:schemeClr val="tx1"/>
                </a:solidFill>
                <a:effectLst/>
                <a:latin typeface="+mn-lt"/>
                <a:ea typeface="+mn-ea"/>
                <a:cs typeface="+mn-cs"/>
              </a:rPr>
              <a:t>The main goal of our team was to continue research on the development of a mathematical model </a:t>
            </a:r>
            <a:r>
              <a:rPr lang="en-US" sz="1100" b="0" i="0" u="none" strike="noStrike" kern="1200" dirty="0" err="1">
                <a:solidFill>
                  <a:schemeClr val="tx1"/>
                </a:solidFill>
                <a:effectLst/>
                <a:latin typeface="+mn-lt"/>
                <a:ea typeface="+mn-ea"/>
                <a:cs typeface="+mn-cs"/>
              </a:rPr>
              <a:t>model</a:t>
            </a:r>
            <a:r>
              <a:rPr lang="en-US" sz="1100" b="0" i="0" u="none" strike="noStrike" kern="1200" dirty="0">
                <a:solidFill>
                  <a:schemeClr val="tx1"/>
                </a:solidFill>
                <a:effectLst/>
                <a:latin typeface="+mn-lt"/>
                <a:ea typeface="+mn-ea"/>
                <a:cs typeface="+mn-cs"/>
              </a:rPr>
              <a:t> to explain the physics behind the filtration. Sand filtration has been in the field of water treatment for more than a century , But a fuller understanding of what happens inside a filter has always remained ambiguous. So our team is trying to find that.</a:t>
            </a:r>
            <a:endParaRPr lang="en-US" b="0" dirty="0">
              <a:effectLst/>
            </a:endParaRPr>
          </a:p>
          <a:p>
            <a:br>
              <a:rPr lang="en-US" dirty="0"/>
            </a:br>
            <a:endParaRPr lang="en-US" sz="1100" dirty="0"/>
          </a:p>
        </p:txBody>
      </p:sp>
      <p:sp>
        <p:nvSpPr>
          <p:cNvPr id="160" name="Shape 1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1809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Shape 40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Clr>
                <a:schemeClr val="dk1"/>
              </a:buClr>
              <a:buSzPct val="110000"/>
              <a:buFont typeface="Arial"/>
              <a:buNone/>
            </a:pPr>
            <a:r>
              <a:rPr lang="en-US" sz="1000" dirty="0"/>
              <a:t>ROSE: Comparing head loss to velocity in a dirty bed yields a nonlinear relationship, showing that there are minor losses occurring in a dirty bed. This supports the existence of a washer-like geometry. Moreover, major losses also increase and that is important for determining the washer dimensions.</a:t>
            </a:r>
          </a:p>
        </p:txBody>
      </p:sp>
      <p:sp>
        <p:nvSpPr>
          <p:cNvPr id="407" name="Shape 4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34666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Shape 41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Clr>
                <a:schemeClr val="dk1"/>
              </a:buClr>
              <a:buFont typeface="Arial"/>
              <a:buNone/>
            </a:pPr>
            <a:r>
              <a:rPr lang="en-US" sz="1000" dirty="0">
                <a:solidFill>
                  <a:schemeClr val="dk1"/>
                </a:solidFill>
              </a:rPr>
              <a:t>The minor loss component can then be used to calculate the inner diameter of a washer. Currently, we are using the flow expansion formula to represent the flow contraction through a washer and its expansion into the expansion. However, we assume that there is no vena </a:t>
            </a:r>
            <a:r>
              <a:rPr lang="en-US" sz="1000" dirty="0" err="1">
                <a:solidFill>
                  <a:schemeClr val="dk1"/>
                </a:solidFill>
              </a:rPr>
              <a:t>contracta</a:t>
            </a:r>
            <a:r>
              <a:rPr lang="en-US" sz="1000" dirty="0">
                <a:solidFill>
                  <a:schemeClr val="dk1"/>
                </a:solidFill>
              </a:rPr>
              <a:t> due to gradual flow expansion in the expansion, so pi VC is 1. Our calculations show that the inner diameter of the washer is about 62 micrometer, which is smaller than the diameter of constriction, 77 micrometer, so it is a reasonable analysis!</a:t>
            </a:r>
          </a:p>
        </p:txBody>
      </p:sp>
      <p:sp>
        <p:nvSpPr>
          <p:cNvPr id="417" name="Shape 4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4042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Shape 41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Clr>
                <a:schemeClr val="dk1"/>
              </a:buClr>
              <a:buFont typeface="Arial"/>
              <a:buNone/>
            </a:pPr>
            <a:r>
              <a:rPr lang="en-US" sz="1000" dirty="0">
                <a:solidFill>
                  <a:schemeClr val="dk1"/>
                </a:solidFill>
              </a:rPr>
              <a:t>To complete the washer model, the washer height was calculated. There are two ways to do so, the shear approach and the volume approach. We can then compare the heights we get using both approaches. If they are the same, then the washer model is validated.</a:t>
            </a:r>
          </a:p>
        </p:txBody>
      </p:sp>
      <p:sp>
        <p:nvSpPr>
          <p:cNvPr id="417" name="Shape 4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2828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Shape 43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Clr>
                <a:schemeClr val="dk1"/>
              </a:buClr>
              <a:buFont typeface="Arial"/>
              <a:buNone/>
            </a:pPr>
            <a:r>
              <a:rPr lang="en-US" sz="1000" dirty="0">
                <a:solidFill>
                  <a:schemeClr val="dk1"/>
                </a:solidFill>
              </a:rPr>
              <a:t>The shear approach looks at the increase in major loss to calculate washer height. The underlying assumption here is that the flow accumulate additional shear as it passes through the washers. Therefore, we can use a force balance to determine the length through which the flow must pass to create the corresponding pressure drop. The challenge is that the washers are very small and we assume that the flow through the washer will not fully develop into a parabolic velocity profile. Hence, we are considering the flow through the washer to be similar to the flow over a flat plate. So the flat plate is essentially the washer wall. This assumption will give us a flat plate drag coefficient and force equation, which we can use to determine the distance travelled to create that force. </a:t>
            </a:r>
          </a:p>
          <a:p>
            <a:pPr lvl="0" rtl="0">
              <a:spcBef>
                <a:spcPts val="0"/>
              </a:spcBef>
              <a:buClr>
                <a:schemeClr val="dk1"/>
              </a:buClr>
              <a:buFont typeface="Arial"/>
              <a:buNone/>
            </a:pPr>
            <a:endParaRPr lang="en-US" sz="1000" dirty="0">
              <a:solidFill>
                <a:schemeClr val="dk1"/>
              </a:solidFill>
            </a:endParaRPr>
          </a:p>
          <a:p>
            <a:pPr lvl="0" rtl="0">
              <a:spcBef>
                <a:spcPts val="0"/>
              </a:spcBef>
              <a:buClr>
                <a:schemeClr val="dk1"/>
              </a:buClr>
              <a:buFont typeface="Arial"/>
              <a:buNone/>
            </a:pPr>
            <a:r>
              <a:rPr lang="en-US" sz="1000" dirty="0">
                <a:solidFill>
                  <a:schemeClr val="dk1"/>
                </a:solidFill>
              </a:rPr>
              <a:t>This washer height is the height that the collected data gives us.</a:t>
            </a:r>
          </a:p>
          <a:p>
            <a:pPr lvl="0" rtl="0">
              <a:spcBef>
                <a:spcPts val="0"/>
              </a:spcBef>
              <a:buClr>
                <a:schemeClr val="dk1"/>
              </a:buClr>
              <a:buFont typeface="Arial"/>
              <a:buNone/>
            </a:pPr>
            <a:endParaRPr lang="en-US" sz="1000" dirty="0">
              <a:solidFill>
                <a:schemeClr val="dk1"/>
              </a:solidFill>
            </a:endParaRPr>
          </a:p>
          <a:p>
            <a:pPr lvl="0" rtl="0">
              <a:spcBef>
                <a:spcPts val="0"/>
              </a:spcBef>
              <a:buClr>
                <a:schemeClr val="dk1"/>
              </a:buClr>
              <a:buFont typeface="Arial"/>
              <a:buNone/>
            </a:pPr>
            <a:r>
              <a:rPr lang="en-US" sz="1000" dirty="0">
                <a:solidFill>
                  <a:schemeClr val="dk1"/>
                </a:solidFill>
              </a:rPr>
              <a:t>Flat plate figure: https://upload.wikimedia.org/wikipedia/commons/thumb/8/85/Wickipedia_Picture_Boundary_Layer_Thickness.jpg/400px-Wickipedia_Picture_Boundary_Layer_Thickness.jpg </a:t>
            </a:r>
          </a:p>
        </p:txBody>
      </p:sp>
      <p:sp>
        <p:nvSpPr>
          <p:cNvPr id="431" name="Shape 4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26233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Shape 444"/>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dirty="0">
                <a:solidFill>
                  <a:schemeClr val="dk1"/>
                </a:solidFill>
              </a:rPr>
              <a:t>Another way to calculate washer height is using the volume of flocs retailed in the filter and the previously calculated inner diameter of the washer. As mentioned earlier, we did a mass balance of clay and </a:t>
            </a:r>
            <a:r>
              <a:rPr lang="en-US" sz="1000" dirty="0" err="1">
                <a:solidFill>
                  <a:schemeClr val="dk1"/>
                </a:solidFill>
              </a:rPr>
              <a:t>PACl</a:t>
            </a:r>
            <a:r>
              <a:rPr lang="en-US" sz="1000" dirty="0">
                <a:solidFill>
                  <a:schemeClr val="dk1"/>
                </a:solidFill>
              </a:rPr>
              <a:t> going into and coming out of the filter to find the volume of flocs retained in the filter. Then, following our model, the volume of the floc deposition is the volume of a hollow cylinder where capital R is the diameter of a constriction and r is the inner diameter of washer. </a:t>
            </a:r>
          </a:p>
          <a:p>
            <a:pPr lvl="0" rtl="0">
              <a:spcBef>
                <a:spcPts val="0"/>
              </a:spcBef>
              <a:buNone/>
            </a:pPr>
            <a:endParaRPr lang="en-US" sz="1000" dirty="0">
              <a:solidFill>
                <a:schemeClr val="dk1"/>
              </a:solidFill>
            </a:endParaRPr>
          </a:p>
          <a:p>
            <a:pPr lvl="0" rtl="0">
              <a:spcBef>
                <a:spcPts val="0"/>
              </a:spcBef>
              <a:buNone/>
            </a:pPr>
            <a:r>
              <a:rPr lang="en-US" sz="1000" dirty="0">
                <a:solidFill>
                  <a:schemeClr val="dk1"/>
                </a:solidFill>
              </a:rPr>
              <a:t>This washer height is the height the model gives us.</a:t>
            </a:r>
          </a:p>
        </p:txBody>
      </p:sp>
      <p:sp>
        <p:nvSpPr>
          <p:cNvPr id="445" name="Shape 4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8008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Shape 444"/>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dirty="0">
                <a:solidFill>
                  <a:schemeClr val="dk1"/>
                </a:solidFill>
              </a:rPr>
              <a:t>When we used </a:t>
            </a:r>
            <a:r>
              <a:rPr lang="en-US" sz="1000" baseline="0" dirty="0">
                <a:solidFill>
                  <a:schemeClr val="dk1"/>
                </a:solidFill>
              </a:rPr>
              <a:t>the shear approach, the washer height was much too small compared to the height from the volume approach. Therefore, the washer model proposes a particle deposition geometry, the washer, that creates two problems: it creates too much additional major losses and accounts for too little of the volume of retained particles in the filter bed. We need to brainstorm other particle deposition geometries or mechanisms that will limit major losses while accounting for a large volume. But one thing that we can take away from our semester’s analyses is that minor losses are occurring in the filter bed as opposed to the clean bed, so particle deposition must be causing flow contractions and expansions during filtration. This is an approach that previous literature has not taken to understand filter performance, so it is still relevant!</a:t>
            </a:r>
          </a:p>
          <a:p>
            <a:pPr lvl="0" rtl="0">
              <a:spcBef>
                <a:spcPts val="0"/>
              </a:spcBef>
              <a:buNone/>
            </a:pPr>
            <a:endParaRPr lang="en-US" sz="1000" baseline="0" dirty="0">
              <a:solidFill>
                <a:schemeClr val="dk1"/>
              </a:solidFill>
            </a:endParaRPr>
          </a:p>
          <a:p>
            <a:pPr lvl="0" rtl="0">
              <a:spcBef>
                <a:spcPts val="0"/>
              </a:spcBef>
              <a:buNone/>
            </a:pPr>
            <a:r>
              <a:rPr lang="en-US" sz="1000" baseline="0" dirty="0">
                <a:solidFill>
                  <a:schemeClr val="dk1"/>
                </a:solidFill>
              </a:rPr>
              <a:t>Shear approach: 3.8 micrometer</a:t>
            </a:r>
          </a:p>
          <a:p>
            <a:pPr lvl="0" rtl="0">
              <a:spcBef>
                <a:spcPts val="0"/>
              </a:spcBef>
              <a:buNone/>
            </a:pPr>
            <a:r>
              <a:rPr lang="en-US" sz="1000" dirty="0">
                <a:solidFill>
                  <a:schemeClr val="dk1"/>
                </a:solidFill>
              </a:rPr>
              <a:t>Volume approach: around 84 micrometer</a:t>
            </a:r>
          </a:p>
        </p:txBody>
      </p:sp>
      <p:sp>
        <p:nvSpPr>
          <p:cNvPr id="445" name="Shape 4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86904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3541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dirty="0"/>
          </a:p>
        </p:txBody>
      </p:sp>
      <p:sp>
        <p:nvSpPr>
          <p:cNvPr id="501" name="Shape 5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96989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Shape 51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dirty="0"/>
              <a:t>From this point on, add any slides with figures that will help support your thesis. You might pull these figures from your Final Report. </a:t>
            </a:r>
          </a:p>
        </p:txBody>
      </p:sp>
      <p:sp>
        <p:nvSpPr>
          <p:cNvPr id="513" name="Shape 5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5620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DA211FD9-2E30-4C47-A861-CC950DE10BF4}" type="slidenum">
              <a:rPr lang="en-US" smtClean="0">
                <a:solidFill>
                  <a:prstClr val="black"/>
                </a:solidFill>
                <a:latin typeface="Calibri"/>
              </a:rPr>
              <a:pPr/>
              <a:t>19</a:t>
            </a:fld>
            <a:endParaRPr lang="en-US">
              <a:solidFill>
                <a:prstClr val="black"/>
              </a:solidFill>
              <a:latin typeface="Calibri"/>
            </a:endParaRPr>
          </a:p>
        </p:txBody>
      </p:sp>
    </p:spTree>
    <p:extLst>
      <p:ext uri="{BB962C8B-B14F-4D97-AF65-F5344CB8AC3E}">
        <p14:creationId xmlns:p14="http://schemas.microsoft.com/office/powerpoint/2010/main" val="2234643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dirty="0"/>
              <a:t>Mythri</a:t>
            </a:r>
            <a:r>
              <a:rPr lang="en-US" baseline="0" dirty="0"/>
              <a:t> : </a:t>
            </a:r>
            <a:r>
              <a:rPr lang="en-US" sz="1100" b="0" i="0" u="none" strike="noStrike" kern="1200" dirty="0">
                <a:solidFill>
                  <a:schemeClr val="tx1"/>
                </a:solidFill>
                <a:effectLst/>
                <a:latin typeface="+mn-lt"/>
                <a:ea typeface="+mn-ea"/>
                <a:cs typeface="+mn-cs"/>
              </a:rPr>
              <a:t>So this semester, Our team has been working on two main tasks. One was validating washer model. Past </a:t>
            </a:r>
            <a:r>
              <a:rPr lang="en-US" sz="1100" b="0" i="0" u="none" strike="noStrike" kern="1200" dirty="0" err="1">
                <a:solidFill>
                  <a:schemeClr val="tx1"/>
                </a:solidFill>
                <a:effectLst/>
                <a:latin typeface="+mn-lt"/>
                <a:ea typeface="+mn-ea"/>
                <a:cs typeface="+mn-cs"/>
              </a:rPr>
              <a:t>aguaclara</a:t>
            </a:r>
            <a:r>
              <a:rPr lang="en-US" sz="1100" b="0" i="0" u="none" strike="noStrike" kern="1200" dirty="0">
                <a:solidFill>
                  <a:schemeClr val="tx1"/>
                </a:solidFill>
                <a:effectLst/>
                <a:latin typeface="+mn-lt"/>
                <a:ea typeface="+mn-ea"/>
                <a:cs typeface="+mn-cs"/>
              </a:rPr>
              <a:t> team had come up with a model to explain the physics behind the filtration. Through the course of the semester, we found that the washer model does not work Our second task was to </a:t>
            </a:r>
            <a:r>
              <a:rPr lang="en-US" sz="1100" b="0" i="0" u="none" strike="noStrike" kern="1200" dirty="0" err="1">
                <a:solidFill>
                  <a:schemeClr val="tx1"/>
                </a:solidFill>
                <a:effectLst/>
                <a:latin typeface="+mn-lt"/>
                <a:ea typeface="+mn-ea"/>
                <a:cs typeface="+mn-cs"/>
              </a:rPr>
              <a:t>organise</a:t>
            </a:r>
            <a:r>
              <a:rPr lang="en-US" sz="1100" b="0" i="0" u="none" strike="noStrike" kern="1200" dirty="0">
                <a:solidFill>
                  <a:schemeClr val="tx1"/>
                </a:solidFill>
                <a:effectLst/>
                <a:latin typeface="+mn-lt"/>
                <a:ea typeface="+mn-ea"/>
                <a:cs typeface="+mn-cs"/>
              </a:rPr>
              <a:t> the ideas, findings and results into a paper for the journal. Since the model does not work, the team tried to conclude the paper explaining a different approach to modelling. And we hope future teams would be able to come up with a reasonable geometry.</a:t>
            </a:r>
            <a:endParaRPr lang="en-US" b="0" dirty="0">
              <a:effectLst/>
            </a:endParaRPr>
          </a:p>
          <a:p>
            <a:br>
              <a:rPr lang="en-US" dirty="0"/>
            </a:br>
            <a:endParaRPr lang="en-US" dirty="0"/>
          </a:p>
        </p:txBody>
      </p:sp>
    </p:spTree>
    <p:extLst>
      <p:ext uri="{BB962C8B-B14F-4D97-AF65-F5344CB8AC3E}">
        <p14:creationId xmlns:p14="http://schemas.microsoft.com/office/powerpoint/2010/main" val="13390059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Procedure and experimental conditions</a:t>
            </a:r>
          </a:p>
          <a:p>
            <a:r>
              <a:rPr lang="en-US" dirty="0"/>
              <a:t>PID</a:t>
            </a: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DA211FD9-2E30-4C47-A861-CC950DE10BF4}" type="slidenum">
              <a:rPr lang="en-US" smtClean="0">
                <a:solidFill>
                  <a:prstClr val="black"/>
                </a:solidFill>
                <a:latin typeface="Calibri"/>
              </a:rPr>
              <a:pPr/>
              <a:t>20</a:t>
            </a:fld>
            <a:endParaRPr lang="en-US">
              <a:solidFill>
                <a:prstClr val="black"/>
              </a:solidFill>
              <a:latin typeface="Calibri"/>
            </a:endParaRPr>
          </a:p>
        </p:txBody>
      </p:sp>
    </p:spTree>
    <p:extLst>
      <p:ext uri="{BB962C8B-B14F-4D97-AF65-F5344CB8AC3E}">
        <p14:creationId xmlns:p14="http://schemas.microsoft.com/office/powerpoint/2010/main" val="1024634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Influent turbidity at 5 NTU,</a:t>
            </a:r>
            <a:r>
              <a:rPr lang="en-US" baseline="0" dirty="0"/>
              <a:t> flow rate at 0.98 mL/s, </a:t>
            </a:r>
            <a:r>
              <a:rPr lang="en-US" baseline="0" dirty="0" err="1"/>
              <a:t>PACl</a:t>
            </a:r>
            <a:r>
              <a:rPr lang="en-US" baseline="0" dirty="0"/>
              <a:t> dosage at 2 mg/L – same experiment over and over, but breakthrough/failure times are different for all of them – ranging from 1.5 hours to 3 hours</a:t>
            </a:r>
          </a:p>
          <a:p>
            <a:r>
              <a:rPr lang="en-US" baseline="0" dirty="0"/>
              <a:t>Two filter runs have similar failure times of 3 hours – but this result is inconsistent with failure times we expected with other coagulant dosages</a:t>
            </a:r>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DA211FD9-2E30-4C47-A861-CC950DE10BF4}" type="slidenum">
              <a:rPr lang="en-US" smtClean="0">
                <a:solidFill>
                  <a:prstClr val="black"/>
                </a:solidFill>
                <a:latin typeface="Calibri"/>
              </a:rPr>
              <a:pPr/>
              <a:t>21</a:t>
            </a:fld>
            <a:endParaRPr lang="en-US">
              <a:solidFill>
                <a:prstClr val="black"/>
              </a:solidFill>
              <a:latin typeface="Calibri"/>
            </a:endParaRPr>
          </a:p>
        </p:txBody>
      </p:sp>
    </p:spTree>
    <p:extLst>
      <p:ext uri="{BB962C8B-B14F-4D97-AF65-F5344CB8AC3E}">
        <p14:creationId xmlns:p14="http://schemas.microsoft.com/office/powerpoint/2010/main" val="1879336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Clean bed head loss over time during experiment</a:t>
            </a:r>
          </a:p>
          <a:p>
            <a:r>
              <a:rPr lang="en-US" dirty="0"/>
              <a:t>Each jump up shows a</a:t>
            </a:r>
            <a:r>
              <a:rPr lang="en-US" baseline="0" dirty="0"/>
              <a:t>n increase in flow rate, thus increasing head loss</a:t>
            </a:r>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DA211FD9-2E30-4C47-A861-CC950DE10BF4}" type="slidenum">
              <a:rPr lang="en-US" smtClean="0">
                <a:solidFill>
                  <a:prstClr val="black"/>
                </a:solidFill>
                <a:latin typeface="Calibri"/>
              </a:rPr>
              <a:pPr/>
              <a:t>22</a:t>
            </a:fld>
            <a:endParaRPr lang="en-US">
              <a:solidFill>
                <a:prstClr val="black"/>
              </a:solidFill>
              <a:latin typeface="Calibri"/>
            </a:endParaRPr>
          </a:p>
        </p:txBody>
      </p:sp>
    </p:spTree>
    <p:extLst>
      <p:ext uri="{BB962C8B-B14F-4D97-AF65-F5344CB8AC3E}">
        <p14:creationId xmlns:p14="http://schemas.microsoft.com/office/powerpoint/2010/main" val="35485314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Dirty bed head loss over time during experiment</a:t>
            </a:r>
          </a:p>
          <a:p>
            <a:r>
              <a:rPr lang="en-US" dirty="0"/>
              <a:t>Each jump down shows</a:t>
            </a:r>
            <a:r>
              <a:rPr lang="en-US" baseline="0" dirty="0"/>
              <a:t> a decrease in flow rate, decreasing head loss</a:t>
            </a: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DA211FD9-2E30-4C47-A861-CC950DE10BF4}" type="slidenum">
              <a:rPr lang="en-US" smtClean="0">
                <a:solidFill>
                  <a:prstClr val="black"/>
                </a:solidFill>
                <a:latin typeface="Calibri"/>
              </a:rPr>
              <a:pPr/>
              <a:t>23</a:t>
            </a:fld>
            <a:endParaRPr lang="en-US">
              <a:solidFill>
                <a:prstClr val="black"/>
              </a:solidFill>
              <a:latin typeface="Calibri"/>
            </a:endParaRPr>
          </a:p>
        </p:txBody>
      </p:sp>
    </p:spTree>
    <p:extLst>
      <p:ext uri="{BB962C8B-B14F-4D97-AF65-F5344CB8AC3E}">
        <p14:creationId xmlns:p14="http://schemas.microsoft.com/office/powerpoint/2010/main" val="16545492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Lucinda</a:t>
            </a:r>
          </a:p>
          <a:p>
            <a:r>
              <a:rPr lang="en-US" dirty="0"/>
              <a:t>After looking at the microscopic deposition at each constriction, we began to hypothesize about the macroscopic process in the filter. Here we</a:t>
            </a:r>
            <a:r>
              <a:rPr lang="en-US" baseline="0" dirty="0"/>
              <a:t> will only look at a sand filter layer that has top-down flow and we will visualize the flocs entering from the top. Initially, the sand bed is entirely clean bed; no flocs have attached to the sand grains. As flocs stick to sand particles, washers being to form and the growing washers create the active zone. Therefore we can say that the active zone is where washers are developing. When washers have reached maximum volume, that region of the filter becomes part of the dirty bed. Despite the </a:t>
            </a:r>
          </a:p>
          <a:p>
            <a:r>
              <a:rPr lang="en-US" baseline="0" dirty="0"/>
              <a:t>. </a:t>
            </a:r>
            <a:endParaRPr lang="en-US" dirty="0"/>
          </a:p>
        </p:txBody>
      </p:sp>
      <p:sp>
        <p:nvSpPr>
          <p:cNvPr id="4" name="Slide Number Placeholder 3"/>
          <p:cNvSpPr>
            <a:spLocks noGrp="1"/>
          </p:cNvSpPr>
          <p:nvPr>
            <p:ph type="sldNum" sz="quarter" idx="10"/>
          </p:nvPr>
        </p:nvSpPr>
        <p:spPr/>
        <p:txBody>
          <a:bodyPr/>
          <a:lstStyle/>
          <a:p>
            <a:pPr algn="r">
              <a:defRPr/>
            </a:pPr>
            <a:fld id="{DA211FD9-2E30-4C47-A861-CC950DE10BF4}" type="slidenum">
              <a:rPr lang="en-US" sz="1800" smtClean="0">
                <a:solidFill>
                  <a:sysClr val="windowText" lastClr="000000"/>
                </a:solidFill>
                <a:latin typeface="Calibri"/>
                <a:ea typeface="+mn-ea"/>
              </a:rPr>
              <a:pPr algn="r">
                <a:defRPr/>
              </a:pPr>
              <a:t>24</a:t>
            </a:fld>
            <a:endParaRPr lang="en-US" sz="1800">
              <a:solidFill>
                <a:sysClr val="windowText" lastClr="000000"/>
              </a:solidFill>
              <a:latin typeface="Calibri"/>
              <a:ea typeface="+mn-ea"/>
            </a:endParaRPr>
          </a:p>
        </p:txBody>
      </p:sp>
    </p:spTree>
    <p:extLst>
      <p:ext uri="{BB962C8B-B14F-4D97-AF65-F5344CB8AC3E}">
        <p14:creationId xmlns:p14="http://schemas.microsoft.com/office/powerpoint/2010/main" val="3091227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rtl="0"/>
            <a:r>
              <a:rPr lang="en-US" sz="1000" dirty="0"/>
              <a:t>Mythri</a:t>
            </a:r>
            <a:r>
              <a:rPr lang="en-US" sz="1000" baseline="0" dirty="0"/>
              <a:t> Notes: - </a:t>
            </a:r>
            <a:r>
              <a:rPr lang="en-US" sz="1100" b="0" i="0" u="none" strike="noStrike" kern="1200" dirty="0">
                <a:solidFill>
                  <a:schemeClr val="tx1"/>
                </a:solidFill>
                <a:effectLst/>
                <a:latin typeface="+mn-lt"/>
                <a:ea typeface="+mn-ea"/>
                <a:cs typeface="+mn-cs"/>
              </a:rPr>
              <a:t>This semester, our team did a literature review and also found that the washer model does not work. From the literature review, we found that people all over the world has come up with different filtration models. They are very good at explaining good at explaining at what happens inside a clean bed. But we are concentrating on modelling the dynamic bed , </a:t>
            </a:r>
            <a:r>
              <a:rPr lang="en-US" sz="1100" b="0" i="0" u="none" strike="noStrike" kern="1200" dirty="0" err="1">
                <a:solidFill>
                  <a:schemeClr val="tx1"/>
                </a:solidFill>
                <a:effectLst/>
                <a:latin typeface="+mn-lt"/>
                <a:ea typeface="+mn-ea"/>
                <a:cs typeface="+mn-cs"/>
              </a:rPr>
              <a:t>ie</a:t>
            </a:r>
            <a:r>
              <a:rPr lang="en-US" sz="1100" b="0" i="0" u="none" strike="noStrike" kern="1200" dirty="0">
                <a:solidFill>
                  <a:schemeClr val="tx1"/>
                </a:solidFill>
                <a:effectLst/>
                <a:latin typeface="+mn-lt"/>
                <a:ea typeface="+mn-ea"/>
                <a:cs typeface="+mn-cs"/>
              </a:rPr>
              <a:t> when the filter starts getting clogged with the particle. We believe it is very important to know what happens inside a dirty bed as this can give insights on filter performance and filter failure time. Though we found a lot of literature which explains the dynamic bed modelling of filters, but we found that they are complex and do not </a:t>
            </a:r>
            <a:r>
              <a:rPr lang="en-US" sz="1100" b="0" i="0" u="none" strike="noStrike" kern="1200" dirty="0" err="1">
                <a:solidFill>
                  <a:schemeClr val="tx1"/>
                </a:solidFill>
                <a:effectLst/>
                <a:latin typeface="+mn-lt"/>
                <a:ea typeface="+mn-ea"/>
                <a:cs typeface="+mn-cs"/>
              </a:rPr>
              <a:t>visualisation</a:t>
            </a:r>
            <a:r>
              <a:rPr lang="en-US" sz="1100" b="0" i="0" u="none" strike="noStrike" kern="1200" dirty="0">
                <a:solidFill>
                  <a:schemeClr val="tx1"/>
                </a:solidFill>
                <a:effectLst/>
                <a:latin typeface="+mn-lt"/>
                <a:ea typeface="+mn-ea"/>
                <a:cs typeface="+mn-cs"/>
              </a:rPr>
              <a:t> or a geometry of the deposition inside the filter. The model which we are proposing is simple and also give a </a:t>
            </a:r>
            <a:r>
              <a:rPr lang="en-US" sz="1100" b="0" i="0" u="none" strike="noStrike" kern="1200" dirty="0" err="1">
                <a:solidFill>
                  <a:schemeClr val="tx1"/>
                </a:solidFill>
                <a:effectLst/>
                <a:latin typeface="+mn-lt"/>
                <a:ea typeface="+mn-ea"/>
                <a:cs typeface="+mn-cs"/>
              </a:rPr>
              <a:t>visualisation</a:t>
            </a:r>
            <a:r>
              <a:rPr lang="en-US" sz="1100" b="0" i="0" u="none" strike="noStrike" kern="1200" dirty="0">
                <a:solidFill>
                  <a:schemeClr val="tx1"/>
                </a:solidFill>
                <a:effectLst/>
                <a:latin typeface="+mn-lt"/>
                <a:ea typeface="+mn-ea"/>
                <a:cs typeface="+mn-cs"/>
              </a:rPr>
              <a:t> of flocs deposition in the filters. Our modelling approach is based on the finding of presence  of minor losses occurring in a dirty bed and additional major losses occurring in the dirty bed compared to the clean bed. So the two main highlights of our paper are the modelling approach and active zone hypothesis about which you will be hearing in a while.</a:t>
            </a:r>
            <a:endParaRPr lang="en-US" sz="1000" b="0" dirty="0">
              <a:effectLst/>
            </a:endParaRPr>
          </a:p>
          <a:p>
            <a:br>
              <a:rPr lang="en-US" sz="1000" dirty="0"/>
            </a:br>
            <a:endParaRPr lang="en-US" sz="1000" dirty="0"/>
          </a:p>
        </p:txBody>
      </p:sp>
      <p:sp>
        <p:nvSpPr>
          <p:cNvPr id="169" name="Shape 1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2719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9" name="Shape 209"/>
          <p:cNvSpPr txBox="1">
            <a:spLocks noGrp="1"/>
          </p:cNvSpPr>
          <p:nvPr>
            <p:ph type="body" idx="1"/>
          </p:nvPr>
        </p:nvSpPr>
        <p:spPr>
          <a:xfrm>
            <a:off x="685800" y="4400550"/>
            <a:ext cx="5486400" cy="36006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dirty="0" err="1">
                <a:solidFill>
                  <a:schemeClr val="dk1"/>
                </a:solidFill>
                <a:latin typeface="Calibri"/>
                <a:ea typeface="Calibri"/>
                <a:cs typeface="Calibri"/>
                <a:sym typeface="Calibri"/>
              </a:rPr>
              <a:t>Mythri</a:t>
            </a:r>
            <a:r>
              <a:rPr lang="en-US" sz="1200" b="0" i="0" u="none" strike="noStrike" cap="none" dirty="0">
                <a:solidFill>
                  <a:schemeClr val="dk1"/>
                </a:solidFill>
                <a:latin typeface="Calibri"/>
                <a:ea typeface="Calibri"/>
                <a:cs typeface="Calibri"/>
                <a:sym typeface="Calibri"/>
              </a:rPr>
              <a:t>: Our model is based on the constricted tube model. Past literature</a:t>
            </a:r>
            <a:r>
              <a:rPr lang="en-US" sz="1200" b="0" i="0" u="none" strike="noStrike" cap="none" baseline="0" dirty="0">
                <a:solidFill>
                  <a:schemeClr val="dk1"/>
                </a:solidFill>
                <a:latin typeface="Calibri"/>
                <a:ea typeface="Calibri"/>
                <a:cs typeface="Calibri"/>
                <a:sym typeface="Calibri"/>
              </a:rPr>
              <a:t> also confirms that the constricted tube model is the best model</a:t>
            </a:r>
            <a:r>
              <a:rPr lang="en-US" sz="1200" b="0" i="0" u="none" strike="noStrike" cap="none" dirty="0">
                <a:solidFill>
                  <a:schemeClr val="dk1"/>
                </a:solidFill>
                <a:latin typeface="Calibri"/>
                <a:ea typeface="Calibri"/>
                <a:cs typeface="Calibri"/>
                <a:sym typeface="Calibri"/>
              </a:rPr>
              <a:t> We believe that filter is made up of long tubes which has a series of constrictions and chambers. Constrictions are, the spaces where the sand particles are the closest to one another and the chambers are the volumes of larger pore spaces between tangent sand particles. The space in this picture is the pore volume in one single capillary tube for the constriction model. This is the vertical section</a:t>
            </a:r>
            <a:r>
              <a:rPr lang="en-US" sz="1200" b="0" i="0" u="none" strike="noStrike" cap="none" baseline="0" dirty="0">
                <a:solidFill>
                  <a:schemeClr val="dk1"/>
                </a:solidFill>
                <a:latin typeface="Calibri"/>
                <a:ea typeface="Calibri"/>
                <a:cs typeface="Calibri"/>
                <a:sym typeface="Calibri"/>
              </a:rPr>
              <a:t> of the tube</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Source:</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A new model for Granular porous media-</a:t>
            </a:r>
            <a:r>
              <a:rPr lang="en-US" sz="1200" b="0" i="0" u="none" strike="noStrike" cap="none" baseline="0" dirty="0">
                <a:solidFill>
                  <a:schemeClr val="dk1"/>
                </a:solidFill>
                <a:latin typeface="Calibri"/>
                <a:ea typeface="Calibri"/>
                <a:cs typeface="Calibri"/>
                <a:sym typeface="Calibri"/>
              </a:rPr>
              <a:t> A.C .Payatakes</a:t>
            </a:r>
            <a:endParaRPr lang="en-US" sz="1200" b="0" i="0" u="none" strike="noStrike" cap="none" dirty="0">
              <a:solidFill>
                <a:schemeClr val="dk1"/>
              </a:solidFill>
              <a:latin typeface="Calibri"/>
              <a:ea typeface="Calibri"/>
              <a:cs typeface="Calibri"/>
              <a:sym typeface="Calibri"/>
            </a:endParaRPr>
          </a:p>
        </p:txBody>
      </p:sp>
      <p:sp>
        <p:nvSpPr>
          <p:cNvPr id="210" name="Shape 210"/>
          <p:cNvSpPr txBox="1">
            <a:spLocks noGrp="1"/>
          </p:cNvSpPr>
          <p:nvPr>
            <p:ph type="sldNum" idx="12"/>
          </p:nvPr>
        </p:nvSpPr>
        <p:spPr>
          <a:xfrm>
            <a:off x="3884612" y="8685213"/>
            <a:ext cx="2971800" cy="4587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4</a:t>
            </a:fld>
            <a:endParaRPr lang="en-US" sz="18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53960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Shape 29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7" name="Shape 297"/>
          <p:cNvSpPr txBox="1">
            <a:spLocks noGrp="1"/>
          </p:cNvSpPr>
          <p:nvPr>
            <p:ph type="body" idx="1"/>
          </p:nvPr>
        </p:nvSpPr>
        <p:spPr>
          <a:xfrm>
            <a:off x="685800" y="4400550"/>
            <a:ext cx="5486400" cy="36006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dirty="0" err="1">
                <a:solidFill>
                  <a:schemeClr val="dk1"/>
                </a:solidFill>
                <a:latin typeface="Calibri"/>
                <a:ea typeface="Calibri"/>
                <a:cs typeface="Calibri"/>
                <a:sym typeface="Calibri"/>
              </a:rPr>
              <a:t>Mythri</a:t>
            </a:r>
            <a:r>
              <a:rPr lang="en-US" sz="1200" b="0" i="0" u="none" strike="noStrike" cap="none" dirty="0">
                <a:solidFill>
                  <a:schemeClr val="dk1"/>
                </a:solidFill>
                <a:latin typeface="Calibri"/>
                <a:ea typeface="Calibri"/>
                <a:cs typeface="Calibri"/>
                <a:sym typeface="Calibri"/>
              </a:rPr>
              <a:t>: - Before</a:t>
            </a:r>
            <a:r>
              <a:rPr lang="en-US" sz="1200" b="0" i="0" u="none" strike="noStrike" cap="none" baseline="0" dirty="0">
                <a:solidFill>
                  <a:schemeClr val="dk1"/>
                </a:solidFill>
                <a:latin typeface="Calibri"/>
                <a:ea typeface="Calibri"/>
                <a:cs typeface="Calibri"/>
                <a:sym typeface="Calibri"/>
              </a:rPr>
              <a:t> we get into the model, It is important to know what happens when water flows through the model, water flows through constrictions-streamline converges. When water flows pass through the constrictions, streamlines diverge. We are emphasizing streamline convergence because we hypothesize that interception is the dominant particle deposition mechanism. Interception is a particle deposition mechanism in which the particles follow the streamlines, so when the streamlines come close to the sand wall, the particles have a better chance to attach. </a:t>
            </a:r>
          </a:p>
        </p:txBody>
      </p:sp>
      <p:sp>
        <p:nvSpPr>
          <p:cNvPr id="298" name="Shape 298"/>
          <p:cNvSpPr txBox="1">
            <a:spLocks noGrp="1"/>
          </p:cNvSpPr>
          <p:nvPr>
            <p:ph type="sldNum" idx="12"/>
          </p:nvPr>
        </p:nvSpPr>
        <p:spPr>
          <a:xfrm>
            <a:off x="3884612" y="8685213"/>
            <a:ext cx="2971800" cy="4587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5</a:t>
            </a:fld>
            <a:endParaRPr lang="en-US" sz="18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881231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Shape 33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dirty="0"/>
              <a:t>ROSE: Our</a:t>
            </a:r>
            <a:r>
              <a:rPr lang="en-US" sz="1000" baseline="0" dirty="0"/>
              <a:t> goal is to determine the dimensions of the floc buildup in the filter. The first thing we did to determine the geometry was to perform </a:t>
            </a:r>
            <a:r>
              <a:rPr lang="en-US" sz="1000" dirty="0"/>
              <a:t>a mass balance on the filter by comparing influent and effluent turbidity. The mass of flocs left in the filter at failure is equal to the mass that entered throughout the test minus the mass that exited. Using an estimated floc density, the mass of flocs in the filter was converted to a volume. </a:t>
            </a:r>
          </a:p>
          <a:p>
            <a:pPr lvl="0">
              <a:spcBef>
                <a:spcPts val="0"/>
              </a:spcBef>
              <a:buClr>
                <a:schemeClr val="dk1"/>
              </a:buClr>
              <a:buSzPct val="110000"/>
              <a:buFont typeface="Arial"/>
              <a:buNone/>
            </a:pPr>
            <a:r>
              <a:rPr lang="en-US" sz="1000" dirty="0">
                <a:solidFill>
                  <a:schemeClr val="dk1"/>
                </a:solidFill>
              </a:rPr>
              <a:t>The total volume of available pore space in the filter can be found using the porosity of the sand. Compared to this volume, the volume of flocs is very small. </a:t>
            </a:r>
          </a:p>
          <a:p>
            <a:pPr lvl="0">
              <a:spcBef>
                <a:spcPts val="0"/>
              </a:spcBef>
              <a:buNone/>
            </a:pPr>
            <a:endParaRPr sz="1000" dirty="0"/>
          </a:p>
          <a:p>
            <a:pPr lvl="0" rtl="0">
              <a:spcBef>
                <a:spcPts val="0"/>
              </a:spcBef>
              <a:buClr>
                <a:srgbClr val="000000"/>
              </a:buClr>
              <a:buFont typeface="Arial"/>
              <a:buNone/>
            </a:pPr>
            <a:endParaRPr sz="1000" dirty="0"/>
          </a:p>
        </p:txBody>
      </p:sp>
      <p:sp>
        <p:nvSpPr>
          <p:cNvPr id="332" name="Shape 3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6626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Shape 36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dirty="0"/>
              <a:t>ROSE: Since very little mass actually accumulates in the filter, the volume of whatever geometry forms at the constrictions must be very small. The most intuitive</a:t>
            </a:r>
            <a:r>
              <a:rPr lang="en-US" sz="1000" baseline="0" dirty="0"/>
              <a:t> geometry is a simple washer in which flocs accumulate around the edges of the constriction in a ring which builds inward and upward over time. The growth of the washer is limited by shear, since as the inner diameter of the washer contracts, the velocity of water moving through the washer increases. </a:t>
            </a:r>
            <a:endParaRPr lang="en-US" sz="1000" dirty="0"/>
          </a:p>
          <a:p>
            <a:pPr lvl="0" rtl="0">
              <a:spcBef>
                <a:spcPts val="0"/>
              </a:spcBef>
              <a:buNone/>
            </a:pPr>
            <a:endParaRPr sz="1000" dirty="0"/>
          </a:p>
          <a:p>
            <a:pPr lvl="0" rtl="0">
              <a:spcBef>
                <a:spcPts val="0"/>
              </a:spcBef>
              <a:buNone/>
            </a:pPr>
            <a:endParaRPr sz="1000" dirty="0"/>
          </a:p>
        </p:txBody>
      </p:sp>
      <p:sp>
        <p:nvSpPr>
          <p:cNvPr id="362" name="Shape 3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5842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Shape 37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dirty="0"/>
              <a:t>ROSE: The washer geometry would be expected to cause sudden flow expansions,  leading to minor head loss in a dirty bed. If something similar to the washer geometry exists, we should see experimentally an appearance of</a:t>
            </a:r>
            <a:r>
              <a:rPr lang="en-US" sz="1000" baseline="0" dirty="0"/>
              <a:t> </a:t>
            </a:r>
            <a:r>
              <a:rPr lang="en-US" sz="1000" dirty="0"/>
              <a:t>minor losses in a dirty bed. </a:t>
            </a:r>
          </a:p>
          <a:p>
            <a:pPr lvl="0" rtl="0">
              <a:spcBef>
                <a:spcPts val="0"/>
              </a:spcBef>
              <a:buNone/>
            </a:pPr>
            <a:endParaRPr sz="1000" dirty="0"/>
          </a:p>
          <a:p>
            <a:pPr lvl="0" rtl="0">
              <a:spcBef>
                <a:spcPts val="0"/>
              </a:spcBef>
              <a:buNone/>
            </a:pPr>
            <a:endParaRPr sz="1000" dirty="0"/>
          </a:p>
        </p:txBody>
      </p:sp>
      <p:sp>
        <p:nvSpPr>
          <p:cNvPr id="376" name="Shape 3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0936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Shape 397"/>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dirty="0"/>
              <a:t>ROSE: As a basis for comparison, in a clean bed the losses are only major, since when head loss is plotted versus velocity the plot is linear.</a:t>
            </a:r>
          </a:p>
          <a:p>
            <a:pPr lvl="0" rtl="0">
              <a:spcBef>
                <a:spcPts val="0"/>
              </a:spcBef>
              <a:buClr>
                <a:schemeClr val="dk1"/>
              </a:buClr>
              <a:buFont typeface="Arial"/>
              <a:buNone/>
            </a:pPr>
            <a:endParaRPr sz="1000" dirty="0"/>
          </a:p>
        </p:txBody>
      </p:sp>
      <p:sp>
        <p:nvSpPr>
          <p:cNvPr id="398" name="Shape 3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4654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3" name="Shape 13"/>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14" name="Shape 14"/>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5" name="Shape 15"/>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6" name="Shape 16"/>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rot="5400000">
            <a:off x="7649568" y="1920676"/>
            <a:ext cx="6144815" cy="2879724"/>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6" name="Shape 76"/>
          <p:cNvSpPr txBox="1">
            <a:spLocks noGrp="1"/>
          </p:cNvSpPr>
          <p:nvPr>
            <p:ph type="body" idx="1"/>
          </p:nvPr>
        </p:nvSpPr>
        <p:spPr>
          <a:xfrm rot="5400000">
            <a:off x="1812330" y="-884436"/>
            <a:ext cx="6144815" cy="8489949"/>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7" name="Shape 7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8" name="Shape 7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9" name="Shape 7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87"/>
        <p:cNvGrpSpPr/>
        <p:nvPr/>
      </p:nvGrpSpPr>
      <p:grpSpPr>
        <a:xfrm>
          <a:off x="0" y="0"/>
          <a:ext cx="0" cy="0"/>
          <a:chOff x="0" y="0"/>
          <a:chExt cx="0" cy="0"/>
        </a:xfrm>
      </p:grpSpPr>
      <p:sp>
        <p:nvSpPr>
          <p:cNvPr id="88" name="Shape 88"/>
          <p:cNvSpPr txBox="1">
            <a:spLocks noGrp="1"/>
          </p:cNvSpPr>
          <p:nvPr>
            <p:ph type="ctrTitle"/>
          </p:nvPr>
        </p:nvSpPr>
        <p:spPr>
          <a:xfrm>
            <a:off x="1143000" y="841772"/>
            <a:ext cx="6858000" cy="1790700"/>
          </a:xfrm>
          <a:prstGeom prst="rect">
            <a:avLst/>
          </a:prstGeom>
          <a:noFill/>
          <a:ln>
            <a:noFill/>
          </a:ln>
        </p:spPr>
        <p:txBody>
          <a:bodyPr lIns="68575" tIns="68575" rIns="68575" bIns="68575" anchor="b" anchorCtr="0"/>
          <a:lstStyle>
            <a:lvl1pPr marL="0" marR="0" lvl="0" indent="0" algn="ctr" rtl="0">
              <a:lnSpc>
                <a:spcPct val="90000"/>
              </a:lnSpc>
              <a:spcBef>
                <a:spcPts val="0"/>
              </a:spcBef>
              <a:buClr>
                <a:schemeClr val="dk1"/>
              </a:buClr>
              <a:buFont typeface="Calibri"/>
              <a:buNone/>
              <a:defRPr sz="54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89" name="Shape 89"/>
          <p:cNvSpPr txBox="1">
            <a:spLocks noGrp="1"/>
          </p:cNvSpPr>
          <p:nvPr>
            <p:ph type="subTitle" idx="1"/>
          </p:nvPr>
        </p:nvSpPr>
        <p:spPr>
          <a:xfrm>
            <a:off x="1143000" y="2701528"/>
            <a:ext cx="6858000" cy="1241700"/>
          </a:xfrm>
          <a:prstGeom prst="rect">
            <a:avLst/>
          </a:prstGeom>
          <a:noFill/>
          <a:ln>
            <a:noFill/>
          </a:ln>
        </p:spPr>
        <p:txBody>
          <a:bodyPr lIns="68575" tIns="68575" rIns="68575" bIns="68575" anchor="t" anchorCtr="0"/>
          <a:lstStyle>
            <a:lvl1pPr marL="0" marR="0" lvl="0" indent="0" algn="ctr" rtl="0">
              <a:lnSpc>
                <a:spcPct val="90000"/>
              </a:lnSpc>
              <a:spcBef>
                <a:spcPts val="800"/>
              </a:spcBef>
              <a:buClr>
                <a:schemeClr val="dk1"/>
              </a:buClr>
              <a:buFont typeface="Arial"/>
              <a:buNone/>
              <a:defRPr sz="1800" b="0" i="0" u="none" strike="noStrike" cap="none">
                <a:solidFill>
                  <a:schemeClr val="dk1"/>
                </a:solidFill>
                <a:latin typeface="Calibri"/>
                <a:ea typeface="Calibri"/>
                <a:cs typeface="Calibri"/>
                <a:sym typeface="Calibri"/>
              </a:defRPr>
            </a:lvl1pPr>
            <a:lvl2pPr marL="342900" marR="0" lvl="1" indent="0" algn="ctr" rtl="0">
              <a:lnSpc>
                <a:spcPct val="90000"/>
              </a:lnSpc>
              <a:spcBef>
                <a:spcPts val="400"/>
              </a:spcBef>
              <a:buClr>
                <a:schemeClr val="dk1"/>
              </a:buClr>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90" name="Shape 90"/>
          <p:cNvSpPr txBox="1">
            <a:spLocks noGrp="1"/>
          </p:cNvSpPr>
          <p:nvPr>
            <p:ph type="dt" idx="10"/>
          </p:nvPr>
        </p:nvSpPr>
        <p:spPr>
          <a:xfrm>
            <a:off x="4657297" y="4767261"/>
            <a:ext cx="696000" cy="318000"/>
          </a:xfrm>
          <a:prstGeom prst="rect">
            <a:avLst/>
          </a:prstGeom>
          <a:noFill/>
          <a:ln>
            <a:noFill/>
          </a:ln>
        </p:spPr>
        <p:txBody>
          <a:bodyPr lIns="68575" tIns="68575" rIns="68575" bIns="68575" anchor="ctr" anchorCtr="0"/>
          <a:lstStyle>
            <a:lvl1pPr marL="0" marR="0" lvl="0" indent="0" algn="l" rtl="0">
              <a:spcBef>
                <a:spcPts val="0"/>
              </a:spcBef>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91" name="Shape 91"/>
          <p:cNvSpPr txBox="1">
            <a:spLocks noGrp="1"/>
          </p:cNvSpPr>
          <p:nvPr>
            <p:ph type="ftr" idx="11"/>
          </p:nvPr>
        </p:nvSpPr>
        <p:spPr>
          <a:xfrm>
            <a:off x="5460809"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i="0" u="none" strike="noStrike" cap="none">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sldNum" idx="12"/>
          </p:nvPr>
        </p:nvSpPr>
        <p:spPr>
          <a:xfrm>
            <a:off x="8761863" y="4767262"/>
            <a:ext cx="2886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r>
              <a:rPr lang="en-US" sz="900" b="1" i="0" u="none" strike="noStrike" cap="none">
                <a:solidFill>
                  <a:srgbClr val="7F7F7F"/>
                </a:solidFill>
                <a:latin typeface="Arial"/>
                <a:ea typeface="Arial"/>
                <a:cs typeface="Arial"/>
                <a:sym typeface="Arial"/>
              </a:rPr>
              <a:t>#</a:t>
            </a:r>
          </a:p>
        </p:txBody>
      </p:sp>
      <p:pic>
        <p:nvPicPr>
          <p:cNvPr id="93" name="Shape 93"/>
          <p:cNvPicPr preferRelativeResize="0"/>
          <p:nvPr/>
        </p:nvPicPr>
        <p:blipFill rotWithShape="1">
          <a:blip r:embed="rId2">
            <a:alphaModFix/>
          </a:blip>
          <a:srcRect l="4312" r="75452"/>
          <a:stretch/>
        </p:blipFill>
        <p:spPr>
          <a:xfrm>
            <a:off x="0" y="2632472"/>
            <a:ext cx="1707000" cy="24528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628650" y="273843"/>
            <a:ext cx="7886700" cy="994200"/>
          </a:xfrm>
          <a:prstGeom prst="rect">
            <a:avLst/>
          </a:prstGeom>
          <a:noFill/>
          <a:ln>
            <a:noFill/>
          </a:ln>
        </p:spPr>
        <p:txBody>
          <a:bodyPr lIns="68575" tIns="68575" rIns="68575" bIns="68575" anchor="ctr" anchorCtr="0"/>
          <a:lstStyle>
            <a:lvl1pPr marL="0" marR="0" lvl="0" indent="0" algn="l" rtl="0">
              <a:lnSpc>
                <a:spcPct val="90000"/>
              </a:lnSpc>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96" name="Shape 96"/>
          <p:cNvSpPr txBox="1">
            <a:spLocks noGrp="1"/>
          </p:cNvSpPr>
          <p:nvPr>
            <p:ph type="body" idx="1"/>
          </p:nvPr>
        </p:nvSpPr>
        <p:spPr>
          <a:xfrm>
            <a:off x="628650" y="1369218"/>
            <a:ext cx="7886700" cy="3263400"/>
          </a:xfrm>
          <a:prstGeom prst="rect">
            <a:avLst/>
          </a:prstGeom>
          <a:noFill/>
          <a:ln>
            <a:noFill/>
          </a:ln>
        </p:spPr>
        <p:txBody>
          <a:bodyPr lIns="68575" tIns="68575" rIns="68575" bIns="6857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98" name="Shape 98"/>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i="0" u="none" strike="noStrike" cap="none">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99" name="Shape 99"/>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b="0" i="0" u="none" strike="noStrike" cap="none">
                <a:solidFill>
                  <a:srgbClr val="888888"/>
                </a:solidFill>
                <a:latin typeface="Calibri"/>
                <a:ea typeface="Calibri"/>
                <a:cs typeface="Calibri"/>
                <a:sym typeface="Calibri"/>
              </a:rPr>
              <a:t>‹#›</a:t>
            </a:fld>
            <a:endParaRPr lang="en-US" sz="9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100"/>
        <p:cNvGrpSpPr/>
        <p:nvPr/>
      </p:nvGrpSpPr>
      <p:grpSpPr>
        <a:xfrm>
          <a:off x="0" y="0"/>
          <a:ext cx="0" cy="0"/>
          <a:chOff x="0" y="0"/>
          <a:chExt cx="0" cy="0"/>
        </a:xfrm>
      </p:grpSpPr>
      <p:sp>
        <p:nvSpPr>
          <p:cNvPr id="101" name="Shape 101"/>
          <p:cNvSpPr txBox="1">
            <a:spLocks noGrp="1"/>
          </p:cNvSpPr>
          <p:nvPr>
            <p:ph type="title"/>
          </p:nvPr>
        </p:nvSpPr>
        <p:spPr>
          <a:xfrm>
            <a:off x="628650" y="273843"/>
            <a:ext cx="7886700" cy="994200"/>
          </a:xfrm>
          <a:prstGeom prst="rect">
            <a:avLst/>
          </a:prstGeom>
          <a:noFill/>
          <a:ln>
            <a:noFill/>
          </a:ln>
        </p:spPr>
        <p:txBody>
          <a:bodyPr lIns="68575" tIns="68575" rIns="68575" bIns="68575" anchor="ctr" anchorCtr="0"/>
          <a:lstStyle>
            <a:lvl1pPr marL="0" marR="0" lvl="0" indent="0" algn="l" rtl="0">
              <a:lnSpc>
                <a:spcPct val="90000"/>
              </a:lnSpc>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102" name="Shape 102"/>
          <p:cNvSpPr txBox="1">
            <a:spLocks noGrp="1"/>
          </p:cNvSpPr>
          <p:nvPr>
            <p:ph type="body" idx="1"/>
          </p:nvPr>
        </p:nvSpPr>
        <p:spPr>
          <a:xfrm>
            <a:off x="628650" y="1369218"/>
            <a:ext cx="3886200" cy="3263400"/>
          </a:xfrm>
          <a:prstGeom prst="rect">
            <a:avLst/>
          </a:prstGeom>
          <a:noFill/>
          <a:ln>
            <a:noFill/>
          </a:ln>
        </p:spPr>
        <p:txBody>
          <a:bodyPr lIns="68575" tIns="68575" rIns="68575" bIns="6857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3" name="Shape 103"/>
          <p:cNvSpPr txBox="1">
            <a:spLocks noGrp="1"/>
          </p:cNvSpPr>
          <p:nvPr>
            <p:ph type="body" idx="2"/>
          </p:nvPr>
        </p:nvSpPr>
        <p:spPr>
          <a:xfrm>
            <a:off x="4629150" y="1369218"/>
            <a:ext cx="3886200" cy="3263400"/>
          </a:xfrm>
          <a:prstGeom prst="rect">
            <a:avLst/>
          </a:prstGeom>
          <a:noFill/>
          <a:ln>
            <a:noFill/>
          </a:ln>
        </p:spPr>
        <p:txBody>
          <a:bodyPr lIns="68575" tIns="68575" rIns="68575" bIns="6857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4" name="Shape 104"/>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05" name="Shape 105"/>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06" name="Shape 106"/>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623887" y="1282303"/>
            <a:ext cx="7886700" cy="2139600"/>
          </a:xfrm>
          <a:prstGeom prst="rect">
            <a:avLst/>
          </a:prstGeom>
          <a:noFill/>
          <a:ln>
            <a:noFill/>
          </a:ln>
        </p:spPr>
        <p:txBody>
          <a:bodyPr lIns="68575" tIns="68575" rIns="68575" bIns="68575" anchor="b" anchorCtr="0"/>
          <a:lstStyle>
            <a:lvl1pPr marL="0" marR="0" lvl="0" indent="0" algn="ctr" rtl="0">
              <a:lnSpc>
                <a:spcPct val="90000"/>
              </a:lnSpc>
              <a:spcBef>
                <a:spcPts val="0"/>
              </a:spcBef>
              <a:buClr>
                <a:schemeClr val="dk1"/>
              </a:buClr>
              <a:buFont typeface="Calibri"/>
              <a:buNone/>
              <a:defRPr sz="45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109" name="Shape 109"/>
          <p:cNvSpPr txBox="1">
            <a:spLocks noGrp="1"/>
          </p:cNvSpPr>
          <p:nvPr>
            <p:ph type="body" idx="1"/>
          </p:nvPr>
        </p:nvSpPr>
        <p:spPr>
          <a:xfrm>
            <a:off x="623887" y="3442097"/>
            <a:ext cx="7886700" cy="1125300"/>
          </a:xfrm>
          <a:prstGeom prst="rect">
            <a:avLst/>
          </a:prstGeom>
          <a:noFill/>
          <a:ln>
            <a:noFill/>
          </a:ln>
        </p:spPr>
        <p:txBody>
          <a:bodyPr lIns="68575" tIns="68575" rIns="68575" bIns="68575" anchor="t" anchorCtr="0"/>
          <a:lstStyle>
            <a:lvl1pPr marL="0" marR="0" lvl="0" indent="0" algn="l" rtl="0">
              <a:lnSpc>
                <a:spcPct val="90000"/>
              </a:lnSpc>
              <a:spcBef>
                <a:spcPts val="800"/>
              </a:spcBef>
              <a:buClr>
                <a:srgbClr val="888888"/>
              </a:buClr>
              <a:buFont typeface="Arial"/>
              <a:buNone/>
              <a:defRPr sz="1800" b="0" i="0" u="none" strike="noStrike" cap="none">
                <a:solidFill>
                  <a:srgbClr val="888888"/>
                </a:solidFill>
                <a:latin typeface="Calibri"/>
                <a:ea typeface="Calibri"/>
                <a:cs typeface="Calibri"/>
                <a:sym typeface="Calibri"/>
              </a:defRPr>
            </a:lvl1pPr>
            <a:lvl2pPr marL="342900" marR="0" lvl="1" indent="0" algn="l" rtl="0">
              <a:lnSpc>
                <a:spcPct val="90000"/>
              </a:lnSpc>
              <a:spcBef>
                <a:spcPts val="400"/>
              </a:spcBef>
              <a:buClr>
                <a:srgbClr val="888888"/>
              </a:buClr>
              <a:buFont typeface="Arial"/>
              <a:buNone/>
              <a:defRPr sz="1500" b="0" i="0" u="none" strike="noStrike" cap="none">
                <a:solidFill>
                  <a:srgbClr val="888888"/>
                </a:solidFill>
                <a:latin typeface="Calibri"/>
                <a:ea typeface="Calibri"/>
                <a:cs typeface="Calibri"/>
                <a:sym typeface="Calibri"/>
              </a:defRPr>
            </a:lvl2pPr>
            <a:lvl3pPr marL="685800" marR="0" lvl="2" indent="0" algn="l" rtl="0">
              <a:lnSpc>
                <a:spcPct val="90000"/>
              </a:lnSpc>
              <a:spcBef>
                <a:spcPts val="400"/>
              </a:spcBef>
              <a:buClr>
                <a:srgbClr val="888888"/>
              </a:buClr>
              <a:buFont typeface="Arial"/>
              <a:buNone/>
              <a:defRPr sz="1400" b="0" i="0" u="none" strike="noStrike" cap="none">
                <a:solidFill>
                  <a:srgbClr val="888888"/>
                </a:solidFill>
                <a:latin typeface="Calibri"/>
                <a:ea typeface="Calibri"/>
                <a:cs typeface="Calibri"/>
                <a:sym typeface="Calibri"/>
              </a:defRPr>
            </a:lvl3pPr>
            <a:lvl4pPr marL="1028700" marR="0" lvl="3" indent="0" algn="l" rtl="0">
              <a:lnSpc>
                <a:spcPct val="90000"/>
              </a:lnSpc>
              <a:spcBef>
                <a:spcPts val="400"/>
              </a:spcBef>
              <a:buClr>
                <a:srgbClr val="888888"/>
              </a:buClr>
              <a:buFont typeface="Arial"/>
              <a:buNone/>
              <a:defRPr sz="1200" b="0" i="0" u="none" strike="noStrike" cap="none">
                <a:solidFill>
                  <a:srgbClr val="888888"/>
                </a:solidFill>
                <a:latin typeface="Calibri"/>
                <a:ea typeface="Calibri"/>
                <a:cs typeface="Calibri"/>
                <a:sym typeface="Calibri"/>
              </a:defRPr>
            </a:lvl4pPr>
            <a:lvl5pPr marL="1371600" marR="0" lvl="4" indent="0" algn="l" rtl="0">
              <a:lnSpc>
                <a:spcPct val="90000"/>
              </a:lnSpc>
              <a:spcBef>
                <a:spcPts val="400"/>
              </a:spcBef>
              <a:buClr>
                <a:srgbClr val="888888"/>
              </a:buClr>
              <a:buFont typeface="Arial"/>
              <a:buNone/>
              <a:defRPr sz="1200" b="0" i="0" u="none" strike="noStrike" cap="none">
                <a:solidFill>
                  <a:srgbClr val="888888"/>
                </a:solidFill>
                <a:latin typeface="Calibri"/>
                <a:ea typeface="Calibri"/>
                <a:cs typeface="Calibri"/>
                <a:sym typeface="Calibri"/>
              </a:defRPr>
            </a:lvl5pPr>
            <a:lvl6pPr marL="1714500" marR="0" lvl="5" indent="0" algn="l" rtl="0">
              <a:lnSpc>
                <a:spcPct val="90000"/>
              </a:lnSpc>
              <a:spcBef>
                <a:spcPts val="400"/>
              </a:spcBef>
              <a:buClr>
                <a:srgbClr val="888888"/>
              </a:buClr>
              <a:buFont typeface="Arial"/>
              <a:buNone/>
              <a:defRPr sz="1200" b="0" i="0" u="none" strike="noStrike" cap="none">
                <a:solidFill>
                  <a:srgbClr val="888888"/>
                </a:solidFill>
                <a:latin typeface="Calibri"/>
                <a:ea typeface="Calibri"/>
                <a:cs typeface="Calibri"/>
                <a:sym typeface="Calibri"/>
              </a:defRPr>
            </a:lvl6pPr>
            <a:lvl7pPr marL="2057400" marR="0" lvl="6" indent="0" algn="l" rtl="0">
              <a:lnSpc>
                <a:spcPct val="90000"/>
              </a:lnSpc>
              <a:spcBef>
                <a:spcPts val="400"/>
              </a:spcBef>
              <a:buClr>
                <a:srgbClr val="888888"/>
              </a:buClr>
              <a:buFont typeface="Arial"/>
              <a:buNone/>
              <a:defRPr sz="1200" b="0" i="0" u="none" strike="noStrike" cap="none">
                <a:solidFill>
                  <a:srgbClr val="888888"/>
                </a:solidFill>
                <a:latin typeface="Calibri"/>
                <a:ea typeface="Calibri"/>
                <a:cs typeface="Calibri"/>
                <a:sym typeface="Calibri"/>
              </a:defRPr>
            </a:lvl7pPr>
            <a:lvl8pPr marL="2400300" marR="0" lvl="7" indent="0" algn="l" rtl="0">
              <a:lnSpc>
                <a:spcPct val="90000"/>
              </a:lnSpc>
              <a:spcBef>
                <a:spcPts val="400"/>
              </a:spcBef>
              <a:buClr>
                <a:srgbClr val="888888"/>
              </a:buClr>
              <a:buFont typeface="Arial"/>
              <a:buNone/>
              <a:defRPr sz="1200" b="0" i="0" u="none" strike="noStrike" cap="none">
                <a:solidFill>
                  <a:srgbClr val="888888"/>
                </a:solidFill>
                <a:latin typeface="Calibri"/>
                <a:ea typeface="Calibri"/>
                <a:cs typeface="Calibri"/>
                <a:sym typeface="Calibri"/>
              </a:defRPr>
            </a:lvl8pPr>
            <a:lvl9pPr marL="2743200" marR="0" lvl="8" indent="0" algn="l" rtl="0">
              <a:lnSpc>
                <a:spcPct val="90000"/>
              </a:lnSpc>
              <a:spcBef>
                <a:spcPts val="400"/>
              </a:spcBef>
              <a:buClr>
                <a:srgbClr val="888888"/>
              </a:buClr>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110" name="Shape 110"/>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12" name="Shape 112"/>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pic>
        <p:nvPicPr>
          <p:cNvPr id="113" name="Shape 113"/>
          <p:cNvPicPr preferRelativeResize="0"/>
          <p:nvPr/>
        </p:nvPicPr>
        <p:blipFill rotWithShape="1">
          <a:blip r:embed="rId2">
            <a:alphaModFix/>
          </a:blip>
          <a:srcRect l="4312" r="75452"/>
          <a:stretch/>
        </p:blipFill>
        <p:spPr>
          <a:xfrm>
            <a:off x="0" y="2632472"/>
            <a:ext cx="1707000" cy="24528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114"/>
        <p:cNvGrpSpPr/>
        <p:nvPr/>
      </p:nvGrpSpPr>
      <p:grpSpPr>
        <a:xfrm>
          <a:off x="0" y="0"/>
          <a:ext cx="0" cy="0"/>
          <a:chOff x="0" y="0"/>
          <a:chExt cx="0" cy="0"/>
        </a:xfrm>
      </p:grpSpPr>
      <p:sp>
        <p:nvSpPr>
          <p:cNvPr id="115" name="Shape 115"/>
          <p:cNvSpPr txBox="1">
            <a:spLocks noGrp="1"/>
          </p:cNvSpPr>
          <p:nvPr>
            <p:ph type="title"/>
          </p:nvPr>
        </p:nvSpPr>
        <p:spPr>
          <a:xfrm>
            <a:off x="629840" y="273843"/>
            <a:ext cx="7886700" cy="994200"/>
          </a:xfrm>
          <a:prstGeom prst="rect">
            <a:avLst/>
          </a:prstGeom>
          <a:noFill/>
          <a:ln>
            <a:noFill/>
          </a:ln>
        </p:spPr>
        <p:txBody>
          <a:bodyPr lIns="68575" tIns="68575" rIns="68575" bIns="68575" anchor="ctr" anchorCtr="0"/>
          <a:lstStyle>
            <a:lvl1pPr marL="0" marR="0" lvl="0" indent="0" algn="l" rtl="0">
              <a:lnSpc>
                <a:spcPct val="90000"/>
              </a:lnSpc>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116" name="Shape 116"/>
          <p:cNvSpPr txBox="1">
            <a:spLocks noGrp="1"/>
          </p:cNvSpPr>
          <p:nvPr>
            <p:ph type="body" idx="1"/>
          </p:nvPr>
        </p:nvSpPr>
        <p:spPr>
          <a:xfrm>
            <a:off x="629840" y="1260872"/>
            <a:ext cx="3868500" cy="617999"/>
          </a:xfrm>
          <a:prstGeom prst="rect">
            <a:avLst/>
          </a:prstGeom>
          <a:noFill/>
          <a:ln>
            <a:noFill/>
          </a:ln>
        </p:spPr>
        <p:txBody>
          <a:bodyPr lIns="68575" tIns="68575" rIns="68575" bIns="68575" anchor="b" anchorCtr="0"/>
          <a:lstStyle>
            <a:lvl1pPr marL="0" marR="0" lvl="0" indent="0" algn="l" rtl="0">
              <a:lnSpc>
                <a:spcPct val="90000"/>
              </a:lnSpc>
              <a:spcBef>
                <a:spcPts val="800"/>
              </a:spcBef>
              <a:buClr>
                <a:schemeClr val="dk1"/>
              </a:buClr>
              <a:buFont typeface="Arial"/>
              <a:buNone/>
              <a:defRPr sz="1800" b="1"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Font typeface="Arial"/>
              <a:buNone/>
              <a:defRPr sz="1500" b="1"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Font typeface="Arial"/>
              <a:buNone/>
              <a:defRPr sz="1400" b="1"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5pPr>
            <a:lvl6pPr marL="1714500" marR="0" lvl="5"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6pPr>
            <a:lvl7pPr marL="2057400" marR="0" lvl="6"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7pPr>
            <a:lvl8pPr marL="2400300" marR="0" lvl="7"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8pPr>
            <a:lvl9pPr marL="2743200" marR="0" lvl="8"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117" name="Shape 117"/>
          <p:cNvSpPr txBox="1">
            <a:spLocks noGrp="1"/>
          </p:cNvSpPr>
          <p:nvPr>
            <p:ph type="body" idx="2"/>
          </p:nvPr>
        </p:nvSpPr>
        <p:spPr>
          <a:xfrm>
            <a:off x="629840" y="1878806"/>
            <a:ext cx="3868500" cy="2763300"/>
          </a:xfrm>
          <a:prstGeom prst="rect">
            <a:avLst/>
          </a:prstGeom>
          <a:noFill/>
          <a:ln>
            <a:noFill/>
          </a:ln>
        </p:spPr>
        <p:txBody>
          <a:bodyPr lIns="68575" tIns="68575" rIns="68575" bIns="6857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8" name="Shape 118"/>
          <p:cNvSpPr txBox="1">
            <a:spLocks noGrp="1"/>
          </p:cNvSpPr>
          <p:nvPr>
            <p:ph type="body" idx="3"/>
          </p:nvPr>
        </p:nvSpPr>
        <p:spPr>
          <a:xfrm>
            <a:off x="4629150" y="1260872"/>
            <a:ext cx="3887400" cy="617999"/>
          </a:xfrm>
          <a:prstGeom prst="rect">
            <a:avLst/>
          </a:prstGeom>
          <a:noFill/>
          <a:ln>
            <a:noFill/>
          </a:ln>
        </p:spPr>
        <p:txBody>
          <a:bodyPr lIns="68575" tIns="68575" rIns="68575" bIns="68575" anchor="b" anchorCtr="0"/>
          <a:lstStyle>
            <a:lvl1pPr marL="0" marR="0" lvl="0" indent="0" algn="l" rtl="0">
              <a:lnSpc>
                <a:spcPct val="90000"/>
              </a:lnSpc>
              <a:spcBef>
                <a:spcPts val="800"/>
              </a:spcBef>
              <a:buClr>
                <a:schemeClr val="dk1"/>
              </a:buClr>
              <a:buFont typeface="Arial"/>
              <a:buNone/>
              <a:defRPr sz="1800" b="1"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Font typeface="Arial"/>
              <a:buNone/>
              <a:defRPr sz="1500" b="1"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Font typeface="Arial"/>
              <a:buNone/>
              <a:defRPr sz="1400" b="1"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5pPr>
            <a:lvl6pPr marL="1714500" marR="0" lvl="5"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6pPr>
            <a:lvl7pPr marL="2057400" marR="0" lvl="6"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7pPr>
            <a:lvl8pPr marL="2400300" marR="0" lvl="7"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8pPr>
            <a:lvl9pPr marL="2743200" marR="0" lvl="8"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119" name="Shape 119"/>
          <p:cNvSpPr txBox="1">
            <a:spLocks noGrp="1"/>
          </p:cNvSpPr>
          <p:nvPr>
            <p:ph type="body" idx="4"/>
          </p:nvPr>
        </p:nvSpPr>
        <p:spPr>
          <a:xfrm>
            <a:off x="4629150" y="1878806"/>
            <a:ext cx="3887400" cy="2763300"/>
          </a:xfrm>
          <a:prstGeom prst="rect">
            <a:avLst/>
          </a:prstGeom>
          <a:noFill/>
          <a:ln>
            <a:noFill/>
          </a:ln>
        </p:spPr>
        <p:txBody>
          <a:bodyPr lIns="68575" tIns="68575" rIns="68575" bIns="6857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0" name="Shape 120"/>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21" name="Shape 121"/>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22" name="Shape 122"/>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628650" y="273843"/>
            <a:ext cx="7886700" cy="994200"/>
          </a:xfrm>
          <a:prstGeom prst="rect">
            <a:avLst/>
          </a:prstGeom>
          <a:noFill/>
          <a:ln>
            <a:noFill/>
          </a:ln>
        </p:spPr>
        <p:txBody>
          <a:bodyPr lIns="68575" tIns="68575" rIns="68575" bIns="68575" anchor="ctr" anchorCtr="0"/>
          <a:lstStyle>
            <a:lvl1pPr marL="0" marR="0" lvl="0" indent="0" algn="l" rtl="0">
              <a:lnSpc>
                <a:spcPct val="90000"/>
              </a:lnSpc>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125" name="Shape 125"/>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26" name="Shape 126"/>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27" name="Shape 127"/>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28"/>
        <p:cNvGrpSpPr/>
        <p:nvPr/>
      </p:nvGrpSpPr>
      <p:grpSpPr>
        <a:xfrm>
          <a:off x="0" y="0"/>
          <a:ext cx="0" cy="0"/>
          <a:chOff x="0" y="0"/>
          <a:chExt cx="0" cy="0"/>
        </a:xfrm>
      </p:grpSpPr>
      <p:sp>
        <p:nvSpPr>
          <p:cNvPr id="129" name="Shape 129"/>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30" name="Shape 130"/>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31" name="Shape 131"/>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132"/>
        <p:cNvGrpSpPr/>
        <p:nvPr/>
      </p:nvGrpSpPr>
      <p:grpSpPr>
        <a:xfrm>
          <a:off x="0" y="0"/>
          <a:ext cx="0" cy="0"/>
          <a:chOff x="0" y="0"/>
          <a:chExt cx="0" cy="0"/>
        </a:xfrm>
      </p:grpSpPr>
      <p:sp>
        <p:nvSpPr>
          <p:cNvPr id="133" name="Shape 133"/>
          <p:cNvSpPr txBox="1">
            <a:spLocks noGrp="1"/>
          </p:cNvSpPr>
          <p:nvPr>
            <p:ph type="title"/>
          </p:nvPr>
        </p:nvSpPr>
        <p:spPr>
          <a:xfrm>
            <a:off x="629840" y="342900"/>
            <a:ext cx="2949000" cy="1200300"/>
          </a:xfrm>
          <a:prstGeom prst="rect">
            <a:avLst/>
          </a:prstGeom>
          <a:noFill/>
          <a:ln>
            <a:noFill/>
          </a:ln>
        </p:spPr>
        <p:txBody>
          <a:bodyPr lIns="68575" tIns="68575" rIns="68575" bIns="68575" anchor="b" anchorCtr="0"/>
          <a:lstStyle>
            <a:lvl1pPr marL="0" marR="0" lvl="0" indent="0" algn="l" rtl="0">
              <a:lnSpc>
                <a:spcPct val="90000"/>
              </a:lnSpc>
              <a:spcBef>
                <a:spcPts val="0"/>
              </a:spcBef>
              <a:buClr>
                <a:schemeClr val="dk1"/>
              </a:buClr>
              <a:buFont typeface="Calibri"/>
              <a:buNone/>
              <a:defRPr sz="24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134" name="Shape 134"/>
          <p:cNvSpPr txBox="1">
            <a:spLocks noGrp="1"/>
          </p:cNvSpPr>
          <p:nvPr>
            <p:ph type="body" idx="1"/>
          </p:nvPr>
        </p:nvSpPr>
        <p:spPr>
          <a:xfrm>
            <a:off x="3887390" y="740568"/>
            <a:ext cx="4629300" cy="3655200"/>
          </a:xfrm>
          <a:prstGeom prst="rect">
            <a:avLst/>
          </a:prstGeom>
          <a:noFill/>
          <a:ln>
            <a:noFill/>
          </a:ln>
        </p:spPr>
        <p:txBody>
          <a:bodyPr lIns="68575" tIns="68575" rIns="68575" bIns="68575" anchor="t" anchorCtr="0"/>
          <a:lstStyle>
            <a:lvl1pPr marL="177800" marR="0" lvl="0" indent="-25400" algn="l" rtl="0">
              <a:lnSpc>
                <a:spcPct val="90000"/>
              </a:lnSpc>
              <a:spcBef>
                <a:spcPts val="8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520700" marR="0" lvl="1" indent="-38100" algn="l" rtl="0">
              <a:lnSpc>
                <a:spcPct val="90000"/>
              </a:lnSpc>
              <a:spcBef>
                <a:spcPts val="4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2pPr>
            <a:lvl3pPr marL="863600" marR="0" lvl="2"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206500" marR="0" lvl="3"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4pPr>
            <a:lvl5pPr marL="1549400" marR="0" lvl="4"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5pPr>
            <a:lvl6pPr marL="1892300" marR="0" lvl="5"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6pPr>
            <a:lvl7pPr marL="2235200" marR="0" lvl="6"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7pPr>
            <a:lvl8pPr marL="2578100" marR="0" lvl="7"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8pPr>
            <a:lvl9pPr marL="2921000" marR="0" lvl="8"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35" name="Shape 135"/>
          <p:cNvSpPr txBox="1">
            <a:spLocks noGrp="1"/>
          </p:cNvSpPr>
          <p:nvPr>
            <p:ph type="body" idx="2"/>
          </p:nvPr>
        </p:nvSpPr>
        <p:spPr>
          <a:xfrm>
            <a:off x="629840" y="1543050"/>
            <a:ext cx="2949000" cy="2858700"/>
          </a:xfrm>
          <a:prstGeom prst="rect">
            <a:avLst/>
          </a:prstGeom>
          <a:noFill/>
          <a:ln>
            <a:noFill/>
          </a:ln>
        </p:spPr>
        <p:txBody>
          <a:bodyPr lIns="68575" tIns="68575" rIns="68575" bIns="68575" anchor="t" anchorCtr="0"/>
          <a:lstStyle>
            <a:lvl1pPr marL="0" marR="0" lvl="0" indent="0" algn="l" rtl="0">
              <a:lnSpc>
                <a:spcPct val="90000"/>
              </a:lnSpc>
              <a:spcBef>
                <a:spcPts val="800"/>
              </a:spcBef>
              <a:buClr>
                <a:schemeClr val="dk1"/>
              </a:buClr>
              <a:buFont typeface="Arial"/>
              <a:buNone/>
              <a:defRPr sz="12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Font typeface="Arial"/>
              <a:buNone/>
              <a:defRPr sz="11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Font typeface="Arial"/>
              <a:buNone/>
              <a:defRPr sz="9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5pPr>
            <a:lvl6pPr marL="1714500" marR="0" lvl="5"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6pPr>
            <a:lvl7pPr marL="2057400" marR="0" lvl="6"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7pPr>
            <a:lvl8pPr marL="2400300" marR="0" lvl="7"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8pPr>
            <a:lvl9pPr marL="2743200" marR="0" lvl="8"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136" name="Shape 136"/>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37" name="Shape 137"/>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38" name="Shape 138"/>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629840" y="342900"/>
            <a:ext cx="2949000" cy="1200300"/>
          </a:xfrm>
          <a:prstGeom prst="rect">
            <a:avLst/>
          </a:prstGeom>
          <a:noFill/>
          <a:ln>
            <a:noFill/>
          </a:ln>
        </p:spPr>
        <p:txBody>
          <a:bodyPr lIns="68575" tIns="68575" rIns="68575" bIns="68575" anchor="b" anchorCtr="0"/>
          <a:lstStyle>
            <a:lvl1pPr marL="0" marR="0" lvl="0" indent="0" algn="l" rtl="0">
              <a:lnSpc>
                <a:spcPct val="90000"/>
              </a:lnSpc>
              <a:spcBef>
                <a:spcPts val="0"/>
              </a:spcBef>
              <a:buClr>
                <a:schemeClr val="dk1"/>
              </a:buClr>
              <a:buFont typeface="Calibri"/>
              <a:buNone/>
              <a:defRPr sz="24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141" name="Shape 141"/>
          <p:cNvSpPr>
            <a:spLocks noGrp="1"/>
          </p:cNvSpPr>
          <p:nvPr>
            <p:ph type="pic" idx="2"/>
          </p:nvPr>
        </p:nvSpPr>
        <p:spPr>
          <a:xfrm>
            <a:off x="3887390" y="740568"/>
            <a:ext cx="4629300" cy="3655200"/>
          </a:xfrm>
          <a:prstGeom prst="rect">
            <a:avLst/>
          </a:prstGeom>
          <a:noFill/>
          <a:ln>
            <a:noFill/>
          </a:ln>
        </p:spPr>
        <p:txBody>
          <a:bodyPr lIns="68575" tIns="68575" rIns="68575" bIns="68575" anchor="t" anchorCtr="0"/>
          <a:lstStyle>
            <a:lvl1pPr marL="0" marR="0" lvl="0" indent="0" algn="l" rtl="0">
              <a:lnSpc>
                <a:spcPct val="90000"/>
              </a:lnSpc>
              <a:spcBef>
                <a:spcPts val="800"/>
              </a:spcBef>
              <a:buClr>
                <a:schemeClr val="dk1"/>
              </a:buClr>
              <a:buSzPct val="45833"/>
              <a:buFont typeface="Arial"/>
              <a:buNone/>
              <a:defRPr sz="2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52380"/>
              <a:buFont typeface="Arial"/>
              <a:buNone/>
              <a:defRPr sz="21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61111"/>
              <a:buFont typeface="Arial"/>
              <a:buNone/>
              <a:defRPr sz="18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73333"/>
              <a:buFont typeface="Arial"/>
              <a:buNone/>
              <a:defRPr sz="15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73333"/>
              <a:buFont typeface="Arial"/>
              <a:buNone/>
              <a:defRPr sz="1500" b="0" i="0" u="none" strike="noStrike" cap="none">
                <a:solidFill>
                  <a:schemeClr val="dk1"/>
                </a:solidFill>
                <a:latin typeface="Calibri"/>
                <a:ea typeface="Calibri"/>
                <a:cs typeface="Calibri"/>
                <a:sym typeface="Calibri"/>
              </a:defRPr>
            </a:lvl5pPr>
            <a:lvl6pPr marL="1714500" marR="0" lvl="5" indent="0" algn="l" rtl="0">
              <a:lnSpc>
                <a:spcPct val="90000"/>
              </a:lnSpc>
              <a:spcBef>
                <a:spcPts val="400"/>
              </a:spcBef>
              <a:buClr>
                <a:schemeClr val="dk1"/>
              </a:buClr>
              <a:buSzPct val="73333"/>
              <a:buFont typeface="Arial"/>
              <a:buNone/>
              <a:defRPr sz="1500" b="0" i="0" u="none" strike="noStrike" cap="none">
                <a:solidFill>
                  <a:schemeClr val="dk1"/>
                </a:solidFill>
                <a:latin typeface="Calibri"/>
                <a:ea typeface="Calibri"/>
                <a:cs typeface="Calibri"/>
                <a:sym typeface="Calibri"/>
              </a:defRPr>
            </a:lvl6pPr>
            <a:lvl7pPr marL="2057400" marR="0" lvl="6" indent="0" algn="l" rtl="0">
              <a:lnSpc>
                <a:spcPct val="90000"/>
              </a:lnSpc>
              <a:spcBef>
                <a:spcPts val="400"/>
              </a:spcBef>
              <a:buClr>
                <a:schemeClr val="dk1"/>
              </a:buClr>
              <a:buSzPct val="73333"/>
              <a:buFont typeface="Arial"/>
              <a:buNone/>
              <a:defRPr sz="1500" b="0" i="0" u="none" strike="noStrike" cap="none">
                <a:solidFill>
                  <a:schemeClr val="dk1"/>
                </a:solidFill>
                <a:latin typeface="Calibri"/>
                <a:ea typeface="Calibri"/>
                <a:cs typeface="Calibri"/>
                <a:sym typeface="Calibri"/>
              </a:defRPr>
            </a:lvl7pPr>
            <a:lvl8pPr marL="2400300" marR="0" lvl="7" indent="0" algn="l" rtl="0">
              <a:lnSpc>
                <a:spcPct val="90000"/>
              </a:lnSpc>
              <a:spcBef>
                <a:spcPts val="400"/>
              </a:spcBef>
              <a:buClr>
                <a:schemeClr val="dk1"/>
              </a:buClr>
              <a:buSzPct val="73333"/>
              <a:buFont typeface="Arial"/>
              <a:buNone/>
              <a:defRPr sz="1500" b="0" i="0" u="none" strike="noStrike" cap="none">
                <a:solidFill>
                  <a:schemeClr val="dk1"/>
                </a:solidFill>
                <a:latin typeface="Calibri"/>
                <a:ea typeface="Calibri"/>
                <a:cs typeface="Calibri"/>
                <a:sym typeface="Calibri"/>
              </a:defRPr>
            </a:lvl8pPr>
            <a:lvl9pPr marL="2743200" marR="0" lvl="8" indent="0" algn="l" rtl="0">
              <a:lnSpc>
                <a:spcPct val="90000"/>
              </a:lnSpc>
              <a:spcBef>
                <a:spcPts val="400"/>
              </a:spcBef>
              <a:buClr>
                <a:schemeClr val="dk1"/>
              </a:buClr>
              <a:buSzPct val="73333"/>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142" name="Shape 142"/>
          <p:cNvSpPr txBox="1">
            <a:spLocks noGrp="1"/>
          </p:cNvSpPr>
          <p:nvPr>
            <p:ph type="body" idx="1"/>
          </p:nvPr>
        </p:nvSpPr>
        <p:spPr>
          <a:xfrm>
            <a:off x="629840" y="1543050"/>
            <a:ext cx="2949000" cy="2858700"/>
          </a:xfrm>
          <a:prstGeom prst="rect">
            <a:avLst/>
          </a:prstGeom>
          <a:noFill/>
          <a:ln>
            <a:noFill/>
          </a:ln>
        </p:spPr>
        <p:txBody>
          <a:bodyPr lIns="68575" tIns="68575" rIns="68575" bIns="68575" anchor="t" anchorCtr="0"/>
          <a:lstStyle>
            <a:lvl1pPr marL="0" marR="0" lvl="0" indent="0" algn="l" rtl="0">
              <a:lnSpc>
                <a:spcPct val="90000"/>
              </a:lnSpc>
              <a:spcBef>
                <a:spcPts val="800"/>
              </a:spcBef>
              <a:buClr>
                <a:schemeClr val="dk1"/>
              </a:buClr>
              <a:buFont typeface="Arial"/>
              <a:buNone/>
              <a:defRPr sz="12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Font typeface="Arial"/>
              <a:buNone/>
              <a:defRPr sz="11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Font typeface="Arial"/>
              <a:buNone/>
              <a:defRPr sz="9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5pPr>
            <a:lvl6pPr marL="1714500" marR="0" lvl="5"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6pPr>
            <a:lvl7pPr marL="2057400" marR="0" lvl="6"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7pPr>
            <a:lvl8pPr marL="2400300" marR="0" lvl="7"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8pPr>
            <a:lvl9pPr marL="2743200" marR="0" lvl="8"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143" name="Shape 143"/>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44" name="Shape 144"/>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45" name="Shape 145"/>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685800" y="1597819"/>
            <a:ext cx="7772400" cy="1102518"/>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19" name="Shape 19"/>
          <p:cNvSpPr txBox="1">
            <a:spLocks noGrp="1"/>
          </p:cNvSpPr>
          <p:nvPr>
            <p:ph type="subTitle" idx="1"/>
          </p:nvPr>
        </p:nvSpPr>
        <p:spPr>
          <a:xfrm>
            <a:off x="1371600" y="2914650"/>
            <a:ext cx="6400799" cy="1314449"/>
          </a:xfrm>
          <a:prstGeom prst="rect">
            <a:avLst/>
          </a:prstGeom>
          <a:noFill/>
          <a:ln>
            <a:noFill/>
          </a:ln>
        </p:spPr>
        <p:txBody>
          <a:bodyPr lIns="91425" tIns="91425" rIns="91425" bIns="91425" anchor="t" anchorCtr="0"/>
          <a:lstStyle>
            <a:lvl1pPr marL="0" marR="0" lvl="0" indent="0" algn="ctr" rtl="0">
              <a:spcBef>
                <a:spcPts val="580"/>
              </a:spcBef>
              <a:buClr>
                <a:srgbClr val="888888"/>
              </a:buClr>
              <a:buFont typeface="Arial"/>
              <a:buNone/>
              <a:defRPr/>
            </a:lvl1pPr>
            <a:lvl2pPr marL="408179" marR="0" lvl="1" indent="-1779" algn="ctr" rtl="0">
              <a:spcBef>
                <a:spcPts val="500"/>
              </a:spcBef>
              <a:buClr>
                <a:srgbClr val="888888"/>
              </a:buClr>
              <a:buFont typeface="Arial"/>
              <a:buNone/>
              <a:defRPr/>
            </a:lvl2pPr>
            <a:lvl3pPr marL="816358" marR="0" lvl="2" indent="-3558" algn="ctr" rtl="0">
              <a:spcBef>
                <a:spcPts val="440"/>
              </a:spcBef>
              <a:buClr>
                <a:srgbClr val="888888"/>
              </a:buClr>
              <a:buFont typeface="Arial"/>
              <a:buNone/>
              <a:defRPr/>
            </a:lvl3pPr>
            <a:lvl4pPr marL="1224537" marR="0" lvl="3" indent="-5336" algn="ctr" rtl="0">
              <a:spcBef>
                <a:spcPts val="360"/>
              </a:spcBef>
              <a:buClr>
                <a:srgbClr val="888888"/>
              </a:buClr>
              <a:buFont typeface="Arial"/>
              <a:buNone/>
              <a:defRPr/>
            </a:lvl4pPr>
            <a:lvl5pPr marL="1632716" marR="0" lvl="4" indent="-7116" algn="ctr" rtl="0">
              <a:spcBef>
                <a:spcPts val="360"/>
              </a:spcBef>
              <a:buClr>
                <a:srgbClr val="888888"/>
              </a:buClr>
              <a:buFont typeface="Arial"/>
              <a:buNone/>
              <a:defRPr/>
            </a:lvl5pPr>
            <a:lvl6pPr marL="2040895" marR="0" lvl="5" indent="-8895" algn="ctr" rtl="0">
              <a:spcBef>
                <a:spcPts val="360"/>
              </a:spcBef>
              <a:buClr>
                <a:srgbClr val="888888"/>
              </a:buClr>
              <a:buFont typeface="Arial"/>
              <a:buNone/>
              <a:defRPr/>
            </a:lvl6pPr>
            <a:lvl7pPr marL="2449074" marR="0" lvl="6" indent="-10673" algn="ctr" rtl="0">
              <a:spcBef>
                <a:spcPts val="360"/>
              </a:spcBef>
              <a:buClr>
                <a:srgbClr val="888888"/>
              </a:buClr>
              <a:buFont typeface="Arial"/>
              <a:buNone/>
              <a:defRPr/>
            </a:lvl7pPr>
            <a:lvl8pPr marL="2857253" marR="0" lvl="7" indent="-12452" algn="ctr" rtl="0">
              <a:spcBef>
                <a:spcPts val="360"/>
              </a:spcBef>
              <a:buClr>
                <a:srgbClr val="888888"/>
              </a:buClr>
              <a:buFont typeface="Arial"/>
              <a:buNone/>
              <a:defRPr/>
            </a:lvl8pPr>
            <a:lvl9pPr marL="3265432" marR="0" lvl="8" indent="-1532" algn="ctr" rtl="0">
              <a:spcBef>
                <a:spcPts val="360"/>
              </a:spcBef>
              <a:buClr>
                <a:srgbClr val="888888"/>
              </a:buClr>
              <a:buFont typeface="Arial"/>
              <a:buNone/>
              <a:defRPr/>
            </a:lvl9pPr>
          </a:lstStyle>
          <a:p>
            <a:endParaRPr/>
          </a:p>
        </p:txBody>
      </p:sp>
      <p:sp>
        <p:nvSpPr>
          <p:cNvPr id="20" name="Shape 20"/>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1" name="Shape 21"/>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2" name="Shape 22"/>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46"/>
        <p:cNvGrpSpPr/>
        <p:nvPr/>
      </p:nvGrpSpPr>
      <p:grpSpPr>
        <a:xfrm>
          <a:off x="0" y="0"/>
          <a:ext cx="0" cy="0"/>
          <a:chOff x="0" y="0"/>
          <a:chExt cx="0" cy="0"/>
        </a:xfrm>
      </p:grpSpPr>
      <p:sp>
        <p:nvSpPr>
          <p:cNvPr id="147" name="Shape 147"/>
          <p:cNvSpPr txBox="1">
            <a:spLocks noGrp="1"/>
          </p:cNvSpPr>
          <p:nvPr>
            <p:ph type="title"/>
          </p:nvPr>
        </p:nvSpPr>
        <p:spPr>
          <a:xfrm>
            <a:off x="628650" y="273843"/>
            <a:ext cx="7886700" cy="994200"/>
          </a:xfrm>
          <a:prstGeom prst="rect">
            <a:avLst/>
          </a:prstGeom>
          <a:noFill/>
          <a:ln>
            <a:noFill/>
          </a:ln>
        </p:spPr>
        <p:txBody>
          <a:bodyPr lIns="68575" tIns="68575" rIns="68575" bIns="68575" anchor="ctr" anchorCtr="0"/>
          <a:lstStyle>
            <a:lvl1pPr marL="0" marR="0" lvl="0" indent="0" algn="l" rtl="0">
              <a:lnSpc>
                <a:spcPct val="90000"/>
              </a:lnSpc>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148" name="Shape 148"/>
          <p:cNvSpPr txBox="1">
            <a:spLocks noGrp="1"/>
          </p:cNvSpPr>
          <p:nvPr>
            <p:ph type="body" idx="1"/>
          </p:nvPr>
        </p:nvSpPr>
        <p:spPr>
          <a:xfrm rot="5400000">
            <a:off x="2940300" y="-942431"/>
            <a:ext cx="3263400" cy="7886700"/>
          </a:xfrm>
          <a:prstGeom prst="rect">
            <a:avLst/>
          </a:prstGeom>
          <a:noFill/>
          <a:ln>
            <a:noFill/>
          </a:ln>
        </p:spPr>
        <p:txBody>
          <a:bodyPr lIns="68575" tIns="68575" rIns="68575" bIns="6857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9" name="Shape 149"/>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50" name="Shape 150"/>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51" name="Shape 151"/>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rot="5400000">
            <a:off x="5350050" y="1467543"/>
            <a:ext cx="4359000" cy="1971600"/>
          </a:xfrm>
          <a:prstGeom prst="rect">
            <a:avLst/>
          </a:prstGeom>
          <a:noFill/>
          <a:ln>
            <a:noFill/>
          </a:ln>
        </p:spPr>
        <p:txBody>
          <a:bodyPr lIns="68575" tIns="68575" rIns="68575" bIns="68575" anchor="ctr" anchorCtr="0"/>
          <a:lstStyle>
            <a:lvl1pPr marL="0" marR="0" lvl="0" indent="0" algn="l" rtl="0">
              <a:lnSpc>
                <a:spcPct val="90000"/>
              </a:lnSpc>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154" name="Shape 154"/>
          <p:cNvSpPr txBox="1">
            <a:spLocks noGrp="1"/>
          </p:cNvSpPr>
          <p:nvPr>
            <p:ph type="body" idx="1"/>
          </p:nvPr>
        </p:nvSpPr>
        <p:spPr>
          <a:xfrm rot="5400000">
            <a:off x="1349475" y="-447056"/>
            <a:ext cx="4359000" cy="5800800"/>
          </a:xfrm>
          <a:prstGeom prst="rect">
            <a:avLst/>
          </a:prstGeom>
          <a:noFill/>
          <a:ln>
            <a:noFill/>
          </a:ln>
        </p:spPr>
        <p:txBody>
          <a:bodyPr lIns="68575" tIns="68575" rIns="68575" bIns="6857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55" name="Shape 155"/>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56" name="Shape 156"/>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57" name="Shape 157"/>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normAutofit/>
          </a:bodyPr>
          <a:lstStyle>
            <a:lvl1pPr algn="ctr">
              <a:defRPr sz="5400">
                <a:latin typeface="+mj-lt"/>
                <a:cs typeface="Arial" panose="020B0604020202020204" pitchFamily="34" charset="0"/>
              </a:defRPr>
            </a:lvl1pPr>
          </a:lstStyle>
          <a:p>
            <a:r>
              <a:rPr lang="en-US" dirty="0"/>
              <a:t>Team Name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atin typeface="+mn-lt"/>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a:xfrm>
            <a:off x="4657298" y="4767262"/>
            <a:ext cx="696035" cy="317879"/>
          </a:xfrm>
        </p:spPr>
        <p:txBody>
          <a:bodyPr/>
          <a:lstStyle/>
          <a:p>
            <a:fld id="{52BA18B9-81B9-438D-BB25-980199F8EAE8}" type="datetime1">
              <a:rPr lang="en-US" smtClean="0">
                <a:solidFill>
                  <a:prstClr val="black">
                    <a:tint val="75000"/>
                  </a:prstClr>
                </a:solidFill>
              </a:rPr>
              <a:pPr/>
              <a:t>5/19/2017</a:t>
            </a:fld>
            <a:endParaRPr lang="en-US" dirty="0">
              <a:solidFill>
                <a:prstClr val="black">
                  <a:tint val="75000"/>
                </a:prstClr>
              </a:solidFill>
            </a:endParaRPr>
          </a:p>
        </p:txBody>
      </p:sp>
      <p:sp>
        <p:nvSpPr>
          <p:cNvPr id="5" name="Footer Placeholder 4"/>
          <p:cNvSpPr>
            <a:spLocks noGrp="1"/>
          </p:cNvSpPr>
          <p:nvPr>
            <p:ph type="ftr" sz="quarter" idx="11"/>
          </p:nvPr>
        </p:nvSpPr>
        <p:spPr>
          <a:xfrm>
            <a:off x="5460810" y="4767262"/>
            <a:ext cx="3086100" cy="273844"/>
          </a:xfrm>
        </p:spPr>
        <p:txBody>
          <a:bodyPr/>
          <a:lstStyle>
            <a:lvl1pPr algn="r">
              <a:defRPr b="1">
                <a:latin typeface="Arial" panose="020B0604020202020204" pitchFamily="34" charset="0"/>
                <a:cs typeface="Arial" panose="020B0604020202020204" pitchFamily="34" charset="0"/>
              </a:defRPr>
            </a:lvl1p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a:xfrm>
            <a:off x="8761863" y="4767263"/>
            <a:ext cx="288735" cy="273843"/>
          </a:xfrm>
        </p:spPr>
        <p:txBody>
          <a:bodyPr/>
          <a:lstStyle>
            <a:lvl1pPr>
              <a:defRPr b="1"/>
            </a:lvl1pPr>
          </a:lstStyle>
          <a:p>
            <a:r>
              <a:rPr lang="en-US" dirty="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3470452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90000"/>
              </a:lnSpc>
              <a:buSzPct val="25000"/>
              <a:defRPr/>
            </a:lvl1pPr>
          </a:lstStyle>
          <a:p>
            <a:pPr>
              <a:lnSpc>
                <a:spcPct val="90000"/>
              </a:lnSpc>
              <a:buSzPct val="25000"/>
            </a:pPr>
            <a:r>
              <a:rPr lang="en-US" sz="3300" dirty="0">
                <a:solidFill>
                  <a:srgbClr val="0B68FF"/>
                </a:solidFill>
              </a:rPr>
              <a:t>Sentence Header</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7F52BE2-A480-41C5-AFE8-E323729F0EAB}"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40602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4"/>
            <a:ext cx="7886700" cy="2139553"/>
          </a:xfrm>
        </p:spPr>
        <p:txBody>
          <a:bodyPr anchor="b"/>
          <a:lstStyle>
            <a:lvl1pPr algn="ctr">
              <a:defRPr sz="4500" baseline="0"/>
            </a:lvl1pPr>
          </a:lstStyle>
          <a:p>
            <a:r>
              <a:rPr lang="en-US" dirty="0"/>
              <a:t>Section Header</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pic>
        <p:nvPicPr>
          <p:cNvPr id="8"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19487825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EB9C0-9963-4D6C-A291-7DA8DE014594}"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79997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6B5BC-0670-4BE3-BDB9-3B9583331A50}" type="datetime1">
              <a:rPr lang="en-US" smtClean="0">
                <a:solidFill>
                  <a:prstClr val="black">
                    <a:tint val="75000"/>
                  </a:prstClr>
                </a:solidFill>
              </a:rPr>
              <a:pPr/>
              <a:t>5/19/2017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dirty="0">
                <a:solidFill>
                  <a:prstClr val="black">
                    <a:tint val="75000"/>
                  </a:prstClr>
                </a:solidFill>
              </a:rPr>
              <a:t>Research | Fall 2016</a:t>
            </a:r>
          </a:p>
        </p:txBody>
      </p:sp>
      <p:sp>
        <p:nvSpPr>
          <p:cNvPr id="9" name="Slide Number Placeholder 8"/>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87386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sz="3300" dirty="0">
                <a:solidFill>
                  <a:srgbClr val="0B68FF"/>
                </a:solidFill>
              </a:rPr>
              <a:t>Sentence Header</a:t>
            </a:r>
            <a:endParaRPr lang="en-US" dirty="0"/>
          </a:p>
        </p:txBody>
      </p:sp>
      <p:sp>
        <p:nvSpPr>
          <p:cNvPr id="3" name="Date Placeholder 2"/>
          <p:cNvSpPr>
            <a:spLocks noGrp="1"/>
          </p:cNvSpPr>
          <p:nvPr>
            <p:ph type="dt" sz="half" idx="10"/>
          </p:nvPr>
        </p:nvSpPr>
        <p:spPr/>
        <p:txBody>
          <a:bodyPr/>
          <a:lstStyle/>
          <a:p>
            <a:fld id="{870ED68D-348F-44AC-BC92-638337504EC1}" type="datetime1">
              <a:rPr lang="en-US" smtClean="0">
                <a:solidFill>
                  <a:prstClr val="black">
                    <a:tint val="75000"/>
                  </a:prstClr>
                </a:solidFill>
              </a:rPr>
              <a:pPr/>
              <a:t>5/19/2017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dirty="0">
                <a:solidFill>
                  <a:prstClr val="black">
                    <a:tint val="75000"/>
                  </a:prstClr>
                </a:solidFill>
              </a:rPr>
              <a:t>Research | Fall 2016</a:t>
            </a:r>
          </a:p>
        </p:txBody>
      </p:sp>
      <p:sp>
        <p:nvSpPr>
          <p:cNvPr id="5" name="Slide Number Placeholder 4"/>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77787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solidFill>
                  <a:prstClr val="black">
                    <a:tint val="75000"/>
                  </a:prstClr>
                </a:solidFill>
              </a:rPr>
              <a:pPr/>
              <a:t>5/19/2017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dirty="0">
                <a:solidFill>
                  <a:prstClr val="black">
                    <a:tint val="75000"/>
                  </a:prstClr>
                </a:solidFill>
              </a:rPr>
              <a:t>Research | Fall 2016</a:t>
            </a:r>
          </a:p>
        </p:txBody>
      </p:sp>
      <p:sp>
        <p:nvSpPr>
          <p:cNvPr id="4" name="Slide Number Placeholder 3"/>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06454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5193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722312" y="3305176"/>
            <a:ext cx="7772400" cy="1021555"/>
          </a:xfrm>
          <a:prstGeom prst="rect">
            <a:avLst/>
          </a:prstGeom>
          <a:noFill/>
          <a:ln>
            <a:noFill/>
          </a:ln>
        </p:spPr>
        <p:txBody>
          <a:bodyPr lIns="91425" tIns="91425" rIns="91425" bIns="91425" anchor="t"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25" name="Shape 25"/>
          <p:cNvSpPr txBox="1">
            <a:spLocks noGrp="1"/>
          </p:cNvSpPr>
          <p:nvPr>
            <p:ph type="body" idx="1"/>
          </p:nvPr>
        </p:nvSpPr>
        <p:spPr>
          <a:xfrm>
            <a:off x="722312" y="2180034"/>
            <a:ext cx="7772400" cy="1125140"/>
          </a:xfrm>
          <a:prstGeom prst="rect">
            <a:avLst/>
          </a:prstGeom>
          <a:noFill/>
          <a:ln>
            <a:noFill/>
          </a:ln>
        </p:spPr>
        <p:txBody>
          <a:bodyPr lIns="91425" tIns="91425" rIns="91425" bIns="91425" anchor="b" anchorCtr="0"/>
          <a:lstStyle>
            <a:lvl1pPr marL="0" lvl="0" indent="0" rtl="0">
              <a:spcBef>
                <a:spcPts val="0"/>
              </a:spcBef>
              <a:buClr>
                <a:srgbClr val="888888"/>
              </a:buClr>
              <a:buFont typeface="Calibri"/>
              <a:buNone/>
              <a:defRPr/>
            </a:lvl1pPr>
            <a:lvl2pPr marL="408179" lvl="1" indent="-1779" rtl="0">
              <a:spcBef>
                <a:spcPts val="0"/>
              </a:spcBef>
              <a:buClr>
                <a:srgbClr val="888888"/>
              </a:buClr>
              <a:buFont typeface="Calibri"/>
              <a:buNone/>
              <a:defRPr/>
            </a:lvl2pPr>
            <a:lvl3pPr marL="816358" lvl="2" indent="-3558" rtl="0">
              <a:spcBef>
                <a:spcPts val="0"/>
              </a:spcBef>
              <a:buClr>
                <a:srgbClr val="888888"/>
              </a:buClr>
              <a:buFont typeface="Calibri"/>
              <a:buNone/>
              <a:defRPr/>
            </a:lvl3pPr>
            <a:lvl4pPr marL="1224537" lvl="3" indent="-5336" rtl="0">
              <a:spcBef>
                <a:spcPts val="0"/>
              </a:spcBef>
              <a:buClr>
                <a:srgbClr val="888888"/>
              </a:buClr>
              <a:buFont typeface="Calibri"/>
              <a:buNone/>
              <a:defRPr/>
            </a:lvl4pPr>
            <a:lvl5pPr marL="1632716" lvl="4" indent="-7116" rtl="0">
              <a:spcBef>
                <a:spcPts val="0"/>
              </a:spcBef>
              <a:buClr>
                <a:srgbClr val="888888"/>
              </a:buClr>
              <a:buFont typeface="Calibri"/>
              <a:buNone/>
              <a:defRPr/>
            </a:lvl5pPr>
            <a:lvl6pPr marL="2040895" lvl="5" indent="-8895" rtl="0">
              <a:spcBef>
                <a:spcPts val="0"/>
              </a:spcBef>
              <a:buClr>
                <a:srgbClr val="888888"/>
              </a:buClr>
              <a:buFont typeface="Calibri"/>
              <a:buNone/>
              <a:defRPr/>
            </a:lvl6pPr>
            <a:lvl7pPr marL="2449074" lvl="6" indent="-10673" rtl="0">
              <a:spcBef>
                <a:spcPts val="0"/>
              </a:spcBef>
              <a:buClr>
                <a:srgbClr val="888888"/>
              </a:buClr>
              <a:buFont typeface="Calibri"/>
              <a:buNone/>
              <a:defRPr/>
            </a:lvl7pPr>
            <a:lvl8pPr marL="2857253" lvl="7" indent="-12452" rtl="0">
              <a:spcBef>
                <a:spcPts val="0"/>
              </a:spcBef>
              <a:buClr>
                <a:srgbClr val="888888"/>
              </a:buClr>
              <a:buFont typeface="Calibri"/>
              <a:buNone/>
              <a:defRPr/>
            </a:lvl8pPr>
            <a:lvl9pPr marL="3265432" lvl="8" indent="-1532" rtl="0">
              <a:spcBef>
                <a:spcPts val="0"/>
              </a:spcBef>
              <a:buClr>
                <a:srgbClr val="888888"/>
              </a:buClr>
              <a:buFont typeface="Calibri"/>
              <a:buNone/>
              <a:defRPr/>
            </a:lvl9pPr>
          </a:lstStyle>
          <a:p>
            <a:endParaRPr/>
          </a:p>
        </p:txBody>
      </p:sp>
      <p:sp>
        <p:nvSpPr>
          <p:cNvPr id="26" name="Shape 26"/>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7" name="Shape 27"/>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8" name="Shape 28"/>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97798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FE6B9F-0A78-42B9-9358-0DA2626E5262}"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66070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A9F5A-6065-4227-905A-BE0E9F94F3C0}"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13093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normAutofit/>
          </a:bodyPr>
          <a:lstStyle>
            <a:lvl1pPr algn="ctr">
              <a:defRPr sz="5400">
                <a:latin typeface="+mj-lt"/>
                <a:cs typeface="Arial" panose="020B0604020202020204" pitchFamily="34" charset="0"/>
              </a:defRPr>
            </a:lvl1pPr>
          </a:lstStyle>
          <a:p>
            <a:r>
              <a:rPr lang="en-US" dirty="0"/>
              <a:t>Team Name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atin typeface="+mn-lt"/>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a:xfrm>
            <a:off x="4657298" y="4767262"/>
            <a:ext cx="696035" cy="317879"/>
          </a:xfrm>
        </p:spPr>
        <p:txBody>
          <a:bodyPr/>
          <a:lstStyle/>
          <a:p>
            <a:fld id="{52BA18B9-81B9-438D-BB25-980199F8EAE8}" type="datetime1">
              <a:rPr lang="en-US" smtClean="0">
                <a:solidFill>
                  <a:prstClr val="black">
                    <a:tint val="75000"/>
                  </a:prstClr>
                </a:solidFill>
              </a:rPr>
              <a:pPr/>
              <a:t>5/19/2017</a:t>
            </a:fld>
            <a:endParaRPr lang="en-US" dirty="0">
              <a:solidFill>
                <a:prstClr val="black">
                  <a:tint val="75000"/>
                </a:prstClr>
              </a:solidFill>
            </a:endParaRPr>
          </a:p>
        </p:txBody>
      </p:sp>
      <p:sp>
        <p:nvSpPr>
          <p:cNvPr id="5" name="Footer Placeholder 4"/>
          <p:cNvSpPr>
            <a:spLocks noGrp="1"/>
          </p:cNvSpPr>
          <p:nvPr>
            <p:ph type="ftr" sz="quarter" idx="11"/>
          </p:nvPr>
        </p:nvSpPr>
        <p:spPr>
          <a:xfrm>
            <a:off x="5460810" y="4767262"/>
            <a:ext cx="3086100" cy="273844"/>
          </a:xfrm>
        </p:spPr>
        <p:txBody>
          <a:bodyPr/>
          <a:lstStyle>
            <a:lvl1pPr algn="r">
              <a:defRPr b="1">
                <a:latin typeface="Arial" panose="020B0604020202020204" pitchFamily="34" charset="0"/>
                <a:cs typeface="Arial" panose="020B0604020202020204" pitchFamily="34" charset="0"/>
              </a:defRPr>
            </a:lvl1p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a:xfrm>
            <a:off x="8761863" y="4767263"/>
            <a:ext cx="288735" cy="273843"/>
          </a:xfrm>
        </p:spPr>
        <p:txBody>
          <a:bodyPr/>
          <a:lstStyle>
            <a:lvl1pPr>
              <a:defRPr b="1"/>
            </a:lvl1pPr>
          </a:lstStyle>
          <a:p>
            <a:r>
              <a:rPr lang="en-US" dirty="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10029615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90000"/>
              </a:lnSpc>
              <a:buSzPct val="25000"/>
              <a:defRPr/>
            </a:lvl1pPr>
          </a:lstStyle>
          <a:p>
            <a:pPr>
              <a:lnSpc>
                <a:spcPct val="90000"/>
              </a:lnSpc>
              <a:buSzPct val="25000"/>
            </a:pPr>
            <a:r>
              <a:rPr lang="en-US" sz="3300" dirty="0">
                <a:solidFill>
                  <a:srgbClr val="0B68FF"/>
                </a:solidFill>
              </a:rPr>
              <a:t>Sentence Header</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7F52BE2-A480-41C5-AFE8-E323729F0EAB}"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85180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4"/>
            <a:ext cx="7886700" cy="2139553"/>
          </a:xfrm>
        </p:spPr>
        <p:txBody>
          <a:bodyPr anchor="b"/>
          <a:lstStyle>
            <a:lvl1pPr algn="ctr">
              <a:defRPr sz="4500" baseline="0"/>
            </a:lvl1pPr>
          </a:lstStyle>
          <a:p>
            <a:r>
              <a:rPr lang="en-US" dirty="0"/>
              <a:t>Section Header</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pic>
        <p:nvPicPr>
          <p:cNvPr id="8"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10831054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EB9C0-9963-4D6C-A291-7DA8DE014594}"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87658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6B5BC-0670-4BE3-BDB9-3B9583331A50}" type="datetime1">
              <a:rPr lang="en-US" smtClean="0">
                <a:solidFill>
                  <a:prstClr val="black">
                    <a:tint val="75000"/>
                  </a:prstClr>
                </a:solidFill>
              </a:rPr>
              <a:pPr/>
              <a:t>5/19/2017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dirty="0">
                <a:solidFill>
                  <a:prstClr val="black">
                    <a:tint val="75000"/>
                  </a:prstClr>
                </a:solidFill>
              </a:rPr>
              <a:t>Research | Fall 2016</a:t>
            </a:r>
          </a:p>
        </p:txBody>
      </p:sp>
      <p:sp>
        <p:nvSpPr>
          <p:cNvPr id="9" name="Slide Number Placeholder 8"/>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17460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sz="3300" dirty="0">
                <a:solidFill>
                  <a:srgbClr val="0B68FF"/>
                </a:solidFill>
              </a:rPr>
              <a:t>Sentence Header</a:t>
            </a:r>
            <a:endParaRPr lang="en-US" dirty="0"/>
          </a:p>
        </p:txBody>
      </p:sp>
      <p:sp>
        <p:nvSpPr>
          <p:cNvPr id="3" name="Date Placeholder 2"/>
          <p:cNvSpPr>
            <a:spLocks noGrp="1"/>
          </p:cNvSpPr>
          <p:nvPr>
            <p:ph type="dt" sz="half" idx="10"/>
          </p:nvPr>
        </p:nvSpPr>
        <p:spPr/>
        <p:txBody>
          <a:bodyPr/>
          <a:lstStyle/>
          <a:p>
            <a:fld id="{870ED68D-348F-44AC-BC92-638337504EC1}" type="datetime1">
              <a:rPr lang="en-US" smtClean="0">
                <a:solidFill>
                  <a:prstClr val="black">
                    <a:tint val="75000"/>
                  </a:prstClr>
                </a:solidFill>
              </a:rPr>
              <a:pPr/>
              <a:t>5/19/2017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dirty="0">
                <a:solidFill>
                  <a:prstClr val="black">
                    <a:tint val="75000"/>
                  </a:prstClr>
                </a:solidFill>
              </a:rPr>
              <a:t>Research | Fall 2016</a:t>
            </a:r>
          </a:p>
        </p:txBody>
      </p:sp>
      <p:sp>
        <p:nvSpPr>
          <p:cNvPr id="5" name="Slide Number Placeholder 4"/>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64294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solidFill>
                  <a:prstClr val="black">
                    <a:tint val="75000"/>
                  </a:prstClr>
                </a:solidFill>
              </a:rPr>
              <a:pPr/>
              <a:t>5/19/2017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dirty="0">
                <a:solidFill>
                  <a:prstClr val="black">
                    <a:tint val="75000"/>
                  </a:prstClr>
                </a:solidFill>
              </a:rPr>
              <a:t>Research | Fall 2016</a:t>
            </a:r>
          </a:p>
        </p:txBody>
      </p:sp>
      <p:sp>
        <p:nvSpPr>
          <p:cNvPr id="4" name="Slide Number Placeholder 3"/>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7261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1" name="Shape 31"/>
          <p:cNvSpPr txBox="1">
            <a:spLocks noGrp="1"/>
          </p:cNvSpPr>
          <p:nvPr>
            <p:ph type="body" idx="1"/>
          </p:nvPr>
        </p:nvSpPr>
        <p:spPr>
          <a:xfrm>
            <a:off x="639764" y="1679972"/>
            <a:ext cx="5684836"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2" name="Shape 32"/>
          <p:cNvSpPr txBox="1">
            <a:spLocks noGrp="1"/>
          </p:cNvSpPr>
          <p:nvPr>
            <p:ph type="body" idx="2"/>
          </p:nvPr>
        </p:nvSpPr>
        <p:spPr>
          <a:xfrm>
            <a:off x="6477000" y="1679972"/>
            <a:ext cx="5684837"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3" name="Shape 33"/>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4" name="Shape 34"/>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5" name="Shape 35"/>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52719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10488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FE6B9F-0A78-42B9-9358-0DA2626E5262}"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6741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A9F5A-6065-4227-905A-BE0E9F94F3C0}"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76664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normAutofit/>
          </a:bodyPr>
          <a:lstStyle>
            <a:lvl1pPr algn="ctr">
              <a:defRPr sz="5400">
                <a:latin typeface="+mj-lt"/>
                <a:cs typeface="Arial" panose="020B0604020202020204" pitchFamily="34" charset="0"/>
              </a:defRPr>
            </a:lvl1pPr>
          </a:lstStyle>
          <a:p>
            <a:r>
              <a:rPr lang="en-US" dirty="0"/>
              <a:t>Team Name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atin typeface="+mn-lt"/>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a:xfrm>
            <a:off x="4657298" y="4767262"/>
            <a:ext cx="696035" cy="317879"/>
          </a:xfrm>
        </p:spPr>
        <p:txBody>
          <a:bodyPr/>
          <a:lstStyle/>
          <a:p>
            <a:fld id="{52BA18B9-81B9-438D-BB25-980199F8EAE8}" type="datetime1">
              <a:rPr lang="en-US" smtClean="0">
                <a:solidFill>
                  <a:prstClr val="black">
                    <a:tint val="75000"/>
                  </a:prstClr>
                </a:solidFill>
              </a:rPr>
              <a:pPr/>
              <a:t>5/19/2017</a:t>
            </a:fld>
            <a:endParaRPr lang="en-US" dirty="0">
              <a:solidFill>
                <a:prstClr val="black">
                  <a:tint val="75000"/>
                </a:prstClr>
              </a:solidFill>
            </a:endParaRPr>
          </a:p>
        </p:txBody>
      </p:sp>
      <p:sp>
        <p:nvSpPr>
          <p:cNvPr id="5" name="Footer Placeholder 4"/>
          <p:cNvSpPr>
            <a:spLocks noGrp="1"/>
          </p:cNvSpPr>
          <p:nvPr>
            <p:ph type="ftr" sz="quarter" idx="11"/>
          </p:nvPr>
        </p:nvSpPr>
        <p:spPr>
          <a:xfrm>
            <a:off x="5460810" y="4767262"/>
            <a:ext cx="3086100" cy="273844"/>
          </a:xfrm>
        </p:spPr>
        <p:txBody>
          <a:bodyPr/>
          <a:lstStyle>
            <a:lvl1pPr algn="r">
              <a:defRPr b="1">
                <a:latin typeface="Arial" panose="020B0604020202020204" pitchFamily="34" charset="0"/>
                <a:cs typeface="Arial" panose="020B0604020202020204" pitchFamily="34" charset="0"/>
              </a:defRPr>
            </a:lvl1p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a:xfrm>
            <a:off x="8761863" y="4767263"/>
            <a:ext cx="288735" cy="273843"/>
          </a:xfrm>
        </p:spPr>
        <p:txBody>
          <a:bodyPr/>
          <a:lstStyle>
            <a:lvl1pPr>
              <a:defRPr b="1"/>
            </a:lvl1pPr>
          </a:lstStyle>
          <a:p>
            <a:r>
              <a:rPr lang="en-US" dirty="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4170405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90000"/>
              </a:lnSpc>
              <a:buSzPct val="25000"/>
              <a:defRPr/>
            </a:lvl1pPr>
          </a:lstStyle>
          <a:p>
            <a:pPr>
              <a:lnSpc>
                <a:spcPct val="90000"/>
              </a:lnSpc>
              <a:buSzPct val="25000"/>
            </a:pPr>
            <a:r>
              <a:rPr lang="en-US" sz="3300" dirty="0">
                <a:solidFill>
                  <a:srgbClr val="0B68FF"/>
                </a:solidFill>
              </a:rPr>
              <a:t>Sentence Header</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7F52BE2-A480-41C5-AFE8-E323729F0EAB}"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36075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4"/>
            <a:ext cx="7886700" cy="2139553"/>
          </a:xfrm>
        </p:spPr>
        <p:txBody>
          <a:bodyPr anchor="b"/>
          <a:lstStyle>
            <a:lvl1pPr algn="ctr">
              <a:defRPr sz="4500" baseline="0"/>
            </a:lvl1pPr>
          </a:lstStyle>
          <a:p>
            <a:r>
              <a:rPr lang="en-US" dirty="0"/>
              <a:t>Section Header</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pic>
        <p:nvPicPr>
          <p:cNvPr id="8"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1698981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EB9C0-9963-4D6C-A291-7DA8DE014594}"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18924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6B5BC-0670-4BE3-BDB9-3B9583331A50}" type="datetime1">
              <a:rPr lang="en-US" smtClean="0">
                <a:solidFill>
                  <a:prstClr val="black">
                    <a:tint val="75000"/>
                  </a:prstClr>
                </a:solidFill>
              </a:rPr>
              <a:pPr/>
              <a:t>5/19/2017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dirty="0">
                <a:solidFill>
                  <a:prstClr val="black">
                    <a:tint val="75000"/>
                  </a:prstClr>
                </a:solidFill>
              </a:rPr>
              <a:t>Research | Fall 2016</a:t>
            </a:r>
          </a:p>
        </p:txBody>
      </p:sp>
      <p:sp>
        <p:nvSpPr>
          <p:cNvPr id="9" name="Slide Number Placeholder 8"/>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90443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sz="3300" dirty="0">
                <a:solidFill>
                  <a:srgbClr val="0B68FF"/>
                </a:solidFill>
              </a:rPr>
              <a:t>Sentence Header</a:t>
            </a:r>
            <a:endParaRPr lang="en-US" dirty="0"/>
          </a:p>
        </p:txBody>
      </p:sp>
      <p:sp>
        <p:nvSpPr>
          <p:cNvPr id="3" name="Date Placeholder 2"/>
          <p:cNvSpPr>
            <a:spLocks noGrp="1"/>
          </p:cNvSpPr>
          <p:nvPr>
            <p:ph type="dt" sz="half" idx="10"/>
          </p:nvPr>
        </p:nvSpPr>
        <p:spPr/>
        <p:txBody>
          <a:bodyPr/>
          <a:lstStyle/>
          <a:p>
            <a:fld id="{870ED68D-348F-44AC-BC92-638337504EC1}" type="datetime1">
              <a:rPr lang="en-US" smtClean="0">
                <a:solidFill>
                  <a:prstClr val="black">
                    <a:tint val="75000"/>
                  </a:prstClr>
                </a:solidFill>
              </a:rPr>
              <a:pPr/>
              <a:t>5/19/2017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dirty="0">
                <a:solidFill>
                  <a:prstClr val="black">
                    <a:tint val="75000"/>
                  </a:prstClr>
                </a:solidFill>
              </a:rPr>
              <a:t>Research | Fall 2016</a:t>
            </a:r>
          </a:p>
        </p:txBody>
      </p:sp>
      <p:sp>
        <p:nvSpPr>
          <p:cNvPr id="5" name="Slide Number Placeholder 4"/>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0981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8" name="Shape 38"/>
          <p:cNvSpPr txBox="1">
            <a:spLocks noGrp="1"/>
          </p:cNvSpPr>
          <p:nvPr>
            <p:ph type="body" idx="1"/>
          </p:nvPr>
        </p:nvSpPr>
        <p:spPr>
          <a:xfrm>
            <a:off x="457200" y="1151334"/>
            <a:ext cx="4040187"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39" name="Shape 39"/>
          <p:cNvSpPr txBox="1">
            <a:spLocks noGrp="1"/>
          </p:cNvSpPr>
          <p:nvPr>
            <p:ph type="body" idx="2"/>
          </p:nvPr>
        </p:nvSpPr>
        <p:spPr>
          <a:xfrm>
            <a:off x="457200" y="1631155"/>
            <a:ext cx="4040187"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0" name="Shape 40"/>
          <p:cNvSpPr txBox="1">
            <a:spLocks noGrp="1"/>
          </p:cNvSpPr>
          <p:nvPr>
            <p:ph type="body" idx="3"/>
          </p:nvPr>
        </p:nvSpPr>
        <p:spPr>
          <a:xfrm>
            <a:off x="4645026" y="1151334"/>
            <a:ext cx="4041774"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41" name="Shape 41"/>
          <p:cNvSpPr txBox="1">
            <a:spLocks noGrp="1"/>
          </p:cNvSpPr>
          <p:nvPr>
            <p:ph type="body" idx="4"/>
          </p:nvPr>
        </p:nvSpPr>
        <p:spPr>
          <a:xfrm>
            <a:off x="4645026" y="1631155"/>
            <a:ext cx="4041774"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2" name="Shape 42"/>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3" name="Shape 43"/>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4" name="Shape 44"/>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solidFill>
                  <a:prstClr val="black">
                    <a:tint val="75000"/>
                  </a:prstClr>
                </a:solidFill>
              </a:rPr>
              <a:pPr/>
              <a:t>5/19/2017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dirty="0">
                <a:solidFill>
                  <a:prstClr val="black">
                    <a:tint val="75000"/>
                  </a:prstClr>
                </a:solidFill>
              </a:rPr>
              <a:t>Research | Fall 2016</a:t>
            </a:r>
          </a:p>
        </p:txBody>
      </p:sp>
      <p:sp>
        <p:nvSpPr>
          <p:cNvPr id="4" name="Slide Number Placeholder 3"/>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81178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5765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65792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FE6B9F-0A78-42B9-9358-0DA2626E5262}"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2582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A9F5A-6065-4227-905A-BE0E9F94F3C0}"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64782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normAutofit/>
          </a:bodyPr>
          <a:lstStyle>
            <a:lvl1pPr algn="ctr">
              <a:defRPr sz="5400">
                <a:latin typeface="+mj-lt"/>
                <a:cs typeface="Arial" panose="020B0604020202020204" pitchFamily="34" charset="0"/>
              </a:defRPr>
            </a:lvl1pPr>
          </a:lstStyle>
          <a:p>
            <a:r>
              <a:rPr lang="en-US" dirty="0"/>
              <a:t>Team Name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atin typeface="+mn-lt"/>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a:xfrm>
            <a:off x="4657298" y="4767262"/>
            <a:ext cx="696035" cy="317879"/>
          </a:xfrm>
        </p:spPr>
        <p:txBody>
          <a:bodyPr/>
          <a:lstStyle/>
          <a:p>
            <a:fld id="{52BA18B9-81B9-438D-BB25-980199F8EAE8}" type="datetime1">
              <a:rPr lang="en-US" smtClean="0">
                <a:solidFill>
                  <a:prstClr val="black">
                    <a:tint val="75000"/>
                  </a:prstClr>
                </a:solidFill>
              </a:rPr>
              <a:pPr/>
              <a:t>5/19/2017</a:t>
            </a:fld>
            <a:endParaRPr lang="en-US" dirty="0">
              <a:solidFill>
                <a:prstClr val="black">
                  <a:tint val="75000"/>
                </a:prstClr>
              </a:solidFill>
            </a:endParaRPr>
          </a:p>
        </p:txBody>
      </p:sp>
      <p:sp>
        <p:nvSpPr>
          <p:cNvPr id="5" name="Footer Placeholder 4"/>
          <p:cNvSpPr>
            <a:spLocks noGrp="1"/>
          </p:cNvSpPr>
          <p:nvPr>
            <p:ph type="ftr" sz="quarter" idx="11"/>
          </p:nvPr>
        </p:nvSpPr>
        <p:spPr>
          <a:xfrm>
            <a:off x="5460810" y="4767262"/>
            <a:ext cx="3086100" cy="273844"/>
          </a:xfrm>
        </p:spPr>
        <p:txBody>
          <a:bodyPr/>
          <a:lstStyle>
            <a:lvl1pPr algn="r">
              <a:defRPr b="1">
                <a:latin typeface="Arial" panose="020B0604020202020204" pitchFamily="34" charset="0"/>
                <a:cs typeface="Arial" panose="020B0604020202020204" pitchFamily="34" charset="0"/>
              </a:defRPr>
            </a:lvl1p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a:xfrm>
            <a:off x="8761863" y="4767263"/>
            <a:ext cx="288735" cy="273843"/>
          </a:xfrm>
        </p:spPr>
        <p:txBody>
          <a:bodyPr/>
          <a:lstStyle>
            <a:lvl1pPr>
              <a:defRPr b="1"/>
            </a:lvl1pPr>
          </a:lstStyle>
          <a:p>
            <a:r>
              <a:rPr lang="en-US" dirty="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4356243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90000"/>
              </a:lnSpc>
              <a:buSzPct val="25000"/>
              <a:defRPr/>
            </a:lvl1pPr>
          </a:lstStyle>
          <a:p>
            <a:pPr>
              <a:lnSpc>
                <a:spcPct val="90000"/>
              </a:lnSpc>
              <a:buSzPct val="25000"/>
            </a:pPr>
            <a:r>
              <a:rPr lang="en-US" sz="3300" dirty="0">
                <a:solidFill>
                  <a:srgbClr val="0B68FF"/>
                </a:solidFill>
              </a:rPr>
              <a:t>Sentence Header</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7F52BE2-A480-41C5-AFE8-E323729F0EAB}"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83982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4"/>
            <a:ext cx="7886700" cy="2139553"/>
          </a:xfrm>
        </p:spPr>
        <p:txBody>
          <a:bodyPr anchor="b"/>
          <a:lstStyle>
            <a:lvl1pPr algn="ctr">
              <a:defRPr sz="4500" baseline="0"/>
            </a:lvl1pPr>
          </a:lstStyle>
          <a:p>
            <a:r>
              <a:rPr lang="en-US" dirty="0"/>
              <a:t>Section Header</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pic>
        <p:nvPicPr>
          <p:cNvPr id="8"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163497812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EB9C0-9963-4D6C-A291-7DA8DE014594}"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74544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6B5BC-0670-4BE3-BDB9-3B9583331A50}" type="datetime1">
              <a:rPr lang="en-US" smtClean="0">
                <a:solidFill>
                  <a:prstClr val="black">
                    <a:tint val="75000"/>
                  </a:prstClr>
                </a:solidFill>
              </a:rPr>
              <a:pPr/>
              <a:t>5/19/2017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dirty="0">
                <a:solidFill>
                  <a:prstClr val="black">
                    <a:tint val="75000"/>
                  </a:prstClr>
                </a:solidFill>
              </a:rPr>
              <a:t>Research | Fall 2016</a:t>
            </a:r>
          </a:p>
        </p:txBody>
      </p:sp>
      <p:sp>
        <p:nvSpPr>
          <p:cNvPr id="9" name="Slide Number Placeholder 8"/>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6569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0"/>
        <p:cNvGrpSpPr/>
        <p:nvPr/>
      </p:nvGrpSpPr>
      <p:grpSpPr>
        <a:xfrm>
          <a:off x="0" y="0"/>
          <a:ext cx="0" cy="0"/>
          <a:chOff x="0" y="0"/>
          <a:chExt cx="0" cy="0"/>
        </a:xfrm>
      </p:grpSpPr>
      <p:sp>
        <p:nvSpPr>
          <p:cNvPr id="51" name="Shape 5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2" name="Shape 5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3" name="Shape 5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sz="3300" dirty="0">
                <a:solidFill>
                  <a:srgbClr val="0B68FF"/>
                </a:solidFill>
              </a:rPr>
              <a:t>Sentence Header</a:t>
            </a:r>
            <a:endParaRPr lang="en-US" dirty="0"/>
          </a:p>
        </p:txBody>
      </p:sp>
      <p:sp>
        <p:nvSpPr>
          <p:cNvPr id="3" name="Date Placeholder 2"/>
          <p:cNvSpPr>
            <a:spLocks noGrp="1"/>
          </p:cNvSpPr>
          <p:nvPr>
            <p:ph type="dt" sz="half" idx="10"/>
          </p:nvPr>
        </p:nvSpPr>
        <p:spPr/>
        <p:txBody>
          <a:bodyPr/>
          <a:lstStyle/>
          <a:p>
            <a:fld id="{870ED68D-348F-44AC-BC92-638337504EC1}" type="datetime1">
              <a:rPr lang="en-US" smtClean="0">
                <a:solidFill>
                  <a:prstClr val="black">
                    <a:tint val="75000"/>
                  </a:prstClr>
                </a:solidFill>
              </a:rPr>
              <a:pPr/>
              <a:t>5/19/2017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dirty="0">
                <a:solidFill>
                  <a:prstClr val="black">
                    <a:tint val="75000"/>
                  </a:prstClr>
                </a:solidFill>
              </a:rPr>
              <a:t>Research | Fall 2016</a:t>
            </a:r>
          </a:p>
        </p:txBody>
      </p:sp>
      <p:sp>
        <p:nvSpPr>
          <p:cNvPr id="5" name="Slide Number Placeholder 4"/>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41103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solidFill>
                  <a:prstClr val="black">
                    <a:tint val="75000"/>
                  </a:prstClr>
                </a:solidFill>
              </a:rPr>
              <a:pPr/>
              <a:t>5/19/2017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dirty="0">
                <a:solidFill>
                  <a:prstClr val="black">
                    <a:tint val="75000"/>
                  </a:prstClr>
                </a:solidFill>
              </a:rPr>
              <a:t>Research | Fall 2016</a:t>
            </a:r>
          </a:p>
        </p:txBody>
      </p:sp>
      <p:sp>
        <p:nvSpPr>
          <p:cNvPr id="4" name="Slide Number Placeholder 3"/>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03226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876686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465823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FE6B9F-0A78-42B9-9358-0DA2626E5262}"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69993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A9F5A-6065-4227-905A-BE0E9F94F3C0}"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29721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normAutofit/>
          </a:bodyPr>
          <a:lstStyle>
            <a:lvl1pPr algn="ctr">
              <a:defRPr sz="5400">
                <a:latin typeface="+mj-lt"/>
                <a:cs typeface="Arial" panose="020B0604020202020204" pitchFamily="34" charset="0"/>
              </a:defRPr>
            </a:lvl1pPr>
          </a:lstStyle>
          <a:p>
            <a:r>
              <a:rPr lang="en-US" dirty="0"/>
              <a:t>Team Name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atin typeface="+mn-lt"/>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a:xfrm>
            <a:off x="4657298" y="4767262"/>
            <a:ext cx="696035" cy="317879"/>
          </a:xfrm>
        </p:spPr>
        <p:txBody>
          <a:bodyPr/>
          <a:lstStyle/>
          <a:p>
            <a:fld id="{52BA18B9-81B9-438D-BB25-980199F8EAE8}" type="datetime1">
              <a:rPr lang="en-US" smtClean="0">
                <a:solidFill>
                  <a:prstClr val="black">
                    <a:tint val="75000"/>
                  </a:prstClr>
                </a:solidFill>
              </a:rPr>
              <a:pPr/>
              <a:t>5/19/2017</a:t>
            </a:fld>
            <a:endParaRPr lang="en-US" dirty="0">
              <a:solidFill>
                <a:prstClr val="black">
                  <a:tint val="75000"/>
                </a:prstClr>
              </a:solidFill>
            </a:endParaRPr>
          </a:p>
        </p:txBody>
      </p:sp>
      <p:sp>
        <p:nvSpPr>
          <p:cNvPr id="5" name="Footer Placeholder 4"/>
          <p:cNvSpPr>
            <a:spLocks noGrp="1"/>
          </p:cNvSpPr>
          <p:nvPr>
            <p:ph type="ftr" sz="quarter" idx="11"/>
          </p:nvPr>
        </p:nvSpPr>
        <p:spPr>
          <a:xfrm>
            <a:off x="5460810" y="4767262"/>
            <a:ext cx="3086100" cy="273844"/>
          </a:xfrm>
        </p:spPr>
        <p:txBody>
          <a:bodyPr/>
          <a:lstStyle>
            <a:lvl1pPr algn="r">
              <a:defRPr b="1">
                <a:latin typeface="Arial" panose="020B0604020202020204" pitchFamily="34" charset="0"/>
                <a:cs typeface="Arial" panose="020B0604020202020204" pitchFamily="34" charset="0"/>
              </a:defRPr>
            </a:lvl1p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a:xfrm>
            <a:off x="8761863" y="4767263"/>
            <a:ext cx="288735" cy="273843"/>
          </a:xfrm>
        </p:spPr>
        <p:txBody>
          <a:bodyPr/>
          <a:lstStyle>
            <a:lvl1pPr>
              <a:defRPr b="1"/>
            </a:lvl1pPr>
          </a:lstStyle>
          <a:p>
            <a:r>
              <a:rPr lang="en-US" dirty="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378704454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90000"/>
              </a:lnSpc>
              <a:buSzPct val="25000"/>
              <a:defRPr/>
            </a:lvl1pPr>
          </a:lstStyle>
          <a:p>
            <a:pPr>
              <a:lnSpc>
                <a:spcPct val="90000"/>
              </a:lnSpc>
              <a:buSzPct val="25000"/>
            </a:pPr>
            <a:r>
              <a:rPr lang="en-US" sz="3300" dirty="0">
                <a:solidFill>
                  <a:srgbClr val="0B68FF"/>
                </a:solidFill>
              </a:rPr>
              <a:t>Sentence Header</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7F52BE2-A480-41C5-AFE8-E323729F0EAB}"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366752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4"/>
            <a:ext cx="7886700" cy="2139553"/>
          </a:xfrm>
        </p:spPr>
        <p:txBody>
          <a:bodyPr anchor="b"/>
          <a:lstStyle>
            <a:lvl1pPr algn="ctr">
              <a:defRPr sz="4500" baseline="0"/>
            </a:lvl1pPr>
          </a:lstStyle>
          <a:p>
            <a:r>
              <a:rPr lang="en-US" dirty="0"/>
              <a:t>Section Header</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pic>
        <p:nvPicPr>
          <p:cNvPr id="8"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30706623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EB9C0-9963-4D6C-A291-7DA8DE014594}"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1280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04786"/>
            <a:ext cx="3008313" cy="871538"/>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6" name="Shape 56"/>
          <p:cNvSpPr txBox="1">
            <a:spLocks noGrp="1"/>
          </p:cNvSpPr>
          <p:nvPr>
            <p:ph type="body" idx="1"/>
          </p:nvPr>
        </p:nvSpPr>
        <p:spPr>
          <a:xfrm>
            <a:off x="3575050" y="204788"/>
            <a:ext cx="5111750" cy="438983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7" name="Shape 57"/>
          <p:cNvSpPr txBox="1">
            <a:spLocks noGrp="1"/>
          </p:cNvSpPr>
          <p:nvPr>
            <p:ph type="body" idx="2"/>
          </p:nvPr>
        </p:nvSpPr>
        <p:spPr>
          <a:xfrm>
            <a:off x="457200" y="1076325"/>
            <a:ext cx="3008313" cy="3518296"/>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58" name="Shape 5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9" name="Shape 5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0" name="Shape 6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6B5BC-0670-4BE3-BDB9-3B9583331A50}" type="datetime1">
              <a:rPr lang="en-US" smtClean="0">
                <a:solidFill>
                  <a:prstClr val="black">
                    <a:tint val="75000"/>
                  </a:prstClr>
                </a:solidFill>
              </a:rPr>
              <a:pPr/>
              <a:t>5/19/2017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dirty="0">
                <a:solidFill>
                  <a:prstClr val="black">
                    <a:tint val="75000"/>
                  </a:prstClr>
                </a:solidFill>
              </a:rPr>
              <a:t>Research | Fall 2016</a:t>
            </a:r>
          </a:p>
        </p:txBody>
      </p:sp>
      <p:sp>
        <p:nvSpPr>
          <p:cNvPr id="9" name="Slide Number Placeholder 8"/>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535590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sz="3300" dirty="0">
                <a:solidFill>
                  <a:srgbClr val="0B68FF"/>
                </a:solidFill>
              </a:rPr>
              <a:t>Sentence Header</a:t>
            </a:r>
            <a:endParaRPr lang="en-US" dirty="0"/>
          </a:p>
        </p:txBody>
      </p:sp>
      <p:sp>
        <p:nvSpPr>
          <p:cNvPr id="3" name="Date Placeholder 2"/>
          <p:cNvSpPr>
            <a:spLocks noGrp="1"/>
          </p:cNvSpPr>
          <p:nvPr>
            <p:ph type="dt" sz="half" idx="10"/>
          </p:nvPr>
        </p:nvSpPr>
        <p:spPr/>
        <p:txBody>
          <a:bodyPr/>
          <a:lstStyle/>
          <a:p>
            <a:fld id="{870ED68D-348F-44AC-BC92-638337504EC1}" type="datetime1">
              <a:rPr lang="en-US" smtClean="0">
                <a:solidFill>
                  <a:prstClr val="black">
                    <a:tint val="75000"/>
                  </a:prstClr>
                </a:solidFill>
              </a:rPr>
              <a:pPr/>
              <a:t>5/19/2017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dirty="0">
                <a:solidFill>
                  <a:prstClr val="black">
                    <a:tint val="75000"/>
                  </a:prstClr>
                </a:solidFill>
              </a:rPr>
              <a:t>Research | Fall 2016</a:t>
            </a:r>
          </a:p>
        </p:txBody>
      </p:sp>
      <p:sp>
        <p:nvSpPr>
          <p:cNvPr id="5" name="Slide Number Placeholder 4"/>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23961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solidFill>
                  <a:prstClr val="black">
                    <a:tint val="75000"/>
                  </a:prstClr>
                </a:solidFill>
              </a:rPr>
              <a:pPr/>
              <a:t>5/19/2017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dirty="0">
                <a:solidFill>
                  <a:prstClr val="black">
                    <a:tint val="75000"/>
                  </a:prstClr>
                </a:solidFill>
              </a:rPr>
              <a:t>Research | Fall 2016</a:t>
            </a:r>
          </a:p>
        </p:txBody>
      </p:sp>
      <p:sp>
        <p:nvSpPr>
          <p:cNvPr id="4" name="Slide Number Placeholder 3"/>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951641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147205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427922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FE6B9F-0A78-42B9-9358-0DA2626E5262}"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923062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A9F5A-6065-4227-905A-BE0E9F94F3C0}"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3629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normAutofit/>
          </a:bodyPr>
          <a:lstStyle>
            <a:lvl1pPr algn="ctr">
              <a:defRPr sz="5400">
                <a:latin typeface="+mj-lt"/>
                <a:cs typeface="Arial" panose="020B0604020202020204" pitchFamily="34" charset="0"/>
              </a:defRPr>
            </a:lvl1pPr>
          </a:lstStyle>
          <a:p>
            <a:r>
              <a:rPr lang="en-US" dirty="0"/>
              <a:t>Team Name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atin typeface="+mn-lt"/>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a:xfrm>
            <a:off x="4657298" y="4767262"/>
            <a:ext cx="696035" cy="317879"/>
          </a:xfrm>
        </p:spPr>
        <p:txBody>
          <a:bodyPr/>
          <a:lstStyle/>
          <a:p>
            <a:fld id="{52BA18B9-81B9-438D-BB25-980199F8EAE8}" type="datetime1">
              <a:rPr lang="en-US" smtClean="0">
                <a:solidFill>
                  <a:prstClr val="black">
                    <a:tint val="75000"/>
                  </a:prstClr>
                </a:solidFill>
              </a:rPr>
              <a:pPr/>
              <a:t>5/19/2017</a:t>
            </a:fld>
            <a:endParaRPr lang="en-US" dirty="0">
              <a:solidFill>
                <a:prstClr val="black">
                  <a:tint val="75000"/>
                </a:prstClr>
              </a:solidFill>
            </a:endParaRPr>
          </a:p>
        </p:txBody>
      </p:sp>
      <p:sp>
        <p:nvSpPr>
          <p:cNvPr id="5" name="Footer Placeholder 4"/>
          <p:cNvSpPr>
            <a:spLocks noGrp="1"/>
          </p:cNvSpPr>
          <p:nvPr>
            <p:ph type="ftr" sz="quarter" idx="11"/>
          </p:nvPr>
        </p:nvSpPr>
        <p:spPr>
          <a:xfrm>
            <a:off x="5460810" y="4767262"/>
            <a:ext cx="3086100" cy="273844"/>
          </a:xfrm>
        </p:spPr>
        <p:txBody>
          <a:bodyPr/>
          <a:lstStyle>
            <a:lvl1pPr algn="r">
              <a:defRPr b="1">
                <a:latin typeface="Arial" panose="020B0604020202020204" pitchFamily="34" charset="0"/>
                <a:cs typeface="Arial" panose="020B0604020202020204" pitchFamily="34" charset="0"/>
              </a:defRPr>
            </a:lvl1p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a:xfrm>
            <a:off x="8761863" y="4767263"/>
            <a:ext cx="288735" cy="273843"/>
          </a:xfrm>
        </p:spPr>
        <p:txBody>
          <a:bodyPr/>
          <a:lstStyle>
            <a:lvl1pPr>
              <a:defRPr b="1"/>
            </a:lvl1pPr>
          </a:lstStyle>
          <a:p>
            <a:r>
              <a:rPr lang="en-US" dirty="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402372430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90000"/>
              </a:lnSpc>
              <a:buSzPct val="25000"/>
              <a:defRPr/>
            </a:lvl1pPr>
          </a:lstStyle>
          <a:p>
            <a:pPr>
              <a:lnSpc>
                <a:spcPct val="90000"/>
              </a:lnSpc>
              <a:buSzPct val="25000"/>
            </a:pPr>
            <a:r>
              <a:rPr lang="en-US" sz="3300" dirty="0">
                <a:solidFill>
                  <a:srgbClr val="0B68FF"/>
                </a:solidFill>
              </a:rPr>
              <a:t>Sentence Header</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7F52BE2-A480-41C5-AFE8-E323729F0EAB}"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471772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4"/>
            <a:ext cx="7886700" cy="2139553"/>
          </a:xfrm>
        </p:spPr>
        <p:txBody>
          <a:bodyPr anchor="b"/>
          <a:lstStyle>
            <a:lvl1pPr algn="ctr">
              <a:defRPr sz="4500" baseline="0"/>
            </a:lvl1pPr>
          </a:lstStyle>
          <a:p>
            <a:r>
              <a:rPr lang="en-US" dirty="0"/>
              <a:t>Section Header</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pic>
        <p:nvPicPr>
          <p:cNvPr id="8"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2726823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1792288" y="3600450"/>
            <a:ext cx="5486399" cy="425053"/>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3" name="Shape 63"/>
          <p:cNvSpPr>
            <a:spLocks noGrp="1"/>
          </p:cNvSpPr>
          <p:nvPr>
            <p:ph type="pic" idx="2"/>
          </p:nvPr>
        </p:nvSpPr>
        <p:spPr>
          <a:xfrm>
            <a:off x="1792288" y="459581"/>
            <a:ext cx="5486399" cy="3086099"/>
          </a:xfrm>
          <a:prstGeom prst="rect">
            <a:avLst/>
          </a:prstGeom>
          <a:noFill/>
          <a:ln>
            <a:noFill/>
          </a:ln>
        </p:spPr>
      </p:sp>
      <p:sp>
        <p:nvSpPr>
          <p:cNvPr id="64" name="Shape 64"/>
          <p:cNvSpPr txBox="1">
            <a:spLocks noGrp="1"/>
          </p:cNvSpPr>
          <p:nvPr>
            <p:ph type="body" idx="1"/>
          </p:nvPr>
        </p:nvSpPr>
        <p:spPr>
          <a:xfrm>
            <a:off x="1792288" y="4025503"/>
            <a:ext cx="5486399" cy="603647"/>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65" name="Shape 65"/>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6" name="Shape 66"/>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7" name="Shape 67"/>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EB9C0-9963-4D6C-A291-7DA8DE014594}"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281615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6B5BC-0670-4BE3-BDB9-3B9583331A50}" type="datetime1">
              <a:rPr lang="en-US" smtClean="0">
                <a:solidFill>
                  <a:prstClr val="black">
                    <a:tint val="75000"/>
                  </a:prstClr>
                </a:solidFill>
              </a:rPr>
              <a:pPr/>
              <a:t>5/19/2017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dirty="0">
                <a:solidFill>
                  <a:prstClr val="black">
                    <a:tint val="75000"/>
                  </a:prstClr>
                </a:solidFill>
              </a:rPr>
              <a:t>Research | Fall 2016</a:t>
            </a:r>
          </a:p>
        </p:txBody>
      </p:sp>
      <p:sp>
        <p:nvSpPr>
          <p:cNvPr id="9" name="Slide Number Placeholder 8"/>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688150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sz="3300" dirty="0">
                <a:solidFill>
                  <a:srgbClr val="0B68FF"/>
                </a:solidFill>
              </a:rPr>
              <a:t>Sentence Header</a:t>
            </a:r>
            <a:endParaRPr lang="en-US" dirty="0"/>
          </a:p>
        </p:txBody>
      </p:sp>
      <p:sp>
        <p:nvSpPr>
          <p:cNvPr id="3" name="Date Placeholder 2"/>
          <p:cNvSpPr>
            <a:spLocks noGrp="1"/>
          </p:cNvSpPr>
          <p:nvPr>
            <p:ph type="dt" sz="half" idx="10"/>
          </p:nvPr>
        </p:nvSpPr>
        <p:spPr/>
        <p:txBody>
          <a:bodyPr/>
          <a:lstStyle/>
          <a:p>
            <a:fld id="{870ED68D-348F-44AC-BC92-638337504EC1}" type="datetime1">
              <a:rPr lang="en-US" smtClean="0">
                <a:solidFill>
                  <a:prstClr val="black">
                    <a:tint val="75000"/>
                  </a:prstClr>
                </a:solidFill>
              </a:rPr>
              <a:pPr/>
              <a:t>5/19/2017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dirty="0">
                <a:solidFill>
                  <a:prstClr val="black">
                    <a:tint val="75000"/>
                  </a:prstClr>
                </a:solidFill>
              </a:rPr>
              <a:t>Research | Fall 2016</a:t>
            </a:r>
          </a:p>
        </p:txBody>
      </p:sp>
      <p:sp>
        <p:nvSpPr>
          <p:cNvPr id="5" name="Slide Number Placeholder 4"/>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533906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solidFill>
                  <a:prstClr val="black">
                    <a:tint val="75000"/>
                  </a:prstClr>
                </a:solidFill>
              </a:rPr>
              <a:pPr/>
              <a:t>5/19/2017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dirty="0">
                <a:solidFill>
                  <a:prstClr val="black">
                    <a:tint val="75000"/>
                  </a:prstClr>
                </a:solidFill>
              </a:rPr>
              <a:t>Research | Fall 2016</a:t>
            </a:r>
          </a:p>
        </p:txBody>
      </p:sp>
      <p:sp>
        <p:nvSpPr>
          <p:cNvPr id="4" name="Slide Number Placeholder 3"/>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724202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329854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402275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FE6B9F-0A78-42B9-9358-0DA2626E5262}"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381784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A9F5A-6065-4227-905A-BE0E9F94F3C0}"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7702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0" name="Shape 70"/>
          <p:cNvSpPr txBox="1">
            <a:spLocks noGrp="1"/>
          </p:cNvSpPr>
          <p:nvPr>
            <p:ph type="body" idx="1"/>
          </p:nvPr>
        </p:nvSpPr>
        <p:spPr>
          <a:xfrm rot="5400000">
            <a:off x="2874763" y="-1217413"/>
            <a:ext cx="3394472" cy="8229600"/>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1" name="Shape 7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2" name="Shape 7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3" name="Shape 7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1.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1.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image" Target="../media/image1.pn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image" Target="../media/image1.pn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image" Target="../media/image1.pn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image" Target="../media/image1.png"/><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image" Target="../media/image1.png"/><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8.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7" name="Shape 7"/>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marR="0" lvl="0" indent="-121984" algn="l" rtl="0">
              <a:spcBef>
                <a:spcPts val="580"/>
              </a:spcBef>
              <a:buClr>
                <a:schemeClr val="dk1"/>
              </a:buClr>
              <a:buFont typeface="Arial"/>
              <a:buChar char="•"/>
              <a:defRPr/>
            </a:lvl1pPr>
            <a:lvl2pPr marL="663291" marR="0" lvl="1" indent="-98141" algn="l" rtl="0">
              <a:spcBef>
                <a:spcPts val="500"/>
              </a:spcBef>
              <a:buClr>
                <a:schemeClr val="dk1"/>
              </a:buClr>
              <a:buFont typeface="Arial"/>
              <a:buChar char="–"/>
              <a:defRPr/>
            </a:lvl2pPr>
            <a:lvl3pPr marL="1020448" marR="0" lvl="2" indent="-67947" algn="l" rtl="0">
              <a:spcBef>
                <a:spcPts val="440"/>
              </a:spcBef>
              <a:buClr>
                <a:schemeClr val="dk1"/>
              </a:buClr>
              <a:buFont typeface="Arial"/>
              <a:buChar char="•"/>
              <a:defRPr/>
            </a:lvl3pPr>
            <a:lvl4pPr marL="1428627" marR="0" lvl="3" indent="-95127" algn="l" rtl="0">
              <a:spcBef>
                <a:spcPts val="360"/>
              </a:spcBef>
              <a:buClr>
                <a:schemeClr val="dk1"/>
              </a:buClr>
              <a:buFont typeface="Arial"/>
              <a:buChar char="–"/>
              <a:defRPr/>
            </a:lvl4pPr>
            <a:lvl5pPr marL="1836805" marR="0" lvl="4" indent="-96905" algn="l" rtl="0">
              <a:spcBef>
                <a:spcPts val="360"/>
              </a:spcBef>
              <a:buClr>
                <a:schemeClr val="dk1"/>
              </a:buClr>
              <a:buFont typeface="Arial"/>
              <a:buChar char="»"/>
              <a:defRPr/>
            </a:lvl5pPr>
            <a:lvl6pPr marL="2244985" marR="0" lvl="5" indent="-98685" algn="l" rtl="0">
              <a:spcBef>
                <a:spcPts val="360"/>
              </a:spcBef>
              <a:buClr>
                <a:schemeClr val="dk1"/>
              </a:buClr>
              <a:buFont typeface="Arial"/>
              <a:buChar char="•"/>
              <a:defRPr/>
            </a:lvl6pPr>
            <a:lvl7pPr marL="2653164" marR="0" lvl="6" indent="-100464" algn="l" rtl="0">
              <a:spcBef>
                <a:spcPts val="360"/>
              </a:spcBef>
              <a:buClr>
                <a:schemeClr val="dk1"/>
              </a:buClr>
              <a:buFont typeface="Arial"/>
              <a:buChar char="•"/>
              <a:defRPr/>
            </a:lvl7pPr>
            <a:lvl8pPr marL="3061343" marR="0" lvl="7" indent="-102242" algn="l" rtl="0">
              <a:spcBef>
                <a:spcPts val="360"/>
              </a:spcBef>
              <a:buClr>
                <a:schemeClr val="dk1"/>
              </a:buClr>
              <a:buFont typeface="Arial"/>
              <a:buChar char="•"/>
              <a:defRPr/>
            </a:lvl8pPr>
            <a:lvl9pPr marL="3469522" marR="0" lvl="8" indent="-91321" algn="l" rtl="0">
              <a:spcBef>
                <a:spcPts val="360"/>
              </a:spcBef>
              <a:buClr>
                <a:schemeClr val="dk1"/>
              </a:buClr>
              <a:buFont typeface="Arial"/>
              <a:buChar char="•"/>
              <a:defRPr/>
            </a:lvl9pPr>
          </a:lstStyle>
          <a:p>
            <a:endParaRPr/>
          </a:p>
        </p:txBody>
      </p:sp>
      <p:sp>
        <p:nvSpPr>
          <p:cNvPr id="8" name="Shape 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9" name="Shape 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0" name="Shape 1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628650" y="273843"/>
            <a:ext cx="7886700" cy="994200"/>
          </a:xfrm>
          <a:prstGeom prst="rect">
            <a:avLst/>
          </a:prstGeom>
          <a:noFill/>
          <a:ln>
            <a:noFill/>
          </a:ln>
        </p:spPr>
        <p:txBody>
          <a:bodyPr lIns="68575" tIns="68575" rIns="68575" bIns="68575" anchor="ctr" anchorCtr="0"/>
          <a:lstStyle>
            <a:lvl1pPr marL="0" marR="0" lvl="0" indent="0" algn="l" rtl="0">
              <a:lnSpc>
                <a:spcPct val="90000"/>
              </a:lnSpc>
              <a:spcBef>
                <a:spcPts val="0"/>
              </a:spcBef>
              <a:buClr>
                <a:schemeClr val="dk1"/>
              </a:buClr>
              <a:buSzPct val="33333"/>
              <a:buFont typeface="Calibri"/>
              <a:buNone/>
              <a:defRPr sz="3300" b="0" i="0" u="none" strike="noStrike" cap="none">
                <a:solidFill>
                  <a:schemeClr val="dk1"/>
                </a:solidFill>
                <a:latin typeface="Calibri"/>
                <a:ea typeface="Calibri"/>
                <a:cs typeface="Calibri"/>
                <a:sym typeface="Calibri"/>
              </a:defRPr>
            </a:lvl1pPr>
            <a:lvl2pPr lvl="1" indent="0" rtl="0">
              <a:spcBef>
                <a:spcPts val="0"/>
              </a:spcBef>
              <a:buSzPct val="78571"/>
              <a:buNone/>
              <a:defRPr sz="1400"/>
            </a:lvl2pPr>
            <a:lvl3pPr lvl="2" indent="0" rtl="0">
              <a:spcBef>
                <a:spcPts val="0"/>
              </a:spcBef>
              <a:buSzPct val="78571"/>
              <a:buNone/>
              <a:defRPr sz="1400"/>
            </a:lvl3pPr>
            <a:lvl4pPr lvl="3" indent="0" rtl="0">
              <a:spcBef>
                <a:spcPts val="0"/>
              </a:spcBef>
              <a:buSzPct val="78571"/>
              <a:buNone/>
              <a:defRPr sz="1400"/>
            </a:lvl4pPr>
            <a:lvl5pPr lvl="4" indent="0" rtl="0">
              <a:spcBef>
                <a:spcPts val="0"/>
              </a:spcBef>
              <a:buSzPct val="78571"/>
              <a:buNone/>
              <a:defRPr sz="1400"/>
            </a:lvl5pPr>
            <a:lvl6pPr lvl="5" indent="0" rtl="0">
              <a:spcBef>
                <a:spcPts val="0"/>
              </a:spcBef>
              <a:buSzPct val="78571"/>
              <a:buNone/>
              <a:defRPr sz="1400"/>
            </a:lvl6pPr>
            <a:lvl7pPr lvl="6" indent="0" rtl="0">
              <a:spcBef>
                <a:spcPts val="0"/>
              </a:spcBef>
              <a:buSzPct val="78571"/>
              <a:buNone/>
              <a:defRPr sz="1400"/>
            </a:lvl7pPr>
            <a:lvl8pPr lvl="7" indent="0" rtl="0">
              <a:spcBef>
                <a:spcPts val="0"/>
              </a:spcBef>
              <a:buSzPct val="78571"/>
              <a:buNone/>
              <a:defRPr sz="1400"/>
            </a:lvl8pPr>
            <a:lvl9pPr lvl="8" indent="0" rtl="0">
              <a:spcBef>
                <a:spcPts val="0"/>
              </a:spcBef>
              <a:buSzPct val="78571"/>
              <a:buNone/>
              <a:defRPr sz="1400"/>
            </a:lvl9pPr>
          </a:lstStyle>
          <a:p>
            <a:endParaRPr/>
          </a:p>
        </p:txBody>
      </p:sp>
      <p:sp>
        <p:nvSpPr>
          <p:cNvPr id="82" name="Shape 82"/>
          <p:cNvSpPr txBox="1">
            <a:spLocks noGrp="1"/>
          </p:cNvSpPr>
          <p:nvPr>
            <p:ph type="body" idx="1"/>
          </p:nvPr>
        </p:nvSpPr>
        <p:spPr>
          <a:xfrm>
            <a:off x="628650" y="1369218"/>
            <a:ext cx="7886700" cy="3263400"/>
          </a:xfrm>
          <a:prstGeom prst="rect">
            <a:avLst/>
          </a:prstGeom>
          <a:noFill/>
          <a:ln>
            <a:noFill/>
          </a:ln>
        </p:spPr>
        <p:txBody>
          <a:bodyPr lIns="68575" tIns="68575" rIns="68575" bIns="6857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SzPct val="122222"/>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buSzPct val="78571"/>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SzPct val="78571"/>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SzPct val="78571"/>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SzPct val="78571"/>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SzPct val="78571"/>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SzPct val="78571"/>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SzPct val="78571"/>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SzPct val="78571"/>
              <a:buNone/>
              <a:defRPr sz="1400" b="0"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SzPct val="122222"/>
              <a:buNone/>
              <a:defRPr sz="900" b="1" i="0" u="none" strike="noStrike" cap="none">
                <a:solidFill>
                  <a:srgbClr val="888888"/>
                </a:solidFill>
                <a:latin typeface="Arial"/>
                <a:ea typeface="Arial"/>
                <a:cs typeface="Arial"/>
                <a:sym typeface="Arial"/>
              </a:defRPr>
            </a:lvl1pPr>
            <a:lvl2pPr marL="342900" marR="0" lvl="1" indent="0" algn="l" rtl="0">
              <a:spcBef>
                <a:spcPts val="0"/>
              </a:spcBef>
              <a:buSzPct val="78571"/>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SzPct val="78571"/>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SzPct val="78571"/>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SzPct val="78571"/>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SzPct val="78571"/>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SzPct val="78571"/>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SzPct val="78571"/>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SzPct val="78571"/>
              <a:buNone/>
              <a:defRPr sz="14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b="0" i="0" u="none" strike="noStrike" cap="none">
                <a:solidFill>
                  <a:srgbClr val="888888"/>
                </a:solidFill>
                <a:latin typeface="Calibri"/>
                <a:ea typeface="Calibri"/>
                <a:cs typeface="Calibri"/>
                <a:sym typeface="Calibri"/>
              </a:rPr>
              <a:t>‹#›</a:t>
            </a:fld>
            <a:endParaRPr lang="en-US" sz="900" b="0" i="0" u="none" strike="noStrike" cap="none">
              <a:solidFill>
                <a:srgbClr val="888888"/>
              </a:solidFill>
              <a:latin typeface="Calibri"/>
              <a:ea typeface="Calibri"/>
              <a:cs typeface="Calibri"/>
              <a:sym typeface="Calibri"/>
            </a:endParaRPr>
          </a:p>
        </p:txBody>
      </p:sp>
      <p:pic>
        <p:nvPicPr>
          <p:cNvPr id="86" name="Shape 86"/>
          <p:cNvPicPr preferRelativeResize="0"/>
          <p:nvPr/>
        </p:nvPicPr>
        <p:blipFill rotWithShape="1">
          <a:blip r:embed="rId13">
            <a:alphaModFix/>
          </a:blip>
          <a:srcRect/>
          <a:stretch/>
        </p:blipFill>
        <p:spPr>
          <a:xfrm>
            <a:off x="7093424" y="44690"/>
            <a:ext cx="1956900" cy="5796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493525" y="4767262"/>
            <a:ext cx="702525"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39E34FC-1E02-4DFE-8965-69C2F9EDBCF4}" type="datetime1">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3"/>
          </p:nvPr>
        </p:nvSpPr>
        <p:spPr>
          <a:xfrm>
            <a:off x="5429250" y="4767262"/>
            <a:ext cx="3086100" cy="273844"/>
          </a:xfrm>
          <a:prstGeom prst="rect">
            <a:avLst/>
          </a:prstGeom>
        </p:spPr>
        <p:txBody>
          <a:bodyPr vert="horz" lIns="91440" tIns="45720" rIns="91440" bIns="45720" rtlCol="0" anchor="ctr"/>
          <a:lstStyle>
            <a:lvl1pPr algn="r">
              <a:defRPr sz="900" b="1">
                <a:solidFill>
                  <a:schemeClr val="tx1">
                    <a:tint val="75000"/>
                  </a:schemeClr>
                </a:solidFill>
                <a:latin typeface="Arial" panose="020B0604020202020204" pitchFamily="34" charset="0"/>
                <a:cs typeface="Arial" panose="020B0604020202020204" pitchFamily="34" charset="0"/>
              </a:defRPr>
            </a:lvl1pPr>
          </a:lstStyle>
          <a:p>
            <a:r>
              <a:rPr lang="en-US" dirty="0">
                <a:solidFill>
                  <a:prstClr val="black">
                    <a:tint val="75000"/>
                  </a:prstClr>
                </a:solidFill>
              </a:rPr>
              <a:t>Research | Fall 2016</a:t>
            </a:r>
          </a:p>
        </p:txBody>
      </p:sp>
      <p:sp>
        <p:nvSpPr>
          <p:cNvPr id="6" name="Slide Number Placeholder 5"/>
          <p:cNvSpPr>
            <a:spLocks noGrp="1"/>
          </p:cNvSpPr>
          <p:nvPr>
            <p:ph type="sldNum" sz="quarter" idx="4"/>
          </p:nvPr>
        </p:nvSpPr>
        <p:spPr>
          <a:xfrm>
            <a:off x="8748550" y="4767262"/>
            <a:ext cx="301957"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pic>
        <p:nvPicPr>
          <p:cNvPr id="7" name="Shape 160"/>
          <p:cNvPicPr preferRelativeResize="0"/>
          <p:nvPr userDrawn="1"/>
        </p:nvPicPr>
        <p:blipFill>
          <a:blip r:embed="rId13" cstate="print">
            <a:alphaModFix/>
          </a:blip>
          <a:stretch>
            <a:fillRect/>
          </a:stretch>
        </p:blipFill>
        <p:spPr>
          <a:xfrm>
            <a:off x="7093425" y="44690"/>
            <a:ext cx="1957082" cy="579694"/>
          </a:xfrm>
          <a:prstGeom prst="rect">
            <a:avLst/>
          </a:prstGeom>
          <a:noFill/>
          <a:ln>
            <a:noFill/>
          </a:ln>
        </p:spPr>
      </p:pic>
    </p:spTree>
    <p:extLst>
      <p:ext uri="{BB962C8B-B14F-4D97-AF65-F5344CB8AC3E}">
        <p14:creationId xmlns:p14="http://schemas.microsoft.com/office/powerpoint/2010/main" val="18678478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493525" y="4767262"/>
            <a:ext cx="702525"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39E34FC-1E02-4DFE-8965-69C2F9EDBCF4}" type="datetime1">
              <a:rPr lang="en-US" kern="1200" smtClean="0">
                <a:solidFill>
                  <a:prstClr val="black">
                    <a:tint val="75000"/>
                  </a:prstClr>
                </a:solidFill>
                <a:latin typeface="Calibri"/>
                <a:ea typeface="+mn-ea"/>
                <a:cs typeface="+mn-cs"/>
              </a:rPr>
              <a:pPr/>
              <a:t>5/19/2017</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5429250" y="4767262"/>
            <a:ext cx="3086100" cy="273844"/>
          </a:xfrm>
          <a:prstGeom prst="rect">
            <a:avLst/>
          </a:prstGeom>
        </p:spPr>
        <p:txBody>
          <a:bodyPr vert="horz" lIns="91440" tIns="45720" rIns="91440" bIns="45720" rtlCol="0" anchor="ctr"/>
          <a:lstStyle>
            <a:lvl1pPr algn="r">
              <a:defRPr sz="900" b="1">
                <a:solidFill>
                  <a:schemeClr val="tx1">
                    <a:tint val="75000"/>
                  </a:schemeClr>
                </a:solidFill>
                <a:latin typeface="Arial" panose="020B0604020202020204" pitchFamily="34" charset="0"/>
                <a:cs typeface="Arial" panose="020B0604020202020204" pitchFamily="34" charset="0"/>
              </a:defRPr>
            </a:lvl1pPr>
          </a:lstStyle>
          <a:p>
            <a:r>
              <a:rPr lang="en-US" kern="1200" dirty="0">
                <a:solidFill>
                  <a:prstClr val="black">
                    <a:tint val="75000"/>
                  </a:prstClr>
                </a:solidFill>
                <a:ea typeface="+mn-ea"/>
              </a:rPr>
              <a:t>Research | Fall 2016</a:t>
            </a:r>
          </a:p>
        </p:txBody>
      </p:sp>
      <p:sp>
        <p:nvSpPr>
          <p:cNvPr id="6" name="Slide Number Placeholder 5"/>
          <p:cNvSpPr>
            <a:spLocks noGrp="1"/>
          </p:cNvSpPr>
          <p:nvPr>
            <p:ph type="sldNum" sz="quarter" idx="4"/>
          </p:nvPr>
        </p:nvSpPr>
        <p:spPr>
          <a:xfrm>
            <a:off x="8748550" y="4767262"/>
            <a:ext cx="301957"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188C2F9-8455-49A9-B6AD-FA3BC6762504}" type="slidenum">
              <a:rPr lang="en-US" kern="1200" smtClean="0">
                <a:solidFill>
                  <a:prstClr val="black">
                    <a:tint val="75000"/>
                  </a:prstClr>
                </a:solidFill>
                <a:latin typeface="Calibri"/>
                <a:ea typeface="+mn-ea"/>
                <a:cs typeface="+mn-cs"/>
              </a:rPr>
              <a:pPr/>
              <a:t>‹#›</a:t>
            </a:fld>
            <a:endParaRPr lang="en-US" kern="1200">
              <a:solidFill>
                <a:prstClr val="black">
                  <a:tint val="75000"/>
                </a:prstClr>
              </a:solidFill>
              <a:latin typeface="Calibri"/>
              <a:ea typeface="+mn-ea"/>
              <a:cs typeface="+mn-cs"/>
            </a:endParaRPr>
          </a:p>
        </p:txBody>
      </p:sp>
      <p:pic>
        <p:nvPicPr>
          <p:cNvPr id="7" name="Shape 160"/>
          <p:cNvPicPr preferRelativeResize="0"/>
          <p:nvPr userDrawn="1"/>
        </p:nvPicPr>
        <p:blipFill>
          <a:blip r:embed="rId13" cstate="print">
            <a:alphaModFix/>
          </a:blip>
          <a:stretch>
            <a:fillRect/>
          </a:stretch>
        </p:blipFill>
        <p:spPr>
          <a:xfrm>
            <a:off x="7093425" y="44690"/>
            <a:ext cx="1957082" cy="579694"/>
          </a:xfrm>
          <a:prstGeom prst="rect">
            <a:avLst/>
          </a:prstGeom>
          <a:noFill/>
          <a:ln>
            <a:noFill/>
          </a:ln>
        </p:spPr>
      </p:pic>
    </p:spTree>
    <p:extLst>
      <p:ext uri="{BB962C8B-B14F-4D97-AF65-F5344CB8AC3E}">
        <p14:creationId xmlns:p14="http://schemas.microsoft.com/office/powerpoint/2010/main" val="193269692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493525" y="4767262"/>
            <a:ext cx="702525"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39E34FC-1E02-4DFE-8965-69C2F9EDBCF4}" type="datetime1">
              <a:rPr lang="en-US" kern="1200" smtClean="0">
                <a:solidFill>
                  <a:prstClr val="black">
                    <a:tint val="75000"/>
                  </a:prstClr>
                </a:solidFill>
                <a:latin typeface="Calibri"/>
                <a:ea typeface="+mn-ea"/>
                <a:cs typeface="+mn-cs"/>
              </a:rPr>
              <a:pPr/>
              <a:t>5/19/2017</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5429250" y="4767262"/>
            <a:ext cx="3086100" cy="273844"/>
          </a:xfrm>
          <a:prstGeom prst="rect">
            <a:avLst/>
          </a:prstGeom>
        </p:spPr>
        <p:txBody>
          <a:bodyPr vert="horz" lIns="91440" tIns="45720" rIns="91440" bIns="45720" rtlCol="0" anchor="ctr"/>
          <a:lstStyle>
            <a:lvl1pPr algn="r">
              <a:defRPr sz="900" b="1">
                <a:solidFill>
                  <a:schemeClr val="tx1">
                    <a:tint val="75000"/>
                  </a:schemeClr>
                </a:solidFill>
                <a:latin typeface="Arial" panose="020B0604020202020204" pitchFamily="34" charset="0"/>
                <a:cs typeface="Arial" panose="020B0604020202020204" pitchFamily="34" charset="0"/>
              </a:defRPr>
            </a:lvl1pPr>
          </a:lstStyle>
          <a:p>
            <a:r>
              <a:rPr lang="en-US" kern="1200" dirty="0">
                <a:solidFill>
                  <a:prstClr val="black">
                    <a:tint val="75000"/>
                  </a:prstClr>
                </a:solidFill>
                <a:ea typeface="+mn-ea"/>
              </a:rPr>
              <a:t>Research | Fall 2016</a:t>
            </a:r>
          </a:p>
        </p:txBody>
      </p:sp>
      <p:sp>
        <p:nvSpPr>
          <p:cNvPr id="6" name="Slide Number Placeholder 5"/>
          <p:cNvSpPr>
            <a:spLocks noGrp="1"/>
          </p:cNvSpPr>
          <p:nvPr>
            <p:ph type="sldNum" sz="quarter" idx="4"/>
          </p:nvPr>
        </p:nvSpPr>
        <p:spPr>
          <a:xfrm>
            <a:off x="8748550" y="4767262"/>
            <a:ext cx="301957"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188C2F9-8455-49A9-B6AD-FA3BC6762504}" type="slidenum">
              <a:rPr lang="en-US" kern="1200" smtClean="0">
                <a:solidFill>
                  <a:prstClr val="black">
                    <a:tint val="75000"/>
                  </a:prstClr>
                </a:solidFill>
                <a:latin typeface="Calibri"/>
                <a:ea typeface="+mn-ea"/>
                <a:cs typeface="+mn-cs"/>
              </a:rPr>
              <a:pPr/>
              <a:t>‹#›</a:t>
            </a:fld>
            <a:endParaRPr lang="en-US" kern="1200">
              <a:solidFill>
                <a:prstClr val="black">
                  <a:tint val="75000"/>
                </a:prstClr>
              </a:solidFill>
              <a:latin typeface="Calibri"/>
              <a:ea typeface="+mn-ea"/>
              <a:cs typeface="+mn-cs"/>
            </a:endParaRPr>
          </a:p>
        </p:txBody>
      </p:sp>
      <p:pic>
        <p:nvPicPr>
          <p:cNvPr id="7" name="Shape 160"/>
          <p:cNvPicPr preferRelativeResize="0"/>
          <p:nvPr userDrawn="1"/>
        </p:nvPicPr>
        <p:blipFill>
          <a:blip r:embed="rId13" cstate="print">
            <a:alphaModFix/>
          </a:blip>
          <a:stretch>
            <a:fillRect/>
          </a:stretch>
        </p:blipFill>
        <p:spPr>
          <a:xfrm>
            <a:off x="7093425" y="44690"/>
            <a:ext cx="1957082" cy="579694"/>
          </a:xfrm>
          <a:prstGeom prst="rect">
            <a:avLst/>
          </a:prstGeom>
          <a:noFill/>
          <a:ln>
            <a:noFill/>
          </a:ln>
        </p:spPr>
      </p:pic>
    </p:spTree>
    <p:extLst>
      <p:ext uri="{BB962C8B-B14F-4D97-AF65-F5344CB8AC3E}">
        <p14:creationId xmlns:p14="http://schemas.microsoft.com/office/powerpoint/2010/main" val="60995218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493525" y="4767262"/>
            <a:ext cx="702525"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39E34FC-1E02-4DFE-8965-69C2F9EDBCF4}" type="datetime1">
              <a:rPr lang="en-US" kern="1200" smtClean="0">
                <a:solidFill>
                  <a:prstClr val="black">
                    <a:tint val="75000"/>
                  </a:prstClr>
                </a:solidFill>
                <a:latin typeface="Calibri"/>
                <a:ea typeface="+mn-ea"/>
                <a:cs typeface="+mn-cs"/>
              </a:rPr>
              <a:pPr/>
              <a:t>5/19/2017</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5429250" y="4767262"/>
            <a:ext cx="3086100" cy="273844"/>
          </a:xfrm>
          <a:prstGeom prst="rect">
            <a:avLst/>
          </a:prstGeom>
        </p:spPr>
        <p:txBody>
          <a:bodyPr vert="horz" lIns="91440" tIns="45720" rIns="91440" bIns="45720" rtlCol="0" anchor="ctr"/>
          <a:lstStyle>
            <a:lvl1pPr algn="r">
              <a:defRPr sz="900" b="1">
                <a:solidFill>
                  <a:schemeClr val="tx1">
                    <a:tint val="75000"/>
                  </a:schemeClr>
                </a:solidFill>
                <a:latin typeface="Arial" panose="020B0604020202020204" pitchFamily="34" charset="0"/>
                <a:cs typeface="Arial" panose="020B0604020202020204" pitchFamily="34" charset="0"/>
              </a:defRPr>
            </a:lvl1pPr>
          </a:lstStyle>
          <a:p>
            <a:r>
              <a:rPr lang="en-US" kern="1200" dirty="0">
                <a:solidFill>
                  <a:prstClr val="black">
                    <a:tint val="75000"/>
                  </a:prstClr>
                </a:solidFill>
                <a:ea typeface="+mn-ea"/>
              </a:rPr>
              <a:t>Research | Fall 2016</a:t>
            </a:r>
          </a:p>
        </p:txBody>
      </p:sp>
      <p:sp>
        <p:nvSpPr>
          <p:cNvPr id="6" name="Slide Number Placeholder 5"/>
          <p:cNvSpPr>
            <a:spLocks noGrp="1"/>
          </p:cNvSpPr>
          <p:nvPr>
            <p:ph type="sldNum" sz="quarter" idx="4"/>
          </p:nvPr>
        </p:nvSpPr>
        <p:spPr>
          <a:xfrm>
            <a:off x="8748550" y="4767262"/>
            <a:ext cx="301957"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188C2F9-8455-49A9-B6AD-FA3BC6762504}" type="slidenum">
              <a:rPr lang="en-US" kern="1200" smtClean="0">
                <a:solidFill>
                  <a:prstClr val="black">
                    <a:tint val="75000"/>
                  </a:prstClr>
                </a:solidFill>
                <a:latin typeface="Calibri"/>
                <a:ea typeface="+mn-ea"/>
                <a:cs typeface="+mn-cs"/>
              </a:rPr>
              <a:pPr/>
              <a:t>‹#›</a:t>
            </a:fld>
            <a:endParaRPr lang="en-US" kern="1200">
              <a:solidFill>
                <a:prstClr val="black">
                  <a:tint val="75000"/>
                </a:prstClr>
              </a:solidFill>
              <a:latin typeface="Calibri"/>
              <a:ea typeface="+mn-ea"/>
              <a:cs typeface="+mn-cs"/>
            </a:endParaRPr>
          </a:p>
        </p:txBody>
      </p:sp>
      <p:pic>
        <p:nvPicPr>
          <p:cNvPr id="7" name="Shape 160"/>
          <p:cNvPicPr preferRelativeResize="0"/>
          <p:nvPr userDrawn="1"/>
        </p:nvPicPr>
        <p:blipFill>
          <a:blip r:embed="rId13" cstate="print">
            <a:alphaModFix/>
          </a:blip>
          <a:stretch>
            <a:fillRect/>
          </a:stretch>
        </p:blipFill>
        <p:spPr>
          <a:xfrm>
            <a:off x="7093425" y="44690"/>
            <a:ext cx="1957082" cy="579694"/>
          </a:xfrm>
          <a:prstGeom prst="rect">
            <a:avLst/>
          </a:prstGeom>
          <a:noFill/>
          <a:ln>
            <a:noFill/>
          </a:ln>
        </p:spPr>
      </p:pic>
    </p:spTree>
    <p:extLst>
      <p:ext uri="{BB962C8B-B14F-4D97-AF65-F5344CB8AC3E}">
        <p14:creationId xmlns:p14="http://schemas.microsoft.com/office/powerpoint/2010/main" val="394874522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493525" y="4767262"/>
            <a:ext cx="702525"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39E34FC-1E02-4DFE-8965-69C2F9EDBCF4}" type="datetime1">
              <a:rPr lang="en-US" kern="1200" smtClean="0">
                <a:solidFill>
                  <a:prstClr val="black">
                    <a:tint val="75000"/>
                  </a:prstClr>
                </a:solidFill>
                <a:latin typeface="Calibri"/>
                <a:ea typeface="+mn-ea"/>
                <a:cs typeface="+mn-cs"/>
              </a:rPr>
              <a:pPr/>
              <a:t>5/19/2017</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5429250" y="4767262"/>
            <a:ext cx="3086100" cy="273844"/>
          </a:xfrm>
          <a:prstGeom prst="rect">
            <a:avLst/>
          </a:prstGeom>
        </p:spPr>
        <p:txBody>
          <a:bodyPr vert="horz" lIns="91440" tIns="45720" rIns="91440" bIns="45720" rtlCol="0" anchor="ctr"/>
          <a:lstStyle>
            <a:lvl1pPr algn="r">
              <a:defRPr sz="900" b="1">
                <a:solidFill>
                  <a:schemeClr val="tx1">
                    <a:tint val="75000"/>
                  </a:schemeClr>
                </a:solidFill>
                <a:latin typeface="Arial" panose="020B0604020202020204" pitchFamily="34" charset="0"/>
                <a:cs typeface="Arial" panose="020B0604020202020204" pitchFamily="34" charset="0"/>
              </a:defRPr>
            </a:lvl1pPr>
          </a:lstStyle>
          <a:p>
            <a:r>
              <a:rPr lang="en-US" kern="1200" dirty="0">
                <a:solidFill>
                  <a:prstClr val="black">
                    <a:tint val="75000"/>
                  </a:prstClr>
                </a:solidFill>
                <a:ea typeface="+mn-ea"/>
              </a:rPr>
              <a:t>Research | Fall 2016</a:t>
            </a:r>
          </a:p>
        </p:txBody>
      </p:sp>
      <p:sp>
        <p:nvSpPr>
          <p:cNvPr id="6" name="Slide Number Placeholder 5"/>
          <p:cNvSpPr>
            <a:spLocks noGrp="1"/>
          </p:cNvSpPr>
          <p:nvPr>
            <p:ph type="sldNum" sz="quarter" idx="4"/>
          </p:nvPr>
        </p:nvSpPr>
        <p:spPr>
          <a:xfrm>
            <a:off x="8748550" y="4767262"/>
            <a:ext cx="301957"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188C2F9-8455-49A9-B6AD-FA3BC6762504}" type="slidenum">
              <a:rPr lang="en-US" kern="1200" smtClean="0">
                <a:solidFill>
                  <a:prstClr val="black">
                    <a:tint val="75000"/>
                  </a:prstClr>
                </a:solidFill>
                <a:latin typeface="Calibri"/>
                <a:ea typeface="+mn-ea"/>
                <a:cs typeface="+mn-cs"/>
              </a:rPr>
              <a:pPr/>
              <a:t>‹#›</a:t>
            </a:fld>
            <a:endParaRPr lang="en-US" kern="1200">
              <a:solidFill>
                <a:prstClr val="black">
                  <a:tint val="75000"/>
                </a:prstClr>
              </a:solidFill>
              <a:latin typeface="Calibri"/>
              <a:ea typeface="+mn-ea"/>
              <a:cs typeface="+mn-cs"/>
            </a:endParaRPr>
          </a:p>
        </p:txBody>
      </p:sp>
      <p:pic>
        <p:nvPicPr>
          <p:cNvPr id="7" name="Shape 160"/>
          <p:cNvPicPr preferRelativeResize="0"/>
          <p:nvPr userDrawn="1"/>
        </p:nvPicPr>
        <p:blipFill>
          <a:blip r:embed="rId13" cstate="print">
            <a:alphaModFix/>
          </a:blip>
          <a:stretch>
            <a:fillRect/>
          </a:stretch>
        </p:blipFill>
        <p:spPr>
          <a:xfrm>
            <a:off x="7093425" y="44690"/>
            <a:ext cx="1957082" cy="579694"/>
          </a:xfrm>
          <a:prstGeom prst="rect">
            <a:avLst/>
          </a:prstGeom>
          <a:noFill/>
          <a:ln>
            <a:noFill/>
          </a:ln>
        </p:spPr>
      </p:pic>
    </p:spTree>
    <p:extLst>
      <p:ext uri="{BB962C8B-B14F-4D97-AF65-F5344CB8AC3E}">
        <p14:creationId xmlns:p14="http://schemas.microsoft.com/office/powerpoint/2010/main" val="179877584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493525" y="4767262"/>
            <a:ext cx="702525"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39E34FC-1E02-4DFE-8965-69C2F9EDBCF4}" type="datetime1">
              <a:rPr lang="en-US" kern="1200" smtClean="0">
                <a:solidFill>
                  <a:prstClr val="black">
                    <a:tint val="75000"/>
                  </a:prstClr>
                </a:solidFill>
                <a:latin typeface="Calibri"/>
                <a:ea typeface="+mn-ea"/>
                <a:cs typeface="+mn-cs"/>
              </a:rPr>
              <a:pPr/>
              <a:t>5/19/2017</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5429250" y="4767262"/>
            <a:ext cx="3086100" cy="273844"/>
          </a:xfrm>
          <a:prstGeom prst="rect">
            <a:avLst/>
          </a:prstGeom>
        </p:spPr>
        <p:txBody>
          <a:bodyPr vert="horz" lIns="91440" tIns="45720" rIns="91440" bIns="45720" rtlCol="0" anchor="ctr"/>
          <a:lstStyle>
            <a:lvl1pPr algn="r">
              <a:defRPr sz="900" b="1">
                <a:solidFill>
                  <a:schemeClr val="tx1">
                    <a:tint val="75000"/>
                  </a:schemeClr>
                </a:solidFill>
                <a:latin typeface="Arial" panose="020B0604020202020204" pitchFamily="34" charset="0"/>
                <a:cs typeface="Arial" panose="020B0604020202020204" pitchFamily="34" charset="0"/>
              </a:defRPr>
            </a:lvl1pPr>
          </a:lstStyle>
          <a:p>
            <a:r>
              <a:rPr lang="en-US" kern="1200" dirty="0">
                <a:solidFill>
                  <a:prstClr val="black">
                    <a:tint val="75000"/>
                  </a:prstClr>
                </a:solidFill>
                <a:ea typeface="+mn-ea"/>
              </a:rPr>
              <a:t>Research | Fall 2016</a:t>
            </a:r>
          </a:p>
        </p:txBody>
      </p:sp>
      <p:sp>
        <p:nvSpPr>
          <p:cNvPr id="6" name="Slide Number Placeholder 5"/>
          <p:cNvSpPr>
            <a:spLocks noGrp="1"/>
          </p:cNvSpPr>
          <p:nvPr>
            <p:ph type="sldNum" sz="quarter" idx="4"/>
          </p:nvPr>
        </p:nvSpPr>
        <p:spPr>
          <a:xfrm>
            <a:off x="8748550" y="4767262"/>
            <a:ext cx="301957"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188C2F9-8455-49A9-B6AD-FA3BC6762504}" type="slidenum">
              <a:rPr lang="en-US" kern="1200" smtClean="0">
                <a:solidFill>
                  <a:prstClr val="black">
                    <a:tint val="75000"/>
                  </a:prstClr>
                </a:solidFill>
                <a:latin typeface="Calibri"/>
                <a:ea typeface="+mn-ea"/>
                <a:cs typeface="+mn-cs"/>
              </a:rPr>
              <a:pPr/>
              <a:t>‹#›</a:t>
            </a:fld>
            <a:endParaRPr lang="en-US" kern="1200">
              <a:solidFill>
                <a:prstClr val="black">
                  <a:tint val="75000"/>
                </a:prstClr>
              </a:solidFill>
              <a:latin typeface="Calibri"/>
              <a:ea typeface="+mn-ea"/>
              <a:cs typeface="+mn-cs"/>
            </a:endParaRPr>
          </a:p>
        </p:txBody>
      </p:sp>
      <p:pic>
        <p:nvPicPr>
          <p:cNvPr id="7" name="Shape 160"/>
          <p:cNvPicPr preferRelativeResize="0"/>
          <p:nvPr userDrawn="1"/>
        </p:nvPicPr>
        <p:blipFill>
          <a:blip r:embed="rId13" cstate="print">
            <a:alphaModFix/>
          </a:blip>
          <a:stretch>
            <a:fillRect/>
          </a:stretch>
        </p:blipFill>
        <p:spPr>
          <a:xfrm>
            <a:off x="7093425" y="44690"/>
            <a:ext cx="1957082" cy="579694"/>
          </a:xfrm>
          <a:prstGeom prst="rect">
            <a:avLst/>
          </a:prstGeom>
          <a:noFill/>
          <a:ln>
            <a:noFill/>
          </a:ln>
        </p:spPr>
      </p:pic>
    </p:spTree>
    <p:extLst>
      <p:ext uri="{BB962C8B-B14F-4D97-AF65-F5344CB8AC3E}">
        <p14:creationId xmlns:p14="http://schemas.microsoft.com/office/powerpoint/2010/main" val="75284382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nfluence.cornell.edu/display/AGUACLARA/StaRS+Filter+Theory"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56.xml"/><Relationship Id="rId4" Type="http://schemas.openxmlformats.org/officeDocument/2006/relationships/image" Target="../media/image14.jpg"/></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2.xml"/><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3.xml"/><Relationship Id="rId1" Type="http://schemas.openxmlformats.org/officeDocument/2006/relationships/slideLayout" Target="../slideLayouts/slideLayout78.xml"/></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23.xml"/><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Shape 162"/>
          <p:cNvSpPr txBox="1"/>
          <p:nvPr/>
        </p:nvSpPr>
        <p:spPr>
          <a:xfrm>
            <a:off x="2677562" y="3176562"/>
            <a:ext cx="6121800" cy="954000"/>
          </a:xfrm>
          <a:prstGeom prst="rect">
            <a:avLst/>
          </a:prstGeom>
          <a:noFill/>
          <a:ln>
            <a:noFill/>
          </a:ln>
        </p:spPr>
        <p:txBody>
          <a:bodyPr lIns="91425" tIns="45700" rIns="91425" bIns="45700" anchor="t" anchorCtr="0">
            <a:noAutofit/>
          </a:bodyPr>
          <a:lstStyle/>
          <a:p>
            <a:pPr marL="0" marR="0" lvl="0" indent="0" algn="ctr" rtl="0">
              <a:spcBef>
                <a:spcPts val="0"/>
              </a:spcBef>
              <a:buNone/>
            </a:pPr>
            <a:r>
              <a:rPr lang="en-US" dirty="0">
                <a:solidFill>
                  <a:srgbClr val="7F7F7F"/>
                </a:solidFill>
              </a:rPr>
              <a:t>Continuing research on the development of a mathematical model to explain the physics of filtration</a:t>
            </a:r>
            <a:r>
              <a:rPr lang="en-US" sz="1400" b="0" i="0" u="none" strike="noStrike" cap="none" dirty="0">
                <a:solidFill>
                  <a:srgbClr val="7F7F7F"/>
                </a:solidFill>
                <a:latin typeface="Arial"/>
                <a:ea typeface="Arial"/>
                <a:cs typeface="Arial"/>
                <a:sym typeface="Arial"/>
              </a:rPr>
              <a:t> </a:t>
            </a:r>
          </a:p>
          <a:p>
            <a:pPr lvl="0" algn="ctr"/>
            <a:r>
              <a:rPr lang="en-US" dirty="0">
                <a:solidFill>
                  <a:srgbClr val="7F7F7F"/>
                </a:solidFill>
              </a:rPr>
              <a:t>For more info: </a:t>
            </a:r>
            <a:r>
              <a:rPr lang="en-US" dirty="0">
                <a:solidFill>
                  <a:srgbClr val="7F7F7F"/>
                </a:solidFill>
                <a:hlinkClick r:id="rId3"/>
              </a:rPr>
              <a:t>StaRS Filter Theory wiki</a:t>
            </a:r>
            <a:endParaRPr lang="en-US" sz="1400" b="0" i="0" u="none" strike="noStrike" cap="none" dirty="0">
              <a:solidFill>
                <a:srgbClr val="7F7F7F"/>
              </a:solidFill>
              <a:latin typeface="Arial"/>
              <a:ea typeface="Arial"/>
              <a:cs typeface="Arial"/>
              <a:sym typeface="Arial"/>
            </a:endParaRPr>
          </a:p>
          <a:p>
            <a:pPr marL="0" marR="0" lvl="0" indent="0" algn="ctr" rtl="0">
              <a:spcBef>
                <a:spcPts val="0"/>
              </a:spcBef>
              <a:buNone/>
            </a:pPr>
            <a:endParaRPr lang="en-US" sz="1400" b="0" i="0" u="none" strike="noStrike" cap="none" dirty="0">
              <a:solidFill>
                <a:srgbClr val="7F7F7F"/>
              </a:solidFill>
              <a:latin typeface="Arial"/>
              <a:ea typeface="Arial"/>
              <a:cs typeface="Arial"/>
              <a:sym typeface="Arial"/>
            </a:endParaRPr>
          </a:p>
        </p:txBody>
      </p:sp>
      <p:sp>
        <p:nvSpPr>
          <p:cNvPr id="163" name="Shape 163"/>
          <p:cNvSpPr txBox="1"/>
          <p:nvPr/>
        </p:nvSpPr>
        <p:spPr>
          <a:xfrm>
            <a:off x="5429132" y="4763421"/>
            <a:ext cx="35676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a:solidFill>
                  <a:srgbClr val="0B68FF"/>
                </a:solidFill>
              </a:rPr>
              <a:t>StaRS Filter Theory</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Final Spring 2017</a:t>
            </a:r>
          </a:p>
        </p:txBody>
      </p:sp>
      <p:pic>
        <p:nvPicPr>
          <p:cNvPr id="164" name="Shape 164" descr="AClogotype (1).png"/>
          <p:cNvPicPr preferRelativeResize="0"/>
          <p:nvPr/>
        </p:nvPicPr>
        <p:blipFill>
          <a:blip r:embed="rId4">
            <a:alphaModFix/>
          </a:blip>
          <a:stretch>
            <a:fillRect/>
          </a:stretch>
        </p:blipFill>
        <p:spPr>
          <a:xfrm>
            <a:off x="7294200" y="65800"/>
            <a:ext cx="1764899" cy="513500"/>
          </a:xfrm>
          <a:prstGeom prst="rect">
            <a:avLst/>
          </a:prstGeom>
          <a:noFill/>
          <a:ln>
            <a:noFill/>
          </a:ln>
        </p:spPr>
      </p:pic>
      <p:pic>
        <p:nvPicPr>
          <p:cNvPr id="165" name="Shape 165" descr="AClogotype (1).png"/>
          <p:cNvPicPr preferRelativeResize="0"/>
          <p:nvPr/>
        </p:nvPicPr>
        <p:blipFill rotWithShape="1">
          <a:blip r:embed="rId4">
            <a:alphaModFix/>
          </a:blip>
          <a:srcRect l="4313" r="75452"/>
          <a:stretch/>
        </p:blipFill>
        <p:spPr>
          <a:xfrm>
            <a:off x="497575" y="753300"/>
            <a:ext cx="2275725" cy="3270224"/>
          </a:xfrm>
          <a:prstGeom prst="rect">
            <a:avLst/>
          </a:prstGeom>
          <a:noFill/>
          <a:ln>
            <a:noFill/>
          </a:ln>
        </p:spPr>
      </p:pic>
      <p:sp>
        <p:nvSpPr>
          <p:cNvPr id="166" name="Shape 166"/>
          <p:cNvSpPr txBox="1"/>
          <p:nvPr/>
        </p:nvSpPr>
        <p:spPr>
          <a:xfrm>
            <a:off x="1835724" y="909275"/>
            <a:ext cx="7009500" cy="12003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7200" dirty="0">
                <a:solidFill>
                  <a:srgbClr val="595959"/>
                </a:solidFill>
              </a:rPr>
              <a:t>StaRS Filter Theory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pic>
        <p:nvPicPr>
          <p:cNvPr id="410" name="Shape 410"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412" name="Shape 412"/>
          <p:cNvSpPr txBox="1"/>
          <p:nvPr/>
        </p:nvSpPr>
        <p:spPr>
          <a:xfrm>
            <a:off x="108729" y="261836"/>
            <a:ext cx="4917300" cy="622500"/>
          </a:xfrm>
          <a:prstGeom prst="rect">
            <a:avLst/>
          </a:prstGeom>
          <a:noFill/>
          <a:ln>
            <a:noFill/>
          </a:ln>
        </p:spPr>
        <p:txBody>
          <a:bodyPr lIns="121875" tIns="121875" rIns="121875" bIns="121875" anchor="b" anchorCtr="0">
            <a:noAutofit/>
          </a:bodyPr>
          <a:lstStyle/>
          <a:p>
            <a:pPr>
              <a:lnSpc>
                <a:spcPct val="90000"/>
              </a:lnSpc>
            </a:pPr>
            <a:endParaRPr sz="4000">
              <a:solidFill>
                <a:srgbClr val="0B68FF"/>
              </a:solidFill>
            </a:endParaRPr>
          </a:p>
        </p:txBody>
      </p:sp>
      <p:pic>
        <p:nvPicPr>
          <p:cNvPr id="413" name="Shape 413"/>
          <p:cNvPicPr preferRelativeResize="0"/>
          <p:nvPr/>
        </p:nvPicPr>
        <p:blipFill>
          <a:blip r:embed="rId4">
            <a:alphaModFix/>
          </a:blip>
          <a:stretch>
            <a:fillRect/>
          </a:stretch>
        </p:blipFill>
        <p:spPr>
          <a:xfrm>
            <a:off x="1840867" y="1262708"/>
            <a:ext cx="4859474" cy="3403831"/>
          </a:xfrm>
          <a:prstGeom prst="rect">
            <a:avLst/>
          </a:prstGeom>
          <a:solidFill>
            <a:schemeClr val="lt1"/>
          </a:solidFill>
          <a:ln w="12700">
            <a:solidFill>
              <a:schemeClr val="accent1"/>
            </a:solidFill>
          </a:ln>
        </p:spPr>
      </p:pic>
      <p:sp>
        <p:nvSpPr>
          <p:cNvPr id="414" name="Shape 414"/>
          <p:cNvSpPr txBox="1"/>
          <p:nvPr/>
        </p:nvSpPr>
        <p:spPr>
          <a:xfrm>
            <a:off x="451625" y="559075"/>
            <a:ext cx="7528800" cy="622500"/>
          </a:xfrm>
          <a:prstGeom prst="rect">
            <a:avLst/>
          </a:prstGeom>
          <a:noFill/>
          <a:ln>
            <a:noFill/>
          </a:ln>
        </p:spPr>
        <p:txBody>
          <a:bodyPr lIns="121875" tIns="121875" rIns="121875" bIns="121875" anchor="b" anchorCtr="0">
            <a:noAutofit/>
          </a:bodyPr>
          <a:lstStyle/>
          <a:p>
            <a:pPr>
              <a:lnSpc>
                <a:spcPct val="90000"/>
              </a:lnSpc>
              <a:buSzPct val="25000"/>
            </a:pPr>
            <a:r>
              <a:rPr lang="en-US" sz="3000" dirty="0">
                <a:solidFill>
                  <a:srgbClr val="0B68FF"/>
                </a:solidFill>
              </a:rPr>
              <a:t>In a dirty bed, head loss is nonlinear, indicating the presence of minor losses</a:t>
            </a:r>
          </a:p>
        </p:txBody>
      </p:sp>
      <p:sp>
        <p:nvSpPr>
          <p:cNvPr id="8"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extLst>
      <p:ext uri="{BB962C8B-B14F-4D97-AF65-F5344CB8AC3E}">
        <p14:creationId xmlns:p14="http://schemas.microsoft.com/office/powerpoint/2010/main" val="2661131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pic>
        <p:nvPicPr>
          <p:cNvPr id="5" name="Picture 4"/>
          <p:cNvPicPr>
            <a:picLocks noChangeAspect="1"/>
          </p:cNvPicPr>
          <p:nvPr/>
        </p:nvPicPr>
        <p:blipFill rotWithShape="1">
          <a:blip r:embed="rId3"/>
          <a:srcRect l="36504" t="-1416" r="-825" b="1416"/>
          <a:stretch/>
        </p:blipFill>
        <p:spPr>
          <a:xfrm>
            <a:off x="214688" y="2417070"/>
            <a:ext cx="3253703" cy="964601"/>
          </a:xfrm>
          <a:prstGeom prst="rect">
            <a:avLst/>
          </a:prstGeom>
        </p:spPr>
      </p:pic>
      <p:pic>
        <p:nvPicPr>
          <p:cNvPr id="421" name="Shape 421" descr="AClogotype (1).png"/>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424" name="Shape 424"/>
          <p:cNvSpPr/>
          <p:nvPr/>
        </p:nvSpPr>
        <p:spPr>
          <a:xfrm>
            <a:off x="3543968" y="2247720"/>
            <a:ext cx="2103300" cy="882300"/>
          </a:xfrm>
          <a:prstGeom prst="can">
            <a:avLst>
              <a:gd name="adj" fmla="val 25000"/>
            </a:avLst>
          </a:prstGeom>
          <a:solidFill>
            <a:srgbClr val="999999"/>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425" name="Shape 425"/>
          <p:cNvSpPr/>
          <p:nvPr/>
        </p:nvSpPr>
        <p:spPr>
          <a:xfrm>
            <a:off x="3980668" y="2292270"/>
            <a:ext cx="1212000" cy="124800"/>
          </a:xfrm>
          <a:prstGeom prst="ellipse">
            <a:avLst/>
          </a:prstGeom>
          <a:solidFill>
            <a:srgbClr val="FFFFFF"/>
          </a:solidFill>
          <a:ln w="19050"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426" name="Shape 426"/>
          <p:cNvSpPr/>
          <p:nvPr/>
        </p:nvSpPr>
        <p:spPr>
          <a:xfrm>
            <a:off x="2783548" y="1054345"/>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427" name="Shape 427"/>
          <p:cNvSpPr/>
          <p:nvPr/>
        </p:nvSpPr>
        <p:spPr>
          <a:xfrm flipH="1">
            <a:off x="5647273" y="1054345"/>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428" name="Shape 428"/>
          <p:cNvSpPr/>
          <p:nvPr/>
        </p:nvSpPr>
        <p:spPr>
          <a:xfrm>
            <a:off x="3989618" y="2343570"/>
            <a:ext cx="1212000" cy="22200"/>
          </a:xfrm>
          <a:prstGeom prst="leftRightArrow">
            <a:avLst>
              <a:gd name="adj1" fmla="val 50000"/>
              <a:gd name="adj2" fmla="val 299048"/>
            </a:avLst>
          </a:prstGeom>
          <a:solidFill>
            <a:srgbClr val="FF0000"/>
          </a:solidFill>
          <a:ln w="9525" cap="flat" cmpd="sng">
            <a:solidFill>
              <a:srgbClr val="FF0000"/>
            </a:solidFill>
            <a:prstDash val="solid"/>
            <a:round/>
            <a:headEnd type="none" w="med" len="med"/>
            <a:tailEnd type="none" w="med" len="med"/>
          </a:ln>
        </p:spPr>
        <p:txBody>
          <a:bodyPr lIns="91425" tIns="91425" rIns="91425" bIns="91425" anchor="ctr" anchorCtr="0">
            <a:noAutofit/>
          </a:bodyPr>
          <a:lstStyle/>
          <a:p>
            <a:endParaRPr/>
          </a:p>
        </p:txBody>
      </p:sp>
      <p:sp>
        <p:nvSpPr>
          <p:cNvPr id="2" name="TextBox 1"/>
          <p:cNvSpPr txBox="1"/>
          <p:nvPr/>
        </p:nvSpPr>
        <p:spPr>
          <a:xfrm>
            <a:off x="3893209" y="1413852"/>
            <a:ext cx="1386918" cy="738664"/>
          </a:xfrm>
          <a:prstGeom prst="rect">
            <a:avLst/>
          </a:prstGeom>
          <a:noFill/>
        </p:spPr>
        <p:txBody>
          <a:bodyPr wrap="square" rtlCol="0">
            <a:spAutoFit/>
          </a:bodyPr>
          <a:lstStyle/>
          <a:p>
            <a:pPr algn="ctr"/>
            <a:r>
              <a:rPr lang="en-US" dirty="0"/>
              <a:t>Inner diameter </a:t>
            </a:r>
          </a:p>
          <a:p>
            <a:pPr algn="ctr"/>
            <a:r>
              <a:rPr lang="en-US" dirty="0"/>
              <a:t>of washer = </a:t>
            </a:r>
            <a:r>
              <a:rPr lang="en-US" dirty="0" err="1"/>
              <a:t>D.Orifice</a:t>
            </a:r>
            <a:endParaRPr lang="en-US" dirty="0"/>
          </a:p>
        </p:txBody>
      </p:sp>
      <p:sp>
        <p:nvSpPr>
          <p:cNvPr id="423" name="Shape 423"/>
          <p:cNvSpPr txBox="1"/>
          <p:nvPr/>
        </p:nvSpPr>
        <p:spPr>
          <a:xfrm>
            <a:off x="89064" y="165080"/>
            <a:ext cx="5820123" cy="935920"/>
          </a:xfrm>
          <a:prstGeom prst="rect">
            <a:avLst/>
          </a:prstGeom>
          <a:noFill/>
          <a:ln>
            <a:noFill/>
          </a:ln>
        </p:spPr>
        <p:txBody>
          <a:bodyPr lIns="121875" tIns="121875" rIns="121875" bIns="121875" anchor="b" anchorCtr="0">
            <a:noAutofit/>
          </a:bodyPr>
          <a:lstStyle/>
          <a:p>
            <a:pPr>
              <a:lnSpc>
                <a:spcPct val="90000"/>
              </a:lnSpc>
              <a:buClr>
                <a:srgbClr val="000000"/>
              </a:buClr>
              <a:buSzPct val="25000"/>
              <a:buFont typeface="Arial"/>
              <a:buNone/>
            </a:pPr>
            <a:r>
              <a:rPr lang="en-US" sz="2800" dirty="0">
                <a:solidFill>
                  <a:srgbClr val="0B68FF"/>
                </a:solidFill>
              </a:rPr>
              <a:t>Minor loss component can be used to calculate washer dimensions</a:t>
            </a:r>
          </a:p>
        </p:txBody>
      </p:sp>
      <p:sp>
        <p:nvSpPr>
          <p:cNvPr id="13" name="TextBox 12"/>
          <p:cNvSpPr txBox="1"/>
          <p:nvPr/>
        </p:nvSpPr>
        <p:spPr>
          <a:xfrm>
            <a:off x="3695127" y="2417006"/>
            <a:ext cx="1797287" cy="738664"/>
          </a:xfrm>
          <a:prstGeom prst="rect">
            <a:avLst/>
          </a:prstGeom>
          <a:noFill/>
        </p:spPr>
        <p:txBody>
          <a:bodyPr wrap="square" rtlCol="0">
            <a:spAutoFit/>
          </a:bodyPr>
          <a:lstStyle/>
          <a:p>
            <a:pPr algn="ctr"/>
            <a:r>
              <a:rPr lang="en-US" dirty="0">
                <a:solidFill>
                  <a:srgbClr val="FFFFFF"/>
                </a:solidFill>
              </a:rPr>
              <a:t>Diameter of </a:t>
            </a:r>
          </a:p>
          <a:p>
            <a:pPr algn="ctr"/>
            <a:r>
              <a:rPr lang="en-US" dirty="0">
                <a:solidFill>
                  <a:srgbClr val="FFFFFF"/>
                </a:solidFill>
              </a:rPr>
              <a:t>constriction = </a:t>
            </a:r>
            <a:r>
              <a:rPr lang="en-US" dirty="0" err="1">
                <a:solidFill>
                  <a:srgbClr val="FFFFFF"/>
                </a:solidFill>
              </a:rPr>
              <a:t>D.Pipe</a:t>
            </a:r>
            <a:endParaRPr lang="en-US" dirty="0">
              <a:solidFill>
                <a:srgbClr val="FFFFFF"/>
              </a:solidFill>
            </a:endParaRPr>
          </a:p>
        </p:txBody>
      </p:sp>
      <p:cxnSp>
        <p:nvCxnSpPr>
          <p:cNvPr id="4" name="Straight Arrow Connector 3"/>
          <p:cNvCxnSpPr>
            <a:cxnSpLocks/>
          </p:cNvCxnSpPr>
          <p:nvPr/>
        </p:nvCxnSpPr>
        <p:spPr>
          <a:xfrm flipH="1">
            <a:off x="3559330" y="2755623"/>
            <a:ext cx="430288" cy="175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p:cNvCxnSpPr>
            <a:cxnSpLocks/>
          </p:cNvCxnSpPr>
          <p:nvPr/>
        </p:nvCxnSpPr>
        <p:spPr>
          <a:xfrm>
            <a:off x="5192668" y="2757874"/>
            <a:ext cx="454600" cy="76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3" name="Picture 2"/>
          <p:cNvPicPr>
            <a:picLocks noChangeAspect="1"/>
          </p:cNvPicPr>
          <p:nvPr/>
        </p:nvPicPr>
        <p:blipFill rotWithShape="1">
          <a:blip r:embed="rId3"/>
          <a:srcRect r="63355"/>
          <a:stretch/>
        </p:blipFill>
        <p:spPr>
          <a:xfrm>
            <a:off x="564113" y="1227730"/>
            <a:ext cx="2045733" cy="1064540"/>
          </a:xfrm>
          <a:prstGeom prst="rect">
            <a:avLst/>
          </a:prstGeom>
        </p:spPr>
      </p:pic>
      <p:grpSp>
        <p:nvGrpSpPr>
          <p:cNvPr id="6" name="Group 5"/>
          <p:cNvGrpSpPr/>
          <p:nvPr/>
        </p:nvGrpSpPr>
        <p:grpSpPr>
          <a:xfrm>
            <a:off x="3496653" y="3251984"/>
            <a:ext cx="2154171" cy="1088222"/>
            <a:chOff x="3496653" y="3251984"/>
            <a:chExt cx="2154171" cy="1088222"/>
          </a:xfrm>
        </p:grpSpPr>
        <p:cxnSp>
          <p:nvCxnSpPr>
            <p:cNvPr id="21" name="Shape 389"/>
            <p:cNvCxnSpPr/>
            <p:nvPr/>
          </p:nvCxnSpPr>
          <p:spPr>
            <a:xfrm rot="5400000">
              <a:off x="4091507" y="3856216"/>
              <a:ext cx="887358" cy="80621"/>
            </a:xfrm>
            <a:prstGeom prst="curvedConnector3">
              <a:avLst>
                <a:gd name="adj1" fmla="val 87489"/>
              </a:avLst>
            </a:prstGeom>
            <a:noFill/>
            <a:ln w="57150" cap="flat" cmpd="sng">
              <a:solidFill>
                <a:schemeClr val="dk1"/>
              </a:solidFill>
              <a:prstDash val="solid"/>
              <a:miter/>
              <a:headEnd type="none" w="med" len="med"/>
              <a:tailEnd type="triangle" w="lg" len="lg"/>
            </a:ln>
          </p:spPr>
        </p:cxnSp>
        <p:cxnSp>
          <p:nvCxnSpPr>
            <p:cNvPr id="22" name="Shape 390"/>
            <p:cNvCxnSpPr/>
            <p:nvPr/>
          </p:nvCxnSpPr>
          <p:spPr>
            <a:xfrm rot="-5400000" flipH="1">
              <a:off x="4707484" y="3522946"/>
              <a:ext cx="814200" cy="585900"/>
            </a:xfrm>
            <a:prstGeom prst="curvedConnector3">
              <a:avLst>
                <a:gd name="adj1" fmla="val 89531"/>
              </a:avLst>
            </a:prstGeom>
            <a:noFill/>
            <a:ln w="57150" cap="flat" cmpd="sng">
              <a:solidFill>
                <a:schemeClr val="dk1"/>
              </a:solidFill>
              <a:prstDash val="solid"/>
              <a:miter/>
              <a:headEnd type="none" w="med" len="med"/>
              <a:tailEnd type="triangle" w="lg" len="lg"/>
            </a:ln>
          </p:spPr>
        </p:cxnSp>
        <p:cxnSp>
          <p:nvCxnSpPr>
            <p:cNvPr id="23" name="Shape 391"/>
            <p:cNvCxnSpPr/>
            <p:nvPr/>
          </p:nvCxnSpPr>
          <p:spPr>
            <a:xfrm rot="5400000">
              <a:off x="3609478" y="3565079"/>
              <a:ext cx="849300" cy="501600"/>
            </a:xfrm>
            <a:prstGeom prst="curvedConnector3">
              <a:avLst>
                <a:gd name="adj1" fmla="val 84675"/>
              </a:avLst>
            </a:prstGeom>
            <a:noFill/>
            <a:ln w="57150" cap="flat" cmpd="sng">
              <a:solidFill>
                <a:schemeClr val="dk1"/>
              </a:solidFill>
              <a:prstDash val="solid"/>
              <a:miter/>
              <a:headEnd type="none" w="med" len="med"/>
              <a:tailEnd type="triangle" w="lg" len="lg"/>
            </a:ln>
          </p:spPr>
        </p:cxnSp>
        <p:sp>
          <p:nvSpPr>
            <p:cNvPr id="24" name="Shape 392"/>
            <p:cNvSpPr/>
            <p:nvPr/>
          </p:nvSpPr>
          <p:spPr>
            <a:xfrm>
              <a:off x="3496653" y="3251984"/>
              <a:ext cx="428650" cy="649800"/>
            </a:xfrm>
            <a:custGeom>
              <a:avLst/>
              <a:gdLst/>
              <a:ahLst/>
              <a:cxnLst/>
              <a:rect l="0" t="0" r="0" b="0"/>
              <a:pathLst>
                <a:path w="17146" h="25992" extrusionOk="0">
                  <a:moveTo>
                    <a:pt x="2467" y="7849"/>
                  </a:moveTo>
                  <a:cubicBezTo>
                    <a:pt x="2467" y="4073"/>
                    <a:pt x="7185" y="-686"/>
                    <a:pt x="10849" y="229"/>
                  </a:cubicBezTo>
                  <a:cubicBezTo>
                    <a:pt x="15815" y="1470"/>
                    <a:pt x="17669" y="9257"/>
                    <a:pt x="16945" y="14326"/>
                  </a:cubicBezTo>
                  <a:cubicBezTo>
                    <a:pt x="16089" y="20314"/>
                    <a:pt x="8716" y="27223"/>
                    <a:pt x="2848" y="25756"/>
                  </a:cubicBezTo>
                  <a:cubicBezTo>
                    <a:pt x="-132" y="25010"/>
                    <a:pt x="-1042" y="17985"/>
                    <a:pt x="1705" y="16612"/>
                  </a:cubicBezTo>
                </a:path>
              </a:pathLst>
            </a:custGeom>
            <a:noFill/>
            <a:ln w="38100" cap="flat" cmpd="sng">
              <a:solidFill>
                <a:srgbClr val="000000"/>
              </a:solidFill>
              <a:prstDash val="solid"/>
              <a:round/>
              <a:headEnd type="none" w="lg" len="lg"/>
              <a:tailEnd type="none" w="lg" len="lg"/>
            </a:ln>
          </p:spPr>
        </p:sp>
        <p:sp>
          <p:nvSpPr>
            <p:cNvPr id="25" name="Shape 393"/>
            <p:cNvSpPr/>
            <p:nvPr/>
          </p:nvSpPr>
          <p:spPr>
            <a:xfrm rot="2074658">
              <a:off x="3522618" y="3453811"/>
              <a:ext cx="166513" cy="246146"/>
            </a:xfrm>
            <a:prstGeom prst="triangle">
              <a:avLst>
                <a:gd name="adj" fmla="val 50000"/>
              </a:avLst>
            </a:prstGeom>
            <a:solidFill>
              <a:srgbClr val="000000"/>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6" name="Shape 394"/>
            <p:cNvSpPr/>
            <p:nvPr/>
          </p:nvSpPr>
          <p:spPr>
            <a:xfrm flipH="1">
              <a:off x="5222174" y="3251984"/>
              <a:ext cx="428650" cy="649800"/>
            </a:xfrm>
            <a:custGeom>
              <a:avLst/>
              <a:gdLst/>
              <a:ahLst/>
              <a:cxnLst/>
              <a:rect l="0" t="0" r="0" b="0"/>
              <a:pathLst>
                <a:path w="17146" h="25992" extrusionOk="0">
                  <a:moveTo>
                    <a:pt x="2467" y="7849"/>
                  </a:moveTo>
                  <a:cubicBezTo>
                    <a:pt x="2467" y="4073"/>
                    <a:pt x="7185" y="-686"/>
                    <a:pt x="10849" y="229"/>
                  </a:cubicBezTo>
                  <a:cubicBezTo>
                    <a:pt x="15815" y="1470"/>
                    <a:pt x="17669" y="9257"/>
                    <a:pt x="16945" y="14326"/>
                  </a:cubicBezTo>
                  <a:cubicBezTo>
                    <a:pt x="16089" y="20314"/>
                    <a:pt x="8716" y="27223"/>
                    <a:pt x="2848" y="25756"/>
                  </a:cubicBezTo>
                  <a:cubicBezTo>
                    <a:pt x="-132" y="25010"/>
                    <a:pt x="-1042" y="17985"/>
                    <a:pt x="1705" y="16612"/>
                  </a:cubicBezTo>
                </a:path>
              </a:pathLst>
            </a:custGeom>
            <a:noFill/>
            <a:ln w="38100" cap="flat" cmpd="sng">
              <a:solidFill>
                <a:srgbClr val="000000"/>
              </a:solidFill>
              <a:prstDash val="solid"/>
              <a:round/>
              <a:headEnd type="none" w="lg" len="lg"/>
              <a:tailEnd type="none" w="lg" len="lg"/>
            </a:ln>
          </p:spPr>
        </p:sp>
        <p:sp>
          <p:nvSpPr>
            <p:cNvPr id="27" name="Shape 395"/>
            <p:cNvSpPr/>
            <p:nvPr/>
          </p:nvSpPr>
          <p:spPr>
            <a:xfrm rot="-2074658" flipH="1">
              <a:off x="5458346" y="3453811"/>
              <a:ext cx="166513" cy="246146"/>
            </a:xfrm>
            <a:prstGeom prst="triangle">
              <a:avLst>
                <a:gd name="adj" fmla="val 50000"/>
              </a:avLst>
            </a:prstGeom>
            <a:solidFill>
              <a:srgbClr val="000000"/>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endParaRPr/>
            </a:p>
          </p:txBody>
        </p:sp>
      </p:grpSp>
      <p:grpSp>
        <p:nvGrpSpPr>
          <p:cNvPr id="7" name="Group 6"/>
          <p:cNvGrpSpPr/>
          <p:nvPr/>
        </p:nvGrpSpPr>
        <p:grpSpPr>
          <a:xfrm>
            <a:off x="3904370" y="1470313"/>
            <a:ext cx="1342254" cy="729624"/>
            <a:chOff x="3893211" y="1445758"/>
            <a:chExt cx="1342254" cy="729624"/>
          </a:xfrm>
        </p:grpSpPr>
        <p:cxnSp>
          <p:nvCxnSpPr>
            <p:cNvPr id="28" name="Shape 386"/>
            <p:cNvCxnSpPr/>
            <p:nvPr/>
          </p:nvCxnSpPr>
          <p:spPr>
            <a:xfrm rot="-5400000" flipH="1">
              <a:off x="3649011" y="1709162"/>
              <a:ext cx="693599" cy="205200"/>
            </a:xfrm>
            <a:prstGeom prst="curvedConnector3">
              <a:avLst>
                <a:gd name="adj1" fmla="val 122319"/>
              </a:avLst>
            </a:prstGeom>
            <a:noFill/>
            <a:ln w="57150" cap="flat" cmpd="sng">
              <a:solidFill>
                <a:schemeClr val="dk1"/>
              </a:solidFill>
              <a:prstDash val="solid"/>
              <a:miter/>
              <a:headEnd type="none" w="med" len="med"/>
              <a:tailEnd type="triangle" w="lg" len="lg"/>
            </a:ln>
          </p:spPr>
        </p:cxnSp>
        <p:cxnSp>
          <p:nvCxnSpPr>
            <p:cNvPr id="29" name="Shape 387"/>
            <p:cNvCxnSpPr/>
            <p:nvPr/>
          </p:nvCxnSpPr>
          <p:spPr>
            <a:xfrm rot="5400000">
              <a:off x="4792215" y="1732132"/>
              <a:ext cx="720000" cy="166500"/>
            </a:xfrm>
            <a:prstGeom prst="curvedConnector3">
              <a:avLst>
                <a:gd name="adj1" fmla="val 120244"/>
              </a:avLst>
            </a:prstGeom>
            <a:noFill/>
            <a:ln w="57150" cap="flat" cmpd="sng">
              <a:solidFill>
                <a:schemeClr val="dk1"/>
              </a:solidFill>
              <a:prstDash val="solid"/>
              <a:miter/>
              <a:headEnd type="none" w="med" len="med"/>
              <a:tailEnd type="triangle" w="lg" len="lg"/>
            </a:ln>
          </p:spPr>
        </p:cxnSp>
        <p:cxnSp>
          <p:nvCxnSpPr>
            <p:cNvPr id="30" name="Shape 388"/>
            <p:cNvCxnSpPr/>
            <p:nvPr/>
          </p:nvCxnSpPr>
          <p:spPr>
            <a:xfrm rot="-5400000" flipH="1">
              <a:off x="4175563" y="1793158"/>
              <a:ext cx="719999" cy="25200"/>
            </a:xfrm>
            <a:prstGeom prst="curvedConnector3">
              <a:avLst>
                <a:gd name="adj1" fmla="val 120244"/>
              </a:avLst>
            </a:prstGeom>
            <a:noFill/>
            <a:ln w="57150" cap="flat" cmpd="sng">
              <a:solidFill>
                <a:schemeClr val="dk1"/>
              </a:solidFill>
              <a:prstDash val="solid"/>
              <a:miter/>
              <a:headEnd type="none" w="med" len="med"/>
              <a:tailEnd type="triangle" w="lg" len="lg"/>
            </a:ln>
          </p:spPr>
        </p:cxnSp>
      </p:grpSp>
      <p:sp>
        <p:nvSpPr>
          <p:cNvPr id="31"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
        <p:nvSpPr>
          <p:cNvPr id="32" name="TextBox 31"/>
          <p:cNvSpPr txBox="1"/>
          <p:nvPr/>
        </p:nvSpPr>
        <p:spPr>
          <a:xfrm>
            <a:off x="6437951" y="2152516"/>
            <a:ext cx="1625301" cy="307777"/>
          </a:xfrm>
          <a:prstGeom prst="rect">
            <a:avLst/>
          </a:prstGeom>
          <a:noFill/>
        </p:spPr>
        <p:txBody>
          <a:bodyPr wrap="square" rtlCol="0">
            <a:spAutoFit/>
          </a:bodyPr>
          <a:lstStyle/>
          <a:p>
            <a:pPr algn="ctr"/>
            <a:r>
              <a:rPr lang="en-US" dirty="0" err="1"/>
              <a:t>D.Pipe</a:t>
            </a:r>
            <a:r>
              <a:rPr lang="en-US" dirty="0"/>
              <a:t> = 77 </a:t>
            </a:r>
            <a:r>
              <a:rPr lang="en-US" dirty="0" err="1">
                <a:latin typeface="Times New Roman" panose="02020603050405020304" pitchFamily="18" charset="0"/>
                <a:cs typeface="Times New Roman" panose="02020603050405020304" pitchFamily="18" charset="0"/>
              </a:rPr>
              <a:t>μm</a:t>
            </a:r>
            <a:endParaRPr lang="en-US" dirty="0"/>
          </a:p>
        </p:txBody>
      </p:sp>
      <p:sp>
        <p:nvSpPr>
          <p:cNvPr id="33" name="TextBox 32"/>
          <p:cNvSpPr txBox="1"/>
          <p:nvPr/>
        </p:nvSpPr>
        <p:spPr>
          <a:xfrm>
            <a:off x="6407688" y="2573251"/>
            <a:ext cx="1625301" cy="307777"/>
          </a:xfrm>
          <a:prstGeom prst="rect">
            <a:avLst/>
          </a:prstGeom>
          <a:noFill/>
        </p:spPr>
        <p:txBody>
          <a:bodyPr wrap="square" rtlCol="0">
            <a:spAutoFit/>
          </a:bodyPr>
          <a:lstStyle/>
          <a:p>
            <a:pPr algn="ctr"/>
            <a:r>
              <a:rPr lang="en-US" dirty="0" err="1"/>
              <a:t>D.Orifice</a:t>
            </a:r>
            <a:r>
              <a:rPr lang="en-US" dirty="0"/>
              <a:t> = 62 </a:t>
            </a:r>
            <a:r>
              <a:rPr lang="en-US" dirty="0" err="1">
                <a:latin typeface="Times New Roman" panose="02020603050405020304" pitchFamily="18" charset="0"/>
                <a:cs typeface="Times New Roman" panose="02020603050405020304" pitchFamily="18" charset="0"/>
              </a:rPr>
              <a:t>μm</a:t>
            </a:r>
            <a:endParaRPr lang="en-US" dirty="0"/>
          </a:p>
        </p:txBody>
      </p:sp>
    </p:spTree>
    <p:extLst>
      <p:ext uri="{BB962C8B-B14F-4D97-AF65-F5344CB8AC3E}">
        <p14:creationId xmlns:p14="http://schemas.microsoft.com/office/powerpoint/2010/main" val="128117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pic>
        <p:nvPicPr>
          <p:cNvPr id="421" name="Shape 421"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423" name="Shape 423"/>
          <p:cNvSpPr txBox="1"/>
          <p:nvPr/>
        </p:nvSpPr>
        <p:spPr>
          <a:xfrm>
            <a:off x="89064" y="165080"/>
            <a:ext cx="5820123" cy="935920"/>
          </a:xfrm>
          <a:prstGeom prst="rect">
            <a:avLst/>
          </a:prstGeom>
          <a:noFill/>
          <a:ln>
            <a:noFill/>
          </a:ln>
        </p:spPr>
        <p:txBody>
          <a:bodyPr lIns="121875" tIns="121875" rIns="121875" bIns="121875" anchor="b" anchorCtr="0">
            <a:noAutofit/>
          </a:bodyPr>
          <a:lstStyle/>
          <a:p>
            <a:pPr>
              <a:lnSpc>
                <a:spcPct val="90000"/>
              </a:lnSpc>
              <a:buClr>
                <a:srgbClr val="000000"/>
              </a:buClr>
              <a:buSzPct val="25000"/>
              <a:buFont typeface="Arial"/>
              <a:buNone/>
            </a:pPr>
            <a:r>
              <a:rPr lang="en-US" sz="2800" dirty="0">
                <a:solidFill>
                  <a:srgbClr val="0B68FF"/>
                </a:solidFill>
              </a:rPr>
              <a:t>There are two ways to calculate the washer height</a:t>
            </a:r>
          </a:p>
        </p:txBody>
      </p:sp>
      <p:sp>
        <p:nvSpPr>
          <p:cNvPr id="31" name="Shape 294"/>
          <p:cNvSpPr txBox="1"/>
          <p:nvPr/>
        </p:nvSpPr>
        <p:spPr>
          <a:xfrm>
            <a:off x="4593771" y="4809915"/>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
        <p:nvSpPr>
          <p:cNvPr id="33" name="Text Placeholder 2"/>
          <p:cNvSpPr txBox="1">
            <a:spLocks/>
          </p:cNvSpPr>
          <p:nvPr/>
        </p:nvSpPr>
        <p:spPr>
          <a:xfrm>
            <a:off x="457200" y="1101000"/>
            <a:ext cx="8097864" cy="3493621"/>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0" marR="0" lvl="0" indent="0" algn="ctr" rtl="0">
              <a:lnSpc>
                <a:spcPct val="100000"/>
              </a:lnSpc>
              <a:spcBef>
                <a:spcPts val="58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1pPr>
            <a:lvl2pPr marL="408179" marR="0" lvl="1" indent="-1779" algn="ctr" rtl="0">
              <a:lnSpc>
                <a:spcPct val="100000"/>
              </a:lnSpc>
              <a:spcBef>
                <a:spcPts val="50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2pPr>
            <a:lvl3pPr marL="816358" marR="0" lvl="2" indent="-3558" algn="ctr" rtl="0">
              <a:lnSpc>
                <a:spcPct val="100000"/>
              </a:lnSpc>
              <a:spcBef>
                <a:spcPts val="44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3pPr>
            <a:lvl4pPr marL="1224537" marR="0" lvl="3" indent="-5336" algn="ctr" rtl="0">
              <a:lnSpc>
                <a:spcPct val="100000"/>
              </a:lnSpc>
              <a:spcBef>
                <a:spcPts val="36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4pPr>
            <a:lvl5pPr marL="1632716" marR="0" lvl="4" indent="-7116" algn="ctr" rtl="0">
              <a:lnSpc>
                <a:spcPct val="100000"/>
              </a:lnSpc>
              <a:spcBef>
                <a:spcPts val="36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5pPr>
            <a:lvl6pPr marL="2040895" marR="0" lvl="5" indent="-8895" algn="ctr" rtl="0">
              <a:lnSpc>
                <a:spcPct val="100000"/>
              </a:lnSpc>
              <a:spcBef>
                <a:spcPts val="36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6pPr>
            <a:lvl7pPr marL="2449074" marR="0" lvl="6" indent="-10673" algn="ctr" rtl="0">
              <a:lnSpc>
                <a:spcPct val="100000"/>
              </a:lnSpc>
              <a:spcBef>
                <a:spcPts val="36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7pPr>
            <a:lvl8pPr marL="2857253" marR="0" lvl="7" indent="-12452" algn="ctr" rtl="0">
              <a:lnSpc>
                <a:spcPct val="100000"/>
              </a:lnSpc>
              <a:spcBef>
                <a:spcPts val="36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8pPr>
            <a:lvl9pPr marL="3265432" marR="0" lvl="8" indent="-1532" algn="ctr" rtl="0">
              <a:lnSpc>
                <a:spcPct val="100000"/>
              </a:lnSpc>
              <a:spcBef>
                <a:spcPts val="36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9pPr>
          </a:lstStyle>
          <a:p>
            <a:endParaRPr lang="en-US" sz="1800" dirty="0"/>
          </a:p>
          <a:p>
            <a:endParaRPr lang="en-US" sz="1800" dirty="0"/>
          </a:p>
          <a:p>
            <a:r>
              <a:rPr lang="en-US" sz="2800" dirty="0"/>
              <a:t>Shear approach </a:t>
            </a:r>
          </a:p>
          <a:p>
            <a:r>
              <a:rPr lang="en-US" sz="2800" dirty="0"/>
              <a:t>vs </a:t>
            </a:r>
          </a:p>
          <a:p>
            <a:r>
              <a:rPr lang="en-US" sz="2800" dirty="0"/>
              <a:t>Volume approach</a:t>
            </a:r>
          </a:p>
          <a:p>
            <a:endParaRPr lang="en-US" sz="1800" dirty="0"/>
          </a:p>
        </p:txBody>
      </p:sp>
    </p:spTree>
    <p:extLst>
      <p:ext uri="{BB962C8B-B14F-4D97-AF65-F5344CB8AC3E}">
        <p14:creationId xmlns:p14="http://schemas.microsoft.com/office/powerpoint/2010/main" val="895800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8" name="Shape 438"/>
          <p:cNvSpPr/>
          <p:nvPr/>
        </p:nvSpPr>
        <p:spPr>
          <a:xfrm>
            <a:off x="3390299" y="2253055"/>
            <a:ext cx="2103300" cy="882300"/>
          </a:xfrm>
          <a:prstGeom prst="can">
            <a:avLst>
              <a:gd name="adj" fmla="val 25000"/>
            </a:avLst>
          </a:prstGeom>
          <a:solidFill>
            <a:srgbClr val="999999"/>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pic>
        <p:nvPicPr>
          <p:cNvPr id="435" name="Shape 435"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439" name="Shape 439"/>
          <p:cNvSpPr/>
          <p:nvPr/>
        </p:nvSpPr>
        <p:spPr>
          <a:xfrm>
            <a:off x="3826999" y="2297605"/>
            <a:ext cx="1212000" cy="124800"/>
          </a:xfrm>
          <a:prstGeom prst="ellipse">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cxnSp>
        <p:nvCxnSpPr>
          <p:cNvPr id="18" name="Shape 388"/>
          <p:cNvCxnSpPr>
            <a:cxnSpLocks/>
          </p:cNvCxnSpPr>
          <p:nvPr/>
        </p:nvCxnSpPr>
        <p:spPr>
          <a:xfrm rot="5400000">
            <a:off x="3733492" y="2039183"/>
            <a:ext cx="719998" cy="12700"/>
          </a:xfrm>
          <a:prstGeom prst="curvedConnector3">
            <a:avLst>
              <a:gd name="adj1" fmla="val 50000"/>
            </a:avLst>
          </a:prstGeom>
          <a:noFill/>
          <a:ln w="57150" cap="flat" cmpd="sng">
            <a:solidFill>
              <a:schemeClr val="dk1"/>
            </a:solidFill>
            <a:prstDash val="solid"/>
            <a:miter/>
            <a:headEnd type="none" w="med" len="med"/>
            <a:tailEnd type="triangle" w="lg" len="lg"/>
          </a:ln>
        </p:spPr>
      </p:cxnSp>
      <p:sp>
        <p:nvSpPr>
          <p:cNvPr id="440" name="Shape 440"/>
          <p:cNvSpPr/>
          <p:nvPr/>
        </p:nvSpPr>
        <p:spPr>
          <a:xfrm>
            <a:off x="2629879" y="1059680"/>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441" name="Shape 441"/>
          <p:cNvSpPr/>
          <p:nvPr/>
        </p:nvSpPr>
        <p:spPr>
          <a:xfrm flipH="1">
            <a:off x="5493604" y="1059680"/>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437" name="Shape 437"/>
          <p:cNvSpPr txBox="1"/>
          <p:nvPr/>
        </p:nvSpPr>
        <p:spPr>
          <a:xfrm>
            <a:off x="79232" y="-31970"/>
            <a:ext cx="5790626" cy="1203170"/>
          </a:xfrm>
          <a:prstGeom prst="rect">
            <a:avLst/>
          </a:prstGeom>
          <a:noFill/>
          <a:ln>
            <a:noFill/>
          </a:ln>
        </p:spPr>
        <p:txBody>
          <a:bodyPr lIns="121875" tIns="121875" rIns="121875" bIns="121875" anchor="b" anchorCtr="0">
            <a:noAutofit/>
          </a:bodyPr>
          <a:lstStyle/>
          <a:p>
            <a:pPr>
              <a:lnSpc>
                <a:spcPct val="90000"/>
              </a:lnSpc>
              <a:buSzPct val="25000"/>
            </a:pPr>
            <a:r>
              <a:rPr lang="en-US" sz="2800" dirty="0">
                <a:solidFill>
                  <a:srgbClr val="0B68FF"/>
                </a:solidFill>
              </a:rPr>
              <a:t>Additional major loss can be used to calculate washer height</a:t>
            </a:r>
          </a:p>
        </p:txBody>
      </p:sp>
      <p:sp>
        <p:nvSpPr>
          <p:cNvPr id="12" name="TextBox 11"/>
          <p:cNvSpPr txBox="1"/>
          <p:nvPr/>
        </p:nvSpPr>
        <p:spPr>
          <a:xfrm>
            <a:off x="5247492" y="2501982"/>
            <a:ext cx="1386918" cy="523220"/>
          </a:xfrm>
          <a:prstGeom prst="rect">
            <a:avLst/>
          </a:prstGeom>
          <a:noFill/>
        </p:spPr>
        <p:txBody>
          <a:bodyPr wrap="square" rtlCol="0">
            <a:spAutoFit/>
          </a:bodyPr>
          <a:lstStyle/>
          <a:p>
            <a:pPr algn="ctr"/>
            <a:r>
              <a:rPr lang="en-US" b="1" dirty="0"/>
              <a:t>Height </a:t>
            </a:r>
          </a:p>
          <a:p>
            <a:pPr algn="ctr"/>
            <a:r>
              <a:rPr lang="en-US" b="1" dirty="0"/>
              <a:t>of washer</a:t>
            </a:r>
          </a:p>
        </p:txBody>
      </p:sp>
      <p:cxnSp>
        <p:nvCxnSpPr>
          <p:cNvPr id="3" name="Straight Arrow Connector 2"/>
          <p:cNvCxnSpPr>
            <a:cxnSpLocks/>
          </p:cNvCxnSpPr>
          <p:nvPr/>
        </p:nvCxnSpPr>
        <p:spPr>
          <a:xfrm flipH="1">
            <a:off x="5273471" y="2412739"/>
            <a:ext cx="9832" cy="713166"/>
          </a:xfrm>
          <a:prstGeom prst="straightConnector1">
            <a:avLst/>
          </a:prstGeom>
          <a:ln w="28575">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16" name="Shape 388"/>
          <p:cNvCxnSpPr/>
          <p:nvPr/>
        </p:nvCxnSpPr>
        <p:spPr>
          <a:xfrm rot="-5400000" flipH="1">
            <a:off x="4102138" y="2028181"/>
            <a:ext cx="719999" cy="25200"/>
          </a:xfrm>
          <a:prstGeom prst="curvedConnector3">
            <a:avLst>
              <a:gd name="adj1" fmla="val 120244"/>
            </a:avLst>
          </a:prstGeom>
          <a:noFill/>
          <a:ln w="57150" cap="flat" cmpd="sng">
            <a:solidFill>
              <a:schemeClr val="dk1"/>
            </a:solidFill>
            <a:prstDash val="solid"/>
            <a:miter/>
            <a:headEnd type="none" w="med" len="med"/>
            <a:tailEnd type="triangle" w="lg" len="lg"/>
          </a:ln>
        </p:spPr>
      </p:cxnSp>
      <p:cxnSp>
        <p:nvCxnSpPr>
          <p:cNvPr id="17" name="Shape 388"/>
          <p:cNvCxnSpPr/>
          <p:nvPr/>
        </p:nvCxnSpPr>
        <p:spPr>
          <a:xfrm rot="-5400000" flipH="1">
            <a:off x="4483385" y="2026582"/>
            <a:ext cx="719999" cy="25200"/>
          </a:xfrm>
          <a:prstGeom prst="curvedConnector3">
            <a:avLst>
              <a:gd name="adj1" fmla="val 120244"/>
            </a:avLst>
          </a:prstGeom>
          <a:noFill/>
          <a:ln w="57150" cap="flat" cmpd="sng">
            <a:solidFill>
              <a:schemeClr val="dk1"/>
            </a:solidFill>
            <a:prstDash val="solid"/>
            <a:miter/>
            <a:headEnd type="none" w="med" len="med"/>
            <a:tailEnd type="triangle" w="lg" len="lg"/>
          </a:ln>
        </p:spPr>
      </p:cxnSp>
      <p:sp>
        <p:nvSpPr>
          <p:cNvPr id="2" name="TextBox 1"/>
          <p:cNvSpPr txBox="1"/>
          <p:nvPr/>
        </p:nvSpPr>
        <p:spPr>
          <a:xfrm>
            <a:off x="4222906" y="1313227"/>
            <a:ext cx="513282" cy="307777"/>
          </a:xfrm>
          <a:prstGeom prst="rect">
            <a:avLst/>
          </a:prstGeom>
          <a:noFill/>
        </p:spPr>
        <p:txBody>
          <a:bodyPr wrap="none" rtlCol="0">
            <a:spAutoFit/>
          </a:bodyPr>
          <a:lstStyle/>
          <a:p>
            <a:r>
              <a:rPr lang="en-US" b="1" dirty="0" err="1"/>
              <a:t>P.In</a:t>
            </a:r>
            <a:endParaRPr lang="en-US" b="1" dirty="0"/>
          </a:p>
        </p:txBody>
      </p:sp>
      <p:sp>
        <p:nvSpPr>
          <p:cNvPr id="15" name="TextBox 14"/>
          <p:cNvSpPr txBox="1"/>
          <p:nvPr/>
        </p:nvSpPr>
        <p:spPr>
          <a:xfrm>
            <a:off x="4153175" y="3359223"/>
            <a:ext cx="662361" cy="307777"/>
          </a:xfrm>
          <a:prstGeom prst="rect">
            <a:avLst/>
          </a:prstGeom>
          <a:noFill/>
        </p:spPr>
        <p:txBody>
          <a:bodyPr wrap="none" rtlCol="0">
            <a:spAutoFit/>
          </a:bodyPr>
          <a:lstStyle/>
          <a:p>
            <a:r>
              <a:rPr lang="en-US" b="1" dirty="0" err="1"/>
              <a:t>P.Out</a:t>
            </a:r>
            <a:endParaRPr lang="en-US" b="1" dirty="0"/>
          </a:p>
        </p:txBody>
      </p:sp>
      <p:sp>
        <p:nvSpPr>
          <p:cNvPr id="19" name="TextBox 18"/>
          <p:cNvSpPr txBox="1"/>
          <p:nvPr/>
        </p:nvSpPr>
        <p:spPr>
          <a:xfrm>
            <a:off x="4120537" y="2639628"/>
            <a:ext cx="683200" cy="307777"/>
          </a:xfrm>
          <a:prstGeom prst="rect">
            <a:avLst/>
          </a:prstGeom>
          <a:noFill/>
        </p:spPr>
        <p:txBody>
          <a:bodyPr wrap="none" rtlCol="0">
            <a:spAutoFit/>
          </a:bodyPr>
          <a:lstStyle/>
          <a:p>
            <a:r>
              <a:rPr lang="en-US" b="1" dirty="0">
                <a:solidFill>
                  <a:srgbClr val="FFFFFF"/>
                </a:solidFill>
              </a:rPr>
              <a:t>Shear</a:t>
            </a:r>
          </a:p>
        </p:txBody>
      </p:sp>
      <p:sp>
        <p:nvSpPr>
          <p:cNvPr id="20"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pic>
        <p:nvPicPr>
          <p:cNvPr id="2050" name="Picture 2" descr="https://upload.wikimedia.org/wikipedia/commons/thumb/8/85/Wickipedia_Picture_Boundary_Layer_Thickness.jpg/400px-Wickipedia_Picture_Boundary_Layer_Thicknes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8790" y="786004"/>
            <a:ext cx="3462936" cy="1385174"/>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3703651" y="3744012"/>
            <a:ext cx="1983476" cy="307777"/>
          </a:xfrm>
          <a:prstGeom prst="rect">
            <a:avLst/>
          </a:prstGeom>
          <a:noFill/>
        </p:spPr>
        <p:txBody>
          <a:bodyPr wrap="square" rtlCol="0">
            <a:spAutoFit/>
          </a:bodyPr>
          <a:lstStyle/>
          <a:p>
            <a:r>
              <a:rPr lang="el-GR" b="1" dirty="0">
                <a:latin typeface="Times New Roman" panose="02020603050405020304" pitchFamily="18" charset="0"/>
                <a:cs typeface="Times New Roman" panose="02020603050405020304" pitchFamily="18" charset="0"/>
              </a:rPr>
              <a:t>Δ</a:t>
            </a:r>
            <a:r>
              <a:rPr lang="en-US" b="1" dirty="0"/>
              <a:t>P = </a:t>
            </a:r>
            <a:r>
              <a:rPr lang="en-US" b="1" dirty="0" err="1"/>
              <a:t>P.Out</a:t>
            </a:r>
            <a:r>
              <a:rPr lang="en-US" b="1" dirty="0"/>
              <a:t> – </a:t>
            </a:r>
            <a:r>
              <a:rPr lang="en-US" b="1" dirty="0" err="1"/>
              <a:t>P.In</a:t>
            </a:r>
            <a:endParaRPr lang="en-US" b="1" dirty="0"/>
          </a:p>
        </p:txBody>
      </p:sp>
      <p:pic>
        <p:nvPicPr>
          <p:cNvPr id="2052" name="Picture 4" descr="https://lh3.googleusercontent.com/6PMn-Ifd26A0HOzWqpd8ztkFTLNMfakFl-MCEX9RwapdhCFWIAjMCC07cOHnX0GLqiQmL60TEZ9BmKg6mVfVTNEGEYQ7IIqGS4WDm0IJOgYuhYNMjLbuwxlElaDQ51TDGbsgud5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2376" y="2571098"/>
            <a:ext cx="2419350" cy="6477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lh3.googleusercontent.com/WtMzPzd0S7J6fVPCrKgLSfPHWsQmKRWVovCS7mGU4D5w0YpPOW1ZEudXS1HiCDZ1wPXu_Qnqt9k0s3QpfSyvM7nU1xWITwnYDClQ3f54T4MMEEnn8RuBEV_2xgqaICa93lSFCvZ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0844" y="2022190"/>
            <a:ext cx="1400175" cy="514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879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pic>
        <p:nvPicPr>
          <p:cNvPr id="449" name="Shape 449"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452" name="Shape 452"/>
          <p:cNvSpPr/>
          <p:nvPr/>
        </p:nvSpPr>
        <p:spPr>
          <a:xfrm>
            <a:off x="3226250" y="2341684"/>
            <a:ext cx="2103300" cy="882300"/>
          </a:xfrm>
          <a:prstGeom prst="can">
            <a:avLst>
              <a:gd name="adj" fmla="val 25000"/>
            </a:avLst>
          </a:prstGeom>
          <a:solidFill>
            <a:srgbClr val="CC00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453" name="Shape 453"/>
          <p:cNvSpPr/>
          <p:nvPr/>
        </p:nvSpPr>
        <p:spPr>
          <a:xfrm>
            <a:off x="3662950" y="2386234"/>
            <a:ext cx="1212000" cy="124800"/>
          </a:xfrm>
          <a:prstGeom prst="ellipse">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454" name="Shape 454"/>
          <p:cNvSpPr/>
          <p:nvPr/>
        </p:nvSpPr>
        <p:spPr>
          <a:xfrm>
            <a:off x="2465830" y="1148309"/>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455" name="Shape 455"/>
          <p:cNvSpPr/>
          <p:nvPr/>
        </p:nvSpPr>
        <p:spPr>
          <a:xfrm flipH="1">
            <a:off x="5329555" y="1148309"/>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451" name="Shape 451"/>
          <p:cNvSpPr txBox="1"/>
          <p:nvPr/>
        </p:nvSpPr>
        <p:spPr>
          <a:xfrm>
            <a:off x="235624" y="1009534"/>
            <a:ext cx="6946226" cy="622500"/>
          </a:xfrm>
          <a:prstGeom prst="rect">
            <a:avLst/>
          </a:prstGeom>
          <a:noFill/>
          <a:ln>
            <a:noFill/>
          </a:ln>
        </p:spPr>
        <p:txBody>
          <a:bodyPr lIns="121875" tIns="121875" rIns="121875" bIns="121875" anchor="b" anchorCtr="0">
            <a:noAutofit/>
          </a:bodyPr>
          <a:lstStyle/>
          <a:p>
            <a:pPr>
              <a:lnSpc>
                <a:spcPct val="90000"/>
              </a:lnSpc>
              <a:buSzPct val="25000"/>
            </a:pPr>
            <a:r>
              <a:rPr lang="en-US" sz="2800" dirty="0">
                <a:solidFill>
                  <a:srgbClr val="0B68FF"/>
                </a:solidFill>
              </a:rPr>
              <a:t>The volume of flocs retained in filter at failure can also be used to calculate the height</a:t>
            </a:r>
          </a:p>
        </p:txBody>
      </p:sp>
      <p:sp>
        <p:nvSpPr>
          <p:cNvPr id="9"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mc:AlternateContent xmlns:mc="http://schemas.openxmlformats.org/markup-compatibility/2006" xmlns:a14="http://schemas.microsoft.com/office/drawing/2010/main">
        <mc:Choice Requires="a14">
          <p:sp>
            <p:nvSpPr>
              <p:cNvPr id="2" name="TextBox 1"/>
              <p:cNvSpPr txBox="1"/>
              <p:nvPr/>
            </p:nvSpPr>
            <p:spPr>
              <a:xfrm>
                <a:off x="5653124" y="2018591"/>
                <a:ext cx="4198385" cy="492443"/>
              </a:xfrm>
              <a:prstGeom prst="rect">
                <a:avLst/>
              </a:prstGeom>
              <a:noFill/>
            </p:spPr>
            <p:txBody>
              <a:bodyPr wrap="square" lIns="0" tIns="0" rIns="0" bIns="0" rtlCol="0">
                <a:spAutoFit/>
              </a:bodyPr>
              <a:lstStyle/>
              <a:p>
                <a:r>
                  <a:rPr lang="en-US" sz="3200" dirty="0"/>
                  <a:t>V</a:t>
                </a:r>
                <a14:m>
                  <m:oMath xmlns:m="http://schemas.openxmlformats.org/officeDocument/2006/math">
                    <m:r>
                      <a:rPr lang="en-US" sz="3200" i="1" smtClean="0">
                        <a:latin typeface="Cambria Math" panose="02040503050406030204" pitchFamily="18" charset="0"/>
                      </a:rPr>
                      <m:t>=</m:t>
                    </m:r>
                    <m:r>
                      <a:rPr lang="el-GR" sz="3200" i="1" smtClean="0">
                        <a:latin typeface="Cambria Math" panose="02040503050406030204" pitchFamily="18" charset="0"/>
                      </a:rPr>
                      <m:t>𝜋</m:t>
                    </m:r>
                    <m:sSup>
                      <m:sSupPr>
                        <m:ctrlPr>
                          <a:rPr lang="en-US" sz="3200" i="1" smtClean="0">
                            <a:latin typeface="Cambria Math" panose="02040503050406030204" pitchFamily="18" charset="0"/>
                          </a:rPr>
                        </m:ctrlPr>
                      </m:sSupPr>
                      <m:e>
                        <m:r>
                          <a:rPr lang="en-US" sz="3200" b="0" i="1" smtClean="0">
                            <a:latin typeface="Cambria Math" panose="02040503050406030204" pitchFamily="18" charset="0"/>
                          </a:rPr>
                          <m:t>(</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𝑅</m:t>
                            </m:r>
                          </m:e>
                          <m:sup>
                            <m:r>
                              <a:rPr lang="en-US" sz="3200" b="0" i="1" smtClean="0">
                                <a:latin typeface="Cambria Math" panose="02040503050406030204" pitchFamily="18" charset="0"/>
                              </a:rPr>
                              <m:t>2</m:t>
                            </m:r>
                          </m:sup>
                        </m:sSup>
                        <m:r>
                          <a:rPr lang="en-US" sz="3200" b="0" i="1" smtClean="0">
                            <a:latin typeface="Cambria Math" panose="02040503050406030204" pitchFamily="18" charset="0"/>
                          </a:rPr>
                          <m:t>−</m:t>
                        </m:r>
                        <m:r>
                          <a:rPr lang="en-US" sz="3200" i="1" smtClean="0">
                            <a:latin typeface="Cambria Math" panose="02040503050406030204" pitchFamily="18" charset="0"/>
                          </a:rPr>
                          <m:t>𝑟</m:t>
                        </m:r>
                      </m:e>
                      <m:sup>
                        <m:r>
                          <a:rPr lang="en-US" sz="3200" i="1" smtClean="0">
                            <a:latin typeface="Cambria Math" panose="02040503050406030204" pitchFamily="18" charset="0"/>
                          </a:rPr>
                          <m:t>2</m:t>
                        </m:r>
                      </m:sup>
                    </m:sSup>
                    <m:r>
                      <a:rPr lang="en-US" sz="3200" b="0" i="1" smtClean="0">
                        <a:latin typeface="Cambria Math" panose="02040503050406030204" pitchFamily="18" charset="0"/>
                      </a:rPr>
                      <m:t>)∗</m:t>
                    </m:r>
                    <m:r>
                      <a:rPr lang="en-US" sz="3200" b="0" i="1" smtClean="0">
                        <a:latin typeface="Cambria Math" panose="02040503050406030204" pitchFamily="18" charset="0"/>
                      </a:rPr>
                      <m:t>h</m:t>
                    </m:r>
                  </m:oMath>
                </a14:m>
                <a:endParaRPr lang="en-US" sz="3200" dirty="0"/>
              </a:p>
            </p:txBody>
          </p:sp>
        </mc:Choice>
        <mc:Fallback xmlns="">
          <p:sp>
            <p:nvSpPr>
              <p:cNvPr id="2" name="TextBox 1"/>
              <p:cNvSpPr txBox="1">
                <a:spLocks noRot="1" noChangeAspect="1" noMove="1" noResize="1" noEditPoints="1" noAdjustHandles="1" noChangeArrowheads="1" noChangeShapeType="1" noTextEdit="1"/>
              </p:cNvSpPr>
              <p:nvPr/>
            </p:nvSpPr>
            <p:spPr>
              <a:xfrm>
                <a:off x="5653124" y="2018591"/>
                <a:ext cx="4198385" cy="492443"/>
              </a:xfrm>
              <a:prstGeom prst="rect">
                <a:avLst/>
              </a:prstGeom>
              <a:blipFill>
                <a:blip r:embed="rId4"/>
                <a:stretch>
                  <a:fillRect l="-5806" t="-24691" b="-49383"/>
                </a:stretch>
              </a:blipFill>
            </p:spPr>
            <p:txBody>
              <a:bodyPr/>
              <a:lstStyle/>
              <a:p>
                <a:r>
                  <a:rPr lang="en-US">
                    <a:noFill/>
                  </a:rPr>
                  <a:t> </a:t>
                </a:r>
              </a:p>
            </p:txBody>
          </p:sp>
        </mc:Fallback>
      </mc:AlternateContent>
      <p:sp>
        <p:nvSpPr>
          <p:cNvPr id="10" name="TextBox 9"/>
          <p:cNvSpPr txBox="1"/>
          <p:nvPr/>
        </p:nvSpPr>
        <p:spPr>
          <a:xfrm>
            <a:off x="3370306" y="2715443"/>
            <a:ext cx="1797287" cy="338554"/>
          </a:xfrm>
          <a:prstGeom prst="rect">
            <a:avLst/>
          </a:prstGeom>
          <a:noFill/>
        </p:spPr>
        <p:txBody>
          <a:bodyPr wrap="square" rtlCol="0">
            <a:spAutoFit/>
          </a:bodyPr>
          <a:lstStyle/>
          <a:p>
            <a:pPr algn="ctr"/>
            <a:r>
              <a:rPr lang="en-US" sz="1600" dirty="0">
                <a:solidFill>
                  <a:srgbClr val="FFFFFF"/>
                </a:solidFill>
              </a:rPr>
              <a:t>R</a:t>
            </a:r>
          </a:p>
        </p:txBody>
      </p:sp>
      <p:cxnSp>
        <p:nvCxnSpPr>
          <p:cNvPr id="11" name="Straight Arrow Connector 10"/>
          <p:cNvCxnSpPr>
            <a:cxnSpLocks/>
          </p:cNvCxnSpPr>
          <p:nvPr/>
        </p:nvCxnSpPr>
        <p:spPr>
          <a:xfrm flipH="1" flipV="1">
            <a:off x="3233933" y="2869605"/>
            <a:ext cx="828825" cy="15115"/>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p:cNvCxnSpPr>
            <a:cxnSpLocks/>
          </p:cNvCxnSpPr>
          <p:nvPr/>
        </p:nvCxnSpPr>
        <p:spPr>
          <a:xfrm flipV="1">
            <a:off x="4439397" y="2870866"/>
            <a:ext cx="882474" cy="13854"/>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16" name="Shape 428"/>
          <p:cNvSpPr/>
          <p:nvPr/>
        </p:nvSpPr>
        <p:spPr>
          <a:xfrm>
            <a:off x="3670464" y="2409553"/>
            <a:ext cx="1179762" cy="70416"/>
          </a:xfrm>
          <a:prstGeom prst="leftRightArrow">
            <a:avLst>
              <a:gd name="adj1" fmla="val 50000"/>
              <a:gd name="adj2" fmla="val 299048"/>
            </a:avLst>
          </a:prstGeom>
          <a:solidFill>
            <a:schemeClr val="tx1"/>
          </a:solidFill>
          <a:ln w="3175" cap="flat" cmpd="sng">
            <a:solidFill>
              <a:schemeClr val="tx1"/>
            </a:solidFill>
            <a:prstDash val="solid"/>
            <a:round/>
            <a:headEnd type="none" w="med" len="med"/>
            <a:tailEnd type="none" w="med" len="med"/>
          </a:ln>
        </p:spPr>
        <p:txBody>
          <a:bodyPr lIns="91425" tIns="91425" rIns="91425" bIns="91425" anchor="ctr" anchorCtr="0">
            <a:noAutofit/>
          </a:bodyPr>
          <a:lstStyle/>
          <a:p>
            <a:endParaRPr/>
          </a:p>
        </p:txBody>
      </p:sp>
      <p:sp>
        <p:nvSpPr>
          <p:cNvPr id="17" name="TextBox 16"/>
          <p:cNvSpPr txBox="1"/>
          <p:nvPr/>
        </p:nvSpPr>
        <p:spPr>
          <a:xfrm>
            <a:off x="3602889" y="1974465"/>
            <a:ext cx="1350027" cy="400110"/>
          </a:xfrm>
          <a:prstGeom prst="rect">
            <a:avLst/>
          </a:prstGeom>
          <a:noFill/>
        </p:spPr>
        <p:txBody>
          <a:bodyPr wrap="square" rtlCol="0">
            <a:spAutoFit/>
          </a:bodyPr>
          <a:lstStyle/>
          <a:p>
            <a:pPr algn="ctr"/>
            <a:r>
              <a:rPr lang="en-US" sz="2000" dirty="0"/>
              <a:t>r</a:t>
            </a:r>
          </a:p>
        </p:txBody>
      </p:sp>
      <p:cxnSp>
        <p:nvCxnSpPr>
          <p:cNvPr id="8" name="Straight Arrow Connector 7"/>
          <p:cNvCxnSpPr/>
          <p:nvPr/>
        </p:nvCxnSpPr>
        <p:spPr>
          <a:xfrm>
            <a:off x="2954530" y="2444761"/>
            <a:ext cx="0" cy="744015"/>
          </a:xfrm>
          <a:prstGeom prst="straightConnector1">
            <a:avLst/>
          </a:prstGeom>
          <a:ln w="57150">
            <a:headEnd type="triangle"/>
            <a:tailEnd type="triangle"/>
          </a:ln>
        </p:spPr>
        <p:style>
          <a:lnRef idx="1">
            <a:schemeClr val="dk1"/>
          </a:lnRef>
          <a:fillRef idx="0">
            <a:schemeClr val="dk1"/>
          </a:fillRef>
          <a:effectRef idx="0">
            <a:schemeClr val="dk1"/>
          </a:effectRef>
          <a:fontRef idx="minor">
            <a:schemeClr val="tx1"/>
          </a:fontRef>
        </p:style>
      </p:cxnSp>
      <p:sp>
        <p:nvSpPr>
          <p:cNvPr id="24" name="TextBox 23"/>
          <p:cNvSpPr txBox="1"/>
          <p:nvPr/>
        </p:nvSpPr>
        <p:spPr>
          <a:xfrm>
            <a:off x="2006457" y="2572348"/>
            <a:ext cx="1350027" cy="400110"/>
          </a:xfrm>
          <a:prstGeom prst="rect">
            <a:avLst/>
          </a:prstGeom>
          <a:noFill/>
        </p:spPr>
        <p:txBody>
          <a:bodyPr wrap="square" rtlCol="0">
            <a:spAutoFit/>
          </a:bodyPr>
          <a:lstStyle/>
          <a:p>
            <a:pPr algn="ctr"/>
            <a:r>
              <a:rPr lang="en-US" sz="2000" dirty="0"/>
              <a:t>h</a:t>
            </a:r>
          </a:p>
        </p:txBody>
      </p:sp>
      <p:sp>
        <p:nvSpPr>
          <p:cNvPr id="25" name="TextBox 24"/>
          <p:cNvSpPr txBox="1"/>
          <p:nvPr/>
        </p:nvSpPr>
        <p:spPr>
          <a:xfrm>
            <a:off x="3361701" y="3351254"/>
            <a:ext cx="1797287" cy="523220"/>
          </a:xfrm>
          <a:prstGeom prst="rect">
            <a:avLst/>
          </a:prstGeom>
          <a:noFill/>
        </p:spPr>
        <p:txBody>
          <a:bodyPr wrap="square" rtlCol="0">
            <a:spAutoFit/>
          </a:bodyPr>
          <a:lstStyle/>
          <a:p>
            <a:pPr algn="ctr"/>
            <a:r>
              <a:rPr lang="en-US" dirty="0">
                <a:solidFill>
                  <a:schemeClr val="tx1"/>
                </a:solidFill>
              </a:rPr>
              <a:t>Diameter of </a:t>
            </a:r>
          </a:p>
          <a:p>
            <a:pPr algn="ctr"/>
            <a:r>
              <a:rPr lang="en-US" dirty="0">
                <a:solidFill>
                  <a:schemeClr val="tx1"/>
                </a:solidFill>
              </a:rPr>
              <a:t>constriction = R</a:t>
            </a:r>
          </a:p>
        </p:txBody>
      </p:sp>
      <p:sp>
        <p:nvSpPr>
          <p:cNvPr id="26" name="TextBox 25"/>
          <p:cNvSpPr txBox="1"/>
          <p:nvPr/>
        </p:nvSpPr>
        <p:spPr>
          <a:xfrm>
            <a:off x="3379259" y="1542868"/>
            <a:ext cx="1797287" cy="523220"/>
          </a:xfrm>
          <a:prstGeom prst="rect">
            <a:avLst/>
          </a:prstGeom>
          <a:noFill/>
        </p:spPr>
        <p:txBody>
          <a:bodyPr wrap="square" rtlCol="0">
            <a:spAutoFit/>
          </a:bodyPr>
          <a:lstStyle/>
          <a:p>
            <a:pPr algn="ctr"/>
            <a:r>
              <a:rPr lang="en-US" dirty="0">
                <a:solidFill>
                  <a:schemeClr val="tx1"/>
                </a:solidFill>
              </a:rPr>
              <a:t>Inner diameter of </a:t>
            </a:r>
          </a:p>
          <a:p>
            <a:pPr algn="ctr"/>
            <a:r>
              <a:rPr lang="en-US" dirty="0">
                <a:solidFill>
                  <a:schemeClr val="tx1"/>
                </a:solidFill>
              </a:rPr>
              <a:t>washer = r</a:t>
            </a:r>
          </a:p>
        </p:txBody>
      </p:sp>
    </p:spTree>
    <p:extLst>
      <p:ext uri="{BB962C8B-B14F-4D97-AF65-F5344CB8AC3E}">
        <p14:creationId xmlns:p14="http://schemas.microsoft.com/office/powerpoint/2010/main" val="1564956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pic>
        <p:nvPicPr>
          <p:cNvPr id="449" name="Shape 449"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451" name="Shape 451"/>
          <p:cNvSpPr txBox="1"/>
          <p:nvPr/>
        </p:nvSpPr>
        <p:spPr>
          <a:xfrm>
            <a:off x="104112" y="401394"/>
            <a:ext cx="6946226" cy="622500"/>
          </a:xfrm>
          <a:prstGeom prst="rect">
            <a:avLst/>
          </a:prstGeom>
          <a:noFill/>
          <a:ln>
            <a:noFill/>
          </a:ln>
        </p:spPr>
        <p:txBody>
          <a:bodyPr lIns="121875" tIns="121875" rIns="121875" bIns="121875" anchor="b" anchorCtr="0">
            <a:noAutofit/>
          </a:bodyPr>
          <a:lstStyle/>
          <a:p>
            <a:pPr>
              <a:lnSpc>
                <a:spcPct val="90000"/>
              </a:lnSpc>
              <a:buSzPct val="25000"/>
            </a:pPr>
            <a:r>
              <a:rPr lang="en-US" sz="2800" dirty="0">
                <a:solidFill>
                  <a:srgbClr val="0B68FF"/>
                </a:solidFill>
              </a:rPr>
              <a:t>The volume height range and the shear height do not match</a:t>
            </a:r>
          </a:p>
        </p:txBody>
      </p:sp>
      <p:sp>
        <p:nvSpPr>
          <p:cNvPr id="9"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algn="r">
              <a:buClr>
                <a:srgbClr val="000000"/>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
        <p:nvSpPr>
          <p:cNvPr id="10" name="Shape 438"/>
          <p:cNvSpPr/>
          <p:nvPr/>
        </p:nvSpPr>
        <p:spPr>
          <a:xfrm>
            <a:off x="1185559" y="2558446"/>
            <a:ext cx="2103300" cy="338719"/>
          </a:xfrm>
          <a:prstGeom prst="can">
            <a:avLst>
              <a:gd name="adj" fmla="val 25000"/>
            </a:avLst>
          </a:prstGeom>
          <a:solidFill>
            <a:srgbClr val="999999"/>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12" name="Shape 440"/>
          <p:cNvSpPr/>
          <p:nvPr/>
        </p:nvSpPr>
        <p:spPr>
          <a:xfrm>
            <a:off x="425134" y="1023894"/>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13" name="Shape 441"/>
          <p:cNvSpPr/>
          <p:nvPr/>
        </p:nvSpPr>
        <p:spPr>
          <a:xfrm flipH="1">
            <a:off x="3288859" y="1023894"/>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20" name="Shape 453"/>
          <p:cNvSpPr/>
          <p:nvPr/>
        </p:nvSpPr>
        <p:spPr>
          <a:xfrm>
            <a:off x="1626411" y="2574995"/>
            <a:ext cx="1221595" cy="45719"/>
          </a:xfrm>
          <a:prstGeom prst="ellipse">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26" name="TextBox 25"/>
          <p:cNvSpPr txBox="1"/>
          <p:nvPr/>
        </p:nvSpPr>
        <p:spPr>
          <a:xfrm>
            <a:off x="1453179" y="3909755"/>
            <a:ext cx="1568058" cy="307777"/>
          </a:xfrm>
          <a:prstGeom prst="rect">
            <a:avLst/>
          </a:prstGeom>
          <a:noFill/>
        </p:spPr>
        <p:txBody>
          <a:bodyPr wrap="none" rtlCol="0">
            <a:spAutoFit/>
          </a:bodyPr>
          <a:lstStyle/>
          <a:p>
            <a:r>
              <a:rPr lang="en-US" b="1" dirty="0"/>
              <a:t>Shear Approach</a:t>
            </a:r>
          </a:p>
        </p:txBody>
      </p:sp>
      <p:sp>
        <p:nvSpPr>
          <p:cNvPr id="27" name="Shape 438"/>
          <p:cNvSpPr/>
          <p:nvPr/>
        </p:nvSpPr>
        <p:spPr>
          <a:xfrm>
            <a:off x="5687141" y="1629949"/>
            <a:ext cx="2103300" cy="1981529"/>
          </a:xfrm>
          <a:prstGeom prst="can">
            <a:avLst>
              <a:gd name="adj" fmla="val 14906"/>
            </a:avLst>
          </a:prstGeom>
          <a:solidFill>
            <a:srgbClr val="999999"/>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28" name="Shape 440"/>
          <p:cNvSpPr/>
          <p:nvPr/>
        </p:nvSpPr>
        <p:spPr>
          <a:xfrm>
            <a:off x="4926716" y="1023894"/>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29" name="Shape 441"/>
          <p:cNvSpPr/>
          <p:nvPr/>
        </p:nvSpPr>
        <p:spPr>
          <a:xfrm flipH="1">
            <a:off x="7790441" y="1023894"/>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30" name="Shape 453"/>
          <p:cNvSpPr/>
          <p:nvPr/>
        </p:nvSpPr>
        <p:spPr>
          <a:xfrm>
            <a:off x="6078685" y="1680967"/>
            <a:ext cx="1320211" cy="157019"/>
          </a:xfrm>
          <a:prstGeom prst="ellipse">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31" name="TextBox 30"/>
          <p:cNvSpPr txBox="1"/>
          <p:nvPr/>
        </p:nvSpPr>
        <p:spPr>
          <a:xfrm>
            <a:off x="5936752" y="3909756"/>
            <a:ext cx="1717137" cy="307777"/>
          </a:xfrm>
          <a:prstGeom prst="rect">
            <a:avLst/>
          </a:prstGeom>
          <a:noFill/>
        </p:spPr>
        <p:txBody>
          <a:bodyPr wrap="none" rtlCol="0">
            <a:spAutoFit/>
          </a:bodyPr>
          <a:lstStyle/>
          <a:p>
            <a:r>
              <a:rPr lang="en-US" b="1" dirty="0"/>
              <a:t>Volume Approach</a:t>
            </a:r>
          </a:p>
        </p:txBody>
      </p:sp>
      <p:cxnSp>
        <p:nvCxnSpPr>
          <p:cNvPr id="32" name="Straight Arrow Connector 31"/>
          <p:cNvCxnSpPr>
            <a:cxnSpLocks/>
          </p:cNvCxnSpPr>
          <p:nvPr/>
        </p:nvCxnSpPr>
        <p:spPr>
          <a:xfrm>
            <a:off x="1532084" y="2620713"/>
            <a:ext cx="6751" cy="276452"/>
          </a:xfrm>
          <a:prstGeom prst="straightConnector1">
            <a:avLst/>
          </a:prstGeom>
          <a:ln w="28575">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33" name="Straight Arrow Connector 32"/>
          <p:cNvCxnSpPr>
            <a:cxnSpLocks/>
          </p:cNvCxnSpPr>
          <p:nvPr/>
        </p:nvCxnSpPr>
        <p:spPr>
          <a:xfrm>
            <a:off x="6054647" y="1878084"/>
            <a:ext cx="0" cy="1706384"/>
          </a:xfrm>
          <a:prstGeom prst="straightConnector1">
            <a:avLst/>
          </a:prstGeom>
          <a:ln w="28575">
            <a:headEnd type="triangle"/>
            <a:tailEnd type="triangle"/>
          </a:ln>
        </p:spPr>
        <p:style>
          <a:lnRef idx="1">
            <a:schemeClr val="accent2"/>
          </a:lnRef>
          <a:fillRef idx="0">
            <a:schemeClr val="accent2"/>
          </a:fillRef>
          <a:effectRef idx="0">
            <a:schemeClr val="accent2"/>
          </a:effectRef>
          <a:fontRef idx="minor">
            <a:schemeClr val="tx1"/>
          </a:fontRef>
        </p:style>
      </p:cxnSp>
      <mc:AlternateContent xmlns:mc="http://schemas.openxmlformats.org/markup-compatibility/2006" xmlns:a14="http://schemas.microsoft.com/office/drawing/2010/main">
        <mc:Choice Requires="a14">
          <p:sp>
            <p:nvSpPr>
              <p:cNvPr id="4" name="TextBox 3"/>
              <p:cNvSpPr txBox="1"/>
              <p:nvPr/>
            </p:nvSpPr>
            <p:spPr>
              <a:xfrm>
                <a:off x="4214605" y="2236441"/>
                <a:ext cx="578685" cy="6771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ea typeface="Cambria Math" panose="02040503050406030204" pitchFamily="18" charset="0"/>
                        </a:rPr>
                        <m:t>≠</m:t>
                      </m:r>
                    </m:oMath>
                  </m:oMathPara>
                </a14:m>
                <a:endParaRPr lang="en-US" sz="4400" dirty="0"/>
              </a:p>
            </p:txBody>
          </p:sp>
        </mc:Choice>
        <mc:Fallback xmlns="">
          <p:sp>
            <p:nvSpPr>
              <p:cNvPr id="4" name="TextBox 3"/>
              <p:cNvSpPr txBox="1">
                <a:spLocks noRot="1" noChangeAspect="1" noMove="1" noResize="1" noEditPoints="1" noAdjustHandles="1" noChangeArrowheads="1" noChangeShapeType="1" noTextEdit="1"/>
              </p:cNvSpPr>
              <p:nvPr/>
            </p:nvSpPr>
            <p:spPr>
              <a:xfrm>
                <a:off x="4214605" y="2236441"/>
                <a:ext cx="578685" cy="677108"/>
              </a:xfrm>
              <a:prstGeom prst="rect">
                <a:avLst/>
              </a:prstGeom>
              <a:blipFill rotWithShape="0">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237288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0" grpId="0" animBg="1"/>
      <p:bldP spid="31"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205977"/>
            <a:ext cx="6749512" cy="1390348"/>
          </a:xfrm>
        </p:spPr>
        <p:txBody>
          <a:bodyPr>
            <a:normAutofit fontScale="90000"/>
          </a:bodyPr>
          <a:lstStyle/>
          <a:p>
            <a:pPr algn="l"/>
            <a:r>
              <a:rPr lang="en-US" sz="3600" dirty="0">
                <a:solidFill>
                  <a:srgbClr val="0B68FF"/>
                </a:solidFill>
              </a:rPr>
              <a:t>Future teams will work to better understand rapid sand filters</a:t>
            </a:r>
            <a:br>
              <a:rPr lang="en-US" dirty="0"/>
            </a:br>
            <a:endParaRPr lang="en-US" dirty="0"/>
          </a:p>
        </p:txBody>
      </p:sp>
      <p:sp>
        <p:nvSpPr>
          <p:cNvPr id="3" name="Text Placeholder 2"/>
          <p:cNvSpPr>
            <a:spLocks noGrp="1"/>
          </p:cNvSpPr>
          <p:nvPr>
            <p:ph type="body" idx="1"/>
          </p:nvPr>
        </p:nvSpPr>
        <p:spPr>
          <a:xfrm>
            <a:off x="457200" y="1472338"/>
            <a:ext cx="8229600" cy="3122283"/>
          </a:xfrm>
        </p:spPr>
        <p:txBody>
          <a:bodyPr/>
          <a:lstStyle/>
          <a:p>
            <a:endParaRPr lang="en-US" sz="1800" dirty="0"/>
          </a:p>
          <a:p>
            <a:endParaRPr lang="en-US" sz="1800" dirty="0"/>
          </a:p>
          <a:p>
            <a:r>
              <a:rPr lang="en-US" sz="1800" dirty="0"/>
              <a:t>Brainstorm new geometries of particle deposition at the filter constriction</a:t>
            </a:r>
          </a:p>
          <a:p>
            <a:r>
              <a:rPr lang="en-US" sz="1800" dirty="0"/>
              <a:t>Create a mathematical model to predict filter performance</a:t>
            </a:r>
          </a:p>
          <a:p>
            <a:r>
              <a:rPr lang="en-US" sz="1800" dirty="0"/>
              <a:t>Optimizing filter performance during a filtration run using the model </a:t>
            </a:r>
          </a:p>
        </p:txBody>
      </p:sp>
      <p:pic>
        <p:nvPicPr>
          <p:cNvPr id="19" name="Shape 472"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4" name="Shape 294"/>
          <p:cNvSpPr txBox="1"/>
          <p:nvPr/>
        </p:nvSpPr>
        <p:spPr>
          <a:xfrm>
            <a:off x="4680249" y="4782390"/>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extLst>
      <p:ext uri="{BB962C8B-B14F-4D97-AF65-F5344CB8AC3E}">
        <p14:creationId xmlns:p14="http://schemas.microsoft.com/office/powerpoint/2010/main" val="3241272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4" name="Shape 504"/>
          <p:cNvSpPr txBox="1"/>
          <p:nvPr/>
        </p:nvSpPr>
        <p:spPr>
          <a:xfrm>
            <a:off x="1878149" y="559075"/>
            <a:ext cx="5387700" cy="2125200"/>
          </a:xfrm>
          <a:prstGeom prst="rect">
            <a:avLst/>
          </a:prstGeom>
          <a:noFill/>
          <a:ln>
            <a:noFill/>
          </a:ln>
        </p:spPr>
        <p:txBody>
          <a:bodyPr lIns="91425" tIns="45700" rIns="91425" bIns="45700" anchor="t" anchorCtr="0">
            <a:noAutofit/>
          </a:bodyPr>
          <a:lstStyle/>
          <a:p>
            <a:pPr algn="ctr">
              <a:buSzPct val="25000"/>
            </a:pPr>
            <a:r>
              <a:rPr lang="en-US" sz="4800">
                <a:solidFill>
                  <a:srgbClr val="0B68FF"/>
                </a:solidFill>
              </a:rPr>
              <a:t>Questions</a:t>
            </a:r>
          </a:p>
          <a:p>
            <a:pPr algn="ctr">
              <a:buSzPct val="25000"/>
            </a:pPr>
            <a:r>
              <a:rPr lang="en-US" sz="4800">
                <a:solidFill>
                  <a:srgbClr val="0B68FF"/>
                </a:solidFill>
              </a:rPr>
              <a:t>and</a:t>
            </a:r>
          </a:p>
          <a:p>
            <a:pPr algn="ctr">
              <a:buSzPct val="25000"/>
            </a:pPr>
            <a:r>
              <a:rPr lang="en-US" sz="4800">
                <a:solidFill>
                  <a:srgbClr val="0B68FF"/>
                </a:solidFill>
              </a:rPr>
              <a:t>Recommendations</a:t>
            </a:r>
          </a:p>
        </p:txBody>
      </p:sp>
      <p:pic>
        <p:nvPicPr>
          <p:cNvPr id="505" name="Shape 505"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506" name="Shape 506"/>
          <p:cNvSpPr txBox="1"/>
          <p:nvPr/>
        </p:nvSpPr>
        <p:spPr>
          <a:xfrm>
            <a:off x="3424725" y="3811950"/>
            <a:ext cx="2185200" cy="874800"/>
          </a:xfrm>
          <a:prstGeom prst="rect">
            <a:avLst/>
          </a:prstGeom>
          <a:noFill/>
          <a:ln>
            <a:noFill/>
          </a:ln>
        </p:spPr>
        <p:txBody>
          <a:bodyPr lIns="91425" tIns="45700" rIns="91425" bIns="45700" anchor="t" anchorCtr="0">
            <a:noAutofit/>
          </a:bodyPr>
          <a:lstStyle/>
          <a:p>
            <a:pPr algn="ctr">
              <a:buSzPct val="25000"/>
            </a:pPr>
            <a:r>
              <a:rPr lang="en-US" sz="1200" dirty="0" err="1"/>
              <a:t>Mythri</a:t>
            </a:r>
            <a:r>
              <a:rPr lang="en-US" sz="1200" dirty="0"/>
              <a:t> K</a:t>
            </a:r>
          </a:p>
          <a:p>
            <a:pPr algn="ctr">
              <a:buSzPct val="25000"/>
            </a:pPr>
            <a:r>
              <a:rPr lang="en-US" sz="1200" dirty="0"/>
              <a:t>M </a:t>
            </a:r>
            <a:r>
              <a:rPr lang="en-US" sz="1200" dirty="0" err="1"/>
              <a:t>Eng</a:t>
            </a:r>
            <a:r>
              <a:rPr lang="en-US" sz="1200" dirty="0"/>
              <a:t>, Civil and Environmental Engineering</a:t>
            </a:r>
          </a:p>
          <a:p>
            <a:pPr algn="ctr">
              <a:buSzPct val="25000"/>
            </a:pPr>
            <a:r>
              <a:rPr lang="en-US" sz="1200" dirty="0"/>
              <a:t>mk2446@cornell.edu</a:t>
            </a:r>
          </a:p>
        </p:txBody>
      </p:sp>
      <p:sp>
        <p:nvSpPr>
          <p:cNvPr id="507" name="Shape 507"/>
          <p:cNvSpPr txBox="1"/>
          <p:nvPr/>
        </p:nvSpPr>
        <p:spPr>
          <a:xfrm>
            <a:off x="4639200" y="2937150"/>
            <a:ext cx="2185200" cy="874800"/>
          </a:xfrm>
          <a:prstGeom prst="rect">
            <a:avLst/>
          </a:prstGeom>
          <a:noFill/>
          <a:ln>
            <a:noFill/>
          </a:ln>
        </p:spPr>
        <p:txBody>
          <a:bodyPr lIns="91425" tIns="45700" rIns="91425" bIns="45700" anchor="t" anchorCtr="0">
            <a:noAutofit/>
          </a:bodyPr>
          <a:lstStyle/>
          <a:p>
            <a:pPr algn="ctr">
              <a:buSzPct val="25000"/>
            </a:pPr>
            <a:r>
              <a:rPr lang="en-US" sz="1200" dirty="0"/>
              <a:t>Lucinda Li</a:t>
            </a:r>
          </a:p>
          <a:p>
            <a:pPr algn="ctr">
              <a:buSzPct val="25000"/>
            </a:pPr>
            <a:r>
              <a:rPr lang="en-US" sz="1200" dirty="0"/>
              <a:t>BS Environmental Engineering</a:t>
            </a:r>
          </a:p>
          <a:p>
            <a:pPr algn="ctr">
              <a:buSzPct val="25000"/>
            </a:pPr>
            <a:r>
              <a:rPr lang="en-US" sz="1200" dirty="0"/>
              <a:t>li555@cornell.edu</a:t>
            </a:r>
          </a:p>
        </p:txBody>
      </p:sp>
      <p:sp>
        <p:nvSpPr>
          <p:cNvPr id="508" name="Shape 508"/>
          <p:cNvSpPr txBox="1"/>
          <p:nvPr/>
        </p:nvSpPr>
        <p:spPr>
          <a:xfrm>
            <a:off x="2364087" y="2937125"/>
            <a:ext cx="2185200" cy="874800"/>
          </a:xfrm>
          <a:prstGeom prst="rect">
            <a:avLst/>
          </a:prstGeom>
          <a:noFill/>
          <a:ln>
            <a:noFill/>
          </a:ln>
        </p:spPr>
        <p:txBody>
          <a:bodyPr lIns="91425" tIns="45700" rIns="91425" bIns="45700" anchor="t" anchorCtr="0">
            <a:noAutofit/>
          </a:bodyPr>
          <a:lstStyle/>
          <a:p>
            <a:pPr algn="ctr">
              <a:buSzPct val="25000"/>
            </a:pPr>
            <a:r>
              <a:rPr lang="en-US" sz="1200"/>
              <a:t>Rose Linehan</a:t>
            </a:r>
          </a:p>
          <a:p>
            <a:pPr algn="ctr">
              <a:buSzPct val="25000"/>
            </a:pPr>
            <a:r>
              <a:rPr lang="en-US" sz="1200"/>
              <a:t>BS Civil Engineering</a:t>
            </a:r>
          </a:p>
          <a:p>
            <a:pPr algn="ctr">
              <a:buSzPct val="25000"/>
            </a:pPr>
            <a:r>
              <a:rPr lang="en-US" sz="1200"/>
              <a:t>rvl24@cornell.edu</a:t>
            </a:r>
          </a:p>
        </p:txBody>
      </p:sp>
      <p:pic>
        <p:nvPicPr>
          <p:cNvPr id="509" name="Shape 509" descr="AClogotype (1).png"/>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10"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extLst>
      <p:ext uri="{BB962C8B-B14F-4D97-AF65-F5344CB8AC3E}">
        <p14:creationId xmlns:p14="http://schemas.microsoft.com/office/powerpoint/2010/main" val="946886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6" name="Shape 516"/>
          <p:cNvSpPr txBox="1"/>
          <p:nvPr/>
        </p:nvSpPr>
        <p:spPr>
          <a:xfrm>
            <a:off x="1293600" y="1667775"/>
            <a:ext cx="6556800" cy="1459800"/>
          </a:xfrm>
          <a:prstGeom prst="rect">
            <a:avLst/>
          </a:prstGeom>
          <a:noFill/>
          <a:ln>
            <a:noFill/>
          </a:ln>
        </p:spPr>
        <p:txBody>
          <a:bodyPr lIns="91425" tIns="45700" rIns="91425" bIns="45700" anchor="ctr" anchorCtr="0">
            <a:noAutofit/>
          </a:bodyPr>
          <a:lstStyle/>
          <a:p>
            <a:pPr algn="ctr">
              <a:buSzPct val="25000"/>
            </a:pPr>
            <a:r>
              <a:rPr lang="en-US" sz="6000">
                <a:solidFill>
                  <a:srgbClr val="0B68FF"/>
                </a:solidFill>
              </a:rPr>
              <a:t>Appendix</a:t>
            </a:r>
          </a:p>
          <a:p>
            <a:pPr algn="ctr">
              <a:buSzPct val="25000"/>
            </a:pPr>
            <a:r>
              <a:rPr lang="en-US" sz="6000">
                <a:solidFill>
                  <a:srgbClr val="0B68FF"/>
                </a:solidFill>
              </a:rPr>
              <a:t>Slides</a:t>
            </a:r>
          </a:p>
        </p:txBody>
      </p:sp>
      <p:pic>
        <p:nvPicPr>
          <p:cNvPr id="517" name="Shape 517"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518" name="Shape 518" descr="AClogotype (1).png"/>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7"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extLst>
      <p:ext uri="{BB962C8B-B14F-4D97-AF65-F5344CB8AC3E}">
        <p14:creationId xmlns:p14="http://schemas.microsoft.com/office/powerpoint/2010/main" val="3244620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0746" y="183533"/>
            <a:ext cx="7886700" cy="994172"/>
          </a:xfrm>
        </p:spPr>
        <p:txBody>
          <a:bodyPr/>
          <a:lstStyle/>
          <a:p>
            <a:r>
              <a:rPr lang="en-US" dirty="0">
                <a:solidFill>
                  <a:srgbClr val="0B68FF"/>
                </a:solidFill>
                <a:latin typeface="Arial" panose="020B0604020202020204" pitchFamily="34" charset="0"/>
              </a:rPr>
              <a:t>Filter Schematic</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7717"/>
          <a:stretch/>
        </p:blipFill>
        <p:spPr>
          <a:xfrm>
            <a:off x="706789" y="1006530"/>
            <a:ext cx="7354614" cy="3817719"/>
          </a:xfrm>
          <a:prstGeom prst="rect">
            <a:avLst/>
          </a:prstGeom>
        </p:spPr>
      </p:pic>
      <p:sp>
        <p:nvSpPr>
          <p:cNvPr id="5"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extLst>
      <p:ext uri="{BB962C8B-B14F-4D97-AF65-F5344CB8AC3E}">
        <p14:creationId xmlns:p14="http://schemas.microsoft.com/office/powerpoint/2010/main" val="4285390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73"/>
          <p:cNvSpPr txBox="1"/>
          <p:nvPr/>
        </p:nvSpPr>
        <p:spPr>
          <a:xfrm>
            <a:off x="201914" y="1138997"/>
            <a:ext cx="6541500" cy="7182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dirty="0">
                <a:solidFill>
                  <a:srgbClr val="0B68FF"/>
                </a:solidFill>
              </a:rPr>
              <a:t>Tasks completed this semester</a:t>
            </a:r>
          </a:p>
        </p:txBody>
      </p:sp>
      <p:sp>
        <p:nvSpPr>
          <p:cNvPr id="5" name="Shape 172"/>
          <p:cNvSpPr txBox="1"/>
          <p:nvPr/>
        </p:nvSpPr>
        <p:spPr>
          <a:xfrm>
            <a:off x="201914" y="250724"/>
            <a:ext cx="7557600" cy="1368000"/>
          </a:xfrm>
          <a:prstGeom prst="rect">
            <a:avLst/>
          </a:prstGeom>
          <a:noFill/>
          <a:ln>
            <a:noFill/>
          </a:ln>
        </p:spPr>
        <p:txBody>
          <a:bodyPr lIns="91425" tIns="45700" rIns="91425" bIns="45700" anchor="t" anchorCtr="0">
            <a:noAutofit/>
          </a:bodyPr>
          <a:lstStyle/>
          <a:p>
            <a:pPr marR="0" lvl="0" algn="l" rtl="0">
              <a:spcBef>
                <a:spcPts val="0"/>
              </a:spcBef>
              <a:buClr>
                <a:srgbClr val="595959"/>
              </a:buClr>
              <a:buSzPct val="100000"/>
            </a:pPr>
            <a:endParaRPr lang="en-US" sz="1800" dirty="0">
              <a:solidFill>
                <a:srgbClr val="595959"/>
              </a:solidFill>
              <a:latin typeface="Calibri"/>
              <a:ea typeface="Calibri"/>
              <a:cs typeface="Calibri"/>
              <a:sym typeface="Calibri"/>
            </a:endParaRPr>
          </a:p>
        </p:txBody>
      </p:sp>
      <p:sp>
        <p:nvSpPr>
          <p:cNvPr id="8" name="Rectangle: Rounded Corners 7"/>
          <p:cNvSpPr/>
          <p:nvPr/>
        </p:nvSpPr>
        <p:spPr>
          <a:xfrm>
            <a:off x="575509" y="2356084"/>
            <a:ext cx="2897155" cy="1268964"/>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tx1"/>
                </a:solidFill>
              </a:rPr>
              <a:t>Invalidated the Washer Model</a:t>
            </a:r>
          </a:p>
        </p:txBody>
      </p:sp>
      <p:sp>
        <p:nvSpPr>
          <p:cNvPr id="9" name="Rectangle: Rounded Corners 8"/>
          <p:cNvSpPr/>
          <p:nvPr/>
        </p:nvSpPr>
        <p:spPr>
          <a:xfrm>
            <a:off x="4775720" y="2356084"/>
            <a:ext cx="2897155" cy="1268964"/>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tx1"/>
                </a:solidFill>
              </a:rPr>
              <a:t>Completed the paper </a:t>
            </a:r>
          </a:p>
        </p:txBody>
      </p:sp>
      <p:sp>
        <p:nvSpPr>
          <p:cNvPr id="10" name="Arrow: Right 9"/>
          <p:cNvSpPr/>
          <p:nvPr/>
        </p:nvSpPr>
        <p:spPr>
          <a:xfrm>
            <a:off x="3672559" y="2748250"/>
            <a:ext cx="936172" cy="484632"/>
          </a:xfrm>
          <a:prstGeom prst="rightArrow">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Shape 175"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3"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extLst>
      <p:ext uri="{BB962C8B-B14F-4D97-AF65-F5344CB8AC3E}">
        <p14:creationId xmlns:p14="http://schemas.microsoft.com/office/powerpoint/2010/main" val="3380278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rgbClr val="0B68FF"/>
                </a:solidFill>
                <a:latin typeface="Arial" panose="020B0604020202020204" pitchFamily="34" charset="0"/>
              </a:rPr>
              <a:t>Conditions used to test the filter</a:t>
            </a:r>
          </a:p>
        </p:txBody>
      </p:sp>
      <p:sp>
        <p:nvSpPr>
          <p:cNvPr id="4" name="Shape 287"/>
          <p:cNvSpPr txBox="1">
            <a:spLocks noGrp="1"/>
          </p:cNvSpPr>
          <p:nvPr>
            <p:ph idx="1"/>
          </p:nvPr>
        </p:nvSpPr>
        <p:spPr>
          <a:xfrm>
            <a:off x="628650" y="1268016"/>
            <a:ext cx="7886700" cy="3263504"/>
          </a:xfrm>
          <a:prstGeom prst="rect">
            <a:avLst/>
          </a:prstGeom>
          <a:noFill/>
          <a:ln>
            <a:noFill/>
          </a:ln>
        </p:spPr>
        <p:txBody>
          <a:bodyPr vert="horz" lIns="68569" tIns="34275" rIns="68569" bIns="34275" rtlCol="0" anchor="t" anchorCtr="0">
            <a:noAutofit/>
          </a:bodyPr>
          <a:lstStyle/>
          <a:p>
            <a:pPr>
              <a:lnSpc>
                <a:spcPct val="100000"/>
              </a:lnSpc>
              <a:spcBef>
                <a:spcPts val="0"/>
              </a:spcBef>
              <a:buClr>
                <a:schemeClr val="dk1"/>
              </a:buClr>
              <a:buSzPct val="100000"/>
            </a:pPr>
            <a:r>
              <a:rPr lang="en-US" sz="2400" dirty="0" err="1">
                <a:solidFill>
                  <a:schemeClr val="dk1"/>
                </a:solidFill>
                <a:latin typeface="Calibri"/>
                <a:ea typeface="Calibri"/>
                <a:cs typeface="Calibri"/>
                <a:sym typeface="Calibri"/>
              </a:rPr>
              <a:t>PACl</a:t>
            </a:r>
            <a:r>
              <a:rPr lang="en-US" sz="2400" dirty="0">
                <a:solidFill>
                  <a:schemeClr val="dk1"/>
                </a:solidFill>
                <a:latin typeface="Calibri"/>
                <a:ea typeface="Calibri"/>
                <a:cs typeface="Calibri"/>
                <a:sym typeface="Calibri"/>
              </a:rPr>
              <a:t> Dosage (mg/L): 0.2, 0.65, 1.1, 1.55, 2</a:t>
            </a:r>
          </a:p>
          <a:p>
            <a:pPr>
              <a:lnSpc>
                <a:spcPct val="100000"/>
              </a:lnSpc>
              <a:spcBef>
                <a:spcPts val="480"/>
              </a:spcBef>
              <a:buClr>
                <a:schemeClr val="dk1"/>
              </a:buClr>
              <a:buSzPct val="100000"/>
            </a:pPr>
            <a:r>
              <a:rPr lang="en-US" sz="2400" dirty="0">
                <a:solidFill>
                  <a:schemeClr val="dk1"/>
                </a:solidFill>
                <a:latin typeface="Calibri"/>
                <a:ea typeface="Calibri"/>
                <a:cs typeface="Calibri"/>
                <a:sym typeface="Calibri"/>
              </a:rPr>
              <a:t>Influent Turbidity: 5 NTU</a:t>
            </a:r>
          </a:p>
          <a:p>
            <a:pPr marL="638175" lvl="1" indent="-342900">
              <a:lnSpc>
                <a:spcPct val="100000"/>
              </a:lnSpc>
              <a:spcBef>
                <a:spcPts val="480"/>
              </a:spcBef>
              <a:buClr>
                <a:schemeClr val="dk1"/>
              </a:buClr>
              <a:buSzPct val="100000"/>
            </a:pPr>
            <a:r>
              <a:rPr lang="en-US" sz="2100" dirty="0">
                <a:solidFill>
                  <a:schemeClr val="dk1"/>
                </a:solidFill>
                <a:latin typeface="Calibri"/>
                <a:ea typeface="Calibri"/>
                <a:cs typeface="Calibri"/>
                <a:sym typeface="Calibri"/>
              </a:rPr>
              <a:t>Variable controlled by PID</a:t>
            </a:r>
          </a:p>
          <a:p>
            <a:pPr>
              <a:lnSpc>
                <a:spcPct val="100000"/>
              </a:lnSpc>
              <a:spcBef>
                <a:spcPts val="480"/>
              </a:spcBef>
              <a:buClr>
                <a:schemeClr val="dk1"/>
              </a:buClr>
              <a:buSzPct val="100000"/>
            </a:pPr>
            <a:r>
              <a:rPr lang="en-US" sz="2400" dirty="0">
                <a:solidFill>
                  <a:schemeClr val="dk1"/>
                </a:solidFill>
                <a:latin typeface="Calibri"/>
                <a:ea typeface="Calibri"/>
                <a:cs typeface="Calibri"/>
                <a:sym typeface="Calibri"/>
              </a:rPr>
              <a:t>Flow Rate: 118 mL/minute </a:t>
            </a:r>
          </a:p>
          <a:p>
            <a:pPr>
              <a:lnSpc>
                <a:spcPct val="100000"/>
              </a:lnSpc>
              <a:spcBef>
                <a:spcPts val="480"/>
              </a:spcBef>
              <a:buClr>
                <a:schemeClr val="dk1"/>
              </a:buClr>
              <a:buSzPct val="100000"/>
            </a:pPr>
            <a:r>
              <a:rPr lang="en-US" sz="2400" dirty="0">
                <a:solidFill>
                  <a:schemeClr val="dk1"/>
                </a:solidFill>
                <a:latin typeface="Calibri"/>
                <a:ea typeface="Calibri"/>
                <a:cs typeface="Calibri"/>
                <a:sym typeface="Calibri"/>
              </a:rPr>
              <a:t>Sand Size: Sieved at 30-35</a:t>
            </a:r>
          </a:p>
          <a:p>
            <a:pPr>
              <a:lnSpc>
                <a:spcPct val="100000"/>
              </a:lnSpc>
              <a:spcBef>
                <a:spcPts val="480"/>
              </a:spcBef>
              <a:buClr>
                <a:schemeClr val="dk1"/>
              </a:buClr>
              <a:buSzPct val="100000"/>
            </a:pPr>
            <a:r>
              <a:rPr lang="en-US" sz="2400" dirty="0">
                <a:solidFill>
                  <a:schemeClr val="dk1"/>
                </a:solidFill>
                <a:latin typeface="Calibri"/>
                <a:ea typeface="Calibri"/>
                <a:cs typeface="Calibri"/>
                <a:sym typeface="Calibri"/>
              </a:rPr>
              <a:t>Procedure</a:t>
            </a:r>
          </a:p>
          <a:p>
            <a:pPr marL="638175" lvl="1" indent="-342900">
              <a:lnSpc>
                <a:spcPct val="100000"/>
              </a:lnSpc>
              <a:spcBef>
                <a:spcPts val="420"/>
              </a:spcBef>
              <a:buClr>
                <a:schemeClr val="dk1"/>
              </a:buClr>
              <a:buSzPct val="100000"/>
            </a:pPr>
            <a:r>
              <a:rPr lang="en-US" sz="2100" dirty="0">
                <a:solidFill>
                  <a:schemeClr val="dk1"/>
                </a:solidFill>
                <a:latin typeface="Calibri"/>
                <a:ea typeface="Calibri"/>
                <a:cs typeface="Calibri"/>
                <a:sym typeface="Calibri"/>
              </a:rPr>
              <a:t>Run Time: 12 hours</a:t>
            </a:r>
          </a:p>
          <a:p>
            <a:pPr marL="638175" lvl="1" indent="-342900">
              <a:lnSpc>
                <a:spcPct val="100000"/>
              </a:lnSpc>
              <a:spcBef>
                <a:spcPts val="480"/>
              </a:spcBef>
              <a:buClr>
                <a:schemeClr val="dk1"/>
              </a:buClr>
              <a:buSzPct val="100000"/>
            </a:pPr>
            <a:r>
              <a:rPr lang="en-US" sz="2100" dirty="0">
                <a:solidFill>
                  <a:schemeClr val="dk1"/>
                </a:solidFill>
                <a:latin typeface="Calibri"/>
                <a:ea typeface="Calibri"/>
                <a:cs typeface="Calibri"/>
                <a:sym typeface="Calibri"/>
              </a:rPr>
              <a:t>Backwash</a:t>
            </a:r>
          </a:p>
        </p:txBody>
      </p:sp>
      <p:sp>
        <p:nvSpPr>
          <p:cNvPr id="7"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extLst>
      <p:ext uri="{BB962C8B-B14F-4D97-AF65-F5344CB8AC3E}">
        <p14:creationId xmlns:p14="http://schemas.microsoft.com/office/powerpoint/2010/main" val="29797461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B68FF"/>
                </a:solidFill>
                <a:latin typeface="Arial" panose="020B0604020202020204" pitchFamily="34" charset="0"/>
              </a:rPr>
              <a:t>Filter performance is inconsistent</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5799" r="5757"/>
          <a:stretch/>
        </p:blipFill>
        <p:spPr>
          <a:xfrm>
            <a:off x="1" y="1461974"/>
            <a:ext cx="4593771" cy="3158152"/>
          </a:xfrm>
          <a:prstGeom prst="rect">
            <a:avLst/>
          </a:prstGeom>
        </p:spPr>
      </p:pic>
      <p:pic>
        <p:nvPicPr>
          <p:cNvPr id="6" name="Content Placeholder 5"/>
          <p:cNvPicPr>
            <a:picLocks noGrp="1" noChangeAspect="1"/>
          </p:cNvPicPr>
          <p:nvPr>
            <p:ph idx="1"/>
          </p:nvPr>
        </p:nvPicPr>
        <p:blipFill rotWithShape="1">
          <a:blip r:embed="rId4">
            <a:extLst>
              <a:ext uri="{28A0092B-C50C-407E-A947-70E740481C1C}">
                <a14:useLocalDpi xmlns:a14="http://schemas.microsoft.com/office/drawing/2010/main" val="0"/>
              </a:ext>
            </a:extLst>
          </a:blip>
          <a:srcRect l="6266" r="5678"/>
          <a:stretch/>
        </p:blipFill>
        <p:spPr>
          <a:xfrm>
            <a:off x="4593771" y="1478108"/>
            <a:ext cx="4550229" cy="3142018"/>
          </a:xfrm>
        </p:spPr>
      </p:pic>
      <p:sp>
        <p:nvSpPr>
          <p:cNvPr id="7"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extLst>
      <p:ext uri="{BB962C8B-B14F-4D97-AF65-F5344CB8AC3E}">
        <p14:creationId xmlns:p14="http://schemas.microsoft.com/office/powerpoint/2010/main" val="1799521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B68FF"/>
                </a:solidFill>
                <a:latin typeface="Arial" panose="020B0604020202020204" pitchFamily="34" charset="0"/>
              </a:rPr>
              <a:t>Clean Bed Head Loss</a:t>
            </a:r>
          </a:p>
        </p:txBody>
      </p:sp>
      <p:graphicFrame>
        <p:nvGraphicFramePr>
          <p:cNvPr id="8" name="Content Placeholder 7"/>
          <p:cNvGraphicFramePr>
            <a:graphicFrameLocks noGrp="1"/>
          </p:cNvGraphicFramePr>
          <p:nvPr>
            <p:ph idx="1"/>
            <p:extLst/>
          </p:nvPr>
        </p:nvGraphicFramePr>
        <p:xfrm>
          <a:off x="1657350" y="1268016"/>
          <a:ext cx="5829300"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6"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extLst>
      <p:ext uri="{BB962C8B-B14F-4D97-AF65-F5344CB8AC3E}">
        <p14:creationId xmlns:p14="http://schemas.microsoft.com/office/powerpoint/2010/main" val="2185629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B68FF"/>
                </a:solidFill>
                <a:latin typeface="Arial" panose="020B0604020202020204" pitchFamily="34" charset="0"/>
              </a:rPr>
              <a:t>Dirty Bed Head Loss</a:t>
            </a:r>
          </a:p>
        </p:txBody>
      </p:sp>
      <p:graphicFrame>
        <p:nvGraphicFramePr>
          <p:cNvPr id="7" name="Content Placeholder 6"/>
          <p:cNvGraphicFramePr>
            <a:graphicFrameLocks noGrp="1"/>
          </p:cNvGraphicFramePr>
          <p:nvPr>
            <p:ph idx="1"/>
            <p:extLst/>
          </p:nvPr>
        </p:nvGraphicFramePr>
        <p:xfrm>
          <a:off x="1639302" y="1278963"/>
          <a:ext cx="5486400"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6"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extLst>
      <p:ext uri="{BB962C8B-B14F-4D97-AF65-F5344CB8AC3E}">
        <p14:creationId xmlns:p14="http://schemas.microsoft.com/office/powerpoint/2010/main" val="23289248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n 5"/>
          <p:cNvSpPr/>
          <p:nvPr/>
        </p:nvSpPr>
        <p:spPr>
          <a:xfrm>
            <a:off x="3750469" y="1046380"/>
            <a:ext cx="1200150" cy="3818334"/>
          </a:xfrm>
          <a:prstGeom prst="can">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nvGrpSpPr>
          <p:cNvPr id="267" name="Group 266"/>
          <p:cNvGrpSpPr/>
          <p:nvPr/>
        </p:nvGrpSpPr>
        <p:grpSpPr>
          <a:xfrm>
            <a:off x="3756237" y="-4038813"/>
            <a:ext cx="1211690" cy="5483843"/>
            <a:chOff x="8121382" y="-769788"/>
            <a:chExt cx="1600202" cy="7311790"/>
          </a:xfrm>
        </p:grpSpPr>
        <p:sp>
          <p:nvSpPr>
            <p:cNvPr id="266" name="Can 265"/>
            <p:cNvSpPr/>
            <p:nvPr/>
          </p:nvSpPr>
          <p:spPr>
            <a:xfrm>
              <a:off x="8121384" y="3862888"/>
              <a:ext cx="1600200" cy="2679114"/>
            </a:xfrm>
            <a:prstGeom prst="can">
              <a:avLst/>
            </a:prstGeom>
            <a:gradFill flip="none" rotWithShape="1">
              <a:gsLst>
                <a:gs pos="77000">
                  <a:srgbClr val="6B4723"/>
                </a:gs>
                <a:gs pos="15000">
                  <a:srgbClr val="BF8E5D"/>
                </a:gs>
                <a:gs pos="0">
                  <a:srgbClr val="C8905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8" name="Can 7"/>
            <p:cNvSpPr/>
            <p:nvPr/>
          </p:nvSpPr>
          <p:spPr>
            <a:xfrm>
              <a:off x="8121382" y="-769788"/>
              <a:ext cx="1600200" cy="5121865"/>
            </a:xfrm>
            <a:prstGeom prst="can">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sp>
        <p:nvSpPr>
          <p:cNvPr id="11" name="Can 10"/>
          <p:cNvSpPr/>
          <p:nvPr/>
        </p:nvSpPr>
        <p:spPr>
          <a:xfrm>
            <a:off x="490107" y="1521889"/>
            <a:ext cx="385763" cy="422672"/>
          </a:xfrm>
          <a:prstGeom prst="can">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12" name="TextBox 11"/>
          <p:cNvSpPr txBox="1"/>
          <p:nvPr/>
        </p:nvSpPr>
        <p:spPr>
          <a:xfrm>
            <a:off x="1040070" y="1586941"/>
            <a:ext cx="838691" cy="300082"/>
          </a:xfrm>
          <a:prstGeom prst="rect">
            <a:avLst/>
          </a:prstGeom>
          <a:noFill/>
        </p:spPr>
        <p:txBody>
          <a:bodyPr wrap="none" rtlCol="0">
            <a:spAutoFit/>
          </a:bodyPr>
          <a:lstStyle/>
          <a:p>
            <a:pPr defTabSz="685800">
              <a:defRPr/>
            </a:pPr>
            <a:r>
              <a:rPr lang="en-US" sz="1350" dirty="0">
                <a:solidFill>
                  <a:sysClr val="windowText" lastClr="000000"/>
                </a:solidFill>
                <a:latin typeface="Calibri"/>
                <a:ea typeface="+mn-ea"/>
              </a:rPr>
              <a:t>Dirty Bed</a:t>
            </a:r>
          </a:p>
        </p:txBody>
      </p:sp>
      <p:sp>
        <p:nvSpPr>
          <p:cNvPr id="13" name="Can 12"/>
          <p:cNvSpPr/>
          <p:nvPr/>
        </p:nvSpPr>
        <p:spPr>
          <a:xfrm>
            <a:off x="490107" y="2150539"/>
            <a:ext cx="385763" cy="422672"/>
          </a:xfrm>
          <a:prstGeom prst="can">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14" name="TextBox 13"/>
          <p:cNvSpPr txBox="1"/>
          <p:nvPr/>
        </p:nvSpPr>
        <p:spPr>
          <a:xfrm>
            <a:off x="1014823" y="2193222"/>
            <a:ext cx="889987" cy="300082"/>
          </a:xfrm>
          <a:prstGeom prst="rect">
            <a:avLst/>
          </a:prstGeom>
          <a:noFill/>
        </p:spPr>
        <p:txBody>
          <a:bodyPr wrap="none" rtlCol="0">
            <a:spAutoFit/>
          </a:bodyPr>
          <a:lstStyle/>
          <a:p>
            <a:pPr defTabSz="685800">
              <a:defRPr/>
            </a:pPr>
            <a:r>
              <a:rPr lang="en-US" sz="1350" dirty="0">
                <a:solidFill>
                  <a:sysClr val="windowText" lastClr="000000"/>
                </a:solidFill>
                <a:latin typeface="Calibri"/>
                <a:ea typeface="+mn-ea"/>
              </a:rPr>
              <a:t>Clean Bed</a:t>
            </a:r>
          </a:p>
        </p:txBody>
      </p:sp>
      <p:sp>
        <p:nvSpPr>
          <p:cNvPr id="15" name="Can 14"/>
          <p:cNvSpPr/>
          <p:nvPr/>
        </p:nvSpPr>
        <p:spPr>
          <a:xfrm>
            <a:off x="490107" y="2816098"/>
            <a:ext cx="385763" cy="422672"/>
          </a:xfrm>
          <a:prstGeom prst="can">
            <a:avLst/>
          </a:prstGeom>
          <a:gradFill>
            <a:gsLst>
              <a:gs pos="77000">
                <a:srgbClr val="6B4723"/>
              </a:gs>
              <a:gs pos="15000">
                <a:srgbClr val="BF8E5D"/>
              </a:gs>
              <a:gs pos="0">
                <a:srgbClr val="C89058"/>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62" name="Rectangle 261"/>
          <p:cNvSpPr/>
          <p:nvPr/>
        </p:nvSpPr>
        <p:spPr>
          <a:xfrm>
            <a:off x="3299104" y="-92005"/>
            <a:ext cx="2486025" cy="1120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63" name="Moon 262"/>
          <p:cNvSpPr/>
          <p:nvPr/>
        </p:nvSpPr>
        <p:spPr>
          <a:xfrm rot="5400000">
            <a:off x="4266563" y="481199"/>
            <a:ext cx="191037" cy="1236184"/>
          </a:xfrm>
          <a:prstGeom prst="moon">
            <a:avLst>
              <a:gd name="adj" fmla="val 243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64" name="Rectangle 263"/>
          <p:cNvSpPr/>
          <p:nvPr/>
        </p:nvSpPr>
        <p:spPr>
          <a:xfrm rot="20279879">
            <a:off x="3631514" y="973146"/>
            <a:ext cx="452231" cy="1465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65" name="Rectangle 264"/>
          <p:cNvSpPr/>
          <p:nvPr/>
        </p:nvSpPr>
        <p:spPr>
          <a:xfrm rot="1402416">
            <a:off x="4667597" y="975899"/>
            <a:ext cx="395088" cy="141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 name="Title 1"/>
          <p:cNvSpPr>
            <a:spLocks noGrp="1"/>
          </p:cNvSpPr>
          <p:nvPr>
            <p:ph type="title"/>
          </p:nvPr>
        </p:nvSpPr>
        <p:spPr>
          <a:xfrm>
            <a:off x="98714" y="221518"/>
            <a:ext cx="7070515" cy="994172"/>
          </a:xfrm>
        </p:spPr>
        <p:txBody>
          <a:bodyPr>
            <a:normAutofit/>
          </a:bodyPr>
          <a:lstStyle/>
          <a:p>
            <a:r>
              <a:rPr lang="en-US" sz="3200" dirty="0">
                <a:solidFill>
                  <a:srgbClr val="0B68FF"/>
                </a:solidFill>
                <a:latin typeface="Arial" panose="020B0604020202020204" pitchFamily="34" charset="0"/>
              </a:rPr>
              <a:t>Particles are removed in the active filter zone</a:t>
            </a:r>
          </a:p>
        </p:txBody>
      </p:sp>
      <p:sp>
        <p:nvSpPr>
          <p:cNvPr id="268" name="Rectangle 267"/>
          <p:cNvSpPr/>
          <p:nvPr/>
        </p:nvSpPr>
        <p:spPr>
          <a:xfrm>
            <a:off x="2614617" y="4864714"/>
            <a:ext cx="2486025" cy="1120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69" name="Moon 268"/>
          <p:cNvSpPr/>
          <p:nvPr/>
        </p:nvSpPr>
        <p:spPr>
          <a:xfrm rot="16200000">
            <a:off x="4254163" y="4227746"/>
            <a:ext cx="192764" cy="1200152"/>
          </a:xfrm>
          <a:prstGeom prst="moon">
            <a:avLst>
              <a:gd name="adj" fmla="val 2947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70" name="Rectangle 269"/>
          <p:cNvSpPr/>
          <p:nvPr/>
        </p:nvSpPr>
        <p:spPr>
          <a:xfrm rot="1331033">
            <a:off x="3639160" y="4793393"/>
            <a:ext cx="432444" cy="1122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71" name="Rectangle 270"/>
          <p:cNvSpPr/>
          <p:nvPr/>
        </p:nvSpPr>
        <p:spPr>
          <a:xfrm rot="20097849">
            <a:off x="4652441" y="4784651"/>
            <a:ext cx="432444" cy="1122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72" name="TextBox 271"/>
          <p:cNvSpPr txBox="1"/>
          <p:nvPr/>
        </p:nvSpPr>
        <p:spPr>
          <a:xfrm>
            <a:off x="956778" y="2825400"/>
            <a:ext cx="1010213" cy="300082"/>
          </a:xfrm>
          <a:prstGeom prst="rect">
            <a:avLst/>
          </a:prstGeom>
          <a:noFill/>
        </p:spPr>
        <p:txBody>
          <a:bodyPr wrap="none" rtlCol="0">
            <a:spAutoFit/>
          </a:bodyPr>
          <a:lstStyle/>
          <a:p>
            <a:pPr defTabSz="685800">
              <a:defRPr/>
            </a:pPr>
            <a:r>
              <a:rPr lang="en-US" sz="1350" dirty="0">
                <a:solidFill>
                  <a:sysClr val="windowText" lastClr="000000"/>
                </a:solidFill>
                <a:latin typeface="Calibri"/>
                <a:ea typeface="+mn-ea"/>
              </a:rPr>
              <a:t>Active Zone</a:t>
            </a:r>
          </a:p>
        </p:txBody>
      </p:sp>
      <p:sp>
        <p:nvSpPr>
          <p:cNvPr id="23"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extLst>
      <p:ext uri="{BB962C8B-B14F-4D97-AF65-F5344CB8AC3E}">
        <p14:creationId xmlns:p14="http://schemas.microsoft.com/office/powerpoint/2010/main" val="3655243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7"/>
                                        </p:tgtEl>
                                        <p:attrNameLst>
                                          <p:attrName>style.visibility</p:attrName>
                                        </p:attrNameLst>
                                      </p:cBhvr>
                                      <p:to>
                                        <p:strVal val="visible"/>
                                      </p:to>
                                    </p:set>
                                  </p:childTnLst>
                                </p:cTn>
                              </p:par>
                            </p:childTnLst>
                          </p:cTn>
                        </p:par>
                        <p:par>
                          <p:cTn id="7" fill="hold">
                            <p:stCondLst>
                              <p:cond delay="0"/>
                            </p:stCondLst>
                            <p:childTnLst>
                              <p:par>
                                <p:cTn id="8" presetID="42" presetClass="path" presetSubtype="0" accel="50000" decel="50000" fill="hold" nodeType="afterEffect">
                                  <p:stCondLst>
                                    <p:cond delay="0"/>
                                  </p:stCondLst>
                                  <p:childTnLst>
                                    <p:animMotion origin="layout" path="M -0.00143 -0.07778 L -0.00143 0.98611 " pathEditMode="relative" rAng="0" ptsTypes="AA">
                                      <p:cBhvr>
                                        <p:cTn id="9" dur="20000" fill="hold"/>
                                        <p:tgtEl>
                                          <p:spTgt spid="267"/>
                                        </p:tgtEl>
                                        <p:attrNameLst>
                                          <p:attrName>ppt_x</p:attrName>
                                          <p:attrName>ppt_y</p:attrName>
                                        </p:attrNameLst>
                                      </p:cBhvr>
                                      <p:rCtr x="0" y="531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2" name="Shape 172"/>
          <p:cNvSpPr txBox="1"/>
          <p:nvPr/>
        </p:nvSpPr>
        <p:spPr>
          <a:xfrm>
            <a:off x="230232" y="708110"/>
            <a:ext cx="7557600" cy="1368000"/>
          </a:xfrm>
          <a:prstGeom prst="rect">
            <a:avLst/>
          </a:prstGeom>
          <a:noFill/>
          <a:ln>
            <a:noFill/>
          </a:ln>
        </p:spPr>
        <p:txBody>
          <a:bodyPr lIns="91425" tIns="45700" rIns="91425" bIns="45700" anchor="t" anchorCtr="0">
            <a:noAutofit/>
          </a:bodyPr>
          <a:lstStyle/>
          <a:p>
            <a:pPr marR="0" lvl="0" algn="l" rtl="0">
              <a:spcBef>
                <a:spcPts val="0"/>
              </a:spcBef>
              <a:buClr>
                <a:srgbClr val="595959"/>
              </a:buClr>
              <a:buSzPct val="100000"/>
            </a:pPr>
            <a:endParaRPr lang="en-US" sz="1800" dirty="0">
              <a:solidFill>
                <a:srgbClr val="595959"/>
              </a:solidFill>
              <a:latin typeface="Calibri"/>
              <a:ea typeface="Calibri"/>
              <a:cs typeface="Calibri"/>
              <a:sym typeface="Calibri"/>
            </a:endParaRPr>
          </a:p>
          <a:p>
            <a:pPr marR="0" lvl="0" algn="l" rtl="0">
              <a:spcBef>
                <a:spcPts val="0"/>
              </a:spcBef>
              <a:buClr>
                <a:srgbClr val="595959"/>
              </a:buClr>
              <a:buSzPct val="100000"/>
            </a:pPr>
            <a:endParaRPr lang="en-US" sz="1800" dirty="0">
              <a:solidFill>
                <a:srgbClr val="595959"/>
              </a:solidFill>
              <a:latin typeface="Calibri"/>
              <a:ea typeface="Calibri"/>
              <a:cs typeface="Calibri"/>
              <a:sym typeface="Calibri"/>
            </a:endParaRPr>
          </a:p>
        </p:txBody>
      </p:sp>
      <p:sp>
        <p:nvSpPr>
          <p:cNvPr id="173" name="Shape 173"/>
          <p:cNvSpPr txBox="1"/>
          <p:nvPr/>
        </p:nvSpPr>
        <p:spPr>
          <a:xfrm>
            <a:off x="202391" y="380619"/>
            <a:ext cx="6541500" cy="7182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200" dirty="0">
                <a:solidFill>
                  <a:srgbClr val="0B68FF"/>
                </a:solidFill>
              </a:rPr>
              <a:t>Creating a mathematical model for dirty bed is complex</a:t>
            </a:r>
          </a:p>
        </p:txBody>
      </p:sp>
      <p:pic>
        <p:nvPicPr>
          <p:cNvPr id="175" name="Shape 175"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8" name="Shape 195"/>
          <p:cNvSpPr txBox="1"/>
          <p:nvPr/>
        </p:nvSpPr>
        <p:spPr>
          <a:xfrm>
            <a:off x="1113710" y="4043127"/>
            <a:ext cx="6816600" cy="7182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285750" marR="0" lvl="0" indent="-285750" algn="ctr" rtl="0">
              <a:spcBef>
                <a:spcPts val="0"/>
              </a:spcBef>
              <a:buSzPct val="25000"/>
              <a:buFontTx/>
              <a:buChar char="-"/>
            </a:pPr>
            <a:r>
              <a:rPr lang="en-US" sz="1800" dirty="0"/>
              <a:t>A simpler modelling approach for dirty bed</a:t>
            </a:r>
          </a:p>
        </p:txBody>
      </p:sp>
      <p:sp>
        <p:nvSpPr>
          <p:cNvPr id="9" name="Shape 300"/>
          <p:cNvSpPr/>
          <p:nvPr/>
        </p:nvSpPr>
        <p:spPr>
          <a:xfrm>
            <a:off x="1243825" y="941956"/>
            <a:ext cx="1447474" cy="2981565"/>
          </a:xfrm>
          <a:prstGeom prst="can">
            <a:avLst>
              <a:gd name="adj" fmla="val 5949"/>
            </a:avLst>
          </a:prstGeom>
          <a:solidFill>
            <a:schemeClr val="tx2"/>
          </a:solidFill>
          <a:ln w="9525" cap="flat" cmpd="sng">
            <a:solidFill>
              <a:srgbClr val="4472C4"/>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FFFFFF"/>
              </a:solidFill>
              <a:latin typeface="Calibri"/>
              <a:ea typeface="Calibri"/>
              <a:cs typeface="Calibri"/>
              <a:sym typeface="Calibri"/>
            </a:endParaRPr>
          </a:p>
        </p:txBody>
      </p:sp>
      <p:sp>
        <p:nvSpPr>
          <p:cNvPr id="13" name="Shape 304"/>
          <p:cNvSpPr/>
          <p:nvPr/>
        </p:nvSpPr>
        <p:spPr>
          <a:xfrm>
            <a:off x="356522" y="1002504"/>
            <a:ext cx="1625321" cy="1450071"/>
          </a:xfrm>
          <a:prstGeom prst="ellipse">
            <a:avLst/>
          </a:prstGeom>
          <a:blipFill rotWithShape="1">
            <a:blip r:embed="rId4">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0" name="Shape 304"/>
          <p:cNvSpPr/>
          <p:nvPr/>
        </p:nvSpPr>
        <p:spPr>
          <a:xfrm>
            <a:off x="394267" y="2450210"/>
            <a:ext cx="1625321" cy="1434524"/>
          </a:xfrm>
          <a:prstGeom prst="ellipse">
            <a:avLst/>
          </a:prstGeom>
          <a:blipFill rotWithShape="1">
            <a:blip r:embed="rId4">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1" name="Shape 304"/>
          <p:cNvSpPr/>
          <p:nvPr/>
        </p:nvSpPr>
        <p:spPr>
          <a:xfrm>
            <a:off x="2023591" y="1018564"/>
            <a:ext cx="1625321" cy="1450071"/>
          </a:xfrm>
          <a:prstGeom prst="ellipse">
            <a:avLst/>
          </a:prstGeom>
          <a:blipFill rotWithShape="1">
            <a:blip r:embed="rId4">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28" name="Shape 326"/>
          <p:cNvSpPr/>
          <p:nvPr/>
        </p:nvSpPr>
        <p:spPr>
          <a:xfrm>
            <a:off x="230232" y="1002504"/>
            <a:ext cx="996751" cy="2981666"/>
          </a:xfrm>
          <a:prstGeom prst="rect">
            <a:avLst/>
          </a:prstGeom>
          <a:solidFill>
            <a:schemeClr val="lt1"/>
          </a:solidFill>
          <a:ln w="12700" cap="flat" cmpd="sng">
            <a:solidFill>
              <a:schemeClr val="lt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2" name="Shape 304"/>
          <p:cNvSpPr/>
          <p:nvPr/>
        </p:nvSpPr>
        <p:spPr>
          <a:xfrm>
            <a:off x="2018307" y="2475002"/>
            <a:ext cx="1625321" cy="1409732"/>
          </a:xfrm>
          <a:prstGeom prst="ellipse">
            <a:avLst/>
          </a:prstGeom>
          <a:blipFill rotWithShape="1">
            <a:blip r:embed="rId4">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3" name="Shape 326"/>
          <p:cNvSpPr/>
          <p:nvPr/>
        </p:nvSpPr>
        <p:spPr>
          <a:xfrm>
            <a:off x="2712284" y="941855"/>
            <a:ext cx="1128473" cy="2981666"/>
          </a:xfrm>
          <a:prstGeom prst="rect">
            <a:avLst/>
          </a:prstGeom>
          <a:solidFill>
            <a:schemeClr val="lt1"/>
          </a:solidFill>
          <a:ln w="12700" cap="flat" cmpd="sng">
            <a:solidFill>
              <a:schemeClr val="lt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4" name="Shape 300"/>
          <p:cNvSpPr/>
          <p:nvPr/>
        </p:nvSpPr>
        <p:spPr>
          <a:xfrm>
            <a:off x="5296417" y="926409"/>
            <a:ext cx="1447474" cy="2981565"/>
          </a:xfrm>
          <a:prstGeom prst="can">
            <a:avLst>
              <a:gd name="adj" fmla="val 5949"/>
            </a:avLst>
          </a:prstGeom>
          <a:solidFill>
            <a:schemeClr val="tx2"/>
          </a:solidFill>
          <a:ln w="9525" cap="flat" cmpd="sng">
            <a:solidFill>
              <a:srgbClr val="4472C4"/>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dirty="0">
              <a:solidFill>
                <a:srgbClr val="FFFFFF"/>
              </a:solidFill>
              <a:latin typeface="Calibri"/>
              <a:ea typeface="Calibri"/>
              <a:cs typeface="Calibri"/>
              <a:sym typeface="Calibri"/>
            </a:endParaRPr>
          </a:p>
        </p:txBody>
      </p:sp>
      <p:sp>
        <p:nvSpPr>
          <p:cNvPr id="2" name="Cloud 1"/>
          <p:cNvSpPr/>
          <p:nvPr/>
        </p:nvSpPr>
        <p:spPr>
          <a:xfrm>
            <a:off x="6048430" y="1198299"/>
            <a:ext cx="244737" cy="426126"/>
          </a:xfrm>
          <a:prstGeom prst="cloud">
            <a:avLst/>
          </a:prstGeom>
          <a:solidFill>
            <a:schemeClr val="tx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Shape 304"/>
          <p:cNvSpPr/>
          <p:nvPr/>
        </p:nvSpPr>
        <p:spPr>
          <a:xfrm>
            <a:off x="6076183" y="1003017"/>
            <a:ext cx="1625321" cy="1450071"/>
          </a:xfrm>
          <a:prstGeom prst="ellipse">
            <a:avLst/>
          </a:prstGeom>
          <a:blipFill rotWithShape="1">
            <a:blip r:embed="rId4">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43" name="Cloud 42"/>
          <p:cNvSpPr/>
          <p:nvPr/>
        </p:nvSpPr>
        <p:spPr>
          <a:xfrm>
            <a:off x="5761969" y="1198299"/>
            <a:ext cx="244737" cy="426126"/>
          </a:xfrm>
          <a:prstGeom prst="cloud">
            <a:avLst/>
          </a:prstGeom>
          <a:solidFill>
            <a:schemeClr val="tx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Shape 304"/>
          <p:cNvSpPr/>
          <p:nvPr/>
        </p:nvSpPr>
        <p:spPr>
          <a:xfrm>
            <a:off x="4423109" y="986957"/>
            <a:ext cx="1625321" cy="1450071"/>
          </a:xfrm>
          <a:prstGeom prst="ellipse">
            <a:avLst/>
          </a:prstGeom>
          <a:blipFill rotWithShape="1">
            <a:blip r:embed="rId4">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44" name="Cloud 43"/>
          <p:cNvSpPr/>
          <p:nvPr/>
        </p:nvSpPr>
        <p:spPr>
          <a:xfrm>
            <a:off x="6079531" y="2666316"/>
            <a:ext cx="244737" cy="426126"/>
          </a:xfrm>
          <a:prstGeom prst="cloud">
            <a:avLst/>
          </a:prstGeom>
          <a:solidFill>
            <a:schemeClr val="tx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Shape 304"/>
          <p:cNvSpPr/>
          <p:nvPr/>
        </p:nvSpPr>
        <p:spPr>
          <a:xfrm>
            <a:off x="6098889" y="2459454"/>
            <a:ext cx="1625321" cy="1425279"/>
          </a:xfrm>
          <a:prstGeom prst="ellipse">
            <a:avLst/>
          </a:prstGeom>
          <a:blipFill rotWithShape="1">
            <a:blip r:embed="rId4">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40" name="Shape 326"/>
          <p:cNvSpPr/>
          <p:nvPr/>
        </p:nvSpPr>
        <p:spPr>
          <a:xfrm>
            <a:off x="6764876" y="926308"/>
            <a:ext cx="1128473" cy="2981666"/>
          </a:xfrm>
          <a:prstGeom prst="rect">
            <a:avLst/>
          </a:prstGeom>
          <a:solidFill>
            <a:schemeClr val="lt1"/>
          </a:solidFill>
          <a:ln w="12700" cap="flat" cmpd="sng">
            <a:solidFill>
              <a:schemeClr val="lt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45" name="Cloud 44"/>
          <p:cNvSpPr/>
          <p:nvPr/>
        </p:nvSpPr>
        <p:spPr>
          <a:xfrm>
            <a:off x="5811733" y="2647656"/>
            <a:ext cx="244737" cy="426126"/>
          </a:xfrm>
          <a:prstGeom prst="cloud">
            <a:avLst/>
          </a:prstGeom>
          <a:solidFill>
            <a:schemeClr val="tx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Shape 304"/>
          <p:cNvSpPr/>
          <p:nvPr/>
        </p:nvSpPr>
        <p:spPr>
          <a:xfrm>
            <a:off x="4451524" y="2434662"/>
            <a:ext cx="1625321" cy="1450071"/>
          </a:xfrm>
          <a:prstGeom prst="ellipse">
            <a:avLst/>
          </a:prstGeom>
          <a:blipFill rotWithShape="1">
            <a:blip r:embed="rId4">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8" name="Shape 326"/>
          <p:cNvSpPr/>
          <p:nvPr/>
        </p:nvSpPr>
        <p:spPr>
          <a:xfrm>
            <a:off x="4282824" y="986957"/>
            <a:ext cx="996751" cy="2981666"/>
          </a:xfrm>
          <a:prstGeom prst="rect">
            <a:avLst/>
          </a:prstGeom>
          <a:solidFill>
            <a:schemeClr val="lt1"/>
          </a:solidFill>
          <a:ln w="12700" cap="flat" cmpd="sng">
            <a:solidFill>
              <a:schemeClr val="lt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 name="Action Button: Help 2">
            <a:hlinkClick r:id="" action="ppaction://noaction" highlightClick="1"/>
          </p:cNvPr>
          <p:cNvSpPr/>
          <p:nvPr/>
        </p:nvSpPr>
        <p:spPr>
          <a:xfrm>
            <a:off x="6966450" y="1520889"/>
            <a:ext cx="474713" cy="508483"/>
          </a:xfrm>
          <a:prstGeom prst="actionButtonHelp">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Action Button: Help 46">
            <a:hlinkClick r:id="" action="ppaction://noaction" highlightClick="1"/>
          </p:cNvPr>
          <p:cNvSpPr/>
          <p:nvPr/>
        </p:nvSpPr>
        <p:spPr>
          <a:xfrm>
            <a:off x="4520275" y="1491344"/>
            <a:ext cx="474713" cy="508483"/>
          </a:xfrm>
          <a:prstGeom prst="actionButtonHelp">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ction Button: Help 47">
            <a:hlinkClick r:id="" action="ppaction://noaction" highlightClick="1"/>
          </p:cNvPr>
          <p:cNvSpPr/>
          <p:nvPr/>
        </p:nvSpPr>
        <p:spPr>
          <a:xfrm>
            <a:off x="4514056" y="2698103"/>
            <a:ext cx="474713" cy="508483"/>
          </a:xfrm>
          <a:prstGeom prst="actionButtonHelp">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Action Button: Help 48">
            <a:hlinkClick r:id="" action="ppaction://noaction" highlightClick="1"/>
          </p:cNvPr>
          <p:cNvSpPr/>
          <p:nvPr/>
        </p:nvSpPr>
        <p:spPr>
          <a:xfrm>
            <a:off x="6992887" y="2662335"/>
            <a:ext cx="474713" cy="508483"/>
          </a:xfrm>
          <a:prstGeom prst="actionButtonHelp">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4" name="Shape 214"/>
          <p:cNvSpPr txBox="1">
            <a:spLocks noGrp="1"/>
          </p:cNvSpPr>
          <p:nvPr>
            <p:ph type="title"/>
          </p:nvPr>
        </p:nvSpPr>
        <p:spPr>
          <a:xfrm>
            <a:off x="191046" y="746456"/>
            <a:ext cx="3108000" cy="3646800"/>
          </a:xfrm>
          <a:prstGeom prst="rect">
            <a:avLst/>
          </a:prstGeom>
          <a:noFill/>
          <a:ln>
            <a:noFill/>
          </a:ln>
        </p:spPr>
        <p:txBody>
          <a:bodyPr lIns="68575" tIns="34275" rIns="68575" bIns="34275" anchor="ctr" anchorCtr="0">
            <a:noAutofit/>
          </a:bodyPr>
          <a:lstStyle/>
          <a:p>
            <a:pPr marL="0" marR="0" lvl="0" indent="0" algn="l" rtl="0">
              <a:lnSpc>
                <a:spcPct val="90000"/>
              </a:lnSpc>
              <a:spcBef>
                <a:spcPts val="0"/>
              </a:spcBef>
              <a:buClr>
                <a:srgbClr val="0B68FF"/>
              </a:buClr>
              <a:buSzPct val="25000"/>
              <a:buFont typeface="Calibri"/>
              <a:buNone/>
            </a:pPr>
            <a:r>
              <a:rPr lang="en-US" sz="3600" b="0" i="0" u="none" strike="noStrike" cap="none" dirty="0">
                <a:solidFill>
                  <a:srgbClr val="0B68FF"/>
                </a:solidFill>
                <a:latin typeface="+mj-lt"/>
                <a:ea typeface="Calibri"/>
                <a:cs typeface="Calibri"/>
                <a:sym typeface="Calibri"/>
              </a:rPr>
              <a:t>Constriction model represents the pores as empty chambers</a:t>
            </a:r>
          </a:p>
        </p:txBody>
      </p:sp>
      <p:sp>
        <p:nvSpPr>
          <p:cNvPr id="215" name="Shape 215"/>
          <p:cNvSpPr/>
          <p:nvPr/>
        </p:nvSpPr>
        <p:spPr>
          <a:xfrm>
            <a:off x="4099277" y="314753"/>
            <a:ext cx="885000" cy="4587900"/>
          </a:xfrm>
          <a:prstGeom prst="can">
            <a:avLst>
              <a:gd name="adj" fmla="val 5949"/>
            </a:avLst>
          </a:prstGeom>
          <a:solidFill>
            <a:schemeClr val="accent1">
              <a:lumMod val="20000"/>
              <a:lumOff val="80000"/>
            </a:schemeClr>
          </a:solidFill>
          <a:ln w="57150" cap="flat" cmpd="sng">
            <a:solidFill>
              <a:schemeClr val="accent1">
                <a:lumMod val="60000"/>
                <a:lumOff val="40000"/>
              </a:schemeClr>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dirty="0">
              <a:solidFill>
                <a:srgbClr val="FFFFFF"/>
              </a:solidFill>
              <a:latin typeface="Calibri"/>
              <a:ea typeface="Calibri"/>
              <a:cs typeface="Calibri"/>
              <a:sym typeface="Calibri"/>
            </a:endParaRPr>
          </a:p>
        </p:txBody>
      </p:sp>
      <p:sp>
        <p:nvSpPr>
          <p:cNvPr id="216" name="Shape 216"/>
          <p:cNvSpPr/>
          <p:nvPr/>
        </p:nvSpPr>
        <p:spPr>
          <a:xfrm>
            <a:off x="4103875" y="4301393"/>
            <a:ext cx="886200" cy="427800"/>
          </a:xfrm>
          <a:prstGeom prst="rect">
            <a:avLst/>
          </a:prstGeom>
          <a:solidFill>
            <a:schemeClr val="accent1"/>
          </a:solidFill>
          <a:ln w="12700" cap="flat" cmpd="sng">
            <a:solidFill>
              <a:schemeClr val="dk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217" name="Shape 217"/>
          <p:cNvSpPr/>
          <p:nvPr/>
        </p:nvSpPr>
        <p:spPr>
          <a:xfrm>
            <a:off x="4099276" y="3823634"/>
            <a:ext cx="886200" cy="427800"/>
          </a:xfrm>
          <a:prstGeom prst="rect">
            <a:avLst/>
          </a:prstGeom>
          <a:solidFill>
            <a:schemeClr val="accent1"/>
          </a:solidFill>
          <a:ln w="12700" cap="flat" cmpd="sng">
            <a:solidFill>
              <a:schemeClr val="dk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218" name="Shape 218"/>
          <p:cNvSpPr/>
          <p:nvPr/>
        </p:nvSpPr>
        <p:spPr>
          <a:xfrm>
            <a:off x="4097836" y="3344886"/>
            <a:ext cx="886200" cy="427800"/>
          </a:xfrm>
          <a:prstGeom prst="rect">
            <a:avLst/>
          </a:prstGeom>
          <a:solidFill>
            <a:schemeClr val="accent1"/>
          </a:solidFill>
          <a:ln w="12700" cap="flat" cmpd="sng">
            <a:solidFill>
              <a:schemeClr val="dk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grpSp>
        <p:nvGrpSpPr>
          <p:cNvPr id="219" name="Shape 219"/>
          <p:cNvGrpSpPr/>
          <p:nvPr/>
        </p:nvGrpSpPr>
        <p:grpSpPr>
          <a:xfrm rot="10800000">
            <a:off x="4547056" y="391224"/>
            <a:ext cx="892405" cy="4511053"/>
            <a:chOff x="2355622" y="707950"/>
            <a:chExt cx="818870" cy="5444843"/>
          </a:xfrm>
        </p:grpSpPr>
        <p:sp>
          <p:nvSpPr>
            <p:cNvPr id="220" name="Shape 220"/>
            <p:cNvSpPr/>
            <p:nvPr/>
          </p:nvSpPr>
          <p:spPr>
            <a:xfrm rot="10800000">
              <a:off x="2365092" y="707950"/>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1" name="Shape 221"/>
            <p:cNvSpPr/>
            <p:nvPr/>
          </p:nvSpPr>
          <p:spPr>
            <a:xfrm rot="10800000">
              <a:off x="2365092" y="1252235"/>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2" name="Shape 222"/>
            <p:cNvSpPr/>
            <p:nvPr/>
          </p:nvSpPr>
          <p:spPr>
            <a:xfrm rot="10800000">
              <a:off x="2365092" y="1796519"/>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3" name="Shape 223"/>
            <p:cNvSpPr/>
            <p:nvPr/>
          </p:nvSpPr>
          <p:spPr>
            <a:xfrm rot="10800000">
              <a:off x="2365092" y="2340802"/>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4" name="Shape 224"/>
            <p:cNvSpPr/>
            <p:nvPr/>
          </p:nvSpPr>
          <p:spPr>
            <a:xfrm rot="10800000">
              <a:off x="2365092" y="2885085"/>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5" name="Shape 225"/>
            <p:cNvSpPr/>
            <p:nvPr/>
          </p:nvSpPr>
          <p:spPr>
            <a:xfrm rot="10800000">
              <a:off x="2365092" y="3429364"/>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6" name="Shape 226"/>
            <p:cNvSpPr/>
            <p:nvPr/>
          </p:nvSpPr>
          <p:spPr>
            <a:xfrm rot="10800000">
              <a:off x="2365092" y="3973646"/>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7" name="Shape 227"/>
            <p:cNvSpPr/>
            <p:nvPr/>
          </p:nvSpPr>
          <p:spPr>
            <a:xfrm rot="10800000">
              <a:off x="2365092" y="4521305"/>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8" name="Shape 228"/>
            <p:cNvSpPr/>
            <p:nvPr/>
          </p:nvSpPr>
          <p:spPr>
            <a:xfrm rot="10800000">
              <a:off x="2365091" y="5068966"/>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9" name="Shape 229"/>
            <p:cNvSpPr/>
            <p:nvPr/>
          </p:nvSpPr>
          <p:spPr>
            <a:xfrm rot="10800000">
              <a:off x="2355622" y="5608594"/>
              <a:ext cx="809400" cy="544200"/>
            </a:xfrm>
            <a:prstGeom prst="pie">
              <a:avLst>
                <a:gd name="adj1" fmla="val 5352032"/>
                <a:gd name="adj2" fmla="val 16200000"/>
              </a:avLst>
            </a:prstGeom>
            <a:blipFill rotWithShape="1">
              <a:blip r:embed="rId3">
                <a:alphaModFix/>
              </a:blip>
              <a:tile tx="0" ty="0" sx="99997" sy="99997" flip="none" algn="tl"/>
            </a:blipFill>
            <a:ln>
              <a:noFill/>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grpSp>
      <p:grpSp>
        <p:nvGrpSpPr>
          <p:cNvPr id="230" name="Shape 230"/>
          <p:cNvGrpSpPr/>
          <p:nvPr/>
        </p:nvGrpSpPr>
        <p:grpSpPr>
          <a:xfrm>
            <a:off x="3690314" y="382272"/>
            <a:ext cx="806972" cy="4520503"/>
            <a:chOff x="2365091" y="707950"/>
            <a:chExt cx="809400" cy="5456250"/>
          </a:xfrm>
        </p:grpSpPr>
        <p:sp>
          <p:nvSpPr>
            <p:cNvPr id="231" name="Shape 231"/>
            <p:cNvSpPr/>
            <p:nvPr/>
          </p:nvSpPr>
          <p:spPr>
            <a:xfrm rot="10800000">
              <a:off x="2365092" y="707950"/>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32" name="Shape 232"/>
            <p:cNvSpPr/>
            <p:nvPr/>
          </p:nvSpPr>
          <p:spPr>
            <a:xfrm rot="10800000">
              <a:off x="2365092" y="1252235"/>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33" name="Shape 233"/>
            <p:cNvSpPr/>
            <p:nvPr/>
          </p:nvSpPr>
          <p:spPr>
            <a:xfrm rot="10800000">
              <a:off x="2365092" y="1796519"/>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34" name="Shape 234"/>
            <p:cNvSpPr/>
            <p:nvPr/>
          </p:nvSpPr>
          <p:spPr>
            <a:xfrm rot="10800000">
              <a:off x="2365092" y="2340802"/>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35" name="Shape 235"/>
            <p:cNvSpPr/>
            <p:nvPr/>
          </p:nvSpPr>
          <p:spPr>
            <a:xfrm rot="10800000">
              <a:off x="2365092" y="2885085"/>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36" name="Shape 236"/>
            <p:cNvSpPr/>
            <p:nvPr/>
          </p:nvSpPr>
          <p:spPr>
            <a:xfrm rot="10800000">
              <a:off x="2365092" y="3429364"/>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37" name="Shape 237"/>
            <p:cNvSpPr/>
            <p:nvPr/>
          </p:nvSpPr>
          <p:spPr>
            <a:xfrm rot="10800000">
              <a:off x="2365092" y="3973646"/>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38" name="Shape 238"/>
            <p:cNvSpPr/>
            <p:nvPr/>
          </p:nvSpPr>
          <p:spPr>
            <a:xfrm rot="10800000">
              <a:off x="2365092" y="4521305"/>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39" name="Shape 239"/>
            <p:cNvSpPr/>
            <p:nvPr/>
          </p:nvSpPr>
          <p:spPr>
            <a:xfrm rot="10800000">
              <a:off x="2365091" y="5068966"/>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40" name="Shape 240"/>
            <p:cNvSpPr/>
            <p:nvPr/>
          </p:nvSpPr>
          <p:spPr>
            <a:xfrm rot="10800000">
              <a:off x="2365092" y="5620001"/>
              <a:ext cx="809400" cy="544200"/>
            </a:xfrm>
            <a:prstGeom prst="pie">
              <a:avLst>
                <a:gd name="adj1" fmla="val 5352032"/>
                <a:gd name="adj2" fmla="val 16200000"/>
              </a:avLst>
            </a:prstGeom>
            <a:blipFill rotWithShape="1">
              <a:blip r:embed="rId3">
                <a:alphaModFix/>
              </a:blip>
              <a:tile tx="0" ty="0" sx="99997" sy="99997" flip="none" algn="tl"/>
            </a:blipFill>
            <a:ln>
              <a:noFill/>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grpSp>
      <p:sp>
        <p:nvSpPr>
          <p:cNvPr id="252" name="Shape 252"/>
          <p:cNvSpPr/>
          <p:nvPr/>
        </p:nvSpPr>
        <p:spPr>
          <a:xfrm>
            <a:off x="4393993" y="481839"/>
            <a:ext cx="265500" cy="232200"/>
          </a:xfrm>
          <a:prstGeom prst="ellipse">
            <a:avLst/>
          </a:prstGeom>
          <a:noFill/>
          <a:ln w="28575" cap="flat" cmpd="sng">
            <a:solidFill>
              <a:srgbClr val="FF0000"/>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cxnSp>
        <p:nvCxnSpPr>
          <p:cNvPr id="253" name="Shape 253"/>
          <p:cNvCxnSpPr/>
          <p:nvPr/>
        </p:nvCxnSpPr>
        <p:spPr>
          <a:xfrm>
            <a:off x="3780080" y="583443"/>
            <a:ext cx="616500" cy="59700"/>
          </a:xfrm>
          <a:prstGeom prst="straightConnector1">
            <a:avLst/>
          </a:prstGeom>
          <a:noFill/>
          <a:ln w="57150" cap="flat" cmpd="sng">
            <a:solidFill>
              <a:schemeClr val="dk1"/>
            </a:solidFill>
            <a:prstDash val="solid"/>
            <a:miter/>
            <a:headEnd type="none" w="med" len="med"/>
            <a:tailEnd type="triangle" w="lg" len="lg"/>
          </a:ln>
        </p:spPr>
      </p:cxnSp>
      <p:sp>
        <p:nvSpPr>
          <p:cNvPr id="254" name="Shape 254"/>
          <p:cNvSpPr txBox="1"/>
          <p:nvPr/>
        </p:nvSpPr>
        <p:spPr>
          <a:xfrm>
            <a:off x="2338943" y="419995"/>
            <a:ext cx="1478100" cy="346200"/>
          </a:xfrm>
          <a:prstGeom prst="rect">
            <a:avLst/>
          </a:prstGeom>
          <a:noFill/>
          <a:ln>
            <a:noFill/>
          </a:ln>
        </p:spPr>
        <p:txBody>
          <a:bodyPr lIns="68575" tIns="34275" rIns="68575" bIns="34275"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US" sz="1800" b="1" i="0" u="none" strike="noStrike" cap="none" dirty="0">
                <a:solidFill>
                  <a:srgbClr val="000000"/>
                </a:solidFill>
                <a:latin typeface="Calibri"/>
                <a:ea typeface="Calibri"/>
                <a:cs typeface="Calibri"/>
                <a:sym typeface="Calibri"/>
              </a:rPr>
              <a:t>Constrictions</a:t>
            </a:r>
          </a:p>
        </p:txBody>
      </p:sp>
      <p:sp>
        <p:nvSpPr>
          <p:cNvPr id="255" name="Shape 255"/>
          <p:cNvSpPr/>
          <p:nvPr/>
        </p:nvSpPr>
        <p:spPr>
          <a:xfrm>
            <a:off x="4396655" y="950762"/>
            <a:ext cx="265500" cy="232200"/>
          </a:xfrm>
          <a:prstGeom prst="ellipse">
            <a:avLst/>
          </a:prstGeom>
          <a:noFill/>
          <a:ln w="28575" cap="flat" cmpd="sng">
            <a:solidFill>
              <a:srgbClr val="FF0000"/>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256" name="Shape 256"/>
          <p:cNvSpPr/>
          <p:nvPr/>
        </p:nvSpPr>
        <p:spPr>
          <a:xfrm>
            <a:off x="4391612" y="1392381"/>
            <a:ext cx="265500" cy="232200"/>
          </a:xfrm>
          <a:prstGeom prst="ellipse">
            <a:avLst/>
          </a:prstGeom>
          <a:noFill/>
          <a:ln w="28575" cap="flat" cmpd="sng">
            <a:solidFill>
              <a:srgbClr val="FF0000"/>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cxnSp>
        <p:nvCxnSpPr>
          <p:cNvPr id="257" name="Shape 257"/>
          <p:cNvCxnSpPr>
            <a:endCxn id="255" idx="2"/>
          </p:cNvCxnSpPr>
          <p:nvPr/>
        </p:nvCxnSpPr>
        <p:spPr>
          <a:xfrm>
            <a:off x="3407555" y="783362"/>
            <a:ext cx="989100" cy="283499"/>
          </a:xfrm>
          <a:prstGeom prst="straightConnector1">
            <a:avLst/>
          </a:prstGeom>
          <a:noFill/>
          <a:ln w="57150" cap="flat" cmpd="sng">
            <a:solidFill>
              <a:schemeClr val="dk1"/>
            </a:solidFill>
            <a:prstDash val="solid"/>
            <a:miter/>
            <a:headEnd type="none" w="med" len="med"/>
            <a:tailEnd type="triangle" w="lg" len="lg"/>
          </a:ln>
        </p:spPr>
      </p:cxnSp>
      <p:cxnSp>
        <p:nvCxnSpPr>
          <p:cNvPr id="258" name="Shape 258"/>
          <p:cNvCxnSpPr/>
          <p:nvPr/>
        </p:nvCxnSpPr>
        <p:spPr>
          <a:xfrm>
            <a:off x="3316742" y="833065"/>
            <a:ext cx="1000500" cy="655500"/>
          </a:xfrm>
          <a:prstGeom prst="straightConnector1">
            <a:avLst/>
          </a:prstGeom>
          <a:noFill/>
          <a:ln w="57150" cap="flat" cmpd="sng">
            <a:solidFill>
              <a:schemeClr val="dk1"/>
            </a:solidFill>
            <a:prstDash val="solid"/>
            <a:miter/>
            <a:headEnd type="none" w="med" len="med"/>
            <a:tailEnd type="triangle" w="lg" len="lg"/>
          </a:ln>
        </p:spPr>
      </p:cxnSp>
      <p:sp>
        <p:nvSpPr>
          <p:cNvPr id="266" name="Shape 266"/>
          <p:cNvSpPr txBox="1"/>
          <p:nvPr/>
        </p:nvSpPr>
        <p:spPr>
          <a:xfrm>
            <a:off x="2885770" y="3895290"/>
            <a:ext cx="1208400" cy="346200"/>
          </a:xfrm>
          <a:prstGeom prst="rect">
            <a:avLst/>
          </a:prstGeom>
          <a:noFill/>
          <a:ln>
            <a:noFill/>
          </a:ln>
        </p:spPr>
        <p:txBody>
          <a:bodyPr lIns="68575" tIns="34275" rIns="68575" bIns="34275"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US" sz="1800" b="1" i="0" u="none" strike="noStrike" cap="none">
                <a:solidFill>
                  <a:srgbClr val="000000"/>
                </a:solidFill>
                <a:latin typeface="Calibri"/>
                <a:ea typeface="Calibri"/>
                <a:cs typeface="Calibri"/>
                <a:sym typeface="Calibri"/>
              </a:rPr>
              <a:t>Expansions</a:t>
            </a:r>
          </a:p>
        </p:txBody>
      </p:sp>
      <p:cxnSp>
        <p:nvCxnSpPr>
          <p:cNvPr id="269" name="Shape 269"/>
          <p:cNvCxnSpPr/>
          <p:nvPr/>
        </p:nvCxnSpPr>
        <p:spPr>
          <a:xfrm rot="10800000" flipH="1">
            <a:off x="4099276" y="3554501"/>
            <a:ext cx="362100" cy="230100"/>
          </a:xfrm>
          <a:prstGeom prst="straightConnector1">
            <a:avLst/>
          </a:prstGeom>
          <a:noFill/>
          <a:ln w="57150" cap="flat" cmpd="sng">
            <a:solidFill>
              <a:srgbClr val="FF0000"/>
            </a:solidFill>
            <a:prstDash val="solid"/>
            <a:miter/>
            <a:headEnd type="none" w="med" len="med"/>
            <a:tailEnd type="triangle" w="lg" len="lg"/>
          </a:ln>
        </p:spPr>
      </p:cxnSp>
      <p:cxnSp>
        <p:nvCxnSpPr>
          <p:cNvPr id="270" name="Shape 270"/>
          <p:cNvCxnSpPr/>
          <p:nvPr/>
        </p:nvCxnSpPr>
        <p:spPr>
          <a:xfrm>
            <a:off x="3923863" y="3983085"/>
            <a:ext cx="605400" cy="17400"/>
          </a:xfrm>
          <a:prstGeom prst="straightConnector1">
            <a:avLst/>
          </a:prstGeom>
          <a:noFill/>
          <a:ln w="57150" cap="flat" cmpd="sng">
            <a:solidFill>
              <a:srgbClr val="FF0000"/>
            </a:solidFill>
            <a:prstDash val="solid"/>
            <a:miter/>
            <a:headEnd type="none" w="med" len="med"/>
            <a:tailEnd type="triangle" w="lg" len="lg"/>
          </a:ln>
        </p:spPr>
      </p:cxnSp>
      <p:cxnSp>
        <p:nvCxnSpPr>
          <p:cNvPr id="271" name="Shape 271"/>
          <p:cNvCxnSpPr/>
          <p:nvPr/>
        </p:nvCxnSpPr>
        <p:spPr>
          <a:xfrm>
            <a:off x="3923863" y="4190675"/>
            <a:ext cx="598200" cy="255300"/>
          </a:xfrm>
          <a:prstGeom prst="straightConnector1">
            <a:avLst/>
          </a:prstGeom>
          <a:noFill/>
          <a:ln w="57150" cap="flat" cmpd="sng">
            <a:solidFill>
              <a:srgbClr val="FF0000"/>
            </a:solidFill>
            <a:prstDash val="solid"/>
            <a:miter/>
            <a:headEnd type="none" w="med" len="med"/>
            <a:tailEnd type="triangle" w="lg" len="lg"/>
          </a:ln>
        </p:spPr>
      </p:cxnSp>
      <p:sp>
        <p:nvSpPr>
          <p:cNvPr id="64"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Shape 300"/>
          <p:cNvSpPr/>
          <p:nvPr/>
        </p:nvSpPr>
        <p:spPr>
          <a:xfrm>
            <a:off x="3528338" y="226120"/>
            <a:ext cx="2327100" cy="4485000"/>
          </a:xfrm>
          <a:prstGeom prst="can">
            <a:avLst>
              <a:gd name="adj" fmla="val 5949"/>
            </a:avLst>
          </a:prstGeom>
          <a:solidFill>
            <a:schemeClr val="tx2">
              <a:lumMod val="90000"/>
            </a:schemeClr>
          </a:solidFill>
          <a:ln w="9525" cap="flat" cmpd="sng">
            <a:solidFill>
              <a:srgbClr val="4472C4"/>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FFFFFF"/>
              </a:solidFill>
              <a:latin typeface="Calibri"/>
              <a:ea typeface="Calibri"/>
              <a:cs typeface="Calibri"/>
              <a:sym typeface="Calibri"/>
            </a:endParaRPr>
          </a:p>
        </p:txBody>
      </p:sp>
      <p:sp>
        <p:nvSpPr>
          <p:cNvPr id="301" name="Shape 301"/>
          <p:cNvSpPr/>
          <p:nvPr/>
        </p:nvSpPr>
        <p:spPr>
          <a:xfrm>
            <a:off x="2555167" y="424190"/>
            <a:ext cx="2101500" cy="2143500"/>
          </a:xfrm>
          <a:prstGeom prst="ellipse">
            <a:avLst/>
          </a:prstGeom>
          <a:blipFill rotWithShape="1">
            <a:blip r:embed="rId3">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02" name="Shape 302"/>
          <p:cNvSpPr/>
          <p:nvPr/>
        </p:nvSpPr>
        <p:spPr>
          <a:xfrm>
            <a:off x="4748378" y="424190"/>
            <a:ext cx="2101500" cy="2143500"/>
          </a:xfrm>
          <a:prstGeom prst="ellipse">
            <a:avLst/>
          </a:prstGeom>
          <a:blipFill rotWithShape="1">
            <a:blip r:embed="rId3">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03" name="Shape 303"/>
          <p:cNvSpPr/>
          <p:nvPr/>
        </p:nvSpPr>
        <p:spPr>
          <a:xfrm>
            <a:off x="2555167" y="2567690"/>
            <a:ext cx="2101500" cy="2143500"/>
          </a:xfrm>
          <a:prstGeom prst="ellipse">
            <a:avLst/>
          </a:prstGeom>
          <a:blipFill rotWithShape="1">
            <a:blip r:embed="rId3">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04" name="Shape 304"/>
          <p:cNvSpPr/>
          <p:nvPr/>
        </p:nvSpPr>
        <p:spPr>
          <a:xfrm>
            <a:off x="4748378" y="2567690"/>
            <a:ext cx="2101500" cy="2143500"/>
          </a:xfrm>
          <a:prstGeom prst="ellipse">
            <a:avLst/>
          </a:prstGeom>
          <a:blipFill rotWithShape="1">
            <a:blip r:embed="rId3">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grpSp>
        <p:nvGrpSpPr>
          <p:cNvPr id="305" name="Shape 305"/>
          <p:cNvGrpSpPr/>
          <p:nvPr/>
        </p:nvGrpSpPr>
        <p:grpSpPr>
          <a:xfrm>
            <a:off x="4381683" y="-1298504"/>
            <a:ext cx="599791" cy="865113"/>
            <a:chOff x="6276814" y="233385"/>
            <a:chExt cx="738750" cy="1038302"/>
          </a:xfrm>
        </p:grpSpPr>
        <p:cxnSp>
          <p:nvCxnSpPr>
            <p:cNvPr id="306" name="Shape 306"/>
            <p:cNvCxnSpPr/>
            <p:nvPr/>
          </p:nvCxnSpPr>
          <p:spPr>
            <a:xfrm>
              <a:off x="6431796" y="233385"/>
              <a:ext cx="0" cy="1038300"/>
            </a:xfrm>
            <a:prstGeom prst="straightConnector1">
              <a:avLst/>
            </a:prstGeom>
            <a:noFill/>
            <a:ln w="57150" cap="flat" cmpd="sng">
              <a:solidFill>
                <a:schemeClr val="dk1"/>
              </a:solidFill>
              <a:prstDash val="solid"/>
              <a:miter/>
              <a:headEnd type="none" w="med" len="med"/>
              <a:tailEnd type="triangle" w="lg" len="lg"/>
            </a:ln>
          </p:spPr>
        </p:cxnSp>
        <p:cxnSp>
          <p:nvCxnSpPr>
            <p:cNvPr id="307" name="Shape 307"/>
            <p:cNvCxnSpPr/>
            <p:nvPr/>
          </p:nvCxnSpPr>
          <p:spPr>
            <a:xfrm>
              <a:off x="6577090" y="233387"/>
              <a:ext cx="0" cy="1038300"/>
            </a:xfrm>
            <a:prstGeom prst="straightConnector1">
              <a:avLst/>
            </a:prstGeom>
            <a:noFill/>
            <a:ln w="57150" cap="flat" cmpd="sng">
              <a:solidFill>
                <a:schemeClr val="dk1"/>
              </a:solidFill>
              <a:prstDash val="solid"/>
              <a:miter/>
              <a:headEnd type="none" w="med" len="med"/>
              <a:tailEnd type="triangle" w="lg" len="lg"/>
            </a:ln>
          </p:spPr>
        </p:cxnSp>
        <p:cxnSp>
          <p:nvCxnSpPr>
            <p:cNvPr id="308" name="Shape 308"/>
            <p:cNvCxnSpPr/>
            <p:nvPr/>
          </p:nvCxnSpPr>
          <p:spPr>
            <a:xfrm>
              <a:off x="6878664" y="233385"/>
              <a:ext cx="0" cy="1038300"/>
            </a:xfrm>
            <a:prstGeom prst="straightConnector1">
              <a:avLst/>
            </a:prstGeom>
            <a:noFill/>
            <a:ln w="57150" cap="flat" cmpd="sng">
              <a:solidFill>
                <a:schemeClr val="dk1"/>
              </a:solidFill>
              <a:prstDash val="solid"/>
              <a:miter/>
              <a:headEnd type="none" w="med" len="med"/>
              <a:tailEnd type="triangle" w="lg" len="lg"/>
            </a:ln>
          </p:spPr>
        </p:cxnSp>
        <p:cxnSp>
          <p:nvCxnSpPr>
            <p:cNvPr id="309" name="Shape 309"/>
            <p:cNvCxnSpPr/>
            <p:nvPr/>
          </p:nvCxnSpPr>
          <p:spPr>
            <a:xfrm>
              <a:off x="6728199" y="233385"/>
              <a:ext cx="0" cy="1038300"/>
            </a:xfrm>
            <a:prstGeom prst="straightConnector1">
              <a:avLst/>
            </a:prstGeom>
            <a:noFill/>
            <a:ln w="57150" cap="flat" cmpd="sng">
              <a:solidFill>
                <a:schemeClr val="dk1"/>
              </a:solidFill>
              <a:prstDash val="solid"/>
              <a:miter/>
              <a:headEnd type="none" w="med" len="med"/>
              <a:tailEnd type="triangle" w="lg" len="lg"/>
            </a:ln>
          </p:spPr>
        </p:cxnSp>
        <p:cxnSp>
          <p:nvCxnSpPr>
            <p:cNvPr id="310" name="Shape 310"/>
            <p:cNvCxnSpPr/>
            <p:nvPr/>
          </p:nvCxnSpPr>
          <p:spPr>
            <a:xfrm>
              <a:off x="6276814" y="233385"/>
              <a:ext cx="0" cy="1038300"/>
            </a:xfrm>
            <a:prstGeom prst="straightConnector1">
              <a:avLst/>
            </a:prstGeom>
            <a:noFill/>
            <a:ln w="57150" cap="flat" cmpd="sng">
              <a:solidFill>
                <a:schemeClr val="dk1"/>
              </a:solidFill>
              <a:prstDash val="solid"/>
              <a:miter/>
              <a:headEnd type="none" w="med" len="med"/>
              <a:tailEnd type="triangle" w="lg" len="lg"/>
            </a:ln>
          </p:spPr>
        </p:cxnSp>
        <p:cxnSp>
          <p:nvCxnSpPr>
            <p:cNvPr id="311" name="Shape 311"/>
            <p:cNvCxnSpPr/>
            <p:nvPr/>
          </p:nvCxnSpPr>
          <p:spPr>
            <a:xfrm>
              <a:off x="7015564" y="233385"/>
              <a:ext cx="0" cy="1038300"/>
            </a:xfrm>
            <a:prstGeom prst="straightConnector1">
              <a:avLst/>
            </a:prstGeom>
            <a:noFill/>
            <a:ln w="57150" cap="flat" cmpd="sng">
              <a:solidFill>
                <a:schemeClr val="dk1"/>
              </a:solidFill>
              <a:prstDash val="solid"/>
              <a:miter/>
              <a:headEnd type="none" w="med" len="med"/>
              <a:tailEnd type="triangle" w="lg" len="lg"/>
            </a:ln>
          </p:spPr>
        </p:cxnSp>
      </p:grpSp>
      <p:grpSp>
        <p:nvGrpSpPr>
          <p:cNvPr id="312" name="Shape 312"/>
          <p:cNvGrpSpPr/>
          <p:nvPr/>
        </p:nvGrpSpPr>
        <p:grpSpPr>
          <a:xfrm>
            <a:off x="4381685" y="199783"/>
            <a:ext cx="599792" cy="719916"/>
            <a:chOff x="6238712" y="1089846"/>
            <a:chExt cx="738751" cy="661505"/>
          </a:xfrm>
        </p:grpSpPr>
        <p:cxnSp>
          <p:nvCxnSpPr>
            <p:cNvPr id="313" name="Shape 313"/>
            <p:cNvCxnSpPr/>
            <p:nvPr/>
          </p:nvCxnSpPr>
          <p:spPr>
            <a:xfrm rot="-5400000" flipH="1">
              <a:off x="6046412" y="1306320"/>
              <a:ext cx="637200" cy="252600"/>
            </a:xfrm>
            <a:prstGeom prst="curvedConnector3">
              <a:avLst>
                <a:gd name="adj1" fmla="val 122319"/>
              </a:avLst>
            </a:prstGeom>
            <a:noFill/>
            <a:ln w="57150" cap="flat" cmpd="sng">
              <a:solidFill>
                <a:schemeClr val="accent1">
                  <a:lumMod val="75000"/>
                </a:schemeClr>
              </a:solidFill>
              <a:prstDash val="solid"/>
              <a:miter/>
              <a:headEnd type="none" w="med" len="med"/>
              <a:tailEnd type="triangle" w="lg" len="lg"/>
            </a:ln>
          </p:spPr>
        </p:cxnSp>
        <p:cxnSp>
          <p:nvCxnSpPr>
            <p:cNvPr id="314" name="Shape 314"/>
            <p:cNvCxnSpPr/>
            <p:nvPr/>
          </p:nvCxnSpPr>
          <p:spPr>
            <a:xfrm rot="5400000">
              <a:off x="6544113" y="1318000"/>
              <a:ext cx="661499" cy="205200"/>
            </a:xfrm>
            <a:prstGeom prst="curvedConnector3">
              <a:avLst>
                <a:gd name="adj1" fmla="val 120244"/>
              </a:avLst>
            </a:prstGeom>
            <a:noFill/>
            <a:ln w="57150" cap="flat" cmpd="sng">
              <a:solidFill>
                <a:schemeClr val="accent1">
                  <a:lumMod val="75000"/>
                </a:schemeClr>
              </a:solidFill>
              <a:prstDash val="solid"/>
              <a:miter/>
              <a:headEnd type="none" w="med" len="med"/>
              <a:tailEnd type="triangle" w="lg" len="lg"/>
            </a:ln>
          </p:spPr>
        </p:cxnSp>
        <p:cxnSp>
          <p:nvCxnSpPr>
            <p:cNvPr id="315" name="Shape 315"/>
            <p:cNvCxnSpPr/>
            <p:nvPr/>
          </p:nvCxnSpPr>
          <p:spPr>
            <a:xfrm rot="-5400000" flipH="1">
              <a:off x="6144246" y="1339301"/>
              <a:ext cx="661499" cy="162600"/>
            </a:xfrm>
            <a:prstGeom prst="curvedConnector3">
              <a:avLst>
                <a:gd name="adj1" fmla="val 120244"/>
              </a:avLst>
            </a:prstGeom>
            <a:noFill/>
            <a:ln w="57150" cap="flat" cmpd="sng">
              <a:solidFill>
                <a:schemeClr val="accent1">
                  <a:lumMod val="75000"/>
                </a:schemeClr>
              </a:solidFill>
              <a:prstDash val="solid"/>
              <a:miter/>
              <a:headEnd type="none" w="med" len="med"/>
              <a:tailEnd type="triangle" w="lg" len="lg"/>
            </a:ln>
          </p:spPr>
        </p:cxnSp>
        <p:cxnSp>
          <p:nvCxnSpPr>
            <p:cNvPr id="316" name="Shape 316"/>
            <p:cNvCxnSpPr/>
            <p:nvPr/>
          </p:nvCxnSpPr>
          <p:spPr>
            <a:xfrm rot="5400000">
              <a:off x="6434362" y="1345146"/>
              <a:ext cx="661500" cy="150900"/>
            </a:xfrm>
            <a:prstGeom prst="curvedConnector3">
              <a:avLst>
                <a:gd name="adj1" fmla="val 120243"/>
              </a:avLst>
            </a:prstGeom>
            <a:noFill/>
            <a:ln w="57150" cap="flat" cmpd="sng">
              <a:solidFill>
                <a:schemeClr val="accent1">
                  <a:lumMod val="75000"/>
                </a:schemeClr>
              </a:solidFill>
              <a:prstDash val="solid"/>
              <a:miter/>
              <a:headEnd type="none" w="med" len="med"/>
              <a:tailEnd type="triangle" w="lg" len="lg"/>
            </a:ln>
          </p:spPr>
        </p:cxnSp>
        <p:cxnSp>
          <p:nvCxnSpPr>
            <p:cNvPr id="317" name="Shape 317"/>
            <p:cNvCxnSpPr/>
            <p:nvPr/>
          </p:nvCxnSpPr>
          <p:spPr>
            <a:xfrm rot="5400000">
              <a:off x="6326743" y="1405147"/>
              <a:ext cx="661500" cy="30900"/>
            </a:xfrm>
            <a:prstGeom prst="curvedConnector3">
              <a:avLst>
                <a:gd name="adj1" fmla="val 120244"/>
              </a:avLst>
            </a:prstGeom>
            <a:noFill/>
            <a:ln w="57150" cap="flat" cmpd="sng">
              <a:solidFill>
                <a:schemeClr val="accent1">
                  <a:lumMod val="75000"/>
                </a:schemeClr>
              </a:solidFill>
              <a:prstDash val="solid"/>
              <a:miter/>
              <a:headEnd type="none" w="med" len="med"/>
              <a:tailEnd type="triangle" w="lg" len="lg"/>
            </a:ln>
          </p:spPr>
        </p:cxnSp>
        <p:cxnSp>
          <p:nvCxnSpPr>
            <p:cNvPr id="318" name="Shape 318"/>
            <p:cNvCxnSpPr/>
            <p:nvPr/>
          </p:nvCxnSpPr>
          <p:spPr>
            <a:xfrm rot="-5400000" flipH="1">
              <a:off x="6258432" y="1405151"/>
              <a:ext cx="661500" cy="30900"/>
            </a:xfrm>
            <a:prstGeom prst="curvedConnector3">
              <a:avLst>
                <a:gd name="adj1" fmla="val 120244"/>
              </a:avLst>
            </a:prstGeom>
            <a:noFill/>
            <a:ln w="57150" cap="flat" cmpd="sng">
              <a:solidFill>
                <a:schemeClr val="accent1">
                  <a:lumMod val="75000"/>
                </a:schemeClr>
              </a:solidFill>
              <a:prstDash val="solid"/>
              <a:miter/>
              <a:headEnd type="none" w="med" len="med"/>
              <a:tailEnd type="triangle" w="lg" len="lg"/>
            </a:ln>
          </p:spPr>
        </p:cxnSp>
      </p:grpSp>
      <p:grpSp>
        <p:nvGrpSpPr>
          <p:cNvPr id="319" name="Shape 319"/>
          <p:cNvGrpSpPr/>
          <p:nvPr/>
        </p:nvGrpSpPr>
        <p:grpSpPr>
          <a:xfrm>
            <a:off x="4176274" y="1767940"/>
            <a:ext cx="1148664" cy="889637"/>
            <a:chOff x="7238894" y="2543223"/>
            <a:chExt cx="1414785" cy="1067735"/>
          </a:xfrm>
        </p:grpSpPr>
        <p:cxnSp>
          <p:nvCxnSpPr>
            <p:cNvPr id="320" name="Shape 320"/>
            <p:cNvCxnSpPr/>
            <p:nvPr/>
          </p:nvCxnSpPr>
          <p:spPr>
            <a:xfrm rot="5400000">
              <a:off x="7303027" y="3026073"/>
              <a:ext cx="1065000" cy="99300"/>
            </a:xfrm>
            <a:prstGeom prst="curvedConnector3">
              <a:avLst>
                <a:gd name="adj1" fmla="val 87489"/>
              </a:avLst>
            </a:prstGeom>
            <a:noFill/>
            <a:ln w="57150" cap="flat" cmpd="sng">
              <a:solidFill>
                <a:schemeClr val="accent1">
                  <a:lumMod val="75000"/>
                </a:schemeClr>
              </a:solidFill>
              <a:prstDash val="solid"/>
              <a:miter/>
              <a:headEnd type="none" w="med" len="med"/>
              <a:tailEnd type="triangle" w="lg" len="lg"/>
            </a:ln>
          </p:spPr>
        </p:cxnSp>
        <p:cxnSp>
          <p:nvCxnSpPr>
            <p:cNvPr id="321" name="Shape 321"/>
            <p:cNvCxnSpPr/>
            <p:nvPr/>
          </p:nvCxnSpPr>
          <p:spPr>
            <a:xfrm rot="-5400000" flipH="1">
              <a:off x="7804380" y="2686743"/>
              <a:ext cx="977099" cy="721500"/>
            </a:xfrm>
            <a:prstGeom prst="curvedConnector3">
              <a:avLst>
                <a:gd name="adj1" fmla="val 89531"/>
              </a:avLst>
            </a:prstGeom>
            <a:noFill/>
            <a:ln w="57150" cap="flat" cmpd="sng">
              <a:solidFill>
                <a:schemeClr val="accent1">
                  <a:lumMod val="75000"/>
                </a:schemeClr>
              </a:solidFill>
              <a:prstDash val="solid"/>
              <a:miter/>
              <a:headEnd type="none" w="med" len="med"/>
              <a:tailEnd type="triangle" w="lg" len="lg"/>
            </a:ln>
          </p:spPr>
        </p:cxnSp>
        <p:cxnSp>
          <p:nvCxnSpPr>
            <p:cNvPr id="322" name="Shape 322"/>
            <p:cNvCxnSpPr/>
            <p:nvPr/>
          </p:nvCxnSpPr>
          <p:spPr>
            <a:xfrm rot="-5400000" flipH="1">
              <a:off x="7663717" y="2852858"/>
              <a:ext cx="1019100" cy="497100"/>
            </a:xfrm>
            <a:prstGeom prst="curvedConnector3">
              <a:avLst>
                <a:gd name="adj1" fmla="val 87394"/>
              </a:avLst>
            </a:prstGeom>
            <a:noFill/>
            <a:ln w="57150" cap="flat" cmpd="sng">
              <a:solidFill>
                <a:schemeClr val="accent1">
                  <a:lumMod val="75000"/>
                </a:schemeClr>
              </a:solidFill>
              <a:prstDash val="solid"/>
              <a:miter/>
              <a:headEnd type="none" w="med" len="med"/>
              <a:tailEnd type="triangle" w="lg" len="lg"/>
            </a:ln>
          </p:spPr>
        </p:cxnSp>
        <p:cxnSp>
          <p:nvCxnSpPr>
            <p:cNvPr id="323" name="Shape 323"/>
            <p:cNvCxnSpPr/>
            <p:nvPr/>
          </p:nvCxnSpPr>
          <p:spPr>
            <a:xfrm rot="-5400000" flipH="1">
              <a:off x="7424792" y="3037184"/>
              <a:ext cx="1047000" cy="99900"/>
            </a:xfrm>
            <a:prstGeom prst="curvedConnector3">
              <a:avLst>
                <a:gd name="adj1" fmla="val 86521"/>
              </a:avLst>
            </a:prstGeom>
            <a:noFill/>
            <a:ln w="57150" cap="flat" cmpd="sng">
              <a:solidFill>
                <a:schemeClr val="accent1">
                  <a:lumMod val="75000"/>
                </a:schemeClr>
              </a:solidFill>
              <a:prstDash val="solid"/>
              <a:miter/>
              <a:headEnd type="none" w="med" len="med"/>
              <a:tailEnd type="triangle" w="lg" len="lg"/>
            </a:ln>
          </p:spPr>
        </p:cxnSp>
        <p:cxnSp>
          <p:nvCxnSpPr>
            <p:cNvPr id="324" name="Shape 324"/>
            <p:cNvCxnSpPr/>
            <p:nvPr/>
          </p:nvCxnSpPr>
          <p:spPr>
            <a:xfrm rot="5400000">
              <a:off x="7038044" y="2750621"/>
              <a:ext cx="1019400" cy="617700"/>
            </a:xfrm>
            <a:prstGeom prst="curvedConnector3">
              <a:avLst>
                <a:gd name="adj1" fmla="val 84675"/>
              </a:avLst>
            </a:prstGeom>
            <a:noFill/>
            <a:ln w="57150" cap="flat" cmpd="sng">
              <a:solidFill>
                <a:schemeClr val="accent1">
                  <a:lumMod val="75000"/>
                </a:schemeClr>
              </a:solidFill>
              <a:prstDash val="solid"/>
              <a:miter/>
              <a:headEnd type="none" w="med" len="med"/>
              <a:tailEnd type="triangle" w="lg" len="lg"/>
            </a:ln>
          </p:spPr>
        </p:cxnSp>
        <p:cxnSp>
          <p:nvCxnSpPr>
            <p:cNvPr id="325" name="Shape 325"/>
            <p:cNvCxnSpPr/>
            <p:nvPr/>
          </p:nvCxnSpPr>
          <p:spPr>
            <a:xfrm rot="5400000">
              <a:off x="7146259" y="2866702"/>
              <a:ext cx="1060800" cy="418200"/>
            </a:xfrm>
            <a:prstGeom prst="curvedConnector3">
              <a:avLst>
                <a:gd name="adj1" fmla="val 84658"/>
              </a:avLst>
            </a:prstGeom>
            <a:noFill/>
            <a:ln w="57150" cap="flat" cmpd="sng">
              <a:solidFill>
                <a:schemeClr val="accent1">
                  <a:lumMod val="75000"/>
                </a:schemeClr>
              </a:solidFill>
              <a:prstDash val="solid"/>
              <a:miter/>
              <a:headEnd type="none" w="med" len="med"/>
              <a:tailEnd type="triangle" w="lg" len="lg"/>
            </a:ln>
          </p:spPr>
        </p:cxnSp>
      </p:grpSp>
      <p:sp>
        <p:nvSpPr>
          <p:cNvPr id="326" name="Shape 326"/>
          <p:cNvSpPr/>
          <p:nvPr/>
        </p:nvSpPr>
        <p:spPr>
          <a:xfrm>
            <a:off x="2343227" y="258174"/>
            <a:ext cx="1186799" cy="4790400"/>
          </a:xfrm>
          <a:prstGeom prst="rect">
            <a:avLst/>
          </a:prstGeom>
          <a:solidFill>
            <a:schemeClr val="lt1"/>
          </a:solidFill>
          <a:ln w="12700" cap="flat" cmpd="sng">
            <a:solidFill>
              <a:schemeClr val="lt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27" name="Shape 327"/>
          <p:cNvSpPr/>
          <p:nvPr/>
        </p:nvSpPr>
        <p:spPr>
          <a:xfrm>
            <a:off x="5833122" y="186835"/>
            <a:ext cx="1097400" cy="4563600"/>
          </a:xfrm>
          <a:prstGeom prst="rect">
            <a:avLst/>
          </a:prstGeom>
          <a:solidFill>
            <a:schemeClr val="lt1"/>
          </a:solidFill>
          <a:ln w="12700" cap="flat" cmpd="sng">
            <a:solidFill>
              <a:schemeClr val="lt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28" name="Shape 328"/>
          <p:cNvSpPr txBox="1">
            <a:spLocks noGrp="1"/>
          </p:cNvSpPr>
          <p:nvPr>
            <p:ph type="title"/>
          </p:nvPr>
        </p:nvSpPr>
        <p:spPr>
          <a:xfrm>
            <a:off x="558055" y="1078841"/>
            <a:ext cx="2626800" cy="3070200"/>
          </a:xfrm>
          <a:prstGeom prst="rect">
            <a:avLst/>
          </a:prstGeom>
          <a:solidFill>
            <a:schemeClr val="lt1"/>
          </a:solidFill>
          <a:ln>
            <a:noFill/>
          </a:ln>
        </p:spPr>
        <p:txBody>
          <a:bodyPr lIns="68575" tIns="34275" rIns="68575" bIns="34275" anchor="ctr" anchorCtr="0">
            <a:noAutofit/>
          </a:bodyPr>
          <a:lstStyle/>
          <a:p>
            <a:pPr marL="0" marR="0" lvl="0" indent="0" algn="l" rtl="0">
              <a:lnSpc>
                <a:spcPct val="90000"/>
              </a:lnSpc>
              <a:spcBef>
                <a:spcPts val="0"/>
              </a:spcBef>
              <a:buClr>
                <a:srgbClr val="0B68FF"/>
              </a:buClr>
              <a:buSzPct val="25000"/>
              <a:buFont typeface="Calibri"/>
              <a:buNone/>
            </a:pPr>
            <a:r>
              <a:rPr lang="en-US" sz="3300" b="0" i="0" u="none" strike="noStrike" cap="none" dirty="0">
                <a:solidFill>
                  <a:srgbClr val="0B68FF"/>
                </a:solidFill>
                <a:latin typeface="+mj-lt"/>
                <a:ea typeface="Calibri"/>
                <a:cs typeface="Calibri"/>
                <a:sym typeface="Calibri"/>
              </a:rPr>
              <a:t>Streamline convergence theory validates the constriction model</a:t>
            </a:r>
          </a:p>
        </p:txBody>
      </p:sp>
      <p:sp>
        <p:nvSpPr>
          <p:cNvPr id="32"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2"/>
                                        </p:tgtEl>
                                        <p:attrNameLst>
                                          <p:attrName>style.visibility</p:attrName>
                                        </p:attrNameLst>
                                      </p:cBhvr>
                                      <p:to>
                                        <p:strVal val="visible"/>
                                      </p:to>
                                    </p:set>
                                    <p:animEffect transition="in" filter="fade">
                                      <p:cBhvr>
                                        <p:cTn id="7" dur="500"/>
                                        <p:tgtEl>
                                          <p:spTgt spid="3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9"/>
                                        </p:tgtEl>
                                        <p:attrNameLst>
                                          <p:attrName>style.visibility</p:attrName>
                                        </p:attrNameLst>
                                      </p:cBhvr>
                                      <p:to>
                                        <p:strVal val="visible"/>
                                      </p:to>
                                    </p:set>
                                    <p:animEffect transition="in" filter="fade">
                                      <p:cBhvr>
                                        <p:cTn id="12" dur="500"/>
                                        <p:tgtEl>
                                          <p:spTgt spid="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Shape 334"/>
          <p:cNvSpPr/>
          <p:nvPr/>
        </p:nvSpPr>
        <p:spPr>
          <a:xfrm rot="-5400000">
            <a:off x="5791212" y="3039587"/>
            <a:ext cx="280200" cy="1150500"/>
          </a:xfrm>
          <a:prstGeom prst="can">
            <a:avLst>
              <a:gd name="adj" fmla="val 25000"/>
            </a:avLst>
          </a:prstGeom>
          <a:solidFill>
            <a:srgbClr val="4A86E8"/>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endParaRPr/>
          </a:p>
        </p:txBody>
      </p:sp>
      <p:pic>
        <p:nvPicPr>
          <p:cNvPr id="335" name="Shape 335"/>
          <p:cNvPicPr preferRelativeResize="0"/>
          <p:nvPr/>
        </p:nvPicPr>
        <p:blipFill>
          <a:blip r:embed="rId3">
            <a:alphaModFix/>
          </a:blip>
          <a:stretch>
            <a:fillRect/>
          </a:stretch>
        </p:blipFill>
        <p:spPr>
          <a:xfrm>
            <a:off x="3704912" y="1309790"/>
            <a:ext cx="1862053" cy="2714424"/>
          </a:xfrm>
          <a:prstGeom prst="rect">
            <a:avLst/>
          </a:prstGeom>
          <a:noFill/>
          <a:ln>
            <a:noFill/>
          </a:ln>
        </p:spPr>
      </p:pic>
      <p:sp>
        <p:nvSpPr>
          <p:cNvPr id="337" name="Shape 337"/>
          <p:cNvSpPr txBox="1"/>
          <p:nvPr/>
        </p:nvSpPr>
        <p:spPr>
          <a:xfrm>
            <a:off x="99675" y="3044037"/>
            <a:ext cx="3228300" cy="1156200"/>
          </a:xfrm>
          <a:prstGeom prst="rect">
            <a:avLst/>
          </a:prstGeom>
          <a:noFill/>
          <a:ln>
            <a:noFill/>
          </a:ln>
        </p:spPr>
        <p:txBody>
          <a:bodyPr lIns="121875" tIns="121875" rIns="121875" bIns="121875" anchor="b" anchorCtr="0">
            <a:noAutofit/>
          </a:bodyPr>
          <a:lstStyle/>
          <a:p>
            <a:pPr>
              <a:lnSpc>
                <a:spcPct val="90000"/>
              </a:lnSpc>
              <a:buSzPct val="25000"/>
            </a:pPr>
            <a:r>
              <a:rPr lang="en-US" sz="3600" dirty="0">
                <a:solidFill>
                  <a:srgbClr val="0B68FF"/>
                </a:solidFill>
              </a:rPr>
              <a:t>A mass balance determined the volume of flocs in the filter</a:t>
            </a:r>
          </a:p>
        </p:txBody>
      </p:sp>
      <p:pic>
        <p:nvPicPr>
          <p:cNvPr id="339" name="Shape 339" descr="AClogotype (1).png"/>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340" name="Shape 340"/>
          <p:cNvSpPr/>
          <p:nvPr/>
        </p:nvSpPr>
        <p:spPr>
          <a:xfrm rot="-5400000">
            <a:off x="3072587" y="1397587"/>
            <a:ext cx="280200" cy="1150500"/>
          </a:xfrm>
          <a:prstGeom prst="can">
            <a:avLst>
              <a:gd name="adj" fmla="val 25000"/>
            </a:avLst>
          </a:prstGeom>
          <a:solidFill>
            <a:srgbClr val="4A86E8"/>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41" name="Shape 341"/>
          <p:cNvSpPr/>
          <p:nvPr/>
        </p:nvSpPr>
        <p:spPr>
          <a:xfrm>
            <a:off x="3546137" y="1891725"/>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42" name="Shape 342"/>
          <p:cNvSpPr/>
          <p:nvPr/>
        </p:nvSpPr>
        <p:spPr>
          <a:xfrm>
            <a:off x="3387362" y="1950712"/>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43" name="Shape 343"/>
          <p:cNvSpPr/>
          <p:nvPr/>
        </p:nvSpPr>
        <p:spPr>
          <a:xfrm>
            <a:off x="3228587" y="1891725"/>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44" name="Shape 344"/>
          <p:cNvSpPr/>
          <p:nvPr/>
        </p:nvSpPr>
        <p:spPr>
          <a:xfrm>
            <a:off x="3069812" y="1950712"/>
            <a:ext cx="147474"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45" name="Shape 345"/>
          <p:cNvSpPr/>
          <p:nvPr/>
        </p:nvSpPr>
        <p:spPr>
          <a:xfrm>
            <a:off x="2936537" y="1891725"/>
            <a:ext cx="147474"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46" name="Shape 346"/>
          <p:cNvSpPr/>
          <p:nvPr/>
        </p:nvSpPr>
        <p:spPr>
          <a:xfrm>
            <a:off x="2752262" y="1944987"/>
            <a:ext cx="147474"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47" name="Shape 347"/>
          <p:cNvSpPr/>
          <p:nvPr/>
        </p:nvSpPr>
        <p:spPr>
          <a:xfrm>
            <a:off x="3614212" y="1832737"/>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48" name="Shape 348"/>
          <p:cNvSpPr/>
          <p:nvPr/>
        </p:nvSpPr>
        <p:spPr>
          <a:xfrm>
            <a:off x="2842962" y="1832737"/>
            <a:ext cx="147474"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49" name="Shape 349"/>
          <p:cNvSpPr/>
          <p:nvPr/>
        </p:nvSpPr>
        <p:spPr>
          <a:xfrm>
            <a:off x="3307975" y="1832737"/>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0" name="Shape 350"/>
          <p:cNvSpPr/>
          <p:nvPr/>
        </p:nvSpPr>
        <p:spPr>
          <a:xfrm>
            <a:off x="4190312" y="2363500"/>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1" name="Shape 351"/>
          <p:cNvSpPr/>
          <p:nvPr/>
        </p:nvSpPr>
        <p:spPr>
          <a:xfrm>
            <a:off x="4932475" y="3252262"/>
            <a:ext cx="147473" cy="162216"/>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2" name="Shape 352"/>
          <p:cNvSpPr/>
          <p:nvPr/>
        </p:nvSpPr>
        <p:spPr>
          <a:xfrm>
            <a:off x="4233337" y="3090037"/>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3" name="Shape 353"/>
          <p:cNvSpPr/>
          <p:nvPr/>
        </p:nvSpPr>
        <p:spPr>
          <a:xfrm>
            <a:off x="4932475" y="2138562"/>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4" name="Shape 354"/>
          <p:cNvSpPr/>
          <p:nvPr/>
        </p:nvSpPr>
        <p:spPr>
          <a:xfrm>
            <a:off x="4652437" y="2823337"/>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5" name="Shape 355"/>
          <p:cNvSpPr/>
          <p:nvPr/>
        </p:nvSpPr>
        <p:spPr>
          <a:xfrm>
            <a:off x="4652437" y="2480437"/>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6" name="Shape 356"/>
          <p:cNvSpPr/>
          <p:nvPr/>
        </p:nvSpPr>
        <p:spPr>
          <a:xfrm>
            <a:off x="6081187" y="3474737"/>
            <a:ext cx="147473" cy="162216"/>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7" name="Shape 357"/>
          <p:cNvSpPr/>
          <p:nvPr/>
        </p:nvSpPr>
        <p:spPr>
          <a:xfrm>
            <a:off x="4604812" y="3414487"/>
            <a:ext cx="147473" cy="162216"/>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8" name="Shape 358"/>
          <p:cNvSpPr/>
          <p:nvPr/>
        </p:nvSpPr>
        <p:spPr>
          <a:xfrm>
            <a:off x="5623987" y="3533725"/>
            <a:ext cx="147473" cy="162216"/>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9" name="Shape 359"/>
          <p:cNvSpPr txBox="1"/>
          <p:nvPr/>
        </p:nvSpPr>
        <p:spPr>
          <a:xfrm>
            <a:off x="5847223" y="691025"/>
            <a:ext cx="3228300" cy="2486700"/>
          </a:xfrm>
          <a:prstGeom prst="rect">
            <a:avLst/>
          </a:prstGeom>
          <a:noFill/>
          <a:ln>
            <a:noFill/>
          </a:ln>
        </p:spPr>
        <p:txBody>
          <a:bodyPr lIns="121875" tIns="121875" rIns="121875" bIns="121875" anchor="b" anchorCtr="0">
            <a:noAutofit/>
          </a:bodyPr>
          <a:lstStyle/>
          <a:p>
            <a:pPr>
              <a:lnSpc>
                <a:spcPct val="90000"/>
              </a:lnSpc>
              <a:buClr>
                <a:srgbClr val="000000"/>
              </a:buClr>
              <a:buSzPct val="25000"/>
              <a:buFont typeface="Arial"/>
              <a:buNone/>
            </a:pPr>
            <a:r>
              <a:rPr lang="en-US" sz="3600" dirty="0">
                <a:solidFill>
                  <a:srgbClr val="0B68FF"/>
                </a:solidFill>
              </a:rPr>
              <a:t>The volume of flocs is much less than the pore volume</a:t>
            </a:r>
          </a:p>
        </p:txBody>
      </p:sp>
      <p:sp>
        <p:nvSpPr>
          <p:cNvPr id="28"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extLst>
      <p:ext uri="{BB962C8B-B14F-4D97-AF65-F5344CB8AC3E}">
        <p14:creationId xmlns:p14="http://schemas.microsoft.com/office/powerpoint/2010/main" val="285670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1"/>
                                        </p:tgtEl>
                                        <p:attrNameLst>
                                          <p:attrName>style.visibility</p:attrName>
                                        </p:attrNameLst>
                                      </p:cBhvr>
                                      <p:to>
                                        <p:strVal val="visible"/>
                                      </p:to>
                                    </p:set>
                                    <p:animEffect transition="in" filter="fade">
                                      <p:cBhvr>
                                        <p:cTn id="7" dur="300"/>
                                        <p:tgtEl>
                                          <p:spTgt spid="341"/>
                                        </p:tgtEl>
                                      </p:cBhvr>
                                    </p:animEffect>
                                  </p:childTnLst>
                                </p:cTn>
                              </p:par>
                              <p:par>
                                <p:cTn id="8" presetID="10" presetClass="entr" presetSubtype="0" fill="hold" nodeType="withEffect">
                                  <p:stCondLst>
                                    <p:cond delay="0"/>
                                  </p:stCondLst>
                                  <p:childTnLst>
                                    <p:set>
                                      <p:cBhvr>
                                        <p:cTn id="9" dur="1" fill="hold">
                                          <p:stCondLst>
                                            <p:cond delay="0"/>
                                          </p:stCondLst>
                                        </p:cTn>
                                        <p:tgtEl>
                                          <p:spTgt spid="342"/>
                                        </p:tgtEl>
                                        <p:attrNameLst>
                                          <p:attrName>style.visibility</p:attrName>
                                        </p:attrNameLst>
                                      </p:cBhvr>
                                      <p:to>
                                        <p:strVal val="visible"/>
                                      </p:to>
                                    </p:set>
                                    <p:animEffect transition="in" filter="fade">
                                      <p:cBhvr>
                                        <p:cTn id="10" dur="1000"/>
                                        <p:tgtEl>
                                          <p:spTgt spid="342"/>
                                        </p:tgtEl>
                                      </p:cBhvr>
                                    </p:animEffect>
                                  </p:childTnLst>
                                </p:cTn>
                              </p:par>
                              <p:par>
                                <p:cTn id="11" presetID="10" presetClass="entr" presetSubtype="0" fill="hold" nodeType="withEffect">
                                  <p:stCondLst>
                                    <p:cond delay="0"/>
                                  </p:stCondLst>
                                  <p:childTnLst>
                                    <p:set>
                                      <p:cBhvr>
                                        <p:cTn id="12" dur="1" fill="hold">
                                          <p:stCondLst>
                                            <p:cond delay="0"/>
                                          </p:stCondLst>
                                        </p:cTn>
                                        <p:tgtEl>
                                          <p:spTgt spid="343"/>
                                        </p:tgtEl>
                                        <p:attrNameLst>
                                          <p:attrName>style.visibility</p:attrName>
                                        </p:attrNameLst>
                                      </p:cBhvr>
                                      <p:to>
                                        <p:strVal val="visible"/>
                                      </p:to>
                                    </p:set>
                                    <p:animEffect transition="in" filter="fade">
                                      <p:cBhvr>
                                        <p:cTn id="13" dur="1000"/>
                                        <p:tgtEl>
                                          <p:spTgt spid="343"/>
                                        </p:tgtEl>
                                      </p:cBhvr>
                                    </p:animEffect>
                                  </p:childTnLst>
                                </p:cTn>
                              </p:par>
                              <p:par>
                                <p:cTn id="14" presetID="10" presetClass="entr" presetSubtype="0" fill="hold" nodeType="withEffect">
                                  <p:stCondLst>
                                    <p:cond delay="0"/>
                                  </p:stCondLst>
                                  <p:childTnLst>
                                    <p:set>
                                      <p:cBhvr>
                                        <p:cTn id="15" dur="1" fill="hold">
                                          <p:stCondLst>
                                            <p:cond delay="0"/>
                                          </p:stCondLst>
                                        </p:cTn>
                                        <p:tgtEl>
                                          <p:spTgt spid="344"/>
                                        </p:tgtEl>
                                        <p:attrNameLst>
                                          <p:attrName>style.visibility</p:attrName>
                                        </p:attrNameLst>
                                      </p:cBhvr>
                                      <p:to>
                                        <p:strVal val="visible"/>
                                      </p:to>
                                    </p:set>
                                    <p:animEffect transition="in" filter="fade">
                                      <p:cBhvr>
                                        <p:cTn id="16" dur="1000"/>
                                        <p:tgtEl>
                                          <p:spTgt spid="344"/>
                                        </p:tgtEl>
                                      </p:cBhvr>
                                    </p:animEffect>
                                  </p:childTnLst>
                                </p:cTn>
                              </p:par>
                              <p:par>
                                <p:cTn id="17" presetID="10" presetClass="entr" presetSubtype="0" fill="hold" nodeType="withEffect">
                                  <p:stCondLst>
                                    <p:cond delay="0"/>
                                  </p:stCondLst>
                                  <p:childTnLst>
                                    <p:set>
                                      <p:cBhvr>
                                        <p:cTn id="18" dur="1" fill="hold">
                                          <p:stCondLst>
                                            <p:cond delay="0"/>
                                          </p:stCondLst>
                                        </p:cTn>
                                        <p:tgtEl>
                                          <p:spTgt spid="345"/>
                                        </p:tgtEl>
                                        <p:attrNameLst>
                                          <p:attrName>style.visibility</p:attrName>
                                        </p:attrNameLst>
                                      </p:cBhvr>
                                      <p:to>
                                        <p:strVal val="visible"/>
                                      </p:to>
                                    </p:set>
                                    <p:animEffect transition="in" filter="fade">
                                      <p:cBhvr>
                                        <p:cTn id="19" dur="1000"/>
                                        <p:tgtEl>
                                          <p:spTgt spid="345"/>
                                        </p:tgtEl>
                                      </p:cBhvr>
                                    </p:animEffect>
                                  </p:childTnLst>
                                </p:cTn>
                              </p:par>
                              <p:par>
                                <p:cTn id="20" presetID="10" presetClass="entr" presetSubtype="0" fill="hold" nodeType="withEffect">
                                  <p:stCondLst>
                                    <p:cond delay="0"/>
                                  </p:stCondLst>
                                  <p:childTnLst>
                                    <p:set>
                                      <p:cBhvr>
                                        <p:cTn id="21" dur="1" fill="hold">
                                          <p:stCondLst>
                                            <p:cond delay="0"/>
                                          </p:stCondLst>
                                        </p:cTn>
                                        <p:tgtEl>
                                          <p:spTgt spid="346"/>
                                        </p:tgtEl>
                                        <p:attrNameLst>
                                          <p:attrName>style.visibility</p:attrName>
                                        </p:attrNameLst>
                                      </p:cBhvr>
                                      <p:to>
                                        <p:strVal val="visible"/>
                                      </p:to>
                                    </p:set>
                                    <p:animEffect transition="in" filter="fade">
                                      <p:cBhvr>
                                        <p:cTn id="22" dur="1000"/>
                                        <p:tgtEl>
                                          <p:spTgt spid="346"/>
                                        </p:tgtEl>
                                      </p:cBhvr>
                                    </p:animEffect>
                                  </p:childTnLst>
                                </p:cTn>
                              </p:par>
                              <p:par>
                                <p:cTn id="23" presetID="10" presetClass="entr" presetSubtype="0" fill="hold" nodeType="withEffect">
                                  <p:stCondLst>
                                    <p:cond delay="0"/>
                                  </p:stCondLst>
                                  <p:childTnLst>
                                    <p:set>
                                      <p:cBhvr>
                                        <p:cTn id="24" dur="1" fill="hold">
                                          <p:stCondLst>
                                            <p:cond delay="0"/>
                                          </p:stCondLst>
                                        </p:cTn>
                                        <p:tgtEl>
                                          <p:spTgt spid="347"/>
                                        </p:tgtEl>
                                        <p:attrNameLst>
                                          <p:attrName>style.visibility</p:attrName>
                                        </p:attrNameLst>
                                      </p:cBhvr>
                                      <p:to>
                                        <p:strVal val="visible"/>
                                      </p:to>
                                    </p:set>
                                    <p:animEffect transition="in" filter="fade">
                                      <p:cBhvr>
                                        <p:cTn id="25" dur="1000"/>
                                        <p:tgtEl>
                                          <p:spTgt spid="347"/>
                                        </p:tgtEl>
                                      </p:cBhvr>
                                    </p:animEffect>
                                  </p:childTnLst>
                                </p:cTn>
                              </p:par>
                              <p:par>
                                <p:cTn id="26" presetID="10" presetClass="entr" presetSubtype="0" fill="hold" nodeType="withEffect">
                                  <p:stCondLst>
                                    <p:cond delay="0"/>
                                  </p:stCondLst>
                                  <p:childTnLst>
                                    <p:set>
                                      <p:cBhvr>
                                        <p:cTn id="27" dur="1" fill="hold">
                                          <p:stCondLst>
                                            <p:cond delay="0"/>
                                          </p:stCondLst>
                                        </p:cTn>
                                        <p:tgtEl>
                                          <p:spTgt spid="348"/>
                                        </p:tgtEl>
                                        <p:attrNameLst>
                                          <p:attrName>style.visibility</p:attrName>
                                        </p:attrNameLst>
                                      </p:cBhvr>
                                      <p:to>
                                        <p:strVal val="visible"/>
                                      </p:to>
                                    </p:set>
                                    <p:animEffect transition="in" filter="fade">
                                      <p:cBhvr>
                                        <p:cTn id="28" dur="1000"/>
                                        <p:tgtEl>
                                          <p:spTgt spid="348"/>
                                        </p:tgtEl>
                                      </p:cBhvr>
                                    </p:animEffect>
                                  </p:childTnLst>
                                </p:cTn>
                              </p:par>
                              <p:par>
                                <p:cTn id="29" presetID="10" presetClass="entr" presetSubtype="0" fill="hold" nodeType="withEffect">
                                  <p:stCondLst>
                                    <p:cond delay="0"/>
                                  </p:stCondLst>
                                  <p:childTnLst>
                                    <p:set>
                                      <p:cBhvr>
                                        <p:cTn id="30" dur="1" fill="hold">
                                          <p:stCondLst>
                                            <p:cond delay="0"/>
                                          </p:stCondLst>
                                        </p:cTn>
                                        <p:tgtEl>
                                          <p:spTgt spid="349"/>
                                        </p:tgtEl>
                                        <p:attrNameLst>
                                          <p:attrName>style.visibility</p:attrName>
                                        </p:attrNameLst>
                                      </p:cBhvr>
                                      <p:to>
                                        <p:strVal val="visible"/>
                                      </p:to>
                                    </p:set>
                                    <p:animEffect transition="in" filter="fade">
                                      <p:cBhvr>
                                        <p:cTn id="31" dur="1000"/>
                                        <p:tgtEl>
                                          <p:spTgt spid="34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58"/>
                                        </p:tgtEl>
                                        <p:attrNameLst>
                                          <p:attrName>style.visibility</p:attrName>
                                        </p:attrNameLst>
                                      </p:cBhvr>
                                      <p:to>
                                        <p:strVal val="visible"/>
                                      </p:to>
                                    </p:set>
                                    <p:animEffect transition="in" filter="fade">
                                      <p:cBhvr>
                                        <p:cTn id="36" dur="1"/>
                                        <p:tgtEl>
                                          <p:spTgt spid="358"/>
                                        </p:tgtEl>
                                      </p:cBhvr>
                                    </p:animEffect>
                                  </p:childTnLst>
                                </p:cTn>
                              </p:par>
                              <p:par>
                                <p:cTn id="37" presetID="10" presetClass="entr" presetSubtype="0" fill="hold" nodeType="withEffect">
                                  <p:stCondLst>
                                    <p:cond delay="0"/>
                                  </p:stCondLst>
                                  <p:childTnLst>
                                    <p:set>
                                      <p:cBhvr>
                                        <p:cTn id="38" dur="1" fill="hold">
                                          <p:stCondLst>
                                            <p:cond delay="0"/>
                                          </p:stCondLst>
                                        </p:cTn>
                                        <p:tgtEl>
                                          <p:spTgt spid="356"/>
                                        </p:tgtEl>
                                        <p:attrNameLst>
                                          <p:attrName>style.visibility</p:attrName>
                                        </p:attrNameLst>
                                      </p:cBhvr>
                                      <p:to>
                                        <p:strVal val="visible"/>
                                      </p:to>
                                    </p:set>
                                    <p:animEffect transition="in" filter="fade">
                                      <p:cBhvr>
                                        <p:cTn id="39" dur="1000"/>
                                        <p:tgtEl>
                                          <p:spTgt spid="35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50"/>
                                        </p:tgtEl>
                                        <p:attrNameLst>
                                          <p:attrName>style.visibility</p:attrName>
                                        </p:attrNameLst>
                                      </p:cBhvr>
                                      <p:to>
                                        <p:strVal val="visible"/>
                                      </p:to>
                                    </p:set>
                                    <p:animEffect transition="in" filter="fade">
                                      <p:cBhvr>
                                        <p:cTn id="44" dur="1"/>
                                        <p:tgtEl>
                                          <p:spTgt spid="350"/>
                                        </p:tgtEl>
                                      </p:cBhvr>
                                    </p:animEffect>
                                  </p:childTnLst>
                                </p:cTn>
                              </p:par>
                              <p:par>
                                <p:cTn id="45" presetID="10" presetClass="entr" presetSubtype="0" fill="hold" nodeType="withEffect">
                                  <p:stCondLst>
                                    <p:cond delay="0"/>
                                  </p:stCondLst>
                                  <p:childTnLst>
                                    <p:set>
                                      <p:cBhvr>
                                        <p:cTn id="46" dur="1" fill="hold">
                                          <p:stCondLst>
                                            <p:cond delay="0"/>
                                          </p:stCondLst>
                                        </p:cTn>
                                        <p:tgtEl>
                                          <p:spTgt spid="352"/>
                                        </p:tgtEl>
                                        <p:attrNameLst>
                                          <p:attrName>style.visibility</p:attrName>
                                        </p:attrNameLst>
                                      </p:cBhvr>
                                      <p:to>
                                        <p:strVal val="visible"/>
                                      </p:to>
                                    </p:set>
                                    <p:animEffect transition="in" filter="fade">
                                      <p:cBhvr>
                                        <p:cTn id="47" dur="1000"/>
                                        <p:tgtEl>
                                          <p:spTgt spid="352"/>
                                        </p:tgtEl>
                                      </p:cBhvr>
                                    </p:animEffect>
                                  </p:childTnLst>
                                </p:cTn>
                              </p:par>
                              <p:par>
                                <p:cTn id="48" presetID="10" presetClass="entr" presetSubtype="0" fill="hold" nodeType="withEffect">
                                  <p:stCondLst>
                                    <p:cond delay="0"/>
                                  </p:stCondLst>
                                  <p:childTnLst>
                                    <p:set>
                                      <p:cBhvr>
                                        <p:cTn id="49" dur="1" fill="hold">
                                          <p:stCondLst>
                                            <p:cond delay="0"/>
                                          </p:stCondLst>
                                        </p:cTn>
                                        <p:tgtEl>
                                          <p:spTgt spid="353"/>
                                        </p:tgtEl>
                                        <p:attrNameLst>
                                          <p:attrName>style.visibility</p:attrName>
                                        </p:attrNameLst>
                                      </p:cBhvr>
                                      <p:to>
                                        <p:strVal val="visible"/>
                                      </p:to>
                                    </p:set>
                                    <p:animEffect transition="in" filter="fade">
                                      <p:cBhvr>
                                        <p:cTn id="50" dur="1000"/>
                                        <p:tgtEl>
                                          <p:spTgt spid="353"/>
                                        </p:tgtEl>
                                      </p:cBhvr>
                                    </p:animEffect>
                                  </p:childTnLst>
                                </p:cTn>
                              </p:par>
                              <p:par>
                                <p:cTn id="51" presetID="10" presetClass="entr" presetSubtype="0" fill="hold" nodeType="withEffect">
                                  <p:stCondLst>
                                    <p:cond delay="0"/>
                                  </p:stCondLst>
                                  <p:childTnLst>
                                    <p:set>
                                      <p:cBhvr>
                                        <p:cTn id="52" dur="1" fill="hold">
                                          <p:stCondLst>
                                            <p:cond delay="0"/>
                                          </p:stCondLst>
                                        </p:cTn>
                                        <p:tgtEl>
                                          <p:spTgt spid="354"/>
                                        </p:tgtEl>
                                        <p:attrNameLst>
                                          <p:attrName>style.visibility</p:attrName>
                                        </p:attrNameLst>
                                      </p:cBhvr>
                                      <p:to>
                                        <p:strVal val="visible"/>
                                      </p:to>
                                    </p:set>
                                    <p:animEffect transition="in" filter="fade">
                                      <p:cBhvr>
                                        <p:cTn id="53" dur="1000"/>
                                        <p:tgtEl>
                                          <p:spTgt spid="354"/>
                                        </p:tgtEl>
                                      </p:cBhvr>
                                    </p:animEffect>
                                  </p:childTnLst>
                                </p:cTn>
                              </p:par>
                              <p:par>
                                <p:cTn id="54" presetID="10" presetClass="entr" presetSubtype="0" fill="hold" nodeType="withEffect">
                                  <p:stCondLst>
                                    <p:cond delay="0"/>
                                  </p:stCondLst>
                                  <p:childTnLst>
                                    <p:set>
                                      <p:cBhvr>
                                        <p:cTn id="55" dur="1" fill="hold">
                                          <p:stCondLst>
                                            <p:cond delay="0"/>
                                          </p:stCondLst>
                                        </p:cTn>
                                        <p:tgtEl>
                                          <p:spTgt spid="355"/>
                                        </p:tgtEl>
                                        <p:attrNameLst>
                                          <p:attrName>style.visibility</p:attrName>
                                        </p:attrNameLst>
                                      </p:cBhvr>
                                      <p:to>
                                        <p:strVal val="visible"/>
                                      </p:to>
                                    </p:set>
                                    <p:animEffect transition="in" filter="fade">
                                      <p:cBhvr>
                                        <p:cTn id="56" dur="1000"/>
                                        <p:tgtEl>
                                          <p:spTgt spid="355"/>
                                        </p:tgtEl>
                                      </p:cBhvr>
                                    </p:animEffect>
                                  </p:childTnLst>
                                </p:cTn>
                              </p:par>
                              <p:par>
                                <p:cTn id="57" presetID="10" presetClass="entr" presetSubtype="0" fill="hold" nodeType="withEffect">
                                  <p:stCondLst>
                                    <p:cond delay="0"/>
                                  </p:stCondLst>
                                  <p:childTnLst>
                                    <p:set>
                                      <p:cBhvr>
                                        <p:cTn id="58" dur="1" fill="hold">
                                          <p:stCondLst>
                                            <p:cond delay="0"/>
                                          </p:stCondLst>
                                        </p:cTn>
                                        <p:tgtEl>
                                          <p:spTgt spid="357"/>
                                        </p:tgtEl>
                                        <p:attrNameLst>
                                          <p:attrName>style.visibility</p:attrName>
                                        </p:attrNameLst>
                                      </p:cBhvr>
                                      <p:to>
                                        <p:strVal val="visible"/>
                                      </p:to>
                                    </p:set>
                                    <p:animEffect transition="in" filter="fade">
                                      <p:cBhvr>
                                        <p:cTn id="59" dur="1000"/>
                                        <p:tgtEl>
                                          <p:spTgt spid="357"/>
                                        </p:tgtEl>
                                      </p:cBhvr>
                                    </p:animEffect>
                                  </p:childTnLst>
                                </p:cTn>
                              </p:par>
                              <p:par>
                                <p:cTn id="60" presetID="10" presetClass="entr" presetSubtype="0" fill="hold" nodeType="withEffect">
                                  <p:stCondLst>
                                    <p:cond delay="0"/>
                                  </p:stCondLst>
                                  <p:childTnLst>
                                    <p:set>
                                      <p:cBhvr>
                                        <p:cTn id="61" dur="1" fill="hold">
                                          <p:stCondLst>
                                            <p:cond delay="0"/>
                                          </p:stCondLst>
                                        </p:cTn>
                                        <p:tgtEl>
                                          <p:spTgt spid="351"/>
                                        </p:tgtEl>
                                        <p:attrNameLst>
                                          <p:attrName>style.visibility</p:attrName>
                                        </p:attrNameLst>
                                      </p:cBhvr>
                                      <p:to>
                                        <p:strVal val="visible"/>
                                      </p:to>
                                    </p:set>
                                    <p:animEffect transition="in" filter="fade">
                                      <p:cBhvr>
                                        <p:cTn id="62" dur="1000"/>
                                        <p:tgtEl>
                                          <p:spTgt spid="35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1000"/>
                                        <p:tgtEl>
                                          <p:spTgt spid="337"/>
                                        </p:tgtEl>
                                      </p:cBhvr>
                                    </p:animEffect>
                                    <p:set>
                                      <p:cBhvr>
                                        <p:cTn id="67" dur="1" fill="hold">
                                          <p:stCondLst>
                                            <p:cond delay="1000"/>
                                          </p:stCondLst>
                                        </p:cTn>
                                        <p:tgtEl>
                                          <p:spTgt spid="337"/>
                                        </p:tgtEl>
                                        <p:attrNameLst>
                                          <p:attrName>style.visibility</p:attrName>
                                        </p:attrNameLst>
                                      </p:cBhvr>
                                      <p:to>
                                        <p:strVal val="hidden"/>
                                      </p:to>
                                    </p:set>
                                  </p:childTnLst>
                                </p:cTn>
                              </p:par>
                              <p:par>
                                <p:cTn id="68" presetID="10" presetClass="entr" presetSubtype="0" fill="hold" nodeType="withEffect">
                                  <p:stCondLst>
                                    <p:cond delay="0"/>
                                  </p:stCondLst>
                                  <p:childTnLst>
                                    <p:set>
                                      <p:cBhvr>
                                        <p:cTn id="69" dur="1" fill="hold">
                                          <p:stCondLst>
                                            <p:cond delay="0"/>
                                          </p:stCondLst>
                                        </p:cTn>
                                        <p:tgtEl>
                                          <p:spTgt spid="359"/>
                                        </p:tgtEl>
                                        <p:attrNameLst>
                                          <p:attrName>style.visibility</p:attrName>
                                        </p:attrNameLst>
                                      </p:cBhvr>
                                      <p:to>
                                        <p:strVal val="visible"/>
                                      </p:to>
                                    </p:set>
                                    <p:animEffect transition="in" filter="fade">
                                      <p:cBhvr>
                                        <p:cTn id="70" dur="1000"/>
                                        <p:tgtEl>
                                          <p:spTgt spid="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6" name="Shape 366"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67" name="Shape 367"/>
          <p:cNvSpPr/>
          <p:nvPr/>
        </p:nvSpPr>
        <p:spPr>
          <a:xfrm>
            <a:off x="3198080" y="1172275"/>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368" name="Shape 368"/>
          <p:cNvSpPr/>
          <p:nvPr/>
        </p:nvSpPr>
        <p:spPr>
          <a:xfrm flipH="1">
            <a:off x="6061805" y="1172275"/>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369" name="Shape 369"/>
          <p:cNvSpPr txBox="1"/>
          <p:nvPr/>
        </p:nvSpPr>
        <p:spPr>
          <a:xfrm>
            <a:off x="0" y="205600"/>
            <a:ext cx="6682200" cy="1166100"/>
          </a:xfrm>
          <a:prstGeom prst="rect">
            <a:avLst/>
          </a:prstGeom>
          <a:noFill/>
          <a:ln>
            <a:noFill/>
          </a:ln>
        </p:spPr>
        <p:txBody>
          <a:bodyPr lIns="121875" tIns="121875" rIns="121875" bIns="121875" anchor="b" anchorCtr="0">
            <a:noAutofit/>
          </a:bodyPr>
          <a:lstStyle/>
          <a:p>
            <a:pPr>
              <a:lnSpc>
                <a:spcPct val="90000"/>
              </a:lnSpc>
              <a:buSzPct val="25000"/>
            </a:pPr>
            <a:r>
              <a:rPr lang="en-US" sz="3600">
                <a:solidFill>
                  <a:srgbClr val="0B68FF"/>
                </a:solidFill>
              </a:rPr>
              <a:t>The floc buildup geometry must be very small</a:t>
            </a:r>
          </a:p>
        </p:txBody>
      </p:sp>
      <p:sp>
        <p:nvSpPr>
          <p:cNvPr id="370" name="Shape 370"/>
          <p:cNvSpPr txBox="1"/>
          <p:nvPr/>
        </p:nvSpPr>
        <p:spPr>
          <a:xfrm>
            <a:off x="4591050" y="1981200"/>
            <a:ext cx="838200" cy="1371600"/>
          </a:xfrm>
          <a:prstGeom prst="rect">
            <a:avLst/>
          </a:prstGeom>
          <a:noFill/>
          <a:ln>
            <a:noFill/>
          </a:ln>
        </p:spPr>
        <p:txBody>
          <a:bodyPr lIns="91425" tIns="91425" rIns="91425" bIns="91425" anchor="t" anchorCtr="0">
            <a:noAutofit/>
          </a:bodyPr>
          <a:lstStyle/>
          <a:p>
            <a:r>
              <a:rPr lang="en-US" sz="9600" b="1"/>
              <a:t>?</a:t>
            </a:r>
          </a:p>
        </p:txBody>
      </p:sp>
      <p:sp>
        <p:nvSpPr>
          <p:cNvPr id="371" name="Shape 371"/>
          <p:cNvSpPr/>
          <p:nvPr/>
        </p:nvSpPr>
        <p:spPr>
          <a:xfrm>
            <a:off x="3958500" y="2435037"/>
            <a:ext cx="2103300" cy="882300"/>
          </a:xfrm>
          <a:prstGeom prst="can">
            <a:avLst>
              <a:gd name="adj" fmla="val 25000"/>
            </a:avLst>
          </a:prstGeom>
          <a:solidFill>
            <a:srgbClr val="999999"/>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372" name="Shape 372"/>
          <p:cNvSpPr/>
          <p:nvPr/>
        </p:nvSpPr>
        <p:spPr>
          <a:xfrm>
            <a:off x="4395200" y="2479587"/>
            <a:ext cx="1212000" cy="124800"/>
          </a:xfrm>
          <a:prstGeom prst="ellipse">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373" name="Shape 373"/>
          <p:cNvSpPr txBox="1"/>
          <p:nvPr/>
        </p:nvSpPr>
        <p:spPr>
          <a:xfrm>
            <a:off x="0" y="205600"/>
            <a:ext cx="6682200" cy="1166100"/>
          </a:xfrm>
          <a:prstGeom prst="rect">
            <a:avLst/>
          </a:prstGeom>
          <a:noFill/>
          <a:ln>
            <a:noFill/>
          </a:ln>
        </p:spPr>
        <p:txBody>
          <a:bodyPr lIns="121875" tIns="121875" rIns="121875" bIns="121875" anchor="b" anchorCtr="0">
            <a:noAutofit/>
          </a:bodyPr>
          <a:lstStyle/>
          <a:p>
            <a:pPr>
              <a:lnSpc>
                <a:spcPct val="90000"/>
              </a:lnSpc>
              <a:buSzPct val="25000"/>
            </a:pPr>
            <a:r>
              <a:rPr lang="en-US" sz="3600" dirty="0">
                <a:solidFill>
                  <a:srgbClr val="0B68FF"/>
                </a:solidFill>
              </a:rPr>
              <a:t>The proposed geometry is a washer</a:t>
            </a:r>
          </a:p>
        </p:txBody>
      </p:sp>
      <p:sp>
        <p:nvSpPr>
          <p:cNvPr id="12"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extLst>
      <p:ext uri="{BB962C8B-B14F-4D97-AF65-F5344CB8AC3E}">
        <p14:creationId xmlns:p14="http://schemas.microsoft.com/office/powerpoint/2010/main" val="3393829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370"/>
                                        </p:tgtEl>
                                      </p:cBhvr>
                                    </p:animEffect>
                                    <p:set>
                                      <p:cBhvr>
                                        <p:cTn id="7" dur="1" fill="hold">
                                          <p:stCondLst>
                                            <p:cond delay="1000"/>
                                          </p:stCondLst>
                                        </p:cTn>
                                        <p:tgtEl>
                                          <p:spTgt spid="370"/>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71"/>
                                        </p:tgtEl>
                                        <p:attrNameLst>
                                          <p:attrName>style.visibility</p:attrName>
                                        </p:attrNameLst>
                                      </p:cBhvr>
                                      <p:to>
                                        <p:strVal val="visible"/>
                                      </p:to>
                                    </p:set>
                                    <p:animEffect transition="in" filter="fade">
                                      <p:cBhvr>
                                        <p:cTn id="10" dur="1000"/>
                                        <p:tgtEl>
                                          <p:spTgt spid="371"/>
                                        </p:tgtEl>
                                      </p:cBhvr>
                                    </p:animEffect>
                                  </p:childTnLst>
                                </p:cTn>
                              </p:par>
                              <p:par>
                                <p:cTn id="11" presetID="10" presetClass="entr" presetSubtype="0" fill="hold" nodeType="withEffect">
                                  <p:stCondLst>
                                    <p:cond delay="0"/>
                                  </p:stCondLst>
                                  <p:childTnLst>
                                    <p:set>
                                      <p:cBhvr>
                                        <p:cTn id="12" dur="1" fill="hold">
                                          <p:stCondLst>
                                            <p:cond delay="0"/>
                                          </p:stCondLst>
                                        </p:cTn>
                                        <p:tgtEl>
                                          <p:spTgt spid="372"/>
                                        </p:tgtEl>
                                        <p:attrNameLst>
                                          <p:attrName>style.visibility</p:attrName>
                                        </p:attrNameLst>
                                      </p:cBhvr>
                                      <p:to>
                                        <p:strVal val="visible"/>
                                      </p:to>
                                    </p:set>
                                    <p:animEffect transition="in" filter="fade">
                                      <p:cBhvr>
                                        <p:cTn id="13" dur="1000"/>
                                        <p:tgtEl>
                                          <p:spTgt spid="372"/>
                                        </p:tgtEl>
                                      </p:cBhvr>
                                    </p:animEffect>
                                  </p:childTnLst>
                                </p:cTn>
                              </p:par>
                              <p:par>
                                <p:cTn id="14" presetID="10" presetClass="entr" presetSubtype="0" fill="hold" nodeType="withEffect">
                                  <p:stCondLst>
                                    <p:cond delay="0"/>
                                  </p:stCondLst>
                                  <p:childTnLst>
                                    <p:set>
                                      <p:cBhvr>
                                        <p:cTn id="15" dur="1" fill="hold">
                                          <p:stCondLst>
                                            <p:cond delay="0"/>
                                          </p:stCondLst>
                                        </p:cTn>
                                        <p:tgtEl>
                                          <p:spTgt spid="373"/>
                                        </p:tgtEl>
                                        <p:attrNameLst>
                                          <p:attrName>style.visibility</p:attrName>
                                        </p:attrNameLst>
                                      </p:cBhvr>
                                      <p:to>
                                        <p:strVal val="visible"/>
                                      </p:to>
                                    </p:set>
                                    <p:animEffect transition="in" filter="fade">
                                      <p:cBhvr>
                                        <p:cTn id="16" dur="1000"/>
                                        <p:tgtEl>
                                          <p:spTgt spid="373"/>
                                        </p:tgtEl>
                                      </p:cBhvr>
                                    </p:animEffect>
                                  </p:childTnLst>
                                </p:cTn>
                              </p:par>
                              <p:par>
                                <p:cTn id="17" presetID="10" presetClass="exit" presetSubtype="0" fill="hold" nodeType="withEffect">
                                  <p:stCondLst>
                                    <p:cond delay="0"/>
                                  </p:stCondLst>
                                  <p:childTnLst>
                                    <p:animEffect transition="out" filter="fade">
                                      <p:cBhvr>
                                        <p:cTn id="18" dur="1000"/>
                                        <p:tgtEl>
                                          <p:spTgt spid="369"/>
                                        </p:tgtEl>
                                      </p:cBhvr>
                                    </p:animEffect>
                                    <p:set>
                                      <p:cBhvr>
                                        <p:cTn id="19" dur="1" fill="hold">
                                          <p:stCondLst>
                                            <p:cond delay="1000"/>
                                          </p:stCondLst>
                                        </p:cTn>
                                        <p:tgtEl>
                                          <p:spTgt spid="36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pic>
        <p:nvPicPr>
          <p:cNvPr id="380" name="Shape 380"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81" name="Shape 381"/>
          <p:cNvSpPr/>
          <p:nvPr/>
        </p:nvSpPr>
        <p:spPr>
          <a:xfrm>
            <a:off x="3198080" y="1172275"/>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382" name="Shape 382"/>
          <p:cNvSpPr/>
          <p:nvPr/>
        </p:nvSpPr>
        <p:spPr>
          <a:xfrm flipH="1">
            <a:off x="6061805" y="1172275"/>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383" name="Shape 383"/>
          <p:cNvSpPr txBox="1"/>
          <p:nvPr/>
        </p:nvSpPr>
        <p:spPr>
          <a:xfrm>
            <a:off x="0" y="-1308125"/>
            <a:ext cx="7981800" cy="2480400"/>
          </a:xfrm>
          <a:prstGeom prst="rect">
            <a:avLst/>
          </a:prstGeom>
          <a:noFill/>
          <a:ln>
            <a:noFill/>
          </a:ln>
        </p:spPr>
        <p:txBody>
          <a:bodyPr lIns="121875" tIns="121875" rIns="121875" bIns="121875" anchor="b" anchorCtr="0">
            <a:noAutofit/>
          </a:bodyPr>
          <a:lstStyle/>
          <a:p>
            <a:pPr>
              <a:lnSpc>
                <a:spcPct val="90000"/>
              </a:lnSpc>
              <a:buSzPct val="25000"/>
            </a:pPr>
            <a:r>
              <a:rPr lang="en-US" sz="3400" dirty="0">
                <a:solidFill>
                  <a:srgbClr val="0B68FF"/>
                </a:solidFill>
              </a:rPr>
              <a:t>If washers are forming, minor losses should occur in a dirty bed</a:t>
            </a:r>
          </a:p>
        </p:txBody>
      </p:sp>
      <p:sp>
        <p:nvSpPr>
          <p:cNvPr id="384" name="Shape 384"/>
          <p:cNvSpPr/>
          <p:nvPr/>
        </p:nvSpPr>
        <p:spPr>
          <a:xfrm>
            <a:off x="3958500" y="2435037"/>
            <a:ext cx="2103300" cy="882300"/>
          </a:xfrm>
          <a:prstGeom prst="can">
            <a:avLst>
              <a:gd name="adj" fmla="val 25000"/>
            </a:avLst>
          </a:prstGeom>
          <a:solidFill>
            <a:srgbClr val="999999"/>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385" name="Shape 385"/>
          <p:cNvSpPr/>
          <p:nvPr/>
        </p:nvSpPr>
        <p:spPr>
          <a:xfrm>
            <a:off x="4395200" y="2479587"/>
            <a:ext cx="1212000" cy="124800"/>
          </a:xfrm>
          <a:prstGeom prst="ellipse">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cxnSp>
        <p:nvCxnSpPr>
          <p:cNvPr id="386" name="Shape 386"/>
          <p:cNvCxnSpPr/>
          <p:nvPr/>
        </p:nvCxnSpPr>
        <p:spPr>
          <a:xfrm rot="-5400000" flipH="1">
            <a:off x="4123648" y="1806393"/>
            <a:ext cx="693599" cy="205200"/>
          </a:xfrm>
          <a:prstGeom prst="curvedConnector3">
            <a:avLst>
              <a:gd name="adj1" fmla="val 122319"/>
            </a:avLst>
          </a:prstGeom>
          <a:noFill/>
          <a:ln w="57150" cap="flat" cmpd="sng">
            <a:solidFill>
              <a:schemeClr val="dk1"/>
            </a:solidFill>
            <a:prstDash val="solid"/>
            <a:miter/>
            <a:headEnd type="none" w="med" len="med"/>
            <a:tailEnd type="triangle" w="lg" len="lg"/>
          </a:ln>
        </p:spPr>
      </p:cxnSp>
      <p:cxnSp>
        <p:nvCxnSpPr>
          <p:cNvPr id="387" name="Shape 387"/>
          <p:cNvCxnSpPr/>
          <p:nvPr/>
        </p:nvCxnSpPr>
        <p:spPr>
          <a:xfrm rot="5400000">
            <a:off x="5266852" y="1829363"/>
            <a:ext cx="720000" cy="166500"/>
          </a:xfrm>
          <a:prstGeom prst="curvedConnector3">
            <a:avLst>
              <a:gd name="adj1" fmla="val 120244"/>
            </a:avLst>
          </a:prstGeom>
          <a:noFill/>
          <a:ln w="57150" cap="flat" cmpd="sng">
            <a:solidFill>
              <a:schemeClr val="dk1"/>
            </a:solidFill>
            <a:prstDash val="solid"/>
            <a:miter/>
            <a:headEnd type="none" w="med" len="med"/>
            <a:tailEnd type="triangle" w="lg" len="lg"/>
          </a:ln>
        </p:spPr>
      </p:cxnSp>
      <p:cxnSp>
        <p:nvCxnSpPr>
          <p:cNvPr id="388" name="Shape 388"/>
          <p:cNvCxnSpPr/>
          <p:nvPr/>
        </p:nvCxnSpPr>
        <p:spPr>
          <a:xfrm rot="-5400000" flipH="1">
            <a:off x="4650200" y="1890389"/>
            <a:ext cx="719999" cy="25200"/>
          </a:xfrm>
          <a:prstGeom prst="curvedConnector3">
            <a:avLst>
              <a:gd name="adj1" fmla="val 120244"/>
            </a:avLst>
          </a:prstGeom>
          <a:noFill/>
          <a:ln w="57150" cap="flat" cmpd="sng">
            <a:solidFill>
              <a:schemeClr val="dk1"/>
            </a:solidFill>
            <a:prstDash val="solid"/>
            <a:miter/>
            <a:headEnd type="none" w="med" len="med"/>
            <a:tailEnd type="triangle" w="lg" len="lg"/>
          </a:ln>
        </p:spPr>
      </p:cxnSp>
      <p:cxnSp>
        <p:nvCxnSpPr>
          <p:cNvPr id="389" name="Shape 389"/>
          <p:cNvCxnSpPr/>
          <p:nvPr/>
        </p:nvCxnSpPr>
        <p:spPr>
          <a:xfrm rot="5400000">
            <a:off x="4476538" y="3998933"/>
            <a:ext cx="887358" cy="80621"/>
          </a:xfrm>
          <a:prstGeom prst="curvedConnector3">
            <a:avLst>
              <a:gd name="adj1" fmla="val 87489"/>
            </a:avLst>
          </a:prstGeom>
          <a:noFill/>
          <a:ln w="57150" cap="flat" cmpd="sng">
            <a:solidFill>
              <a:schemeClr val="dk1"/>
            </a:solidFill>
            <a:prstDash val="solid"/>
            <a:miter/>
            <a:headEnd type="none" w="med" len="med"/>
            <a:tailEnd type="triangle" w="lg" len="lg"/>
          </a:ln>
        </p:spPr>
      </p:cxnSp>
      <p:cxnSp>
        <p:nvCxnSpPr>
          <p:cNvPr id="390" name="Shape 390"/>
          <p:cNvCxnSpPr/>
          <p:nvPr/>
        </p:nvCxnSpPr>
        <p:spPr>
          <a:xfrm rot="-5400000" flipH="1">
            <a:off x="5092515" y="3665663"/>
            <a:ext cx="814200" cy="585900"/>
          </a:xfrm>
          <a:prstGeom prst="curvedConnector3">
            <a:avLst>
              <a:gd name="adj1" fmla="val 89531"/>
            </a:avLst>
          </a:prstGeom>
          <a:noFill/>
          <a:ln w="57150" cap="flat" cmpd="sng">
            <a:solidFill>
              <a:schemeClr val="dk1"/>
            </a:solidFill>
            <a:prstDash val="solid"/>
            <a:miter/>
            <a:headEnd type="none" w="med" len="med"/>
            <a:tailEnd type="triangle" w="lg" len="lg"/>
          </a:ln>
        </p:spPr>
      </p:cxnSp>
      <p:cxnSp>
        <p:nvCxnSpPr>
          <p:cNvPr id="391" name="Shape 391"/>
          <p:cNvCxnSpPr/>
          <p:nvPr/>
        </p:nvCxnSpPr>
        <p:spPr>
          <a:xfrm rot="5400000">
            <a:off x="3994509" y="3707796"/>
            <a:ext cx="849300" cy="501600"/>
          </a:xfrm>
          <a:prstGeom prst="curvedConnector3">
            <a:avLst>
              <a:gd name="adj1" fmla="val 84675"/>
            </a:avLst>
          </a:prstGeom>
          <a:noFill/>
          <a:ln w="57150" cap="flat" cmpd="sng">
            <a:solidFill>
              <a:schemeClr val="dk1"/>
            </a:solidFill>
            <a:prstDash val="solid"/>
            <a:miter/>
            <a:headEnd type="none" w="med" len="med"/>
            <a:tailEnd type="triangle" w="lg" len="lg"/>
          </a:ln>
        </p:spPr>
      </p:cxnSp>
      <p:sp>
        <p:nvSpPr>
          <p:cNvPr id="392" name="Shape 392"/>
          <p:cNvSpPr/>
          <p:nvPr/>
        </p:nvSpPr>
        <p:spPr>
          <a:xfrm>
            <a:off x="3881684" y="3394701"/>
            <a:ext cx="428650" cy="649800"/>
          </a:xfrm>
          <a:custGeom>
            <a:avLst/>
            <a:gdLst/>
            <a:ahLst/>
            <a:cxnLst/>
            <a:rect l="0" t="0" r="0" b="0"/>
            <a:pathLst>
              <a:path w="17146" h="25992" extrusionOk="0">
                <a:moveTo>
                  <a:pt x="2467" y="7849"/>
                </a:moveTo>
                <a:cubicBezTo>
                  <a:pt x="2467" y="4073"/>
                  <a:pt x="7185" y="-686"/>
                  <a:pt x="10849" y="229"/>
                </a:cubicBezTo>
                <a:cubicBezTo>
                  <a:pt x="15815" y="1470"/>
                  <a:pt x="17669" y="9257"/>
                  <a:pt x="16945" y="14326"/>
                </a:cubicBezTo>
                <a:cubicBezTo>
                  <a:pt x="16089" y="20314"/>
                  <a:pt x="8716" y="27223"/>
                  <a:pt x="2848" y="25756"/>
                </a:cubicBezTo>
                <a:cubicBezTo>
                  <a:pt x="-132" y="25010"/>
                  <a:pt x="-1042" y="17985"/>
                  <a:pt x="1705" y="16612"/>
                </a:cubicBezTo>
              </a:path>
            </a:pathLst>
          </a:custGeom>
          <a:noFill/>
          <a:ln w="38100" cap="flat" cmpd="sng">
            <a:solidFill>
              <a:srgbClr val="000000"/>
            </a:solidFill>
            <a:prstDash val="solid"/>
            <a:round/>
            <a:headEnd type="none" w="lg" len="lg"/>
            <a:tailEnd type="none" w="lg" len="lg"/>
          </a:ln>
        </p:spPr>
      </p:sp>
      <p:sp>
        <p:nvSpPr>
          <p:cNvPr id="393" name="Shape 393"/>
          <p:cNvSpPr/>
          <p:nvPr/>
        </p:nvSpPr>
        <p:spPr>
          <a:xfrm rot="2074658">
            <a:off x="3907649" y="3596528"/>
            <a:ext cx="166513" cy="246146"/>
          </a:xfrm>
          <a:prstGeom prst="triangle">
            <a:avLst>
              <a:gd name="adj" fmla="val 50000"/>
            </a:avLst>
          </a:prstGeom>
          <a:solidFill>
            <a:srgbClr val="000000"/>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94" name="Shape 394"/>
          <p:cNvSpPr/>
          <p:nvPr/>
        </p:nvSpPr>
        <p:spPr>
          <a:xfrm flipH="1">
            <a:off x="5607205" y="3394701"/>
            <a:ext cx="428650" cy="649800"/>
          </a:xfrm>
          <a:custGeom>
            <a:avLst/>
            <a:gdLst/>
            <a:ahLst/>
            <a:cxnLst/>
            <a:rect l="0" t="0" r="0" b="0"/>
            <a:pathLst>
              <a:path w="17146" h="25992" extrusionOk="0">
                <a:moveTo>
                  <a:pt x="2467" y="7849"/>
                </a:moveTo>
                <a:cubicBezTo>
                  <a:pt x="2467" y="4073"/>
                  <a:pt x="7185" y="-686"/>
                  <a:pt x="10849" y="229"/>
                </a:cubicBezTo>
                <a:cubicBezTo>
                  <a:pt x="15815" y="1470"/>
                  <a:pt x="17669" y="9257"/>
                  <a:pt x="16945" y="14326"/>
                </a:cubicBezTo>
                <a:cubicBezTo>
                  <a:pt x="16089" y="20314"/>
                  <a:pt x="8716" y="27223"/>
                  <a:pt x="2848" y="25756"/>
                </a:cubicBezTo>
                <a:cubicBezTo>
                  <a:pt x="-132" y="25010"/>
                  <a:pt x="-1042" y="17985"/>
                  <a:pt x="1705" y="16612"/>
                </a:cubicBezTo>
              </a:path>
            </a:pathLst>
          </a:custGeom>
          <a:noFill/>
          <a:ln w="38100" cap="flat" cmpd="sng">
            <a:solidFill>
              <a:srgbClr val="000000"/>
            </a:solidFill>
            <a:prstDash val="solid"/>
            <a:round/>
            <a:headEnd type="none" w="lg" len="lg"/>
            <a:tailEnd type="none" w="lg" len="lg"/>
          </a:ln>
        </p:spPr>
      </p:sp>
      <p:sp>
        <p:nvSpPr>
          <p:cNvPr id="395" name="Shape 395"/>
          <p:cNvSpPr/>
          <p:nvPr/>
        </p:nvSpPr>
        <p:spPr>
          <a:xfrm rot="-2074658" flipH="1">
            <a:off x="5843377" y="3596528"/>
            <a:ext cx="166513" cy="246146"/>
          </a:xfrm>
          <a:prstGeom prst="triangle">
            <a:avLst>
              <a:gd name="adj" fmla="val 50000"/>
            </a:avLst>
          </a:prstGeom>
          <a:solidFill>
            <a:srgbClr val="000000"/>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1"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extLst>
      <p:ext uri="{BB962C8B-B14F-4D97-AF65-F5344CB8AC3E}">
        <p14:creationId xmlns:p14="http://schemas.microsoft.com/office/powerpoint/2010/main" val="1892572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01" name="Shape 401"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403" name="Shape 403"/>
          <p:cNvSpPr txBox="1"/>
          <p:nvPr/>
        </p:nvSpPr>
        <p:spPr>
          <a:xfrm>
            <a:off x="451623" y="559075"/>
            <a:ext cx="6311100" cy="622500"/>
          </a:xfrm>
          <a:prstGeom prst="rect">
            <a:avLst/>
          </a:prstGeom>
          <a:noFill/>
          <a:ln>
            <a:noFill/>
          </a:ln>
        </p:spPr>
        <p:txBody>
          <a:bodyPr lIns="121875" tIns="121875" rIns="121875" bIns="121875" anchor="b" anchorCtr="0">
            <a:noAutofit/>
          </a:bodyPr>
          <a:lstStyle/>
          <a:p>
            <a:pPr>
              <a:lnSpc>
                <a:spcPct val="90000"/>
              </a:lnSpc>
              <a:buSzPct val="25000"/>
            </a:pPr>
            <a:r>
              <a:rPr lang="en-US" sz="3000" dirty="0">
                <a:solidFill>
                  <a:srgbClr val="0B68FF"/>
                </a:solidFill>
              </a:rPr>
              <a:t>Head loss in a clean bed is linear, since there are only major losses</a:t>
            </a:r>
          </a:p>
        </p:txBody>
      </p:sp>
      <p:pic>
        <p:nvPicPr>
          <p:cNvPr id="404" name="Shape 404"/>
          <p:cNvPicPr preferRelativeResize="0"/>
          <p:nvPr/>
        </p:nvPicPr>
        <p:blipFill>
          <a:blip r:embed="rId4">
            <a:alphaModFix/>
          </a:blip>
          <a:stretch>
            <a:fillRect/>
          </a:stretch>
        </p:blipFill>
        <p:spPr>
          <a:xfrm>
            <a:off x="1758493" y="1135124"/>
            <a:ext cx="4787451" cy="3542374"/>
          </a:xfrm>
          <a:prstGeom prst="rect">
            <a:avLst/>
          </a:prstGeom>
          <a:noFill/>
          <a:ln w="15875">
            <a:solidFill>
              <a:schemeClr val="accent1"/>
            </a:solidFill>
          </a:ln>
        </p:spPr>
      </p:pic>
      <p:sp>
        <p:nvSpPr>
          <p:cNvPr id="7"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Final Spring 2017</a:t>
            </a:r>
          </a:p>
        </p:txBody>
      </p:sp>
    </p:spTree>
    <p:extLst>
      <p:ext uri="{BB962C8B-B14F-4D97-AF65-F5344CB8AC3E}">
        <p14:creationId xmlns:p14="http://schemas.microsoft.com/office/powerpoint/2010/main" val="275081015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uaClara Template" id="{58FE236C-0CF3-462D-AF5A-01ACB72B76F0}" vid="{677C4ACB-7CCC-4D44-873F-954A76C34B2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uaClara Template" id="{58FE236C-0CF3-462D-AF5A-01ACB72B76F0}" vid="{677C4ACB-7CCC-4D44-873F-954A76C34B2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uaClara Template" id="{58FE236C-0CF3-462D-AF5A-01ACB72B76F0}" vid="{677C4ACB-7CCC-4D44-873F-954A76C34B2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uaClara Template" id="{58FE236C-0CF3-462D-AF5A-01ACB72B76F0}" vid="{677C4ACB-7CCC-4D44-873F-954A76C34B2A}"/>
    </a:ext>
  </a:ext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uaClara Template" id="{58FE236C-0CF3-462D-AF5A-01ACB72B76F0}" vid="{677C4ACB-7CCC-4D44-873F-954A76C34B2A}"/>
    </a:ext>
  </a:ext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uaClara Template" id="{58FE236C-0CF3-462D-AF5A-01ACB72B76F0}" vid="{677C4ACB-7CCC-4D44-873F-954A76C34B2A}"/>
    </a:ext>
  </a:extLst>
</a:theme>
</file>

<file path=ppt/theme/theme9.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1776</TotalTime>
  <Words>2545</Words>
  <Application>Microsoft Office PowerPoint</Application>
  <PresentationFormat>On-screen Show (16:9)</PresentationFormat>
  <Paragraphs>177</Paragraphs>
  <Slides>24</Slides>
  <Notes>24</Notes>
  <HiddenSlides>0</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24</vt:i4>
      </vt:variant>
    </vt:vector>
  </HeadingPairs>
  <TitlesOfParts>
    <vt:vector size="37" baseType="lpstr">
      <vt:lpstr>Arial</vt:lpstr>
      <vt:lpstr>Calibri</vt:lpstr>
      <vt:lpstr>Calibri Light</vt:lpstr>
      <vt:lpstr>Cambria Math</vt:lpstr>
      <vt:lpstr>Times New Roman</vt:lpstr>
      <vt:lpstr>Office Theme</vt:lpstr>
      <vt:lpstr>Office Theme</vt:lpstr>
      <vt:lpstr>1_Office Theme</vt:lpstr>
      <vt:lpstr>2_Office Theme</vt:lpstr>
      <vt:lpstr>3_Office Theme</vt:lpstr>
      <vt:lpstr>4_Office Theme</vt:lpstr>
      <vt:lpstr>5_Office Theme</vt:lpstr>
      <vt:lpstr>6_Office Theme</vt:lpstr>
      <vt:lpstr>PowerPoint Presentation</vt:lpstr>
      <vt:lpstr>PowerPoint Presentation</vt:lpstr>
      <vt:lpstr>PowerPoint Presentation</vt:lpstr>
      <vt:lpstr>Constriction model represents the pores as empty chambers</vt:lpstr>
      <vt:lpstr>Streamline convergence theory validates the constriction model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Future teams will work to better understand rapid sand filters </vt:lpstr>
      <vt:lpstr>PowerPoint Presentation</vt:lpstr>
      <vt:lpstr>PowerPoint Presentation</vt:lpstr>
      <vt:lpstr>Filter Schematic</vt:lpstr>
      <vt:lpstr>Conditions used to test the filter</vt:lpstr>
      <vt:lpstr>Filter performance is inconsistent</vt:lpstr>
      <vt:lpstr>Clean Bed Head Loss</vt:lpstr>
      <vt:lpstr>Dirty Bed Head Loss</vt:lpstr>
      <vt:lpstr>Particles are removed in the active filter zone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Lucinda Li</dc:creator>
  <cp:lastModifiedBy>Lucinda Li</cp:lastModifiedBy>
  <cp:revision>69</cp:revision>
  <dcterms:modified xsi:type="dcterms:W3CDTF">2017-05-19T15:53:46Z</dcterms:modified>
</cp:coreProperties>
</file>