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0"/>
  </p:notesMasterIdLst>
  <p:sldIdLst>
    <p:sldId id="256" r:id="rId2"/>
    <p:sldId id="355" r:id="rId3"/>
    <p:sldId id="354" r:id="rId4"/>
    <p:sldId id="356" r:id="rId5"/>
    <p:sldId id="357" r:id="rId6"/>
    <p:sldId id="369" r:id="rId7"/>
    <p:sldId id="358" r:id="rId8"/>
    <p:sldId id="364" r:id="rId9"/>
    <p:sldId id="365" r:id="rId10"/>
    <p:sldId id="370" r:id="rId11"/>
    <p:sldId id="359" r:id="rId12"/>
    <p:sldId id="371" r:id="rId13"/>
    <p:sldId id="368" r:id="rId14"/>
    <p:sldId id="360" r:id="rId15"/>
    <p:sldId id="361" r:id="rId16"/>
    <p:sldId id="362" r:id="rId17"/>
    <p:sldId id="363" r:id="rId18"/>
    <p:sldId id="36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BD97"/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71927" autoAdjust="0"/>
  </p:normalViewPr>
  <p:slideViewPr>
    <p:cSldViewPr>
      <p:cViewPr varScale="1">
        <p:scale>
          <a:sx n="53" d="100"/>
          <a:sy n="53" d="100"/>
        </p:scale>
        <p:origin x="10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19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P:</a:t>
            </a:r>
            <a:r>
              <a:rPr lang="en-US" baseline="0" dirty="0" smtClean="0"/>
              <a:t> </a:t>
            </a:r>
            <a:r>
              <a:rPr lang="en-US" dirty="0" smtClean="0"/>
              <a:t>we adjust depending on clay stock value, more dilute stocks mean higher P values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 : lower value means fewer previous points from memory used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57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06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Turbidity breakthrough: a crack</a:t>
            </a:r>
            <a:r>
              <a:rPr lang="en-US" baseline="0" dirty="0" smtClean="0"/>
              <a:t> in the filter bed that allows the passage of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through a filter will cause an increase in filter effluent turbidity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5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6600" y="4038600"/>
            <a:ext cx="3962400" cy="624673"/>
          </a:xfrm>
        </p:spPr>
        <p:txBody>
          <a:bodyPr/>
          <a:lstStyle/>
          <a:p>
            <a:pPr algn="ctr"/>
            <a:r>
              <a:rPr lang="es-HN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Michelle </a:t>
            </a:r>
            <a:r>
              <a:rPr lang="es-HN" dirty="0" err="1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Bowen</a:t>
            </a:r>
            <a:endParaRPr lang="es-HN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es-HN" dirty="0" err="1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Theresa</a:t>
            </a:r>
            <a:r>
              <a:rPr lang="es-HN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s-HN" dirty="0" err="1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Chu</a:t>
            </a:r>
            <a:r>
              <a:rPr lang="es-HN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HN" dirty="0" err="1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Tanya</a:t>
            </a:r>
            <a:r>
              <a:rPr lang="es-HN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s-HN" dirty="0" err="1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Peifer</a:t>
            </a:r>
            <a:endParaRPr lang="es-HN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s-HN" dirty="0" smtClean="0"/>
              <a:t>SRSF </a:t>
            </a:r>
            <a:r>
              <a:rPr lang="es-HN" dirty="0" err="1" smtClean="0"/>
              <a:t>Theory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Effluent Turbidity I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731930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463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Effluent Turbidity II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484290"/>
            <a:ext cx="7391401" cy="537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263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Effluent Turbidity II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96012"/>
            <a:ext cx="7391400" cy="536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28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03835"/>
            <a:ext cx="7315200" cy="532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634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82000" cy="2133600"/>
          </a:xfrm>
        </p:spPr>
        <p:txBody>
          <a:bodyPr/>
          <a:lstStyle/>
          <a:p>
            <a:r>
              <a:rPr lang="en-US" dirty="0" smtClean="0"/>
              <a:t>Filter successfully reduced the turbidity &lt; 0.5 NTU</a:t>
            </a:r>
          </a:p>
          <a:p>
            <a:r>
              <a:rPr lang="en-US" dirty="0" smtClean="0"/>
              <a:t>Control experiment at 0.0 mg/L of PAC – 1 NTU</a:t>
            </a:r>
          </a:p>
          <a:p>
            <a:r>
              <a:rPr lang="en-US" dirty="0" smtClean="0"/>
              <a:t>Coagulant joins to particles, which are more easily removed by the filter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34788" y="3886200"/>
            <a:ext cx="3760694" cy="2133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0.2 mg/L PAC</a:t>
            </a:r>
          </a:p>
          <a:p>
            <a:r>
              <a:rPr lang="en-US" dirty="0" smtClean="0"/>
              <a:t>Turbidity – 0.08 NTU for over 12 hours</a:t>
            </a:r>
          </a:p>
          <a:p>
            <a:r>
              <a:rPr lang="en-US" dirty="0" smtClean="0"/>
              <a:t>Head loss – smaller rate of increase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648200" y="3904129"/>
                <a:ext cx="3760694" cy="2133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0.65 mg/L PAC</a:t>
                </a:r>
              </a:p>
              <a:p>
                <a:r>
                  <a:rPr lang="en-US" dirty="0" smtClean="0"/>
                  <a:t>Turbidity – 0.05 NTU and then increases</a:t>
                </a:r>
              </a:p>
              <a:p>
                <a:r>
                  <a:rPr lang="en-US" dirty="0" smtClean="0"/>
                  <a:t>Fails 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dirty="0" smtClean="0"/>
                  <a:t> 6 hours</a:t>
                </a:r>
              </a:p>
              <a:p>
                <a:r>
                  <a:rPr lang="en-US" dirty="0"/>
                  <a:t>Head loss </a:t>
                </a:r>
                <a:r>
                  <a:rPr lang="en-US" dirty="0" smtClean="0"/>
                  <a:t>– greater rate of increase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48200" y="3904129"/>
                <a:ext cx="3760694" cy="2133600"/>
              </a:xfrm>
              <a:blipFill rotWithShape="0">
                <a:blip r:embed="rId2"/>
                <a:stretch>
                  <a:fillRect l="-3409" t="-2571" b="-44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3339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1" y="1752600"/>
            <a:ext cx="3462145" cy="4953000"/>
          </a:xfrm>
        </p:spPr>
        <p:txBody>
          <a:bodyPr/>
          <a:lstStyle/>
          <a:p>
            <a:r>
              <a:rPr lang="en-US" dirty="0" smtClean="0"/>
              <a:t>PID control</a:t>
            </a:r>
          </a:p>
          <a:p>
            <a:pPr lvl="1"/>
            <a:r>
              <a:rPr lang="en-US" dirty="0" smtClean="0"/>
              <a:t>Overcorrecting</a:t>
            </a:r>
          </a:p>
          <a:p>
            <a:pPr lvl="1"/>
            <a:r>
              <a:rPr lang="en-US" dirty="0" smtClean="0"/>
              <a:t>Malfunctions</a:t>
            </a:r>
          </a:p>
          <a:p>
            <a:r>
              <a:rPr lang="en-US" dirty="0" smtClean="0"/>
              <a:t>Air in the column after long experiments</a:t>
            </a:r>
          </a:p>
          <a:p>
            <a:pPr lvl="1"/>
            <a:r>
              <a:rPr lang="en-US" dirty="0" smtClean="0"/>
              <a:t>Cause unknown</a:t>
            </a:r>
          </a:p>
          <a:p>
            <a:r>
              <a:rPr lang="en-US" dirty="0" smtClean="0"/>
              <a:t>Head loss values</a:t>
            </a:r>
          </a:p>
          <a:p>
            <a:pPr lvl="1"/>
            <a:r>
              <a:rPr lang="en-US" dirty="0" smtClean="0"/>
              <a:t>Unrealistic</a:t>
            </a:r>
          </a:p>
          <a:p>
            <a:pPr marL="685800" lvl="1" indent="0">
              <a:buNone/>
            </a:pPr>
            <a:r>
              <a:rPr lang="en-US" dirty="0" smtClean="0"/>
              <a:t>(over 200 cm)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45" y="1828800"/>
            <a:ext cx="5453255" cy="3962400"/>
          </a:xfrm>
        </p:spPr>
      </p:pic>
    </p:spTree>
    <p:extLst>
      <p:ext uri="{BB962C8B-B14F-4D97-AF65-F5344CB8AC3E}">
        <p14:creationId xmlns:p14="http://schemas.microsoft.com/office/powerpoint/2010/main" val="587095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8458200" cy="5257800"/>
          </a:xfrm>
        </p:spPr>
        <p:txBody>
          <a:bodyPr/>
          <a:lstStyle/>
          <a:p>
            <a:r>
              <a:rPr lang="en-US" dirty="0" smtClean="0"/>
              <a:t>Higher </a:t>
            </a:r>
            <a:r>
              <a:rPr lang="en-US" dirty="0"/>
              <a:t>coagulant doses – effluent </a:t>
            </a:r>
            <a:r>
              <a:rPr lang="en-US" dirty="0" smtClean="0"/>
              <a:t>turbidity is consistent and then </a:t>
            </a:r>
            <a:r>
              <a:rPr lang="en-US" dirty="0"/>
              <a:t>increases over </a:t>
            </a:r>
            <a:r>
              <a:rPr lang="en-US" dirty="0" smtClean="0"/>
              <a:t>time</a:t>
            </a:r>
          </a:p>
          <a:p>
            <a:pPr lvl="1"/>
            <a:r>
              <a:rPr lang="en-US" dirty="0" smtClean="0"/>
              <a:t>Turbidity breakthrough possible</a:t>
            </a:r>
          </a:p>
          <a:p>
            <a:r>
              <a:rPr lang="en-US" dirty="0" smtClean="0"/>
              <a:t>Lower flow rate – </a:t>
            </a:r>
            <a:r>
              <a:rPr lang="en-US" dirty="0"/>
              <a:t>f</a:t>
            </a:r>
            <a:r>
              <a:rPr lang="en-US" dirty="0" smtClean="0"/>
              <a:t>ilter performance increases over time</a:t>
            </a:r>
          </a:p>
          <a:p>
            <a:r>
              <a:rPr lang="en-US" dirty="0" smtClean="0"/>
              <a:t>Effluent turbidity lower at 0.2 than 0.65 mg/L overall</a:t>
            </a:r>
          </a:p>
          <a:p>
            <a:r>
              <a:rPr lang="en-US" dirty="0" smtClean="0"/>
              <a:t>0.65 mg/L – performs better for shorter runtime</a:t>
            </a:r>
          </a:p>
          <a:p>
            <a:r>
              <a:rPr lang="en-US" dirty="0" smtClean="0"/>
              <a:t>Current head loss data does not show when clogging occurs</a:t>
            </a:r>
          </a:p>
          <a:p>
            <a:r>
              <a:rPr lang="en-US" dirty="0" smtClean="0"/>
              <a:t>Need to run more experiments to confirm trends</a:t>
            </a:r>
          </a:p>
        </p:txBody>
      </p:sp>
    </p:spTree>
    <p:extLst>
      <p:ext uri="{BB962C8B-B14F-4D97-AF65-F5344CB8AC3E}">
        <p14:creationId xmlns:p14="http://schemas.microsoft.com/office/powerpoint/2010/main" val="1913691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future semesters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sz="4000" dirty="0" smtClean="0"/>
              <a:t>Run experiments over range of coagulant doses</a:t>
            </a:r>
          </a:p>
          <a:p>
            <a:r>
              <a:rPr lang="en-US" sz="4000" dirty="0" smtClean="0"/>
              <a:t>Effluent turbidity and head loss:</a:t>
            </a:r>
          </a:p>
          <a:p>
            <a:pPr lvl="1"/>
            <a:r>
              <a:rPr lang="en-US" sz="3600" dirty="0" smtClean="0"/>
              <a:t>Compile data</a:t>
            </a:r>
          </a:p>
          <a:p>
            <a:pPr lvl="1"/>
            <a:r>
              <a:rPr lang="en-US" sz="3600" dirty="0" smtClean="0"/>
              <a:t>Analyze trends</a:t>
            </a:r>
          </a:p>
          <a:p>
            <a:r>
              <a:rPr lang="en-US" sz="4400" dirty="0" smtClean="0"/>
              <a:t>Create a model for SRSF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255512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 descr="An elephant sitting down spraying water all over itself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00199"/>
            <a:ext cx="3581400" cy="523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7664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5388328" y="1698249"/>
            <a:ext cx="2362200" cy="4781550"/>
            <a:chOff x="0" y="0"/>
            <a:chExt cx="20574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2057400" cy="4343400"/>
              <a:chOff x="0" y="0"/>
              <a:chExt cx="20574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1485900" y="16002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1485900" y="2628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1485900" y="3771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57225" y="1600200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71500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7225" y="2628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57225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SRSF?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r>
              <a:rPr lang="en-US" sz="3200" b="1" dirty="0"/>
              <a:t>S</a:t>
            </a:r>
            <a:r>
              <a:rPr lang="en-US" sz="3200" dirty="0"/>
              <a:t>tacked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b="1" dirty="0"/>
              <a:t>F</a:t>
            </a:r>
            <a:r>
              <a:rPr lang="en-US" sz="3200" dirty="0"/>
              <a:t>ilter/</a:t>
            </a:r>
            <a:r>
              <a:rPr lang="en-US" sz="3200" b="1" dirty="0"/>
              <a:t>F</a:t>
            </a:r>
            <a:r>
              <a:rPr lang="en-US" sz="3200" dirty="0"/>
              <a:t>iltration</a:t>
            </a:r>
          </a:p>
          <a:p>
            <a:r>
              <a:rPr lang="en-US" dirty="0" smtClean="0"/>
              <a:t>Invented by </a:t>
            </a:r>
            <a:r>
              <a:rPr lang="en-US" dirty="0" err="1" smtClean="0"/>
              <a:t>AguaClara</a:t>
            </a:r>
            <a:r>
              <a:rPr lang="en-US" dirty="0" smtClean="0"/>
              <a:t> and used in newer plants </a:t>
            </a:r>
          </a:p>
          <a:p>
            <a:r>
              <a:rPr lang="en-US" dirty="0" smtClean="0"/>
              <a:t>How is it different?</a:t>
            </a:r>
          </a:p>
          <a:p>
            <a:pPr lvl="1"/>
            <a:r>
              <a:rPr lang="en-US" dirty="0" smtClean="0"/>
              <a:t>Water enters the filter through embedded tubes</a:t>
            </a:r>
            <a:endParaRPr lang="en-US" dirty="0"/>
          </a:p>
          <a:p>
            <a:pPr lvl="1"/>
            <a:r>
              <a:rPr lang="en-US" dirty="0" smtClean="0"/>
              <a:t>Allows for 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5181600" y="345405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H="1">
            <a:off x="5181600" y="459764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H="1">
            <a:off x="5181600" y="5850648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538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SRSF Theory </a:t>
            </a:r>
            <a:r>
              <a:rPr lang="en-US" dirty="0" err="1" smtClean="0"/>
              <a:t>Subteam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4000" dirty="0" smtClean="0"/>
              <a:t>Create a theoretical understanding of how Stacked Rapid Sand Filters work</a:t>
            </a:r>
          </a:p>
          <a:p>
            <a:r>
              <a:rPr lang="en-US" sz="4000" smtClean="0"/>
              <a:t>Develop a model</a:t>
            </a:r>
            <a:endParaRPr lang="en-US" sz="4000" dirty="0" smtClean="0"/>
          </a:p>
          <a:p>
            <a:pPr lvl="1"/>
            <a:r>
              <a:rPr lang="en-US" sz="3600" dirty="0" smtClean="0"/>
              <a:t>Conduct experiments with varying inputs and monitoring outputs</a:t>
            </a:r>
          </a:p>
          <a:p>
            <a:r>
              <a:rPr lang="en-US" sz="4000" dirty="0" smtClean="0"/>
              <a:t>Help optimize SRSF performance</a:t>
            </a:r>
          </a:p>
        </p:txBody>
      </p:sp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Apparatus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600200"/>
            <a:ext cx="4606526" cy="4525963"/>
          </a:xfrm>
        </p:spPr>
        <p:txBody>
          <a:bodyPr/>
          <a:lstStyle/>
          <a:p>
            <a:r>
              <a:rPr lang="en-US" dirty="0" smtClean="0"/>
              <a:t>Models two layers of an SRSF (which typically has 6 layers)</a:t>
            </a:r>
          </a:p>
          <a:p>
            <a:r>
              <a:rPr lang="en-US" dirty="0" smtClean="0"/>
              <a:t>One inlet, two outlets</a:t>
            </a:r>
          </a:p>
          <a:p>
            <a:r>
              <a:rPr lang="en-US" dirty="0" smtClean="0"/>
              <a:t>Each layer is 20 cm</a:t>
            </a:r>
          </a:p>
          <a:p>
            <a:r>
              <a:rPr lang="en-US" dirty="0" smtClean="0"/>
              <a:t>Total length is 60 cm to allow for backwash</a:t>
            </a:r>
          </a:p>
          <a:p>
            <a:r>
              <a:rPr lang="en-US" dirty="0" smtClean="0"/>
              <a:t>Area ratio of inlet to filter models full scale plants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5582" y="2165945"/>
            <a:ext cx="4525963" cy="3394473"/>
          </a:xfrm>
        </p:spPr>
      </p:pic>
    </p:spTree>
    <p:extLst>
      <p:ext uri="{BB962C8B-B14F-4D97-AF65-F5344CB8AC3E}">
        <p14:creationId xmlns:p14="http://schemas.microsoft.com/office/powerpoint/2010/main" val="4181059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through experimental set-up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04714"/>
            <a:ext cx="4114800" cy="5353286"/>
          </a:xfrm>
        </p:spPr>
      </p:pic>
    </p:spTree>
    <p:extLst>
      <p:ext uri="{BB962C8B-B14F-4D97-AF65-F5344CB8AC3E}">
        <p14:creationId xmlns:p14="http://schemas.microsoft.com/office/powerpoint/2010/main" val="14291981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Bench Setup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/>
          <a:stretch/>
        </p:blipFill>
        <p:spPr>
          <a:xfrm>
            <a:off x="1447799" y="1524000"/>
            <a:ext cx="6117849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825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3600" dirty="0" smtClean="0"/>
              <a:t>Constant influent turbidity: 5 ± 0.5 NTU</a:t>
            </a:r>
          </a:p>
          <a:p>
            <a:r>
              <a:rPr lang="en-US" sz="3600" dirty="0" smtClean="0"/>
              <a:t>Constant flow rate: 1.86 mL/s</a:t>
            </a:r>
          </a:p>
          <a:p>
            <a:r>
              <a:rPr lang="en-US" sz="3600" dirty="0" smtClean="0"/>
              <a:t>Coagulant (PAC) dosages:</a:t>
            </a:r>
          </a:p>
          <a:p>
            <a:pPr marL="0" indent="0">
              <a:buNone/>
            </a:pPr>
            <a:r>
              <a:rPr lang="en-US" sz="3600" dirty="0" smtClean="0"/>
              <a:t>	0.2, 0.65, 1.1, 1.55, and 2 mg/L</a:t>
            </a:r>
          </a:p>
          <a:p>
            <a:r>
              <a:rPr lang="en-US" sz="3600" dirty="0" smtClean="0"/>
              <a:t>Dependent variables:</a:t>
            </a:r>
          </a:p>
          <a:p>
            <a:pPr lvl="1"/>
            <a:r>
              <a:rPr lang="en-US" sz="3600" dirty="0" smtClean="0"/>
              <a:t>Effluent turbidity</a:t>
            </a:r>
          </a:p>
          <a:p>
            <a:pPr lvl="1"/>
            <a:r>
              <a:rPr lang="en-US" sz="3600" dirty="0" smtClean="0"/>
              <a:t>Head loss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478587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PID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524000"/>
            <a:ext cx="8763000" cy="5257800"/>
          </a:xfrm>
        </p:spPr>
        <p:txBody>
          <a:bodyPr/>
          <a:lstStyle/>
          <a:p>
            <a:r>
              <a:rPr lang="en-US" sz="3200" b="1" dirty="0" smtClean="0"/>
              <a:t>P</a:t>
            </a:r>
            <a:r>
              <a:rPr lang="en-US" sz="3200" dirty="0" smtClean="0"/>
              <a:t>roportional </a:t>
            </a:r>
            <a:r>
              <a:rPr lang="en-US" sz="3200" b="1" dirty="0" smtClean="0"/>
              <a:t>I</a:t>
            </a:r>
            <a:r>
              <a:rPr lang="en-US" sz="3200" dirty="0" smtClean="0"/>
              <a:t>ntegral </a:t>
            </a:r>
            <a:r>
              <a:rPr lang="en-US" sz="3200" b="1" dirty="0" smtClean="0"/>
              <a:t>D</a:t>
            </a:r>
            <a:r>
              <a:rPr lang="en-US" sz="3200" dirty="0" smtClean="0"/>
              <a:t>erivative: adjusts clay pump speed in response to measured influent turbidity values</a:t>
            </a:r>
          </a:p>
          <a:p>
            <a:r>
              <a:rPr lang="en-US" sz="3200" dirty="0" smtClean="0"/>
              <a:t>P: proportional to current error</a:t>
            </a:r>
          </a:p>
          <a:p>
            <a:pPr lvl="1"/>
            <a:r>
              <a:rPr lang="en-US" sz="2800" dirty="0" smtClean="0"/>
              <a:t>P was set to 1</a:t>
            </a:r>
          </a:p>
          <a:p>
            <a:r>
              <a:rPr lang="en-US" sz="3200" dirty="0" smtClean="0"/>
              <a:t>I: proportional to magnitude of error over time</a:t>
            </a:r>
          </a:p>
          <a:p>
            <a:pPr lvl="1"/>
            <a:r>
              <a:rPr lang="en-US" sz="2800" dirty="0" smtClean="0"/>
              <a:t>I set to 0.25</a:t>
            </a:r>
          </a:p>
          <a:p>
            <a:r>
              <a:rPr lang="en-US" sz="3200" dirty="0" smtClean="0"/>
              <a:t>D: proportional to rate of change of error</a:t>
            </a:r>
          </a:p>
          <a:p>
            <a:pPr lvl="1"/>
            <a:r>
              <a:rPr lang="en-US" sz="2800" dirty="0" smtClean="0"/>
              <a:t>D set to 0</a:t>
            </a:r>
          </a:p>
        </p:txBody>
      </p:sp>
    </p:spTree>
    <p:extLst>
      <p:ext uri="{BB962C8B-B14F-4D97-AF65-F5344CB8AC3E}">
        <p14:creationId xmlns:p14="http://schemas.microsoft.com/office/powerpoint/2010/main" val="3753989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Influent Turbidity with PID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00200"/>
            <a:ext cx="7010400" cy="513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14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2404</TotalTime>
  <Words>459</Words>
  <Application>Microsoft Office PowerPoint</Application>
  <PresentationFormat>On-screen Show (4:3)</PresentationFormat>
  <Paragraphs>87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Candara</vt:lpstr>
      <vt:lpstr>Century Gothic</vt:lpstr>
      <vt:lpstr>Wingdings</vt:lpstr>
      <vt:lpstr>AguaClara English</vt:lpstr>
      <vt:lpstr>SRSF Theory</vt:lpstr>
      <vt:lpstr>What is SRSF?</vt:lpstr>
      <vt:lpstr>Purpose of SRSF Theory Subteam</vt:lpstr>
      <vt:lpstr>Our Apparatus</vt:lpstr>
      <vt:lpstr>Flow through experimental set-up</vt:lpstr>
      <vt:lpstr>Lab Bench Setup</vt:lpstr>
      <vt:lpstr>Experimental Parameters</vt:lpstr>
      <vt:lpstr>PID Control</vt:lpstr>
      <vt:lpstr>Influent Turbidity with PID</vt:lpstr>
      <vt:lpstr>Effluent Turbidity I</vt:lpstr>
      <vt:lpstr>Effluent Turbidity II</vt:lpstr>
      <vt:lpstr>Effluent Turbidity II</vt:lpstr>
      <vt:lpstr>Head Loss</vt:lpstr>
      <vt:lpstr>Analysis</vt:lpstr>
      <vt:lpstr>Current Issues</vt:lpstr>
      <vt:lpstr>Conclusions</vt:lpstr>
      <vt:lpstr>Goals for future semesters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</cp:lastModifiedBy>
  <cp:revision>78</cp:revision>
  <dcterms:created xsi:type="dcterms:W3CDTF">2013-12-01T20:00:38Z</dcterms:created>
  <dcterms:modified xsi:type="dcterms:W3CDTF">2013-12-14T22:58:43Z</dcterms:modified>
</cp:coreProperties>
</file>