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0" r:id="rId3"/>
    <p:sldId id="263" r:id="rId4"/>
    <p:sldId id="272" r:id="rId5"/>
    <p:sldId id="273" r:id="rId6"/>
    <p:sldId id="266" r:id="rId7"/>
    <p:sldId id="269" r:id="rId8"/>
    <p:sldId id="270" r:id="rId9"/>
    <p:sldId id="261" r:id="rId10"/>
    <p:sldId id="262" r:id="rId11"/>
    <p:sldId id="257" r:id="rId12"/>
    <p:sldId id="267" r:id="rId13"/>
    <p:sldId id="27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493" y="-35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38FFFD-CEC4-4162-831D-8E40A7216CFA}" type="datetimeFigureOut">
              <a:rPr lang="en-US" smtClean="0"/>
              <a:t>3/16/2013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7BDFBF-31E2-4A7F-ADCE-41322C7EA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222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Explain meanings</a:t>
            </a:r>
            <a:r>
              <a:rPr lang="en-US" baseline="0" dirty="0" smtClean="0"/>
              <a:t> of illustrations; point out where particles collect in relation to gaps in pores; “life of </a:t>
            </a:r>
            <a:r>
              <a:rPr lang="en-US" baseline="0" dirty="0" err="1" smtClean="0"/>
              <a:t>floc</a:t>
            </a:r>
            <a:r>
              <a:rPr lang="en-US" baseline="0" dirty="0" smtClean="0"/>
              <a:t>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BDFBF-31E2-4A7F-ADCE-41322C7EA34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016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r>
              <a:rPr lang="en-US" baseline="0" dirty="0" smtClean="0"/>
              <a:t> of our apparatus; walk through of design and how water flows through 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BDFBF-31E2-4A7F-ADCE-41322C7EA34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07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8F0B-77E2-4A77-8DB8-B5B5BE8AF6BC}" type="datetimeFigureOut">
              <a:rPr lang="en-US" smtClean="0"/>
              <a:t>3/16/2013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F3F9F-30B2-4F50-95BD-0C17E32A613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8F0B-77E2-4A77-8DB8-B5B5BE8AF6BC}" type="datetimeFigureOut">
              <a:rPr lang="en-US" smtClean="0"/>
              <a:t>3/16/2013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F3F9F-30B2-4F50-95BD-0C17E32A613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8F0B-77E2-4A77-8DB8-B5B5BE8AF6BC}" type="datetimeFigureOut">
              <a:rPr lang="en-US" smtClean="0"/>
              <a:t>3/16/2013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F3F9F-30B2-4F50-95BD-0C17E32A613A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8F0B-77E2-4A77-8DB8-B5B5BE8AF6BC}" type="datetimeFigureOut">
              <a:rPr lang="en-US" smtClean="0"/>
              <a:t>3/16/2013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F3F9F-30B2-4F50-95BD-0C17E32A613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8F0B-77E2-4A77-8DB8-B5B5BE8AF6BC}" type="datetimeFigureOut">
              <a:rPr lang="en-US" smtClean="0"/>
              <a:t>3/16/2013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F3F9F-30B2-4F50-95BD-0C17E32A613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8F0B-77E2-4A77-8DB8-B5B5BE8AF6BC}" type="datetimeFigureOut">
              <a:rPr lang="en-US" smtClean="0"/>
              <a:t>3/16/2013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F3F9F-30B2-4F50-95BD-0C17E32A613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8F0B-77E2-4A77-8DB8-B5B5BE8AF6BC}" type="datetimeFigureOut">
              <a:rPr lang="en-US" smtClean="0"/>
              <a:t>3/16/2013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F3F9F-30B2-4F50-95BD-0C17E32A613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8F0B-77E2-4A77-8DB8-B5B5BE8AF6BC}" type="datetimeFigureOut">
              <a:rPr lang="en-US" smtClean="0"/>
              <a:t>3/16/2013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F3F9F-30B2-4F50-95BD-0C17E32A613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8F0B-77E2-4A77-8DB8-B5B5BE8AF6BC}" type="datetimeFigureOut">
              <a:rPr lang="en-US" smtClean="0"/>
              <a:t>3/16/2013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F3F9F-30B2-4F50-95BD-0C17E32A613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8F0B-77E2-4A77-8DB8-B5B5BE8AF6BC}" type="datetimeFigureOut">
              <a:rPr lang="en-US" smtClean="0"/>
              <a:t>3/16/2013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F3F9F-30B2-4F50-95BD-0C17E32A613A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8F0B-77E2-4A77-8DB8-B5B5BE8AF6BC}" type="datetimeFigureOut">
              <a:rPr lang="en-US" smtClean="0"/>
              <a:t>3/16/2013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F3F9F-30B2-4F50-95BD-0C17E32A613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3E88F0B-77E2-4A77-8DB8-B5B5BE8AF6BC}" type="datetimeFigureOut">
              <a:rPr lang="en-US" smtClean="0"/>
              <a:t>3/16/2013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86F3F9F-30B2-4F50-95BD-0C17E32A613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Depth vs. Surface Sand Filtration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McKenzie Hubert</a:t>
            </a:r>
          </a:p>
          <a:p>
            <a:r>
              <a:rPr lang="en-US" dirty="0" smtClean="0"/>
              <a:t>Hannah Stahl</a:t>
            </a:r>
          </a:p>
          <a:p>
            <a:r>
              <a:rPr lang="en-US" dirty="0" smtClean="0"/>
              <a:t>Michelle Bowen</a:t>
            </a:r>
          </a:p>
          <a:p>
            <a:r>
              <a:rPr lang="en-US" dirty="0" smtClean="0"/>
              <a:t>Eric </a:t>
            </a:r>
            <a:r>
              <a:rPr lang="en-US" dirty="0" err="1" smtClean="0"/>
              <a:t>Grohn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32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707" b="98586" l="502" r="89967">
                        <a14:foregroundMark x1="5686" y1="41414" x2="5351" y2="60202"/>
                        <a14:foregroundMark x1="3177" y1="43030" x2="3177" y2="52525"/>
                        <a14:foregroundMark x1="6856" y1="65859" x2="6689" y2="35960"/>
                        <a14:foregroundMark x1="1171" y1="64646" x2="2676" y2="40808"/>
                        <a14:foregroundMark x1="1171" y1="39192" x2="2676" y2="55960"/>
                        <a14:foregroundMark x1="6187" y1="70707" x2="7358" y2="43434"/>
                        <a14:foregroundMark x1="41639" y1="95758" x2="60535" y2="95758"/>
                        <a14:foregroundMark x1="46656" y1="89899" x2="54515" y2="89899"/>
                        <a14:foregroundMark x1="56689" y1="90101" x2="44482" y2="90909"/>
                        <a14:foregroundMark x1="43478" y1="89293" x2="54181" y2="88687"/>
                        <a14:foregroundMark x1="46990" y1="92323" x2="54515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066609"/>
            <a:ext cx="5438775" cy="45019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Head Loss Expectations</a:t>
            </a:r>
            <a:endParaRPr lang="en-US" dirty="0"/>
          </a:p>
        </p:txBody>
      </p:sp>
      <p:sp>
        <p:nvSpPr>
          <p:cNvPr id="5" name="Arc 4"/>
          <p:cNvSpPr/>
          <p:nvPr/>
        </p:nvSpPr>
        <p:spPr>
          <a:xfrm rot="5400000">
            <a:off x="228600" y="2426331"/>
            <a:ext cx="3962400" cy="1066800"/>
          </a:xfrm>
          <a:prstGeom prst="arc">
            <a:avLst>
              <a:gd name="adj1" fmla="val 16323462"/>
              <a:gd name="adj2" fmla="val 0"/>
            </a:avLst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352800" y="2318266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Head Loss vs. Time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96438" y="2790363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Surface Filtration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0" y="3051973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Depth Filtration- High Coagulant Dose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24400" y="4276156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Depth Filtration-Low Coagulant Dose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9039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Subsurface injection tube in parallel with a conventional </a:t>
            </a:r>
            <a:r>
              <a:rPr lang="en-US" dirty="0" err="1" smtClean="0"/>
              <a:t>downflow</a:t>
            </a:r>
            <a:r>
              <a:rPr lang="en-US" dirty="0" smtClean="0"/>
              <a:t> rapid sand filter</a:t>
            </a:r>
          </a:p>
          <a:p>
            <a:r>
              <a:rPr lang="en-US" dirty="0" smtClean="0"/>
              <a:t>Constant variables</a:t>
            </a:r>
          </a:p>
          <a:p>
            <a:pPr lvl="1"/>
            <a:r>
              <a:rPr lang="en-US" dirty="0" smtClean="0"/>
              <a:t>Influent turbidities</a:t>
            </a:r>
          </a:p>
          <a:p>
            <a:pPr lvl="1"/>
            <a:r>
              <a:rPr lang="en-US" dirty="0" smtClean="0"/>
              <a:t>Overall flow rate</a:t>
            </a:r>
          </a:p>
          <a:p>
            <a:pPr lvl="1"/>
            <a:r>
              <a:rPr lang="en-US" dirty="0" smtClean="0"/>
              <a:t>Coagulant dosage</a:t>
            </a:r>
          </a:p>
          <a:p>
            <a:pPr lvl="1"/>
            <a:r>
              <a:rPr lang="en-US" dirty="0" smtClean="0"/>
              <a:t>Inner-tube diameter</a:t>
            </a:r>
          </a:p>
          <a:p>
            <a:r>
              <a:rPr lang="en-US" dirty="0" smtClean="0"/>
              <a:t>Measure and compare efficiency and head loss results</a:t>
            </a:r>
          </a:p>
          <a:p>
            <a:r>
              <a:rPr lang="en-US" dirty="0" smtClean="0"/>
              <a:t>Solenoid valves for backwashing purposes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Apparatus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21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Test </a:t>
            </a:r>
            <a:r>
              <a:rPr lang="en-US" dirty="0" smtClean="0"/>
              <a:t>effects of different flow rates, coagulant dosages</a:t>
            </a:r>
          </a:p>
          <a:p>
            <a:r>
              <a:rPr lang="en-US" dirty="0" smtClean="0"/>
              <a:t>Vary the size of sand grains or filter media</a:t>
            </a:r>
          </a:p>
          <a:p>
            <a:r>
              <a:rPr lang="en-US" dirty="0" smtClean="0"/>
              <a:t>Consider filtering through the bed twice?</a:t>
            </a:r>
          </a:p>
          <a:p>
            <a:r>
              <a:rPr lang="en-US" dirty="0" smtClean="0"/>
              <a:t>Adding a foam filter either before or after?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Experiments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37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Attaching small inlet tube to filter?</a:t>
            </a:r>
          </a:p>
          <a:p>
            <a:r>
              <a:rPr lang="en-US" dirty="0" smtClean="0"/>
              <a:t>Simplifying the apparatus?</a:t>
            </a:r>
          </a:p>
          <a:p>
            <a:r>
              <a:rPr lang="en-US" dirty="0" smtClean="0"/>
              <a:t>What do you predict our results will be?</a:t>
            </a:r>
          </a:p>
          <a:p>
            <a:r>
              <a:rPr lang="en-US" dirty="0" smtClean="0"/>
              <a:t>Other ideas for research variables or experiments?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 Suggestions?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73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Research what factors determine where particles are captured in the sand bed (depth vs. surface filtration)</a:t>
            </a:r>
          </a:p>
          <a:p>
            <a:r>
              <a:rPr lang="en-US" dirty="0" smtClean="0"/>
              <a:t>Determine significant differences between surface and </a:t>
            </a:r>
            <a:r>
              <a:rPr lang="en-US" dirty="0" smtClean="0"/>
              <a:t>subsurface water injection (aka Conventional </a:t>
            </a:r>
            <a:r>
              <a:rPr lang="en-US" dirty="0" smtClean="0"/>
              <a:t>Rapid Sand Filter </a:t>
            </a:r>
            <a:r>
              <a:rPr lang="en-US" dirty="0" smtClean="0"/>
              <a:t>vs. </a:t>
            </a:r>
            <a:r>
              <a:rPr lang="en-US" dirty="0" smtClean="0"/>
              <a:t>Stacked RSF</a:t>
            </a:r>
            <a:r>
              <a:rPr lang="en-US" dirty="0" smtClean="0"/>
              <a:t>)</a:t>
            </a:r>
          </a:p>
          <a:p>
            <a:r>
              <a:rPr lang="en-US" dirty="0" smtClean="0"/>
              <a:t>Maximize efficiency and minimize head </a:t>
            </a:r>
            <a:r>
              <a:rPr lang="en-US" dirty="0" smtClean="0"/>
              <a:t>loss to enhance filter performance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Mission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968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Depth vs. Surface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Depth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Particles captured throughout the entire sand bed</a:t>
            </a:r>
          </a:p>
          <a:p>
            <a:r>
              <a:rPr lang="en-US" dirty="0" err="1" smtClean="0"/>
              <a:t>Flocs</a:t>
            </a:r>
            <a:r>
              <a:rPr lang="en-US" dirty="0" smtClean="0"/>
              <a:t> cannot survive in regions of high shear between the </a:t>
            </a:r>
            <a:r>
              <a:rPr lang="en-US" dirty="0" smtClean="0"/>
              <a:t>pores</a:t>
            </a:r>
          </a:p>
          <a:p>
            <a:r>
              <a:rPr lang="en-US" dirty="0" smtClean="0"/>
              <a:t>Water allowed to easily pass through the bed because no </a:t>
            </a:r>
            <a:r>
              <a:rPr lang="en-US" dirty="0" err="1" smtClean="0"/>
              <a:t>flocs</a:t>
            </a:r>
            <a:r>
              <a:rPr lang="en-US" dirty="0" smtClean="0"/>
              <a:t> completely block pores</a:t>
            </a:r>
            <a:endParaRPr lang="en-US" dirty="0" smtClean="0"/>
          </a:p>
          <a:p>
            <a:r>
              <a:rPr lang="en-US" dirty="0" smtClean="0"/>
              <a:t>Linear relationship with head loss vs. time</a:t>
            </a:r>
          </a:p>
          <a:p>
            <a:r>
              <a:rPr lang="en-US" dirty="0" smtClean="0"/>
              <a:t>Backwashing (no manual labor)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Surface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Particles trapped near the top of the sand </a:t>
            </a:r>
            <a:r>
              <a:rPr lang="en-US" dirty="0" smtClean="0"/>
              <a:t>bed</a:t>
            </a:r>
          </a:p>
          <a:p>
            <a:r>
              <a:rPr lang="en-US" dirty="0" err="1" smtClean="0"/>
              <a:t>Flocs</a:t>
            </a:r>
            <a:r>
              <a:rPr lang="en-US" dirty="0" smtClean="0"/>
              <a:t> build </a:t>
            </a:r>
            <a:r>
              <a:rPr lang="en-US" dirty="0" smtClean="0"/>
              <a:t>up in regions between pores which causes </a:t>
            </a:r>
            <a:r>
              <a:rPr lang="en-US" dirty="0" smtClean="0"/>
              <a:t>a thick layer to </a:t>
            </a:r>
            <a:r>
              <a:rPr lang="en-US" dirty="0" smtClean="0"/>
              <a:t>form</a:t>
            </a:r>
            <a:endParaRPr lang="en-US" dirty="0" smtClean="0"/>
          </a:p>
          <a:p>
            <a:r>
              <a:rPr lang="en-US" dirty="0" smtClean="0"/>
              <a:t>Exponential </a:t>
            </a:r>
            <a:r>
              <a:rPr lang="en-US" dirty="0" smtClean="0"/>
              <a:t>relationship with head loss vs. </a:t>
            </a:r>
            <a:r>
              <a:rPr lang="en-US" dirty="0" smtClean="0"/>
              <a:t>time because of clogging</a:t>
            </a:r>
            <a:endParaRPr lang="en-US" dirty="0" smtClean="0"/>
          </a:p>
          <a:p>
            <a:r>
              <a:rPr lang="en-US" dirty="0" smtClean="0"/>
              <a:t>Surface </a:t>
            </a:r>
            <a:r>
              <a:rPr lang="en-US" dirty="0" smtClean="0"/>
              <a:t>wash </a:t>
            </a:r>
            <a:r>
              <a:rPr lang="en-US" dirty="0" smtClean="0"/>
              <a:t>rather than </a:t>
            </a:r>
            <a:r>
              <a:rPr lang="en-US" dirty="0" smtClean="0"/>
              <a:t>backwash (scrape off top layer)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663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Depth Filtration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312970"/>
            <a:ext cx="8368967" cy="546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44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Surface Filtration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9" y="1600200"/>
            <a:ext cx="9211733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442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Depth vs. Surface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Depth – pores still allow water to flow freely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17" y="3429000"/>
            <a:ext cx="3596217" cy="2697163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en-US" sz="2200" dirty="0" smtClean="0"/>
              <a:t>Surface – pores blocked and water forced to go around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266" y="3429000"/>
            <a:ext cx="3596217" cy="2697163"/>
          </a:xfrm>
        </p:spPr>
      </p:pic>
    </p:spTree>
    <p:extLst>
      <p:ext uri="{BB962C8B-B14F-4D97-AF65-F5344CB8AC3E}">
        <p14:creationId xmlns:p14="http://schemas.microsoft.com/office/powerpoint/2010/main" val="2108745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Surface vs. Subsurface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Surface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Conventional RSF design</a:t>
            </a:r>
          </a:p>
          <a:p>
            <a:r>
              <a:rPr lang="en-US" dirty="0" smtClean="0"/>
              <a:t>Water sits above sand </a:t>
            </a:r>
            <a:r>
              <a:rPr lang="en-US" dirty="0" smtClean="0"/>
              <a:t>bed</a:t>
            </a:r>
          </a:p>
          <a:p>
            <a:r>
              <a:rPr lang="en-US" dirty="0" smtClean="0"/>
              <a:t>Water enters and exits sand bed in tubes of the  same diameter as the filter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Subsurface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SRSF design</a:t>
            </a:r>
          </a:p>
          <a:p>
            <a:r>
              <a:rPr lang="en-US" dirty="0" smtClean="0"/>
              <a:t>Water injected below the surface of the sand bed</a:t>
            </a:r>
          </a:p>
          <a:p>
            <a:r>
              <a:rPr lang="en-US" dirty="0" smtClean="0"/>
              <a:t>Small size of the inlet </a:t>
            </a:r>
            <a:r>
              <a:rPr lang="en-US" dirty="0" smtClean="0"/>
              <a:t>and outlet tubes = high </a:t>
            </a:r>
            <a:r>
              <a:rPr lang="en-US" dirty="0" smtClean="0"/>
              <a:t>velocity of water </a:t>
            </a:r>
            <a:r>
              <a:rPr lang="en-US" dirty="0" smtClean="0"/>
              <a:t>entering and exiting </a:t>
            </a:r>
            <a:r>
              <a:rPr lang="en-US" dirty="0" smtClean="0"/>
              <a:t>the sand </a:t>
            </a:r>
            <a:r>
              <a:rPr lang="en-US" dirty="0" smtClean="0"/>
              <a:t>bed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5149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290" y="2674938"/>
            <a:ext cx="4169358" cy="3451225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Subsurface Injection vs. </a:t>
            </a:r>
            <a:r>
              <a:rPr lang="en-US" dirty="0" smtClean="0"/>
              <a:t>Conventional Surface </a:t>
            </a:r>
            <a:r>
              <a:rPr lang="en-US" dirty="0" smtClean="0"/>
              <a:t>Injection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895600" y="5410200"/>
            <a:ext cx="350520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352800" y="2667000"/>
            <a:ext cx="24384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Velocity vs. Depth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29400" y="3276600"/>
            <a:ext cx="1600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Subsurface Injection</a:t>
            </a:r>
            <a:endParaRPr lang="en-US" sz="1000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6324600" y="3581400"/>
            <a:ext cx="8382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736582" y="5029200"/>
            <a:ext cx="1524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Surface Injection</a:t>
            </a:r>
            <a:endParaRPr lang="en-US" sz="1000" dirty="0"/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6477000" y="5275421"/>
            <a:ext cx="685800" cy="1347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38111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Factors that affect type of filtration:</a:t>
            </a:r>
          </a:p>
          <a:p>
            <a:pPr lvl="1"/>
            <a:r>
              <a:rPr lang="en-US" dirty="0" smtClean="0"/>
              <a:t>Influent velocity</a:t>
            </a:r>
          </a:p>
          <a:p>
            <a:pPr lvl="1"/>
            <a:r>
              <a:rPr lang="en-US" dirty="0" smtClean="0"/>
              <a:t>Coagulant dosage (size and “stickiness” of </a:t>
            </a:r>
            <a:r>
              <a:rPr lang="en-US" dirty="0" err="1" smtClean="0"/>
              <a:t>flocs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Pore </a:t>
            </a:r>
            <a:r>
              <a:rPr lang="en-US" dirty="0" smtClean="0"/>
              <a:t>sizes</a:t>
            </a:r>
          </a:p>
          <a:p>
            <a:pPr lvl="1"/>
            <a:r>
              <a:rPr lang="en-US" dirty="0" smtClean="0"/>
              <a:t>Relative strength of shear forces between sand grains and binding forces of the particles to the sand grains </a:t>
            </a:r>
            <a:endParaRPr lang="en-US" dirty="0" smtClean="0"/>
          </a:p>
          <a:p>
            <a:r>
              <a:rPr lang="en-US" dirty="0" smtClean="0"/>
              <a:t>Expect high coagulant </a:t>
            </a:r>
            <a:r>
              <a:rPr lang="en-US" dirty="0" smtClean="0"/>
              <a:t>doses </a:t>
            </a:r>
            <a:r>
              <a:rPr lang="en-US" dirty="0" smtClean="0"/>
              <a:t>or low velocity will cause surface </a:t>
            </a:r>
            <a:r>
              <a:rPr lang="en-US" dirty="0" smtClean="0"/>
              <a:t>filtration</a:t>
            </a:r>
            <a:endParaRPr lang="en-US" dirty="0" smtClean="0"/>
          </a:p>
          <a:p>
            <a:r>
              <a:rPr lang="en-US" dirty="0" smtClean="0"/>
              <a:t>Expect subsurface injection will force depth filtration to occur regardless of the initial parameters</a:t>
            </a:r>
          </a:p>
          <a:p>
            <a:r>
              <a:rPr lang="en-US" dirty="0" smtClean="0"/>
              <a:t>Suspect surface filtration is more efficient, but limitations exist due to increases in head loss and shorter run times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Hypotheses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79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203</TotalTime>
  <Words>514</Words>
  <Application>Microsoft Office PowerPoint</Application>
  <PresentationFormat>On-screen Show (4:3)</PresentationFormat>
  <Paragraphs>76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Waveform</vt:lpstr>
      <vt:lpstr>Depth vs. Surface Sand Filtration</vt:lpstr>
      <vt:lpstr>Our Mission</vt:lpstr>
      <vt:lpstr>Depth vs. Surface</vt:lpstr>
      <vt:lpstr>Depth Filtration</vt:lpstr>
      <vt:lpstr>Surface Filtration</vt:lpstr>
      <vt:lpstr>Depth vs. Surface</vt:lpstr>
      <vt:lpstr>Surface vs. Subsurface</vt:lpstr>
      <vt:lpstr>Subsurface Injection vs. Conventional Surface Injection</vt:lpstr>
      <vt:lpstr>Our Hypotheses</vt:lpstr>
      <vt:lpstr>Head Loss Expectations</vt:lpstr>
      <vt:lpstr>Our Apparatus</vt:lpstr>
      <vt:lpstr>Future Experiments</vt:lpstr>
      <vt:lpstr>Questions? Suggestions?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Depth vs. Surface Sand Filtration</dc:title>
  <dc:creator>McKenzie</dc:creator>
  <cp:lastModifiedBy>McKenzie</cp:lastModifiedBy>
  <cp:revision>31</cp:revision>
  <dcterms:created xsi:type="dcterms:W3CDTF">2013-03-10T16:13:51Z</dcterms:created>
  <dcterms:modified xsi:type="dcterms:W3CDTF">2013-03-16T14:40:05Z</dcterms:modified>
</cp:coreProperties>
</file>