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475" r:id="rId2"/>
    <p:sldId id="483" r:id="rId3"/>
    <p:sldId id="484" r:id="rId4"/>
    <p:sldId id="485" r:id="rId5"/>
    <p:sldId id="487" r:id="rId6"/>
    <p:sldId id="488" r:id="rId7"/>
    <p:sldId id="489" r:id="rId8"/>
    <p:sldId id="490" r:id="rId9"/>
    <p:sldId id="491" r:id="rId10"/>
    <p:sldId id="503" r:id="rId11"/>
    <p:sldId id="494" r:id="rId12"/>
    <p:sldId id="479" r:id="rId13"/>
    <p:sldId id="492" r:id="rId14"/>
    <p:sldId id="493" r:id="rId15"/>
    <p:sldId id="495" r:id="rId16"/>
    <p:sldId id="496" r:id="rId17"/>
    <p:sldId id="497" r:id="rId18"/>
    <p:sldId id="480" r:id="rId19"/>
    <p:sldId id="498" r:id="rId20"/>
    <p:sldId id="499" r:id="rId21"/>
    <p:sldId id="500" r:id="rId22"/>
    <p:sldId id="501" r:id="rId23"/>
    <p:sldId id="502" r:id="rId24"/>
    <p:sldId id="478" r:id="rId25"/>
    <p:sldId id="504" r:id="rId26"/>
    <p:sldId id="481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96" autoAdjust="0"/>
  </p:normalViewPr>
  <p:slideViewPr>
    <p:cSldViewPr>
      <p:cViewPr varScale="1">
        <p:scale>
          <a:sx n="52" d="100"/>
          <a:sy n="52" d="100"/>
        </p:scale>
        <p:origin x="-18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#1 (turbidity: 90 NTU)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#1 (coagulant:</a:t>
            </a:r>
            <a:r>
              <a:rPr lang="en-US" baseline="0" dirty="0" smtClean="0"/>
              <a:t> 0.5 mg/L)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 (coagulant:</a:t>
            </a:r>
            <a:r>
              <a:rPr lang="en-US" baseline="0" dirty="0" smtClean="0"/>
              <a:t> 15 mg/L)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#1 (coagulant:</a:t>
            </a:r>
            <a:r>
              <a:rPr lang="en-US" baseline="0" dirty="0" smtClean="0"/>
              <a:t> 0.5 mg/L)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 (coagulant:</a:t>
            </a:r>
            <a:r>
              <a:rPr lang="en-US" baseline="0" dirty="0" smtClean="0"/>
              <a:t> 15 mg/L)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 (turbidity: 400 NTU)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#1 (turbidity:</a:t>
            </a:r>
            <a:r>
              <a:rPr lang="en-US" baseline="0" dirty="0" smtClean="0"/>
              <a:t> 90 NTU)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 (turbidity:</a:t>
            </a:r>
            <a:r>
              <a:rPr lang="en-US" baseline="0" dirty="0" smtClean="0"/>
              <a:t> 400 NTU)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</a:t>
            </a:r>
            <a:r>
              <a:rPr lang="en-US" baseline="0" dirty="0" smtClean="0"/>
              <a:t> #1 (</a:t>
            </a:r>
            <a:r>
              <a:rPr lang="en-US" dirty="0" smtClean="0"/>
              <a:t>velocity: 0.5 mm/s)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</a:t>
            </a:r>
            <a:r>
              <a:rPr lang="en-US" baseline="0" dirty="0" smtClean="0"/>
              <a:t> (v</a:t>
            </a:r>
            <a:r>
              <a:rPr lang="en-US" dirty="0" smtClean="0"/>
              <a:t>elocity</a:t>
            </a:r>
            <a:r>
              <a:rPr lang="en-US" baseline="0" dirty="0" smtClean="0"/>
              <a:t>: 5 mm/s)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#1</a:t>
            </a:r>
            <a:r>
              <a:rPr lang="en-US" baseline="0" dirty="0" smtClean="0"/>
              <a:t> (velocity: 0.5 mm/s)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#2</a:t>
            </a:r>
            <a:r>
              <a:rPr lang="en-US" baseline="0" dirty="0" smtClean="0"/>
              <a:t> (velocity: 5 mm/s)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057400" y="5791200"/>
            <a:ext cx="4800600" cy="1066800"/>
          </a:xfrm>
        </p:spPr>
        <p:txBody>
          <a:bodyPr/>
          <a:lstStyle/>
          <a:p>
            <a:r>
              <a:rPr lang="en-US" sz="2800" dirty="0" smtClean="0"/>
              <a:t>McKenzie Hubert, Eric </a:t>
            </a:r>
            <a:r>
              <a:rPr lang="en-US" sz="2800" dirty="0" err="1" smtClean="0"/>
              <a:t>Grohn</a:t>
            </a:r>
            <a:r>
              <a:rPr lang="en-US" sz="2800" dirty="0" smtClean="0"/>
              <a:t>, Hannah Stahl, Michelle Bowen</a:t>
            </a:r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057400" y="914400"/>
            <a:ext cx="7086600" cy="1470025"/>
          </a:xfrm>
        </p:spPr>
        <p:txBody>
          <a:bodyPr/>
          <a:lstStyle/>
          <a:p>
            <a:r>
              <a:rPr lang="en-US" sz="4500" dirty="0" smtClean="0"/>
              <a:t>Surface vs. Subsurface Inlet Systems for Sand Filtration</a:t>
            </a:r>
            <a:endParaRPr lang="en-US" sz="45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400 NTU photo-e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Analysis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Effects on effluent turbidity</a:t>
            </a:r>
          </a:p>
          <a:p>
            <a:pPr marL="742950" lvl="2" indent="-342900"/>
            <a:r>
              <a:rPr lang="en-US" sz="2400" dirty="0" smtClean="0"/>
              <a:t>Both increased by a similar amount</a:t>
            </a:r>
          </a:p>
          <a:p>
            <a:r>
              <a:rPr lang="en-US" dirty="0" smtClean="0"/>
              <a:t>Effects on head loss</a:t>
            </a:r>
          </a:p>
          <a:p>
            <a:pPr lvl="1"/>
            <a:r>
              <a:rPr lang="en-US" dirty="0" smtClean="0"/>
              <a:t>Rates in both columns increased by a similar amount</a:t>
            </a:r>
          </a:p>
          <a:p>
            <a:pPr lvl="1"/>
            <a:r>
              <a:rPr lang="en-US" dirty="0" smtClean="0"/>
              <a:t>C</a:t>
            </a:r>
            <a:r>
              <a:rPr lang="en-US" dirty="0" smtClean="0"/>
              <a:t>ontrol still had faster rate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Influent Velocity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038600" cy="4525963"/>
          </a:xfrm>
        </p:spPr>
        <p:txBody>
          <a:bodyPr/>
          <a:lstStyle/>
          <a:p>
            <a:r>
              <a:rPr lang="en-US" sz="3000" dirty="0" smtClean="0"/>
              <a:t>Independent variable</a:t>
            </a:r>
          </a:p>
          <a:p>
            <a:pPr lvl="1"/>
            <a:r>
              <a:rPr lang="en-US" sz="2800" dirty="0" smtClean="0"/>
              <a:t>Influent </a:t>
            </a:r>
            <a:r>
              <a:rPr lang="en-US" sz="2800" dirty="0" smtClean="0"/>
              <a:t>velocity</a:t>
            </a:r>
            <a:endParaRPr lang="en-US" sz="2800" dirty="0" smtClean="0"/>
          </a:p>
          <a:p>
            <a:pPr lvl="2"/>
            <a:r>
              <a:rPr lang="en-US" sz="2400" dirty="0" smtClean="0"/>
              <a:t>Test #1</a:t>
            </a:r>
            <a:r>
              <a:rPr lang="en-US" sz="2400" dirty="0" smtClean="0"/>
              <a:t>:  0.5 mm/s</a:t>
            </a:r>
            <a:endParaRPr lang="en-US" sz="2400" dirty="0" smtClean="0"/>
          </a:p>
          <a:p>
            <a:pPr lvl="2"/>
            <a:r>
              <a:rPr lang="en-US" sz="2400" dirty="0" smtClean="0"/>
              <a:t>Test #2</a:t>
            </a:r>
            <a:r>
              <a:rPr lang="en-US" sz="2400" dirty="0" smtClean="0"/>
              <a:t>:  5 mm/s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057400"/>
            <a:ext cx="4038600" cy="4525963"/>
          </a:xfrm>
        </p:spPr>
        <p:txBody>
          <a:bodyPr/>
          <a:lstStyle/>
          <a:p>
            <a:r>
              <a:rPr lang="en-US" sz="3000" dirty="0" smtClean="0"/>
              <a:t>Control variables</a:t>
            </a:r>
          </a:p>
          <a:p>
            <a:pPr lvl="1"/>
            <a:r>
              <a:rPr lang="en-US" sz="2800" dirty="0" smtClean="0"/>
              <a:t>Influent </a:t>
            </a:r>
            <a:r>
              <a:rPr lang="en-US" sz="2800" dirty="0" smtClean="0"/>
              <a:t>turbidity</a:t>
            </a:r>
          </a:p>
          <a:p>
            <a:pPr lvl="2"/>
            <a:r>
              <a:rPr lang="en-US" sz="2400" dirty="0" smtClean="0"/>
              <a:t>240-400 NTU</a:t>
            </a:r>
            <a:endParaRPr lang="en-US" sz="2400" dirty="0" smtClean="0"/>
          </a:p>
          <a:p>
            <a:pPr lvl="1"/>
            <a:r>
              <a:rPr lang="en-US" sz="2800" dirty="0" smtClean="0"/>
              <a:t>Coagulant dosage</a:t>
            </a:r>
            <a:endParaRPr lang="en-US" dirty="0" smtClean="0"/>
          </a:p>
          <a:p>
            <a:pPr lvl="2"/>
            <a:r>
              <a:rPr lang="en-US" sz="2400" dirty="0" smtClean="0"/>
              <a:t>5 mg/L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low Rate 0.25 mLs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INFLUENT VELOCITY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low Rate 2.5 mLs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INFLUENT VELOCITY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low Rate 0.25 mLs headloss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239000" y="16764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INFLUENT VELOCITY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low Rate 2.5 mLs headloss graph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6" name="TextBox 5"/>
          <p:cNvSpPr txBox="1"/>
          <p:nvPr/>
        </p:nvSpPr>
        <p:spPr>
          <a:xfrm>
            <a:off x="7239000" y="17526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INFLUENT VELOCITY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Effects on effluent turbidity</a:t>
            </a:r>
          </a:p>
          <a:p>
            <a:pPr lvl="1"/>
            <a:r>
              <a:rPr lang="en-US" dirty="0" smtClean="0"/>
              <a:t>Both increased by a similar amount</a:t>
            </a:r>
          </a:p>
          <a:p>
            <a:r>
              <a:rPr lang="en-US" dirty="0" smtClean="0"/>
              <a:t>Effects on head loss</a:t>
            </a:r>
          </a:p>
          <a:p>
            <a:pPr lvl="1"/>
            <a:r>
              <a:rPr lang="en-US" dirty="0" smtClean="0"/>
              <a:t>Rates of both increased, but control increased by less</a:t>
            </a:r>
          </a:p>
          <a:p>
            <a:pPr lvl="1"/>
            <a:r>
              <a:rPr lang="en-US" dirty="0" smtClean="0"/>
              <a:t>Rates were equal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Coagulant Dosage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038600" cy="4525963"/>
          </a:xfrm>
        </p:spPr>
        <p:txBody>
          <a:bodyPr/>
          <a:lstStyle/>
          <a:p>
            <a:r>
              <a:rPr lang="en-US" sz="3000" dirty="0" smtClean="0"/>
              <a:t>Independent variable</a:t>
            </a:r>
          </a:p>
          <a:p>
            <a:pPr lvl="1"/>
            <a:r>
              <a:rPr lang="en-US" sz="2800" dirty="0" smtClean="0"/>
              <a:t>Coagulant dosage</a:t>
            </a:r>
            <a:endParaRPr lang="en-US" sz="2800" dirty="0" smtClean="0"/>
          </a:p>
          <a:p>
            <a:pPr lvl="2"/>
            <a:r>
              <a:rPr lang="en-US" sz="2400" dirty="0" smtClean="0"/>
              <a:t>Test #1</a:t>
            </a:r>
            <a:r>
              <a:rPr lang="en-US" sz="2400" dirty="0" smtClean="0"/>
              <a:t>:  0.5 mg/L</a:t>
            </a:r>
            <a:endParaRPr lang="en-US" sz="2400" dirty="0" smtClean="0"/>
          </a:p>
          <a:p>
            <a:pPr lvl="2"/>
            <a:r>
              <a:rPr lang="en-US" sz="2400" dirty="0" smtClean="0"/>
              <a:t>Test #2</a:t>
            </a:r>
            <a:r>
              <a:rPr lang="en-US" sz="2400" dirty="0" smtClean="0"/>
              <a:t>:  15 mg/L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057400"/>
            <a:ext cx="4038600" cy="4525963"/>
          </a:xfrm>
        </p:spPr>
        <p:txBody>
          <a:bodyPr/>
          <a:lstStyle/>
          <a:p>
            <a:r>
              <a:rPr lang="en-US" sz="3000" dirty="0" smtClean="0"/>
              <a:t>Control variables</a:t>
            </a:r>
          </a:p>
          <a:p>
            <a:pPr lvl="1"/>
            <a:r>
              <a:rPr lang="en-US" sz="2800" dirty="0" smtClean="0"/>
              <a:t>Influent turbidity</a:t>
            </a:r>
          </a:p>
          <a:p>
            <a:pPr lvl="2"/>
            <a:r>
              <a:rPr lang="en-US" sz="2400" dirty="0" smtClean="0"/>
              <a:t>165-200 NTU</a:t>
            </a:r>
            <a:endParaRPr lang="en-US" sz="2400" dirty="0" smtClean="0"/>
          </a:p>
          <a:p>
            <a:pPr lvl="1"/>
            <a:r>
              <a:rPr lang="en-US" sz="2800" dirty="0" smtClean="0"/>
              <a:t>Influent velocity</a:t>
            </a:r>
            <a:endParaRPr lang="en-US" dirty="0" smtClean="0"/>
          </a:p>
          <a:p>
            <a:pPr lvl="2"/>
            <a:r>
              <a:rPr lang="en-US" sz="2400" dirty="0" smtClean="0"/>
              <a:t>2 mm/s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oagulant Dosage 0.5 mgL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COAGULANT DOSAGE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077200" cy="1600199"/>
          </a:xfrm>
        </p:spPr>
        <p:txBody>
          <a:bodyPr/>
          <a:lstStyle/>
          <a:p>
            <a:r>
              <a:rPr lang="en-US" sz="3000" dirty="0" smtClean="0"/>
              <a:t>Compare two different types of sand </a:t>
            </a:r>
            <a:r>
              <a:rPr lang="en-US" sz="3000" dirty="0" smtClean="0"/>
              <a:t>filtration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400" dirty="0" smtClean="0"/>
              <a:t>                                  Surface                     Subsurface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Water Injection         Water Injection</a:t>
            </a:r>
            <a:endParaRPr lang="en-US" sz="2400" dirty="0" smtClean="0"/>
          </a:p>
        </p:txBody>
      </p:sp>
      <p:pic>
        <p:nvPicPr>
          <p:cNvPr id="5" name="Content Placeholder 4" descr="flow_paths_visual_(surface_vs_subsurface)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667000" y="3200400"/>
            <a:ext cx="3962401" cy="339634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oagulant Dosage 15 mgL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COAGULANT DOSAGE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oagulant Dosage 0.5 mgL headloss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239000" y="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COAGULANT DOSAGE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oagulant Dosage 15 mgL headloss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239000" y="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COAGULANT DOSAGE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Effects on effluent turbidity</a:t>
            </a:r>
          </a:p>
          <a:p>
            <a:pPr lvl="1"/>
            <a:r>
              <a:rPr lang="en-US" dirty="0" smtClean="0"/>
              <a:t>Both increased by a similar amount</a:t>
            </a:r>
          </a:p>
          <a:p>
            <a:r>
              <a:rPr lang="en-US" dirty="0" smtClean="0"/>
              <a:t>Effects on head loss</a:t>
            </a:r>
          </a:p>
          <a:p>
            <a:pPr lvl="1"/>
            <a:r>
              <a:rPr lang="en-US" dirty="0" smtClean="0"/>
              <a:t>Rates of both increased by a similar amount</a:t>
            </a:r>
          </a:p>
          <a:p>
            <a:pPr lvl="1"/>
            <a:r>
              <a:rPr lang="en-US" dirty="0" smtClean="0"/>
              <a:t>Control still had faster rate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Particle-capture efficiency approximately equal for both filtration types</a:t>
            </a:r>
          </a:p>
          <a:p>
            <a:r>
              <a:rPr lang="en-US" dirty="0" smtClean="0"/>
              <a:t>Rate of head loss build-up consistently greater for surface injection</a:t>
            </a:r>
          </a:p>
          <a:p>
            <a:pPr lvl="1"/>
            <a:r>
              <a:rPr lang="en-US" sz="2600" dirty="0" smtClean="0"/>
              <a:t>Exception:  high flow rate </a:t>
            </a:r>
            <a:r>
              <a:rPr lang="en-US" sz="2600" dirty="0" smtClean="0">
                <a:sym typeface="Wingdings" pitchFamily="2" charset="2"/>
              </a:rPr>
              <a:t> equal head loss rates</a:t>
            </a:r>
            <a:endParaRPr lang="en-US" sz="2600" dirty="0" smtClean="0"/>
          </a:p>
          <a:p>
            <a:pPr lvl="2"/>
            <a:r>
              <a:rPr lang="en-US" sz="2400" dirty="0" smtClean="0"/>
              <a:t>Lower rate of head loss build-up in surface injection column when influent velocity was increased</a:t>
            </a:r>
          </a:p>
          <a:p>
            <a:pPr lvl="2"/>
            <a:r>
              <a:rPr lang="en-US" sz="2400" dirty="0" smtClean="0"/>
              <a:t>Likely because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break up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342900" lvl="2" indent="-342900"/>
            <a:r>
              <a:rPr lang="en-US" sz="2400" dirty="0" smtClean="0"/>
              <a:t>Consistent accumulation of large </a:t>
            </a:r>
            <a:r>
              <a:rPr lang="en-US" sz="2400" dirty="0" err="1" smtClean="0"/>
              <a:t>flocs</a:t>
            </a:r>
            <a:r>
              <a:rPr lang="en-US" sz="2400" dirty="0" smtClean="0"/>
              <a:t> at surface of surface injection column, especially at low influent velocity </a:t>
            </a:r>
            <a:r>
              <a:rPr lang="en-US" sz="2400" dirty="0" smtClean="0">
                <a:sym typeface="Wingdings" pitchFamily="2" charset="2"/>
              </a:rPr>
              <a:t> need more frequent backwashing / surface washing</a:t>
            </a:r>
          </a:p>
          <a:p>
            <a:pPr marL="342900" lvl="2" indent="-342900">
              <a:buNone/>
            </a:pPr>
            <a:endParaRPr lang="en-US" sz="1000" dirty="0" smtClean="0"/>
          </a:p>
          <a:p>
            <a:pPr marL="342900" lvl="2" indent="-342900"/>
            <a:r>
              <a:rPr lang="en-US" sz="2400" dirty="0" smtClean="0"/>
              <a:t>Never any </a:t>
            </a:r>
            <a:r>
              <a:rPr lang="en-US" sz="2400" dirty="0" err="1" smtClean="0"/>
              <a:t>floc</a:t>
            </a:r>
            <a:r>
              <a:rPr lang="en-US" sz="2400" dirty="0" smtClean="0"/>
              <a:t> accumulation around subsurface inlet pipe </a:t>
            </a:r>
            <a:r>
              <a:rPr lang="en-US" sz="2400" dirty="0" smtClean="0">
                <a:sym typeface="Wingdings" pitchFamily="2" charset="2"/>
              </a:rPr>
              <a:t> need less frequent backwashing and no surface washing</a:t>
            </a:r>
          </a:p>
          <a:p>
            <a:pPr marL="342900" lvl="2" indent="-342900">
              <a:buNone/>
            </a:pPr>
            <a:endParaRPr lang="en-US" sz="1000" dirty="0" smtClean="0"/>
          </a:p>
          <a:p>
            <a:pPr marL="342900" lvl="2" indent="-342900"/>
            <a:r>
              <a:rPr lang="en-US" sz="2400" dirty="0" smtClean="0"/>
              <a:t>Can conclude that high velocity </a:t>
            </a:r>
            <a:r>
              <a:rPr lang="en-US" sz="2400" dirty="0" smtClean="0">
                <a:sym typeface="Wingdings" pitchFamily="2" charset="2"/>
              </a:rPr>
              <a:t> low level of </a:t>
            </a:r>
            <a:r>
              <a:rPr lang="en-US" sz="2400" dirty="0" err="1" smtClean="0">
                <a:sym typeface="Wingdings" pitchFamily="2" charset="2"/>
              </a:rPr>
              <a:t>floc</a:t>
            </a:r>
            <a:r>
              <a:rPr lang="en-US" sz="2400" dirty="0" smtClean="0">
                <a:sym typeface="Wingdings" pitchFamily="2" charset="2"/>
              </a:rPr>
              <a:t> build-up</a:t>
            </a:r>
          </a:p>
          <a:p>
            <a:pPr marL="342900" lvl="2" indent="-342900">
              <a:buNone/>
            </a:pPr>
            <a:endParaRPr lang="en-US" sz="1000" dirty="0" smtClean="0"/>
          </a:p>
          <a:p>
            <a:pPr marL="342900" lvl="2" indent="-342900"/>
            <a:r>
              <a:rPr lang="en-US" sz="2400" dirty="0" smtClean="0"/>
              <a:t>Subsurface therefore better </a:t>
            </a:r>
            <a:r>
              <a:rPr lang="en-US" sz="2400" dirty="0" smtClean="0"/>
              <a:t>because </a:t>
            </a:r>
            <a:r>
              <a:rPr lang="en-US" sz="2400" dirty="0" smtClean="0"/>
              <a:t>it always sends water into sand bed with </a:t>
            </a:r>
            <a:r>
              <a:rPr lang="en-US" sz="2400" dirty="0" smtClean="0"/>
              <a:t>high velocity </a:t>
            </a:r>
            <a:r>
              <a:rPr lang="en-US" sz="2400" dirty="0" smtClean="0"/>
              <a:t>no </a:t>
            </a:r>
            <a:r>
              <a:rPr lang="en-US" sz="2400" dirty="0" smtClean="0"/>
              <a:t>matter the </a:t>
            </a:r>
            <a:r>
              <a:rPr lang="en-US" sz="2400" dirty="0" smtClean="0"/>
              <a:t>set influent </a:t>
            </a:r>
            <a:r>
              <a:rPr lang="en-US" sz="2400" dirty="0" smtClean="0"/>
              <a:t>velocity, due to tiny inlet pipe/slot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Determine subsurface failure point (where inlet pipe clogs)</a:t>
            </a:r>
          </a:p>
          <a:p>
            <a:r>
              <a:rPr lang="en-US" dirty="0" smtClean="0"/>
              <a:t>Further explore effect of high influent velocity on surface head loss</a:t>
            </a:r>
          </a:p>
          <a:p>
            <a:r>
              <a:rPr lang="en-US" dirty="0" smtClean="0"/>
              <a:t>Improve design/experiments to better mimic </a:t>
            </a:r>
            <a:r>
              <a:rPr lang="en-US" dirty="0" err="1" smtClean="0"/>
              <a:t>AguaClara</a:t>
            </a:r>
            <a:r>
              <a:rPr lang="en-US" dirty="0" smtClean="0"/>
              <a:t> plant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32037"/>
            <a:ext cx="4038600" cy="4525963"/>
          </a:xfrm>
        </p:spPr>
        <p:txBody>
          <a:bodyPr/>
          <a:lstStyle/>
          <a:p>
            <a:r>
              <a:rPr lang="en-US" sz="2900" dirty="0" smtClean="0"/>
              <a:t>Independent </a:t>
            </a:r>
            <a:r>
              <a:rPr lang="en-US" sz="2900" dirty="0" smtClean="0"/>
              <a:t>variables</a:t>
            </a:r>
          </a:p>
          <a:p>
            <a:pPr>
              <a:buNone/>
            </a:pPr>
            <a:endParaRPr lang="en-US" sz="1000" dirty="0" smtClean="0"/>
          </a:p>
          <a:p>
            <a:pPr lvl="1"/>
            <a:r>
              <a:rPr lang="en-US" sz="2800" dirty="0" smtClean="0"/>
              <a:t>Influent turbidity</a:t>
            </a:r>
          </a:p>
          <a:p>
            <a:pPr lvl="1"/>
            <a:r>
              <a:rPr lang="en-US" sz="2800" dirty="0" smtClean="0"/>
              <a:t>Influent velocity</a:t>
            </a:r>
          </a:p>
          <a:p>
            <a:pPr lvl="1"/>
            <a:r>
              <a:rPr lang="en-US" sz="2800" dirty="0" smtClean="0"/>
              <a:t>Coagulant dosage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332037"/>
            <a:ext cx="4038600" cy="4525963"/>
          </a:xfrm>
        </p:spPr>
        <p:txBody>
          <a:bodyPr/>
          <a:lstStyle/>
          <a:p>
            <a:r>
              <a:rPr lang="en-US" sz="2900" dirty="0" smtClean="0"/>
              <a:t>Dependent </a:t>
            </a:r>
            <a:r>
              <a:rPr lang="en-US" sz="2900" dirty="0" smtClean="0"/>
              <a:t>variables</a:t>
            </a:r>
          </a:p>
          <a:p>
            <a:pPr>
              <a:buNone/>
            </a:pPr>
            <a:endParaRPr lang="en-US" sz="1000" dirty="0" smtClean="0"/>
          </a:p>
          <a:p>
            <a:pPr lvl="1"/>
            <a:r>
              <a:rPr lang="en-US" sz="2800" dirty="0" smtClean="0"/>
              <a:t>Effluent turbidity</a:t>
            </a:r>
          </a:p>
          <a:p>
            <a:pPr lvl="1"/>
            <a:r>
              <a:rPr lang="en-US" sz="2800" dirty="0" smtClean="0"/>
              <a:t>Head loss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Content Placeholder 4" descr="lab_benc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4000" cy="54864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</a:t>
            </a:r>
            <a:r>
              <a:rPr lang="en-US" dirty="0" smtClean="0"/>
              <a:t>Influent Turbidity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038600" cy="4525963"/>
          </a:xfrm>
        </p:spPr>
        <p:txBody>
          <a:bodyPr/>
          <a:lstStyle/>
          <a:p>
            <a:r>
              <a:rPr lang="en-US" sz="3000" dirty="0" smtClean="0"/>
              <a:t>Independent variable</a:t>
            </a:r>
          </a:p>
          <a:p>
            <a:pPr lvl="1"/>
            <a:r>
              <a:rPr lang="en-US" sz="2800" dirty="0" smtClean="0"/>
              <a:t>Influent turbidity</a:t>
            </a:r>
          </a:p>
          <a:p>
            <a:pPr lvl="2"/>
            <a:r>
              <a:rPr lang="en-US" sz="2400" dirty="0" smtClean="0"/>
              <a:t>Test #1:  90 NTU</a:t>
            </a:r>
          </a:p>
          <a:p>
            <a:pPr lvl="2"/>
            <a:r>
              <a:rPr lang="en-US" sz="2400" dirty="0" smtClean="0"/>
              <a:t>Test #2:  400 NTU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057400"/>
            <a:ext cx="3657600" cy="4525963"/>
          </a:xfrm>
        </p:spPr>
        <p:txBody>
          <a:bodyPr/>
          <a:lstStyle/>
          <a:p>
            <a:r>
              <a:rPr lang="en-US" sz="3000" dirty="0" smtClean="0"/>
              <a:t>Control variables</a:t>
            </a:r>
          </a:p>
          <a:p>
            <a:pPr lvl="1"/>
            <a:r>
              <a:rPr lang="en-US" sz="2800" dirty="0" smtClean="0"/>
              <a:t>Influent velocity</a:t>
            </a:r>
          </a:p>
          <a:p>
            <a:pPr lvl="2"/>
            <a:r>
              <a:rPr lang="en-US" sz="2400" dirty="0" smtClean="0"/>
              <a:t>2 mm/s</a:t>
            </a:r>
          </a:p>
          <a:p>
            <a:pPr lvl="1"/>
            <a:r>
              <a:rPr lang="en-US" sz="2800" dirty="0" smtClean="0"/>
              <a:t>Coagulant dosage</a:t>
            </a:r>
          </a:p>
          <a:p>
            <a:pPr lvl="2"/>
            <a:r>
              <a:rPr lang="en-US" sz="2400" dirty="0" smtClean="0"/>
              <a:t>5 mg/L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90 NTU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INFLUENT TURBIDITY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400 NTU turbidity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934200" y="381000"/>
            <a:ext cx="1905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INFLUENT TURBIDITY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90 NTU headloss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467600" y="228600"/>
            <a:ext cx="16764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LOW INFLUENT TURBIDITY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400 NTU headloss graph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239000" y="228600"/>
            <a:ext cx="16764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n-lt"/>
              </a:rPr>
              <a:t>HIGH INFLUENT TURBIDITY</a:t>
            </a:r>
            <a:endParaRPr lang="en-US" sz="2400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2662</TotalTime>
  <Words>543</Words>
  <Application>Microsoft Office PowerPoint</Application>
  <PresentationFormat>On-screen Show (4:3)</PresentationFormat>
  <Paragraphs>121</Paragraphs>
  <Slides>26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1_AguaClara the road</vt:lpstr>
      <vt:lpstr>Surface vs. Subsurface Inlet Systems for Sand Filtration</vt:lpstr>
      <vt:lpstr>Initial Goals</vt:lpstr>
      <vt:lpstr>Experimental Variables</vt:lpstr>
      <vt:lpstr>Experimental Apparatus</vt:lpstr>
      <vt:lpstr>Changing Influent Turbidity</vt:lpstr>
      <vt:lpstr>Slide 6</vt:lpstr>
      <vt:lpstr>Slide 7</vt:lpstr>
      <vt:lpstr>Slide 8</vt:lpstr>
      <vt:lpstr>Slide 9</vt:lpstr>
      <vt:lpstr>Slide 10</vt:lpstr>
      <vt:lpstr>Analysis</vt:lpstr>
      <vt:lpstr>Changing Influent Velocity </vt:lpstr>
      <vt:lpstr>Slide 13</vt:lpstr>
      <vt:lpstr>Slide 14</vt:lpstr>
      <vt:lpstr>Slide 15</vt:lpstr>
      <vt:lpstr>Slide 16</vt:lpstr>
      <vt:lpstr>Analysis</vt:lpstr>
      <vt:lpstr>Changing Coagulant Dosage</vt:lpstr>
      <vt:lpstr>Slide 19</vt:lpstr>
      <vt:lpstr>Slide 20</vt:lpstr>
      <vt:lpstr>Slide 21</vt:lpstr>
      <vt:lpstr>Slide 22</vt:lpstr>
      <vt:lpstr>Analysis</vt:lpstr>
      <vt:lpstr>Conclusions</vt:lpstr>
      <vt:lpstr>Conclusions</vt:lpstr>
      <vt:lpstr>Future Goals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Hannah</cp:lastModifiedBy>
  <cp:revision>302</cp:revision>
  <dcterms:created xsi:type="dcterms:W3CDTF">2008-08-26T14:48:34Z</dcterms:created>
  <dcterms:modified xsi:type="dcterms:W3CDTF">2013-05-08T21:58:58Z</dcterms:modified>
</cp:coreProperties>
</file>