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6"/>
  </p:notesMasterIdLst>
  <p:sldIdLst>
    <p:sldId id="256" r:id="rId2"/>
    <p:sldId id="373" r:id="rId3"/>
    <p:sldId id="374" r:id="rId4"/>
    <p:sldId id="375" r:id="rId5"/>
    <p:sldId id="377" r:id="rId6"/>
    <p:sldId id="379" r:id="rId7"/>
    <p:sldId id="381" r:id="rId8"/>
    <p:sldId id="382" r:id="rId9"/>
    <p:sldId id="384" r:id="rId10"/>
    <p:sldId id="385" r:id="rId11"/>
    <p:sldId id="386" r:id="rId12"/>
    <p:sldId id="387" r:id="rId13"/>
    <p:sldId id="388" r:id="rId14"/>
    <p:sldId id="358" r:id="rId15"/>
    <p:sldId id="359" r:id="rId16"/>
    <p:sldId id="362" r:id="rId17"/>
    <p:sldId id="366" r:id="rId18"/>
    <p:sldId id="365" r:id="rId19"/>
    <p:sldId id="369" r:id="rId20"/>
    <p:sldId id="370" r:id="rId21"/>
    <p:sldId id="371" r:id="rId22"/>
    <p:sldId id="363" r:id="rId23"/>
    <p:sldId id="372" r:id="rId24"/>
    <p:sldId id="378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5" autoAdjust="0"/>
    <p:restoredTop sz="82540" autoAdjust="0"/>
  </p:normalViewPr>
  <p:slideViewPr>
    <p:cSldViewPr>
      <p:cViewPr varScale="1">
        <p:scale>
          <a:sx n="59" d="100"/>
          <a:sy n="59" d="100"/>
        </p:scale>
        <p:origin x="161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380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778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14/05/2015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14/05/2015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14/05/2015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14/05/2015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14/05/2015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14/05/2015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14/05/2015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14/05/2015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mv"/><Relationship Id="rId1" Type="http://schemas.openxmlformats.org/officeDocument/2006/relationships/video" Target="NULL" TargetMode="External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wmv"/><Relationship Id="rId1" Type="http://schemas.openxmlformats.org/officeDocument/2006/relationships/video" Target="NULL" TargetMode="Externa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81600" y="3581400"/>
            <a:ext cx="3962400" cy="1600200"/>
          </a:xfrm>
        </p:spPr>
        <p:txBody>
          <a:bodyPr/>
          <a:lstStyle/>
          <a:p>
            <a:r>
              <a:rPr lang="es-HN" sz="2800" b="1" dirty="0" err="1" smtClean="0">
                <a:solidFill>
                  <a:schemeClr val="bg1"/>
                </a:solidFill>
              </a:rPr>
              <a:t>Theresa</a:t>
            </a:r>
            <a:r>
              <a:rPr lang="es-HN" sz="2800" b="1" dirty="0" smtClean="0">
                <a:solidFill>
                  <a:schemeClr val="bg1"/>
                </a:solidFill>
              </a:rPr>
              <a:t> </a:t>
            </a:r>
            <a:r>
              <a:rPr lang="es-HN" sz="2800" b="1" dirty="0" err="1" smtClean="0">
                <a:solidFill>
                  <a:schemeClr val="bg1"/>
                </a:solidFill>
              </a:rPr>
              <a:t>Chu</a:t>
            </a:r>
            <a:endParaRPr lang="es-HN" sz="2800" b="1" dirty="0" smtClean="0">
              <a:solidFill>
                <a:schemeClr val="bg1"/>
              </a:solidFill>
            </a:endParaRPr>
          </a:p>
          <a:p>
            <a:r>
              <a:rPr lang="es-HN" sz="2800" b="1" dirty="0" smtClean="0">
                <a:solidFill>
                  <a:schemeClr val="bg1"/>
                </a:solidFill>
              </a:rPr>
              <a:t>Nick </a:t>
            </a:r>
            <a:r>
              <a:rPr lang="es-HN" sz="2800" b="1" dirty="0" err="1" smtClean="0">
                <a:solidFill>
                  <a:schemeClr val="bg1"/>
                </a:solidFill>
              </a:rPr>
              <a:t>Coyle</a:t>
            </a:r>
            <a:endParaRPr lang="es-HN" sz="2800" b="1" dirty="0" smtClean="0">
              <a:solidFill>
                <a:schemeClr val="bg1"/>
              </a:solidFill>
            </a:endParaRPr>
          </a:p>
          <a:p>
            <a:r>
              <a:rPr lang="es-HN" sz="2800" b="1" dirty="0" smtClean="0">
                <a:solidFill>
                  <a:schemeClr val="bg1"/>
                </a:solidFill>
              </a:rPr>
              <a:t>Alex Schwab</a:t>
            </a:r>
            <a:endParaRPr lang="es-HN" sz="2800" b="1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err="1" smtClean="0"/>
              <a:t>Stacked</a:t>
            </a:r>
            <a:r>
              <a:rPr lang="es-HN" dirty="0" smtClean="0"/>
              <a:t> Rapid </a:t>
            </a:r>
            <a:r>
              <a:rPr lang="es-HN" dirty="0" err="1" smtClean="0"/>
              <a:t>Sand</a:t>
            </a:r>
            <a:r>
              <a:rPr lang="es-HN" dirty="0" smtClean="0"/>
              <a:t> (</a:t>
            </a:r>
            <a:r>
              <a:rPr lang="es-HN" dirty="0" err="1" smtClean="0"/>
              <a:t>StaRS</a:t>
            </a:r>
            <a:r>
              <a:rPr lang="es-HN" dirty="0" smtClean="0"/>
              <a:t>) </a:t>
            </a:r>
            <a:r>
              <a:rPr lang="es-HN" dirty="0" err="1" smtClean="0"/>
              <a:t>Filter</a:t>
            </a:r>
            <a:r>
              <a:rPr lang="es-HN" dirty="0" smtClean="0"/>
              <a:t> </a:t>
            </a:r>
            <a:r>
              <a:rPr lang="es-HN" dirty="0" err="1" smtClean="0"/>
              <a:t>Theory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PACl</a:t>
            </a:r>
            <a:r>
              <a:rPr lang="en-US" dirty="0" smtClean="0"/>
              <a:t> Only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71395" y="320040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0 hours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09950" y="3217652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2</a:t>
            </a:r>
            <a:r>
              <a:rPr lang="en-US" sz="2800" dirty="0" smtClean="0"/>
              <a:t> hours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45664" y="3217652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1</a:t>
            </a:r>
            <a:r>
              <a:rPr lang="en-US" sz="2800" dirty="0" smtClean="0"/>
              <a:t> hour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76527" y="573856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6</a:t>
            </a:r>
            <a:r>
              <a:rPr lang="en-US" sz="2800" dirty="0" smtClean="0"/>
              <a:t> hours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38222" y="573856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5</a:t>
            </a:r>
            <a:r>
              <a:rPr lang="en-US" sz="2800" dirty="0" smtClean="0"/>
              <a:t>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1395" y="573856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4</a:t>
            </a:r>
            <a:r>
              <a:rPr lang="en-US" sz="2800" dirty="0" smtClean="0"/>
              <a:t> hours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58996" y="3199978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3 hours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587" y="1604838"/>
            <a:ext cx="1974353" cy="14812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18" y="1604838"/>
            <a:ext cx="1974353" cy="147977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856" y="1605804"/>
            <a:ext cx="1974353" cy="147880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125" y="1604838"/>
            <a:ext cx="1979563" cy="147977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18" y="4114800"/>
            <a:ext cx="1980732" cy="147672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416" y="4114800"/>
            <a:ext cx="1983524" cy="147977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682" y="4117882"/>
            <a:ext cx="1968527" cy="147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4434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Clay Only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95" y="1600200"/>
            <a:ext cx="1981200" cy="1485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688" y="1615314"/>
            <a:ext cx="1978152" cy="14836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433" y="1614678"/>
            <a:ext cx="1961235" cy="14714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178" y="1600200"/>
            <a:ext cx="1955963" cy="14714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95" y="4114800"/>
            <a:ext cx="1981200" cy="14874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688" y="4125451"/>
            <a:ext cx="1978152" cy="14901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433" y="4112066"/>
            <a:ext cx="1982167" cy="149014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1395" y="320040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0 hours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09950" y="3217652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2</a:t>
            </a:r>
            <a:r>
              <a:rPr lang="en-US" sz="2800" dirty="0" smtClean="0"/>
              <a:t> hours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45664" y="3217652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1</a:t>
            </a:r>
            <a:r>
              <a:rPr lang="en-US" sz="2800" dirty="0" smtClean="0"/>
              <a:t> hour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76527" y="573856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6</a:t>
            </a:r>
            <a:r>
              <a:rPr lang="en-US" sz="2800" dirty="0" smtClean="0"/>
              <a:t> hours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38222" y="573856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5</a:t>
            </a:r>
            <a:r>
              <a:rPr lang="en-US" sz="2800" dirty="0" smtClean="0"/>
              <a:t>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1395" y="573856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4</a:t>
            </a:r>
            <a:r>
              <a:rPr lang="en-US" sz="2800" dirty="0" smtClean="0"/>
              <a:t> hours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58996" y="3199978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3 hours</a:t>
            </a:r>
          </a:p>
        </p:txBody>
      </p:sp>
    </p:spTree>
    <p:extLst>
      <p:ext uri="{BB962C8B-B14F-4D97-AF65-F5344CB8AC3E}">
        <p14:creationId xmlns:p14="http://schemas.microsoft.com/office/powerpoint/2010/main" val="27584092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PACl</a:t>
            </a:r>
            <a:r>
              <a:rPr lang="en-US" dirty="0" smtClean="0"/>
              <a:t> and Clay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71395" y="320040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0 hours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09950" y="3217652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2</a:t>
            </a:r>
            <a:r>
              <a:rPr lang="en-US" sz="2800" dirty="0" smtClean="0"/>
              <a:t> hours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45664" y="3217652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1</a:t>
            </a:r>
            <a:r>
              <a:rPr lang="en-US" sz="2800" dirty="0" smtClean="0"/>
              <a:t> hour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76527" y="573856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6</a:t>
            </a:r>
            <a:r>
              <a:rPr lang="en-US" sz="2800" dirty="0" smtClean="0"/>
              <a:t> hours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38222" y="573856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5</a:t>
            </a:r>
            <a:r>
              <a:rPr lang="en-US" sz="2800" dirty="0" smtClean="0"/>
              <a:t> hours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1395" y="573856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4</a:t>
            </a:r>
            <a:r>
              <a:rPr lang="en-US" sz="2800" dirty="0" smtClean="0"/>
              <a:t> hours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58996" y="3199978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3 hours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164" y="1627996"/>
            <a:ext cx="1981200" cy="14848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37" y="1619521"/>
            <a:ext cx="1985115" cy="149337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476" y="1627996"/>
            <a:ext cx="1987797" cy="149337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769" y="1619521"/>
            <a:ext cx="1979021" cy="148476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37" y="4239893"/>
            <a:ext cx="1996873" cy="149866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164" y="4257921"/>
            <a:ext cx="1960731" cy="146261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249" y="4262267"/>
            <a:ext cx="1971061" cy="147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5384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Observations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3200" dirty="0" smtClean="0"/>
              <a:t>Clogged: Clay and </a:t>
            </a:r>
            <a:r>
              <a:rPr lang="en-US" sz="3200" dirty="0" err="1" smtClean="0"/>
              <a:t>PACl</a:t>
            </a:r>
            <a:endParaRPr lang="en-US" sz="32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sz="3200" dirty="0" smtClean="0"/>
              <a:t>Clean</a:t>
            </a:r>
            <a:endParaRPr lang="en-US" sz="3200" dirty="0"/>
          </a:p>
        </p:txBody>
      </p:sp>
      <p:pic>
        <p:nvPicPr>
          <p:cNvPr id="7" name="Picture 2" descr="https://lh3.googleusercontent.com/fp78Q_g_1NMxvTNorninAfbxUPU8ejcMQ31cFB3ZOwfoMOqMw5eeND7OdmAujEORzrgnM0mLp7JfXO00QDBh3libH0xBU8q7ZiQ7DKy1o0fE-njNwrVno50G48xGH0dQLH1LRaA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561969" y="2462784"/>
            <a:ext cx="3830650" cy="306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lh4.googleusercontent.com/BIeeEnP7udILo0PkS7Ji5KJdi7W7Fwa1TF8wclxloeG5gvvU-Q_7wDi-knopuzpp7gY-pX47xk8PBvuEIOTemnhP-3_QcOyOOGC16xEpFCxzTpYBCboe8Gls9VJxUgttliJMdCo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36"/>
          <a:stretch/>
        </p:blipFill>
        <p:spPr bwMode="auto">
          <a:xfrm>
            <a:off x="4755159" y="2462784"/>
            <a:ext cx="3821506" cy="306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7309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Observations: Unclogged</a:t>
            </a:r>
            <a:endParaRPr lang="en-US" dirty="0"/>
          </a:p>
        </p:txBody>
      </p:sp>
      <p:pic>
        <p:nvPicPr>
          <p:cNvPr id="4" name="Unclogged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000" end="1294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6800" y="1600200"/>
            <a:ext cx="70104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6683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Observations - Clogged</a:t>
            </a:r>
            <a:endParaRPr lang="en-US" dirty="0"/>
          </a:p>
        </p:txBody>
      </p:sp>
      <p:pic>
        <p:nvPicPr>
          <p:cNvPr id="5" name="Clogged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000" end="977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4400" y="1581150"/>
            <a:ext cx="6934200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2588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Clay </a:t>
            </a:r>
            <a:r>
              <a:rPr lang="en-US" dirty="0" smtClean="0"/>
              <a:t>Only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018018"/>
            <a:ext cx="7543800" cy="4839982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5105400" cy="1219200"/>
          </a:xfrm>
        </p:spPr>
        <p:txBody>
          <a:bodyPr/>
          <a:lstStyle/>
          <a:p>
            <a:r>
              <a:rPr lang="en-US" dirty="0" smtClean="0"/>
              <a:t>Influent Turbidity: 500 NTU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2930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PACl</a:t>
            </a:r>
            <a:r>
              <a:rPr lang="en-US" dirty="0" smtClean="0"/>
              <a:t> Only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133600"/>
            <a:ext cx="8857608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8036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PACl</a:t>
            </a:r>
            <a:r>
              <a:rPr lang="en-US" dirty="0" smtClean="0"/>
              <a:t> and Clay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3" y="2498035"/>
            <a:ext cx="8930956" cy="4343400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5105400" cy="1219200"/>
          </a:xfrm>
        </p:spPr>
        <p:txBody>
          <a:bodyPr/>
          <a:lstStyle/>
          <a:p>
            <a:r>
              <a:rPr lang="en-US" dirty="0" err="1" smtClean="0"/>
              <a:t>PACl</a:t>
            </a:r>
            <a:r>
              <a:rPr lang="en-US" dirty="0" smtClean="0"/>
              <a:t>: 26.5 mg/L Al</a:t>
            </a:r>
          </a:p>
          <a:p>
            <a:r>
              <a:rPr lang="en-US" dirty="0" smtClean="0"/>
              <a:t>Influent Turbidity: 500 NTU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6858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14600"/>
            <a:ext cx="8736868" cy="4343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PACl</a:t>
            </a:r>
            <a:r>
              <a:rPr lang="en-US" dirty="0" smtClean="0"/>
              <a:t> and Clay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5105400" cy="1219200"/>
          </a:xfrm>
        </p:spPr>
        <p:txBody>
          <a:bodyPr/>
          <a:lstStyle/>
          <a:p>
            <a:r>
              <a:rPr lang="en-US" dirty="0" err="1" smtClean="0"/>
              <a:t>PACl</a:t>
            </a:r>
            <a:r>
              <a:rPr lang="en-US" dirty="0" smtClean="0"/>
              <a:t>: 26.5 mg/L Al</a:t>
            </a:r>
          </a:p>
          <a:p>
            <a:r>
              <a:rPr lang="en-US" dirty="0" smtClean="0"/>
              <a:t>Influent Turbidity: 500 NTU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1283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378" y="1981200"/>
            <a:ext cx="1049867" cy="909955"/>
          </a:xfrm>
          <a:prstGeom prst="rect">
            <a:avLst/>
          </a:prstGeom>
          <a:noFill/>
        </p:spPr>
      </p:pic>
      <p:grpSp>
        <p:nvGrpSpPr>
          <p:cNvPr id="24" name="Group 23"/>
          <p:cNvGrpSpPr/>
          <p:nvPr/>
        </p:nvGrpSpPr>
        <p:grpSpPr>
          <a:xfrm flipH="1">
            <a:off x="6042898" y="1698249"/>
            <a:ext cx="1706033" cy="4781550"/>
            <a:chOff x="0" y="0"/>
            <a:chExt cx="1485900" cy="4343400"/>
          </a:xfrm>
        </p:grpSpPr>
        <p:grpSp>
          <p:nvGrpSpPr>
            <p:cNvPr id="25" name="Group 24"/>
            <p:cNvGrpSpPr/>
            <p:nvPr/>
          </p:nvGrpSpPr>
          <p:grpSpPr>
            <a:xfrm>
              <a:off x="0" y="0"/>
              <a:ext cx="1485900" cy="4343400"/>
              <a:chOff x="0" y="0"/>
              <a:chExt cx="1485900" cy="43434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571500" y="1028700"/>
                <a:ext cx="914400" cy="3314700"/>
              </a:xfrm>
              <a:prstGeom prst="rect">
                <a:avLst/>
              </a:prstGeom>
              <a:solidFill>
                <a:srgbClr val="C4BD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571500" y="0"/>
                <a:ext cx="914400" cy="43434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 flipH="1">
                <a:off x="0" y="1076325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 flipH="1">
                <a:off x="0" y="4295775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flipH="1">
                <a:off x="0" y="2105025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H="1">
                <a:off x="0" y="3200400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Straight Connector 25"/>
            <p:cNvCxnSpPr/>
            <p:nvPr/>
          </p:nvCxnSpPr>
          <p:spPr>
            <a:xfrm>
              <a:off x="590550" y="1076325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590664" y="1604367"/>
              <a:ext cx="824230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584243" y="2105025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584243" y="2641651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571500" y="3200400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598243" y="3771900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571500" y="4295775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121024"/>
            <a:ext cx="6324600" cy="1143000"/>
          </a:xfrm>
        </p:spPr>
        <p:txBody>
          <a:bodyPr/>
          <a:lstStyle/>
          <a:p>
            <a:r>
              <a:rPr lang="en-US" dirty="0"/>
              <a:t>Stacked Rapid Sand Filters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634038"/>
            <a:ext cx="4419600" cy="4845761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/>
              <a:t>Sta</a:t>
            </a:r>
            <a:r>
              <a:rPr lang="en-US" sz="3200" dirty="0"/>
              <a:t>cked </a:t>
            </a:r>
            <a:r>
              <a:rPr lang="en-US" sz="3200" b="1" dirty="0"/>
              <a:t>R</a:t>
            </a:r>
            <a:r>
              <a:rPr lang="en-US" sz="3200" dirty="0"/>
              <a:t>apid </a:t>
            </a:r>
            <a:r>
              <a:rPr lang="en-US" sz="3200" b="1" dirty="0"/>
              <a:t>S</a:t>
            </a:r>
            <a:r>
              <a:rPr lang="en-US" sz="3200" dirty="0"/>
              <a:t>and </a:t>
            </a:r>
            <a:r>
              <a:rPr lang="en-US" sz="3200" dirty="0" smtClean="0"/>
              <a:t>(</a:t>
            </a:r>
            <a:r>
              <a:rPr lang="en-US" sz="3200" dirty="0" err="1" smtClean="0"/>
              <a:t>StaRS</a:t>
            </a:r>
            <a:r>
              <a:rPr lang="en-US" sz="3200" dirty="0" smtClean="0"/>
              <a:t>) </a:t>
            </a:r>
            <a:r>
              <a:rPr lang="en-US" sz="3200" b="1" dirty="0" smtClean="0"/>
              <a:t>F</a:t>
            </a:r>
            <a:r>
              <a:rPr lang="en-US" sz="3200" dirty="0" smtClean="0"/>
              <a:t>ilter/</a:t>
            </a:r>
            <a:r>
              <a:rPr lang="en-US" sz="3200" b="1" dirty="0" smtClean="0"/>
              <a:t>F</a:t>
            </a:r>
            <a:r>
              <a:rPr lang="en-US" sz="3200" dirty="0" smtClean="0"/>
              <a:t>iltration</a:t>
            </a:r>
            <a:endParaRPr lang="en-US" sz="3200" dirty="0"/>
          </a:p>
          <a:p>
            <a:r>
              <a:rPr lang="en-US" dirty="0" smtClean="0"/>
              <a:t>Invented by </a:t>
            </a:r>
            <a:r>
              <a:rPr lang="en-US" dirty="0" err="1" smtClean="0"/>
              <a:t>AguaClara</a:t>
            </a:r>
            <a:r>
              <a:rPr lang="en-US" dirty="0" smtClean="0"/>
              <a:t> and used in newer plants</a:t>
            </a:r>
          </a:p>
          <a:p>
            <a:r>
              <a:rPr lang="en-US" dirty="0" smtClean="0"/>
              <a:t>Water enters the filter through slotted pipes</a:t>
            </a:r>
          </a:p>
          <a:p>
            <a:r>
              <a:rPr lang="en-US" dirty="0" smtClean="0"/>
              <a:t>Sand captures colloids</a:t>
            </a:r>
            <a:endParaRPr lang="en-US" dirty="0"/>
          </a:p>
          <a:p>
            <a:r>
              <a:rPr lang="en-US" dirty="0" smtClean="0"/>
              <a:t>Allows for entirely gravity-powered water filtration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21" name="Up Arrow 20"/>
          <p:cNvSpPr/>
          <p:nvPr/>
        </p:nvSpPr>
        <p:spPr bwMode="auto">
          <a:xfrm flipV="1">
            <a:off x="6397978" y="3064042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2" name="Up Arrow 21"/>
          <p:cNvSpPr/>
          <p:nvPr/>
        </p:nvSpPr>
        <p:spPr bwMode="auto">
          <a:xfrm flipV="1">
            <a:off x="6419850" y="4140646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3" name="Up Arrow 22"/>
          <p:cNvSpPr/>
          <p:nvPr/>
        </p:nvSpPr>
        <p:spPr bwMode="auto">
          <a:xfrm flipV="1">
            <a:off x="6419850" y="5402179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2" name="Up Arrow 41"/>
          <p:cNvSpPr/>
          <p:nvPr/>
        </p:nvSpPr>
        <p:spPr bwMode="auto">
          <a:xfrm>
            <a:off x="6397978" y="3581400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4" name="Up Arrow 43"/>
          <p:cNvSpPr/>
          <p:nvPr/>
        </p:nvSpPr>
        <p:spPr bwMode="auto">
          <a:xfrm>
            <a:off x="6419850" y="4800600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5" name="Up Arrow 44"/>
          <p:cNvSpPr/>
          <p:nvPr/>
        </p:nvSpPr>
        <p:spPr bwMode="auto">
          <a:xfrm>
            <a:off x="6419850" y="6019800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52" name="Straight Arrow Connector 51"/>
          <p:cNvCxnSpPr/>
          <p:nvPr/>
        </p:nvCxnSpPr>
        <p:spPr bwMode="auto">
          <a:xfrm flipH="1">
            <a:off x="7391400" y="2883151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3" name="Straight Arrow Connector 52"/>
          <p:cNvCxnSpPr/>
          <p:nvPr/>
        </p:nvCxnSpPr>
        <p:spPr bwMode="auto">
          <a:xfrm flipH="1">
            <a:off x="7391400" y="4015623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4" name="Straight Arrow Connector 53"/>
          <p:cNvCxnSpPr/>
          <p:nvPr/>
        </p:nvCxnSpPr>
        <p:spPr bwMode="auto">
          <a:xfrm flipH="1">
            <a:off x="7351889" y="5221496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5" name="Straight Arrow Connector 54"/>
          <p:cNvCxnSpPr/>
          <p:nvPr/>
        </p:nvCxnSpPr>
        <p:spPr bwMode="auto">
          <a:xfrm flipH="1">
            <a:off x="7391400" y="6421382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46" name="Up Arrow 45"/>
          <p:cNvSpPr/>
          <p:nvPr/>
        </p:nvSpPr>
        <p:spPr bwMode="auto">
          <a:xfrm>
            <a:off x="6284025" y="3124200"/>
            <a:ext cx="609600" cy="2971800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7092245" y="5850648"/>
            <a:ext cx="656167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7078133" y="4606382"/>
            <a:ext cx="656167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7092245" y="3469682"/>
            <a:ext cx="656167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 bwMode="auto">
          <a:xfrm flipV="1">
            <a:off x="7420328" y="4596583"/>
            <a:ext cx="704998" cy="3591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7" name="Straight Arrow Connector 56"/>
          <p:cNvCxnSpPr/>
          <p:nvPr/>
        </p:nvCxnSpPr>
        <p:spPr bwMode="auto">
          <a:xfrm flipV="1">
            <a:off x="7372202" y="5842865"/>
            <a:ext cx="704998" cy="3591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8" name="Straight Arrow Connector 57"/>
          <p:cNvCxnSpPr/>
          <p:nvPr/>
        </p:nvCxnSpPr>
        <p:spPr bwMode="auto">
          <a:xfrm flipV="1">
            <a:off x="7391400" y="3458088"/>
            <a:ext cx="704998" cy="3591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1"/>
            </a:solidFill>
            <a:prstDash val="solid"/>
            <a:round/>
            <a:headEnd type="none" w="lg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882424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42" grpId="0" animBg="1"/>
      <p:bldP spid="44" grpId="0" animBg="1"/>
      <p:bldP spid="45" grpId="0" animBg="1"/>
      <p:bldP spid="4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PACl</a:t>
            </a:r>
            <a:r>
              <a:rPr lang="en-US" dirty="0" smtClean="0"/>
              <a:t> and Clay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750"/>
          <a:stretch/>
        </p:blipFill>
        <p:spPr>
          <a:xfrm>
            <a:off x="0" y="2438400"/>
            <a:ext cx="8746574" cy="4419600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5105400" cy="1219200"/>
          </a:xfrm>
        </p:spPr>
        <p:txBody>
          <a:bodyPr/>
          <a:lstStyle/>
          <a:p>
            <a:r>
              <a:rPr lang="en-US" dirty="0" err="1" smtClean="0"/>
              <a:t>PACl</a:t>
            </a:r>
            <a:r>
              <a:rPr lang="en-US" dirty="0" smtClean="0"/>
              <a:t>: 26.5 mg/L Al</a:t>
            </a:r>
          </a:p>
          <a:p>
            <a:r>
              <a:rPr lang="en-US" dirty="0" smtClean="0"/>
              <a:t>Influent Turbidity: 500 NTU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2042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PACl</a:t>
            </a:r>
            <a:r>
              <a:rPr lang="en-US" dirty="0" smtClean="0"/>
              <a:t> and Clay</a:t>
            </a:r>
            <a:endParaRPr lang="en-US" dirty="0"/>
          </a:p>
        </p:txBody>
      </p:sp>
      <p:pic>
        <p:nvPicPr>
          <p:cNvPr id="2050" name="Picture 2" descr="https://lh5.googleusercontent.com/s915pHhQQYtEbSjClBpd6F0JVCxiFfKv_Vc8UnXSE9eFmO16sJkNO2oQs_SoPH43xYK4C3zSzybGNxoWjprF5D-Ptt_gk-4vil-M4PHkHXgzpxAoWRPIrWeiEP9PVFsjsAOcr4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5200"/>
            <a:ext cx="9104877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229600" cy="2133600"/>
          </a:xfrm>
        </p:spPr>
        <p:txBody>
          <a:bodyPr/>
          <a:lstStyle/>
          <a:p>
            <a:r>
              <a:rPr lang="en-US" dirty="0" err="1" smtClean="0"/>
              <a:t>PACl</a:t>
            </a:r>
            <a:r>
              <a:rPr lang="en-US" dirty="0" smtClean="0"/>
              <a:t>: 26.5 mg/L Al</a:t>
            </a:r>
          </a:p>
          <a:p>
            <a:r>
              <a:rPr lang="en-US" dirty="0" smtClean="0"/>
              <a:t>Influent Turbidity: 500 NTU</a:t>
            </a:r>
          </a:p>
          <a:p>
            <a:r>
              <a:rPr lang="en-US" dirty="0" smtClean="0"/>
              <a:t>Need </a:t>
            </a:r>
            <a:r>
              <a:rPr lang="en-US" dirty="0" err="1" smtClean="0"/>
              <a:t>flocs</a:t>
            </a:r>
            <a:r>
              <a:rPr lang="en-US" dirty="0" smtClean="0"/>
              <a:t> to cause head loss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920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7086600" cy="1752600"/>
          </a:xfrm>
        </p:spPr>
        <p:txBody>
          <a:bodyPr/>
          <a:lstStyle/>
          <a:p>
            <a:r>
              <a:rPr lang="en-US" dirty="0" smtClean="0"/>
              <a:t>Slotted pipes clog</a:t>
            </a:r>
          </a:p>
          <a:p>
            <a:pPr lvl="1"/>
            <a:r>
              <a:rPr lang="en-US" dirty="0" smtClean="0"/>
              <a:t>Presence of </a:t>
            </a:r>
            <a:r>
              <a:rPr lang="en-US" dirty="0" err="1" smtClean="0"/>
              <a:t>flocs</a:t>
            </a:r>
            <a:r>
              <a:rPr lang="en-US" dirty="0" smtClean="0"/>
              <a:t> (clay and </a:t>
            </a:r>
            <a:r>
              <a:rPr lang="en-US" dirty="0" err="1" smtClean="0"/>
              <a:t>PACl</a:t>
            </a:r>
            <a:r>
              <a:rPr lang="en-US" dirty="0" smtClean="0"/>
              <a:t> ratio)</a:t>
            </a:r>
          </a:p>
          <a:p>
            <a:pPr lvl="1"/>
            <a:r>
              <a:rPr lang="en-US" dirty="0" smtClean="0"/>
              <a:t>Amount of coagulant dosage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t="1497" r="1111" b="26665"/>
          <a:stretch/>
        </p:blipFill>
        <p:spPr>
          <a:xfrm>
            <a:off x="5425612" y="3124200"/>
            <a:ext cx="3489788" cy="3581400"/>
          </a:xfrm>
          <a:prstGeom prst="rect">
            <a:avLst/>
          </a:prstGeom>
        </p:spPr>
      </p:pic>
      <p:sp>
        <p:nvSpPr>
          <p:cNvPr id="6" name="Text Placeholder 2"/>
          <p:cNvSpPr txBox="1">
            <a:spLocks/>
          </p:cNvSpPr>
          <p:nvPr/>
        </p:nvSpPr>
        <p:spPr bwMode="auto">
          <a:xfrm>
            <a:off x="430119" y="3124200"/>
            <a:ext cx="5181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 smtClean="0"/>
              <a:t>Head loss</a:t>
            </a:r>
          </a:p>
          <a:p>
            <a:pPr lvl="1"/>
            <a:r>
              <a:rPr lang="en-US" kern="0" dirty="0" smtClean="0"/>
              <a:t>High </a:t>
            </a:r>
            <a:r>
              <a:rPr lang="en-US" kern="0" dirty="0" err="1" smtClean="0"/>
              <a:t>PACl</a:t>
            </a:r>
            <a:r>
              <a:rPr lang="en-US" kern="0" dirty="0" smtClean="0"/>
              <a:t> dosage (15 cm)</a:t>
            </a:r>
          </a:p>
          <a:p>
            <a:pPr lvl="1"/>
            <a:r>
              <a:rPr lang="en-US" kern="0" dirty="0" smtClean="0"/>
              <a:t>High </a:t>
            </a:r>
            <a:r>
              <a:rPr lang="en-US" kern="0" dirty="0" err="1" smtClean="0"/>
              <a:t>PACl</a:t>
            </a:r>
            <a:r>
              <a:rPr lang="en-US" kern="0" dirty="0" smtClean="0"/>
              <a:t> dosage and influent turbidity (30 cm)</a:t>
            </a:r>
          </a:p>
          <a:p>
            <a:r>
              <a:rPr lang="en-US" kern="0" dirty="0" smtClean="0"/>
              <a:t>Replace slotted pipes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5552293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157" y="3886200"/>
            <a:ext cx="3962400" cy="2971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33400" y="1670957"/>
            <a:ext cx="8001000" cy="2051957"/>
          </a:xfrm>
        </p:spPr>
        <p:txBody>
          <a:bodyPr/>
          <a:lstStyle/>
          <a:p>
            <a:r>
              <a:rPr lang="en-US" dirty="0" smtClean="0"/>
              <a:t>Better characterize clogging conditions with consistent </a:t>
            </a:r>
            <a:r>
              <a:rPr lang="en-US" dirty="0" err="1" smtClean="0"/>
              <a:t>PACl</a:t>
            </a:r>
            <a:r>
              <a:rPr lang="en-US" dirty="0" smtClean="0"/>
              <a:t> </a:t>
            </a:r>
            <a:r>
              <a:rPr lang="en-US" dirty="0" smtClean="0"/>
              <a:t>dosage</a:t>
            </a:r>
          </a:p>
          <a:p>
            <a:pPr lvl="1"/>
            <a:r>
              <a:rPr lang="en-US" dirty="0" err="1" smtClean="0"/>
              <a:t>PACl</a:t>
            </a:r>
            <a:r>
              <a:rPr lang="en-US" dirty="0" smtClean="0"/>
              <a:t> </a:t>
            </a:r>
            <a:r>
              <a:rPr lang="en-US" dirty="0" smtClean="0"/>
              <a:t>only</a:t>
            </a:r>
          </a:p>
          <a:p>
            <a:pPr lvl="1"/>
            <a:r>
              <a:rPr lang="en-US" dirty="0" err="1" smtClean="0"/>
              <a:t>PACl</a:t>
            </a:r>
            <a:r>
              <a:rPr lang="en-US" dirty="0" smtClean="0"/>
              <a:t> and Clay only</a:t>
            </a:r>
          </a:p>
        </p:txBody>
      </p:sp>
      <p:sp>
        <p:nvSpPr>
          <p:cNvPr id="6" name="Text Placeholder 2"/>
          <p:cNvSpPr txBox="1">
            <a:spLocks/>
          </p:cNvSpPr>
          <p:nvPr/>
        </p:nvSpPr>
        <p:spPr bwMode="auto">
          <a:xfrm>
            <a:off x="533400" y="3810000"/>
            <a:ext cx="4642757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 smtClean="0"/>
              <a:t>Design new injection system for </a:t>
            </a:r>
            <a:r>
              <a:rPr lang="en-US" kern="0" dirty="0" err="1" smtClean="0"/>
              <a:t>StaRS</a:t>
            </a:r>
            <a:r>
              <a:rPr lang="en-US" kern="0" dirty="0" smtClean="0"/>
              <a:t> Filters</a:t>
            </a:r>
          </a:p>
          <a:p>
            <a:r>
              <a:rPr lang="en-US" kern="0" dirty="0" smtClean="0"/>
              <a:t>Create mathematical model of colloid capture in sand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22408703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1026" name="Picture 2" descr="https://bridgejournalism2010.files.wordpress.com/2010/04/aaaaaa-q2pb9n-8pag64-mhqek5-r4d2jl-3egceq-35qp7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78243"/>
            <a:ext cx="7239000" cy="454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8056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Purpose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 smtClean="0"/>
              <a:t>StaRS</a:t>
            </a:r>
            <a:r>
              <a:rPr lang="en-US" dirty="0" smtClean="0"/>
              <a:t> Filter Theory</a:t>
            </a:r>
          </a:p>
          <a:p>
            <a:pPr lvl="1"/>
            <a:r>
              <a:rPr lang="en-US" dirty="0" smtClean="0"/>
              <a:t>Mathematical model</a:t>
            </a:r>
          </a:p>
          <a:p>
            <a:r>
              <a:rPr lang="en-US" dirty="0" smtClean="0"/>
              <a:t>Fall 2014</a:t>
            </a:r>
          </a:p>
          <a:p>
            <a:pPr lvl="1"/>
            <a:r>
              <a:rPr lang="en-US" dirty="0" smtClean="0"/>
              <a:t>Head loss across </a:t>
            </a:r>
            <a:r>
              <a:rPr lang="en-US" b="1" dirty="0" smtClean="0">
                <a:solidFill>
                  <a:srgbClr val="FF0000"/>
                </a:solidFill>
              </a:rPr>
              <a:t>copper mesh</a:t>
            </a:r>
          </a:p>
          <a:p>
            <a:pPr lvl="1"/>
            <a:r>
              <a:rPr lang="en-US" dirty="0" smtClean="0"/>
              <a:t>Results are inconsistent</a:t>
            </a:r>
          </a:p>
          <a:p>
            <a:r>
              <a:rPr lang="en-US" dirty="0" smtClean="0"/>
              <a:t>Spring 2015</a:t>
            </a:r>
          </a:p>
          <a:p>
            <a:pPr lvl="1"/>
            <a:r>
              <a:rPr lang="en-US" dirty="0" smtClean="0"/>
              <a:t>Head loss across </a:t>
            </a:r>
            <a:r>
              <a:rPr lang="en-US" b="1" dirty="0" smtClean="0">
                <a:solidFill>
                  <a:srgbClr val="FF0000"/>
                </a:solidFill>
              </a:rPr>
              <a:t>slotted pipes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4" r="15556" b="16667"/>
          <a:stretch/>
        </p:blipFill>
        <p:spPr>
          <a:xfrm>
            <a:off x="6165428" y="1828800"/>
            <a:ext cx="2445172" cy="289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1399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Slotted Pipes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092286" y="1752600"/>
            <a:ext cx="4724400" cy="4724400"/>
          </a:xfrm>
        </p:spPr>
        <p:txBody>
          <a:bodyPr/>
          <a:lstStyle/>
          <a:p>
            <a:r>
              <a:rPr lang="en-US" dirty="0" smtClean="0"/>
              <a:t>0.2 mm wide</a:t>
            </a:r>
          </a:p>
          <a:p>
            <a:r>
              <a:rPr lang="en-US" dirty="0" smtClean="0"/>
              <a:t>Clogging</a:t>
            </a:r>
          </a:p>
          <a:p>
            <a:pPr lvl="1"/>
            <a:r>
              <a:rPr lang="en-US" dirty="0" err="1" smtClean="0"/>
              <a:t>Flocs</a:t>
            </a:r>
            <a:r>
              <a:rPr lang="en-US" dirty="0" smtClean="0"/>
              <a:t> clog openings</a:t>
            </a:r>
          </a:p>
          <a:p>
            <a:pPr lvl="1"/>
            <a:r>
              <a:rPr lang="en-US" dirty="0" smtClean="0"/>
              <a:t>Sand caught in </a:t>
            </a:r>
            <a:r>
              <a:rPr lang="en-US" dirty="0" smtClean="0"/>
              <a:t>slots</a:t>
            </a:r>
          </a:p>
          <a:p>
            <a:pPr lvl="1"/>
            <a:r>
              <a:rPr lang="en-US" dirty="0" smtClean="0"/>
              <a:t>Biological growth</a:t>
            </a:r>
            <a:endParaRPr lang="en-US" dirty="0" smtClean="0"/>
          </a:p>
          <a:p>
            <a:r>
              <a:rPr lang="en-US" dirty="0" smtClean="0"/>
              <a:t>Expensive to fabricate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676400"/>
            <a:ext cx="3600450" cy="4800600"/>
          </a:xfrm>
          <a:prstGeom prst="rect">
            <a:avLst/>
          </a:prstGeom>
        </p:spPr>
      </p:pic>
      <p:pic>
        <p:nvPicPr>
          <p:cNvPr id="1026" name="Picture 2" descr="https://lh3.googleusercontent.com/-6EjcRcSOAFA/VQw5lm1RZqI/AAAAAAAFhjQ/XJqec84pci4/w375-h563-no/0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76400"/>
            <a:ext cx="3197557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7330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Hypothesis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sz="quarter" idx="13"/>
              </p:nvPr>
            </p:nvSpPr>
            <p:spPr/>
            <p:txBody>
              <a:bodyPr/>
              <a:lstStyle/>
              <a:p>
                <a:r>
                  <a:rPr lang="en-US" dirty="0" smtClean="0"/>
                  <a:t>Head Loss</a:t>
                </a: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𝑆𝑙𝑜𝑡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z-Cyrl-AZ" b="0" i="1" smtClean="0">
                                      <a:latin typeface="Cambria Math" panose="02040503050406030204" pitchFamily="18" charset="0"/>
                                    </a:rPr>
                                    <m:t>П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𝑉𝐶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𝑆𝑙𝑜𝑡</m:t>
                                  </m:r>
                                </m:sub>
                              </m:sSub>
                            </m:den>
                          </m:f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=0.665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Clogging due to </a:t>
                </a:r>
                <a:r>
                  <a:rPr lang="en-US" dirty="0" err="1" smtClean="0"/>
                  <a:t>flocs</a:t>
                </a:r>
                <a:endParaRPr lang="en-US" b="0" dirty="0" smtClean="0"/>
              </a:p>
              <a:p>
                <a:r>
                  <a:rPr lang="en-US" b="0" dirty="0" smtClean="0"/>
                  <a:t>Coagulant-clay ratio</a:t>
                </a:r>
              </a:p>
              <a:p>
                <a:pPr lvl="1"/>
                <a:r>
                  <a:rPr lang="en-US" dirty="0" smtClean="0"/>
                  <a:t>Optimal conditions </a:t>
                </a:r>
              </a:p>
              <a:p>
                <a:pPr marL="457200" lvl="1" indent="0">
                  <a:buNone/>
                </a:pPr>
                <a:r>
                  <a:rPr lang="en-US" dirty="0"/>
                  <a:t>	</a:t>
                </a:r>
                <a:r>
                  <a:rPr lang="en-US" dirty="0" smtClean="0"/>
                  <a:t>f</a:t>
                </a:r>
                <a:r>
                  <a:rPr lang="en-US" b="0" dirty="0" smtClean="0"/>
                  <a:t>or </a:t>
                </a:r>
                <a:r>
                  <a:rPr lang="en-US" b="0" dirty="0" err="1" smtClean="0"/>
                  <a:t>flocs</a:t>
                </a:r>
                <a:endParaRPr lang="en-US" b="0" dirty="0" smtClean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3"/>
              </p:nvPr>
            </p:nvSpPr>
            <p:spPr>
              <a:blipFill rotWithShape="0">
                <a:blip r:embed="rId2"/>
                <a:stretch>
                  <a:fillRect l="-1644" t="-1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0" b="17777"/>
          <a:stretch/>
        </p:blipFill>
        <p:spPr>
          <a:xfrm>
            <a:off x="4575317" y="3456709"/>
            <a:ext cx="4049138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2107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Failure Points and Clogging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5638800" cy="3657600"/>
          </a:xfrm>
        </p:spPr>
        <p:txBody>
          <a:bodyPr/>
          <a:lstStyle/>
          <a:p>
            <a:r>
              <a:rPr lang="en-US" dirty="0" smtClean="0"/>
              <a:t>Head loss</a:t>
            </a:r>
          </a:p>
          <a:p>
            <a:pPr lvl="1"/>
            <a:r>
              <a:rPr lang="en-US" dirty="0" err="1" smtClean="0"/>
              <a:t>StaRS</a:t>
            </a:r>
            <a:r>
              <a:rPr lang="en-US" dirty="0" smtClean="0"/>
              <a:t> Filters: </a:t>
            </a:r>
            <a:r>
              <a:rPr lang="en-US" dirty="0" smtClean="0"/>
              <a:t>50 cm allotted </a:t>
            </a:r>
          </a:p>
          <a:p>
            <a:pPr lvl="1"/>
            <a:r>
              <a:rPr lang="en-US" dirty="0" smtClean="0"/>
              <a:t>Slotted Pipes: 5 cm</a:t>
            </a:r>
          </a:p>
          <a:p>
            <a:r>
              <a:rPr lang="en-US" dirty="0" smtClean="0"/>
              <a:t>Clogging</a:t>
            </a:r>
          </a:p>
          <a:p>
            <a:pPr lvl="1"/>
            <a:r>
              <a:rPr lang="en-US" dirty="0" smtClean="0"/>
              <a:t>Total </a:t>
            </a:r>
            <a:r>
              <a:rPr lang="en-US" dirty="0" smtClean="0"/>
              <a:t>clogging </a:t>
            </a:r>
            <a:r>
              <a:rPr lang="en-US" dirty="0" smtClean="0"/>
              <a:t>of pipe not likely</a:t>
            </a:r>
          </a:p>
          <a:p>
            <a:pPr lvl="1"/>
            <a:r>
              <a:rPr lang="en-US" dirty="0" smtClean="0"/>
              <a:t>Shear force of water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952" y="2286000"/>
            <a:ext cx="2795778" cy="372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1226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28600" y="1524000"/>
            <a:ext cx="5943600" cy="4724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Experimental Apparatus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PACl</a:t>
            </a:r>
            <a:r>
              <a:rPr lang="en-US" dirty="0" smtClean="0"/>
              <a:t> </a:t>
            </a:r>
            <a:r>
              <a:rPr lang="en-US" dirty="0" smtClean="0"/>
              <a:t>Clogging Rapid Mix Pipe</a:t>
            </a:r>
            <a:endParaRPr lang="en-US" dirty="0"/>
          </a:p>
        </p:txBody>
      </p:sp>
      <p:pic>
        <p:nvPicPr>
          <p:cNvPr id="1026" name="Picture 2" descr="Slotted Pipe Snip (higher pipe position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24" y="2171700"/>
            <a:ext cx="8277876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2438400" y="4191000"/>
            <a:ext cx="990600" cy="1537716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94750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52400" y="1828800"/>
            <a:ext cx="8153400" cy="4724400"/>
          </a:xfrm>
        </p:spPr>
        <p:txBody>
          <a:bodyPr/>
          <a:lstStyle/>
          <a:p>
            <a:r>
              <a:rPr lang="en-US" dirty="0" smtClean="0"/>
              <a:t>Biological Growth</a:t>
            </a:r>
          </a:p>
          <a:p>
            <a:r>
              <a:rPr lang="en-US" dirty="0" smtClean="0"/>
              <a:t>Pre-Experiment </a:t>
            </a:r>
            <a:r>
              <a:rPr lang="en-US" dirty="0" smtClean="0"/>
              <a:t>Cleaning</a:t>
            </a:r>
          </a:p>
          <a:p>
            <a:endParaRPr lang="en-US" dirty="0"/>
          </a:p>
          <a:p>
            <a:r>
              <a:rPr lang="en-US" dirty="0" smtClean="0"/>
              <a:t>Rapid Mix Pipe Clogging</a:t>
            </a:r>
          </a:p>
          <a:p>
            <a:r>
              <a:rPr lang="en-US" dirty="0" smtClean="0"/>
              <a:t>Six roller peristaltic pump</a:t>
            </a:r>
            <a:endParaRPr lang="en-US" dirty="0"/>
          </a:p>
        </p:txBody>
      </p:sp>
      <p:pic>
        <p:nvPicPr>
          <p:cNvPr id="2052" name="Picture 4" descr="https://lh4.googleusercontent.com/DNB4j8PoWJGboYyuj5RE_KxVTR7UxqlC97YIrcgR2IEdl2_jBewsU2IeTkqY9YwD7SYyxx-hRBEsF3z2jkQjfQHint7r_E4AAUwiAdwbqtn0jncjhIEFfa-pIee5-k5AiZ1CQn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057400"/>
            <a:ext cx="2971800" cy="2953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94717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0" y="1473345"/>
            <a:ext cx="7924800" cy="5384655"/>
          </a:xfrm>
        </p:spPr>
        <p:txBody>
          <a:bodyPr/>
          <a:lstStyle/>
          <a:p>
            <a:r>
              <a:rPr lang="en-US" dirty="0"/>
              <a:t>Influent </a:t>
            </a:r>
            <a:r>
              <a:rPr lang="en-US" dirty="0" smtClean="0"/>
              <a:t>Turbidity</a:t>
            </a:r>
          </a:p>
          <a:p>
            <a:pPr lvl="1"/>
            <a:r>
              <a:rPr lang="en-US" dirty="0" smtClean="0"/>
              <a:t>&lt;5 </a:t>
            </a:r>
            <a:r>
              <a:rPr lang="en-US" dirty="0" smtClean="0"/>
              <a:t>or </a:t>
            </a:r>
            <a:r>
              <a:rPr lang="en-US" dirty="0" smtClean="0"/>
              <a:t>500 </a:t>
            </a:r>
            <a:r>
              <a:rPr lang="en-US" dirty="0"/>
              <a:t>NTU</a:t>
            </a:r>
          </a:p>
          <a:p>
            <a:r>
              <a:rPr lang="en-US" dirty="0" err="1" smtClean="0"/>
              <a:t>PACl</a:t>
            </a:r>
            <a:endParaRPr lang="en-US" dirty="0" smtClean="0"/>
          </a:p>
          <a:p>
            <a:pPr lvl="1"/>
            <a:r>
              <a:rPr lang="en-US" dirty="0" smtClean="0"/>
              <a:t>10.6, 26.5, 60.8 mg/L Al</a:t>
            </a:r>
            <a:endParaRPr lang="en-US" dirty="0"/>
          </a:p>
          <a:p>
            <a:r>
              <a:rPr lang="en-US" dirty="0"/>
              <a:t>Runtime: </a:t>
            </a:r>
            <a:r>
              <a:rPr lang="en-US" dirty="0" smtClean="0"/>
              <a:t>6 </a:t>
            </a:r>
            <a:r>
              <a:rPr lang="en-US" dirty="0" smtClean="0"/>
              <a:t>hours</a:t>
            </a:r>
            <a:endParaRPr lang="en-US" dirty="0" smtClean="0"/>
          </a:p>
          <a:p>
            <a:r>
              <a:rPr lang="en-US" dirty="0" smtClean="0"/>
              <a:t>Apparatus </a:t>
            </a:r>
            <a:r>
              <a:rPr lang="en-US" dirty="0"/>
              <a:t>Design:</a:t>
            </a:r>
          </a:p>
          <a:p>
            <a:pPr lvl="1"/>
            <a:r>
              <a:rPr lang="en-US" dirty="0" smtClean="0"/>
              <a:t>Filter flow rate: 0.8 L/s</a:t>
            </a:r>
            <a:endParaRPr lang="en-US" dirty="0"/>
          </a:p>
          <a:p>
            <a:pPr lvl="1"/>
            <a:r>
              <a:rPr lang="en-US" dirty="0" smtClean="0"/>
              <a:t>Flow </a:t>
            </a:r>
            <a:r>
              <a:rPr lang="en-US" dirty="0" smtClean="0"/>
              <a:t>through slot: 1.1 mL/s</a:t>
            </a:r>
          </a:p>
          <a:p>
            <a:pPr lvl="1"/>
            <a:r>
              <a:rPr lang="en-US" dirty="0" smtClean="0"/>
              <a:t>Flow through apparatus: 6 mL/s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67" b="8979"/>
          <a:stretch/>
        </p:blipFill>
        <p:spPr>
          <a:xfrm>
            <a:off x="4953000" y="2057400"/>
            <a:ext cx="3733800" cy="318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2677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2280</TotalTime>
  <Words>392</Words>
  <Application>Microsoft Office PowerPoint</Application>
  <PresentationFormat>On-screen Show (4:3)</PresentationFormat>
  <Paragraphs>127</Paragraphs>
  <Slides>24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Cambria Math</vt:lpstr>
      <vt:lpstr>Candara</vt:lpstr>
      <vt:lpstr>Century Gothic</vt:lpstr>
      <vt:lpstr>Wingdings</vt:lpstr>
      <vt:lpstr>AguaClara English</vt:lpstr>
      <vt:lpstr>Stacked Rapid Sand (StaRS) Filter Theory</vt:lpstr>
      <vt:lpstr>Stacked Rapid Sand Filters</vt:lpstr>
      <vt:lpstr>Purpose</vt:lpstr>
      <vt:lpstr>Slotted Pipes</vt:lpstr>
      <vt:lpstr>Hypothesis</vt:lpstr>
      <vt:lpstr>Failure Points and Clogging</vt:lpstr>
      <vt:lpstr>Methods</vt:lpstr>
      <vt:lpstr>Methods</vt:lpstr>
      <vt:lpstr>Experiments</vt:lpstr>
      <vt:lpstr>PACl Only</vt:lpstr>
      <vt:lpstr>Clay Only</vt:lpstr>
      <vt:lpstr>PACl and Clay</vt:lpstr>
      <vt:lpstr>Observations</vt:lpstr>
      <vt:lpstr>Observations: Unclogged</vt:lpstr>
      <vt:lpstr>Observations - Clogged</vt:lpstr>
      <vt:lpstr>Clay Only</vt:lpstr>
      <vt:lpstr>PACl Only</vt:lpstr>
      <vt:lpstr>PACl and Clay</vt:lpstr>
      <vt:lpstr>PACl and Clay</vt:lpstr>
      <vt:lpstr>PACl and Clay</vt:lpstr>
      <vt:lpstr>PACl and Clay</vt:lpstr>
      <vt:lpstr>Conclusions</vt:lpstr>
      <vt:lpstr>Future Work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Bobo</cp:lastModifiedBy>
  <cp:revision>76</cp:revision>
  <dcterms:created xsi:type="dcterms:W3CDTF">2013-12-01T20:00:38Z</dcterms:created>
  <dcterms:modified xsi:type="dcterms:W3CDTF">2015-05-15T02:47:08Z</dcterms:modified>
</cp:coreProperties>
</file>