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8"/>
  </p:notesMasterIdLst>
  <p:sldIdLst>
    <p:sldId id="256" r:id="rId2"/>
    <p:sldId id="373" r:id="rId3"/>
    <p:sldId id="374" r:id="rId4"/>
    <p:sldId id="356" r:id="rId5"/>
    <p:sldId id="360" r:id="rId6"/>
    <p:sldId id="359" r:id="rId7"/>
    <p:sldId id="378" r:id="rId8"/>
    <p:sldId id="368" r:id="rId9"/>
    <p:sldId id="365" r:id="rId10"/>
    <p:sldId id="366" r:id="rId11"/>
    <p:sldId id="376" r:id="rId12"/>
    <p:sldId id="375" r:id="rId13"/>
    <p:sldId id="377" r:id="rId14"/>
    <p:sldId id="369" r:id="rId15"/>
    <p:sldId id="370" r:id="rId16"/>
    <p:sldId id="37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1182" autoAdjust="0"/>
  </p:normalViewPr>
  <p:slideViewPr>
    <p:cSldViewPr>
      <p:cViewPr varScale="1">
        <p:scale>
          <a:sx n="65" d="100"/>
          <a:sy n="65" d="100"/>
        </p:scale>
        <p:origin x="144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4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874BD-4050-4281-AA6A-23712049D449}" type="datetimeFigureOut">
              <a:rPr lang="en-US" smtClean="0"/>
              <a:pPr/>
              <a:t>3/18/2015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6E1A4-200E-4ABD-9212-41EB0F3A93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784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/>
              <a:pPr/>
              <a:t>18/03/2015</a:t>
            </a:fld>
            <a:endParaRPr lang="es-HN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18/03/2015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708893373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18/03/2015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/>
              <a:pPr/>
              <a:t>18/03/2015</a:t>
            </a:fld>
            <a:endParaRPr lang="es-H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870385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18/03/2015</a:t>
            </a:fld>
            <a:endParaRPr lang="es-H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18/03/2015</a:t>
            </a:fld>
            <a:endParaRPr lang="es-H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/>
              <a:pPr/>
              <a:t>18/03/2015</a:t>
            </a:fld>
            <a:endParaRPr lang="es-H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smtClean="0"/>
              <a:pPr/>
              <a:t>18/03/2015</a:t>
            </a:fld>
            <a:endParaRPr lang="es-HN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smtClean="0"/>
              <a:pPr/>
              <a:t>‹#›</a:t>
            </a:fld>
            <a:endParaRPr lang="es-HN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noProof="0" dirty="0"/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81600" y="4343400"/>
            <a:ext cx="3962400" cy="624673"/>
          </a:xfrm>
        </p:spPr>
        <p:txBody>
          <a:bodyPr/>
          <a:lstStyle/>
          <a:p>
            <a:r>
              <a:rPr lang="es-HN" sz="2800" b="1" dirty="0" err="1" smtClean="0">
                <a:solidFill>
                  <a:schemeClr val="bg1"/>
                </a:solidFill>
              </a:rPr>
              <a:t>Theresa</a:t>
            </a:r>
            <a:r>
              <a:rPr lang="es-HN" sz="2800" b="1" dirty="0" smtClean="0">
                <a:solidFill>
                  <a:schemeClr val="bg1"/>
                </a:solidFill>
              </a:rPr>
              <a:t> </a:t>
            </a:r>
            <a:r>
              <a:rPr lang="es-HN" sz="2800" b="1" dirty="0" err="1" smtClean="0">
                <a:solidFill>
                  <a:schemeClr val="bg1"/>
                </a:solidFill>
              </a:rPr>
              <a:t>Chu</a:t>
            </a:r>
            <a:endParaRPr lang="es-HN" sz="2800" b="1" dirty="0" smtClean="0">
              <a:solidFill>
                <a:schemeClr val="bg1"/>
              </a:solidFill>
            </a:endParaRPr>
          </a:p>
          <a:p>
            <a:r>
              <a:rPr lang="es-HN" sz="2800" b="1" dirty="0" smtClean="0">
                <a:solidFill>
                  <a:schemeClr val="bg1"/>
                </a:solidFill>
              </a:rPr>
              <a:t>Nick </a:t>
            </a:r>
            <a:r>
              <a:rPr lang="es-HN" sz="2800" b="1" dirty="0" err="1" smtClean="0">
                <a:solidFill>
                  <a:schemeClr val="bg1"/>
                </a:solidFill>
              </a:rPr>
              <a:t>Coyle</a:t>
            </a:r>
            <a:endParaRPr lang="es-HN" sz="2800" b="1" dirty="0" smtClean="0">
              <a:solidFill>
                <a:schemeClr val="bg1"/>
              </a:solidFill>
            </a:endParaRPr>
          </a:p>
          <a:p>
            <a:r>
              <a:rPr lang="es-HN" sz="2800" b="1" dirty="0" smtClean="0">
                <a:solidFill>
                  <a:schemeClr val="bg1"/>
                </a:solidFill>
              </a:rPr>
              <a:t>Alex Schwab</a:t>
            </a:r>
            <a:endParaRPr lang="es-HN" sz="2800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dirty="0" err="1" smtClean="0"/>
              <a:t>Stacked</a:t>
            </a:r>
            <a:r>
              <a:rPr lang="es-HN" dirty="0" smtClean="0"/>
              <a:t> Rapid </a:t>
            </a:r>
            <a:r>
              <a:rPr lang="es-HN" dirty="0" err="1" smtClean="0"/>
              <a:t>Sand</a:t>
            </a:r>
            <a:r>
              <a:rPr lang="es-HN" dirty="0" smtClean="0"/>
              <a:t> (</a:t>
            </a:r>
            <a:r>
              <a:rPr lang="es-HN" dirty="0" err="1" smtClean="0"/>
              <a:t>StaRS</a:t>
            </a:r>
            <a:r>
              <a:rPr lang="es-HN" dirty="0" smtClean="0"/>
              <a:t>) </a:t>
            </a:r>
            <a:r>
              <a:rPr lang="es-HN" dirty="0" err="1" smtClean="0"/>
              <a:t>Filter</a:t>
            </a:r>
            <a:r>
              <a:rPr lang="es-HN" dirty="0" smtClean="0"/>
              <a:t> </a:t>
            </a:r>
            <a:r>
              <a:rPr lang="es-HN" dirty="0" err="1" smtClean="0"/>
              <a:t>Theory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689987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Results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052455" y="1600200"/>
            <a:ext cx="4862945" cy="4724400"/>
          </a:xfrm>
        </p:spPr>
        <p:txBody>
          <a:bodyPr/>
          <a:lstStyle/>
          <a:p>
            <a:r>
              <a:rPr lang="en-US" dirty="0" smtClean="0"/>
              <a:t>Functional apparatus</a:t>
            </a:r>
          </a:p>
          <a:p>
            <a:r>
              <a:rPr lang="en-US" dirty="0" smtClean="0"/>
              <a:t>Pipe </a:t>
            </a:r>
            <a:r>
              <a:rPr lang="en-US" dirty="0"/>
              <a:t>has not yet </a:t>
            </a:r>
            <a:r>
              <a:rPr lang="en-US" dirty="0" smtClean="0"/>
              <a:t>clogged</a:t>
            </a:r>
          </a:p>
          <a:p>
            <a:r>
              <a:rPr lang="en-US" dirty="0" smtClean="0"/>
              <a:t>Equipment complications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600200"/>
            <a:ext cx="37719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009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Influent Turbidity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29" y="1600200"/>
            <a:ext cx="8915400" cy="491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7471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PID Control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482037"/>
            <a:ext cx="7814042" cy="537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74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Head Loss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24000"/>
            <a:ext cx="7543800" cy="550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68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Test slotted pipe apparatus</a:t>
            </a:r>
          </a:p>
          <a:p>
            <a:pPr lvl="1"/>
            <a:r>
              <a:rPr lang="en-US" dirty="0" smtClean="0"/>
              <a:t>500 NTU</a:t>
            </a:r>
          </a:p>
          <a:p>
            <a:pPr lvl="1"/>
            <a:r>
              <a:rPr lang="en-US" dirty="0" smtClean="0"/>
              <a:t>20 mg/L </a:t>
            </a:r>
            <a:r>
              <a:rPr lang="en-US" dirty="0" err="1" smtClean="0"/>
              <a:t>PACl</a:t>
            </a:r>
            <a:endParaRPr lang="en-US" dirty="0" smtClean="0"/>
          </a:p>
          <a:p>
            <a:r>
              <a:rPr lang="en-US" dirty="0" smtClean="0">
                <a:sym typeface="Wingdings" panose="05000000000000000000" pitchFamily="2" charset="2"/>
              </a:rPr>
              <a:t>If clogging occurs: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More reasonable conditions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Replacement?</a:t>
            </a:r>
          </a:p>
        </p:txBody>
      </p:sp>
      <p:sp>
        <p:nvSpPr>
          <p:cNvPr id="4" name="Rectangle 3"/>
          <p:cNvSpPr/>
          <p:nvPr/>
        </p:nvSpPr>
        <p:spPr>
          <a:xfrm>
            <a:off x="3906012" y="6400800"/>
            <a:ext cx="52197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</a:t>
            </a:r>
            <a:r>
              <a:rPr lang="en-US" sz="1400" dirty="0" smtClean="0"/>
              <a:t>://www.analyzemath.com/Geometry/3D_shapes_problems.html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329749" y="4419599"/>
            <a:ext cx="2998574" cy="1981201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5867400" y="5297476"/>
            <a:ext cx="2844114" cy="7863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0289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790700" y="1371600"/>
            <a:ext cx="8153400" cy="47244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Describe sand column performance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0" indent="0" algn="ctr">
              <a:buNone/>
            </a:pPr>
            <a:r>
              <a:rPr lang="en-US" b="1" dirty="0" smtClean="0"/>
              <a:t>Filter vs. Flocculator?</a:t>
            </a:r>
          </a:p>
          <a:p>
            <a:pPr marL="0" indent="0" algn="ctr">
              <a:buNone/>
            </a:pP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  <a:p>
            <a:pPr marL="0" indent="0" algn="ctr">
              <a:buNone/>
            </a:pPr>
            <a:r>
              <a:rPr lang="en-US" sz="4000" b="1" dirty="0" smtClean="0"/>
              <a:t>Mathematical Model</a:t>
            </a:r>
          </a:p>
        </p:txBody>
      </p:sp>
      <p:sp>
        <p:nvSpPr>
          <p:cNvPr id="4" name="Down Arrow 3"/>
          <p:cNvSpPr/>
          <p:nvPr/>
        </p:nvSpPr>
        <p:spPr>
          <a:xfrm>
            <a:off x="5791200" y="2667000"/>
            <a:ext cx="381000" cy="762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own Arrow 4"/>
          <p:cNvSpPr/>
          <p:nvPr/>
        </p:nvSpPr>
        <p:spPr>
          <a:xfrm>
            <a:off x="5791200" y="4381500"/>
            <a:ext cx="381000" cy="76200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819400"/>
            <a:ext cx="26289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5218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6096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Questions?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3411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378" y="1981200"/>
            <a:ext cx="1049867" cy="909955"/>
          </a:xfrm>
          <a:prstGeom prst="rect">
            <a:avLst/>
          </a:prstGeom>
          <a:noFill/>
        </p:spPr>
      </p:pic>
      <p:grpSp>
        <p:nvGrpSpPr>
          <p:cNvPr id="24" name="Group 23"/>
          <p:cNvGrpSpPr/>
          <p:nvPr/>
        </p:nvGrpSpPr>
        <p:grpSpPr>
          <a:xfrm flipH="1">
            <a:off x="6042898" y="1698249"/>
            <a:ext cx="1706033" cy="4781550"/>
            <a:chOff x="0" y="0"/>
            <a:chExt cx="1485900" cy="4343400"/>
          </a:xfrm>
        </p:grpSpPr>
        <p:grpSp>
          <p:nvGrpSpPr>
            <p:cNvPr id="25" name="Group 24"/>
            <p:cNvGrpSpPr/>
            <p:nvPr/>
          </p:nvGrpSpPr>
          <p:grpSpPr>
            <a:xfrm>
              <a:off x="0" y="0"/>
              <a:ext cx="1485900" cy="4343400"/>
              <a:chOff x="0" y="0"/>
              <a:chExt cx="1485900" cy="4343400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571500" y="1028700"/>
                <a:ext cx="914400" cy="3314700"/>
              </a:xfrm>
              <a:prstGeom prst="rect">
                <a:avLst/>
              </a:prstGeom>
              <a:solidFill>
                <a:srgbClr val="C4BD9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71500" y="0"/>
                <a:ext cx="914400" cy="43434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 flipH="1">
                <a:off x="0" y="10763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 flipH="1">
                <a:off x="0" y="429577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 flipH="1">
                <a:off x="0" y="2105025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 flipH="1">
                <a:off x="0" y="3200400"/>
                <a:ext cx="571500" cy="0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Straight Connector 25"/>
            <p:cNvCxnSpPr/>
            <p:nvPr/>
          </p:nvCxnSpPr>
          <p:spPr>
            <a:xfrm>
              <a:off x="590550" y="10763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90664" y="1604367"/>
              <a:ext cx="82423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84243" y="210502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84243" y="2641651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71500" y="32004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598243" y="3771900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571500" y="4295775"/>
              <a:ext cx="824344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121024"/>
            <a:ext cx="6324600" cy="1143000"/>
          </a:xfrm>
        </p:spPr>
        <p:txBody>
          <a:bodyPr/>
          <a:lstStyle/>
          <a:p>
            <a:r>
              <a:rPr lang="en-US" dirty="0"/>
              <a:t>Stacked Rapid Sand Filters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34038"/>
            <a:ext cx="4419600" cy="4845761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Sta</a:t>
            </a:r>
            <a:r>
              <a:rPr lang="en-US" sz="3200" dirty="0"/>
              <a:t>cked </a:t>
            </a:r>
            <a:r>
              <a:rPr lang="en-US" sz="3200" b="1" dirty="0"/>
              <a:t>R</a:t>
            </a:r>
            <a:r>
              <a:rPr lang="en-US" sz="3200" dirty="0"/>
              <a:t>apid </a:t>
            </a:r>
            <a:r>
              <a:rPr lang="en-US" sz="3200" b="1" dirty="0"/>
              <a:t>S</a:t>
            </a:r>
            <a:r>
              <a:rPr lang="en-US" sz="3200" dirty="0"/>
              <a:t>and </a:t>
            </a:r>
            <a:r>
              <a:rPr lang="en-US" sz="3200" dirty="0" smtClean="0"/>
              <a:t>(</a:t>
            </a:r>
            <a:r>
              <a:rPr lang="en-US" sz="3200" dirty="0" err="1" smtClean="0"/>
              <a:t>StaRS</a:t>
            </a:r>
            <a:r>
              <a:rPr lang="en-US" sz="3200" dirty="0" smtClean="0"/>
              <a:t>) </a:t>
            </a:r>
            <a:r>
              <a:rPr lang="en-US" sz="3200" b="1" dirty="0" smtClean="0"/>
              <a:t>F</a:t>
            </a:r>
            <a:r>
              <a:rPr lang="en-US" sz="3200" dirty="0" smtClean="0"/>
              <a:t>ilter/</a:t>
            </a:r>
            <a:r>
              <a:rPr lang="en-US" sz="3200" b="1" dirty="0" smtClean="0"/>
              <a:t>F</a:t>
            </a:r>
            <a:r>
              <a:rPr lang="en-US" sz="3200" dirty="0" smtClean="0"/>
              <a:t>iltration</a:t>
            </a:r>
            <a:endParaRPr lang="en-US" sz="3200" dirty="0"/>
          </a:p>
          <a:p>
            <a:r>
              <a:rPr lang="en-US" dirty="0" smtClean="0"/>
              <a:t>Invented by </a:t>
            </a:r>
            <a:r>
              <a:rPr lang="en-US" dirty="0" err="1" smtClean="0"/>
              <a:t>AguaClara</a:t>
            </a:r>
            <a:r>
              <a:rPr lang="en-US" dirty="0" smtClean="0"/>
              <a:t> and used in newer plants</a:t>
            </a:r>
          </a:p>
          <a:p>
            <a:r>
              <a:rPr lang="en-US" dirty="0" smtClean="0"/>
              <a:t>Water enters the filter through slotted pipes</a:t>
            </a:r>
          </a:p>
          <a:p>
            <a:r>
              <a:rPr lang="en-US" dirty="0" smtClean="0"/>
              <a:t>Sand captures colloids</a:t>
            </a:r>
            <a:endParaRPr lang="en-US" dirty="0"/>
          </a:p>
          <a:p>
            <a:r>
              <a:rPr lang="en-US" dirty="0" smtClean="0"/>
              <a:t>Allows for entirely gravity-powered water filtration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1" name="Up Arrow 20"/>
          <p:cNvSpPr/>
          <p:nvPr/>
        </p:nvSpPr>
        <p:spPr bwMode="auto">
          <a:xfrm flipV="1">
            <a:off x="6397978" y="3064042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2" name="Up Arrow 21"/>
          <p:cNvSpPr/>
          <p:nvPr/>
        </p:nvSpPr>
        <p:spPr bwMode="auto">
          <a:xfrm flipV="1">
            <a:off x="6419850" y="4140646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23" name="Up Arrow 22"/>
          <p:cNvSpPr/>
          <p:nvPr/>
        </p:nvSpPr>
        <p:spPr bwMode="auto">
          <a:xfrm flipV="1">
            <a:off x="6419850" y="5402179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2" name="Up Arrow 41"/>
          <p:cNvSpPr/>
          <p:nvPr/>
        </p:nvSpPr>
        <p:spPr bwMode="auto">
          <a:xfrm>
            <a:off x="6397978" y="35814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4" name="Up Arrow 43"/>
          <p:cNvSpPr/>
          <p:nvPr/>
        </p:nvSpPr>
        <p:spPr bwMode="auto">
          <a:xfrm>
            <a:off x="6419850" y="48006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45" name="Up Arrow 44"/>
          <p:cNvSpPr/>
          <p:nvPr/>
        </p:nvSpPr>
        <p:spPr bwMode="auto">
          <a:xfrm>
            <a:off x="6419850" y="6019800"/>
            <a:ext cx="342900" cy="288758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52" name="Straight Arrow Connector 51"/>
          <p:cNvCxnSpPr/>
          <p:nvPr/>
        </p:nvCxnSpPr>
        <p:spPr bwMode="auto">
          <a:xfrm flipH="1">
            <a:off x="7391400" y="2883151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3" name="Straight Arrow Connector 52"/>
          <p:cNvCxnSpPr/>
          <p:nvPr/>
        </p:nvCxnSpPr>
        <p:spPr bwMode="auto">
          <a:xfrm flipH="1">
            <a:off x="7391400" y="4015623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4" name="Straight Arrow Connector 53"/>
          <p:cNvCxnSpPr/>
          <p:nvPr/>
        </p:nvCxnSpPr>
        <p:spPr bwMode="auto">
          <a:xfrm flipH="1">
            <a:off x="7351889" y="5221496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5" name="Straight Arrow Connector 54"/>
          <p:cNvCxnSpPr/>
          <p:nvPr/>
        </p:nvCxnSpPr>
        <p:spPr bwMode="auto">
          <a:xfrm flipH="1">
            <a:off x="7391400" y="6421382"/>
            <a:ext cx="685800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8FE2FF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46" name="Up Arrow 45"/>
          <p:cNvSpPr/>
          <p:nvPr/>
        </p:nvSpPr>
        <p:spPr bwMode="auto">
          <a:xfrm>
            <a:off x="6284025" y="3124200"/>
            <a:ext cx="609600" cy="2971800"/>
          </a:xfrm>
          <a:prstGeom prst="upArrow">
            <a:avLst/>
          </a:prstGeom>
          <a:solidFill>
            <a:srgbClr val="8FE2FF"/>
          </a:solidFill>
          <a:ln w="12700" cap="flat" cmpd="sng" algn="ctr">
            <a:noFill/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7092245" y="5850648"/>
            <a:ext cx="656167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078133" y="4606382"/>
            <a:ext cx="656167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7092245" y="3469682"/>
            <a:ext cx="656167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 bwMode="auto">
          <a:xfrm flipV="1">
            <a:off x="7420328" y="4596583"/>
            <a:ext cx="704998" cy="359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7" name="Straight Arrow Connector 56"/>
          <p:cNvCxnSpPr/>
          <p:nvPr/>
        </p:nvCxnSpPr>
        <p:spPr bwMode="auto">
          <a:xfrm flipV="1">
            <a:off x="7372202" y="5842865"/>
            <a:ext cx="704998" cy="359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lg" len="med"/>
            <a:tailEnd type="arrow"/>
          </a:ln>
          <a:effectLst/>
        </p:spPr>
      </p:cxnSp>
      <p:cxnSp>
        <p:nvCxnSpPr>
          <p:cNvPr id="58" name="Straight Arrow Connector 57"/>
          <p:cNvCxnSpPr/>
          <p:nvPr/>
        </p:nvCxnSpPr>
        <p:spPr bwMode="auto">
          <a:xfrm flipV="1">
            <a:off x="7391400" y="3458088"/>
            <a:ext cx="704998" cy="3591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accent1"/>
            </a:solidFill>
            <a:prstDash val="solid"/>
            <a:round/>
            <a:headEnd type="none" w="lg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360720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42" grpId="0" animBg="1"/>
      <p:bldP spid="44" grpId="0" animBg="1"/>
      <p:bldP spid="45" grpId="0" animBg="1"/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Purpose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 smtClean="0"/>
              <a:t>StaRS</a:t>
            </a:r>
            <a:r>
              <a:rPr lang="en-US" dirty="0" smtClean="0"/>
              <a:t> Filter Theory</a:t>
            </a:r>
          </a:p>
          <a:p>
            <a:pPr lvl="1"/>
            <a:r>
              <a:rPr lang="en-US" dirty="0" smtClean="0"/>
              <a:t>Mathematical model</a:t>
            </a:r>
          </a:p>
          <a:p>
            <a:r>
              <a:rPr lang="en-US" dirty="0" smtClean="0"/>
              <a:t>Fall 2014</a:t>
            </a:r>
          </a:p>
          <a:p>
            <a:pPr lvl="1"/>
            <a:r>
              <a:rPr lang="en-US" dirty="0" smtClean="0"/>
              <a:t>Head loss across </a:t>
            </a:r>
            <a:r>
              <a:rPr lang="en-US" b="1" dirty="0" smtClean="0">
                <a:solidFill>
                  <a:srgbClr val="FF0000"/>
                </a:solidFill>
              </a:rPr>
              <a:t>copper mesh</a:t>
            </a:r>
          </a:p>
          <a:p>
            <a:pPr lvl="1"/>
            <a:r>
              <a:rPr lang="en-US" dirty="0" smtClean="0"/>
              <a:t>Results are inconsistent</a:t>
            </a:r>
          </a:p>
          <a:p>
            <a:r>
              <a:rPr lang="en-US" dirty="0" smtClean="0"/>
              <a:t>Spring 2015</a:t>
            </a:r>
          </a:p>
          <a:p>
            <a:pPr lvl="1"/>
            <a:r>
              <a:rPr lang="en-US" dirty="0" smtClean="0"/>
              <a:t>Head loss across </a:t>
            </a:r>
            <a:r>
              <a:rPr lang="en-US" b="1" dirty="0" smtClean="0">
                <a:solidFill>
                  <a:srgbClr val="FF0000"/>
                </a:solidFill>
              </a:rPr>
              <a:t>slotted pipes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4" r="15556" b="16667"/>
          <a:stretch/>
        </p:blipFill>
        <p:spPr>
          <a:xfrm>
            <a:off x="6165428" y="1828800"/>
            <a:ext cx="2445172" cy="289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7099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Slotted Pipes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092286" y="1752600"/>
            <a:ext cx="4724400" cy="4724400"/>
          </a:xfrm>
        </p:spPr>
        <p:txBody>
          <a:bodyPr/>
          <a:lstStyle/>
          <a:p>
            <a:r>
              <a:rPr lang="en-US" dirty="0" smtClean="0"/>
              <a:t>0.2 mm wide</a:t>
            </a:r>
          </a:p>
          <a:p>
            <a:r>
              <a:rPr lang="en-US" dirty="0" smtClean="0"/>
              <a:t>Clogging</a:t>
            </a:r>
          </a:p>
          <a:p>
            <a:pPr lvl="1"/>
            <a:r>
              <a:rPr lang="en-US" dirty="0" err="1" smtClean="0"/>
              <a:t>Flocs</a:t>
            </a:r>
            <a:r>
              <a:rPr lang="en-US" dirty="0" smtClean="0"/>
              <a:t> clog openings</a:t>
            </a:r>
          </a:p>
          <a:p>
            <a:pPr lvl="1"/>
            <a:r>
              <a:rPr lang="en-US" dirty="0" smtClean="0"/>
              <a:t>Sand caught in slots</a:t>
            </a:r>
          </a:p>
          <a:p>
            <a:r>
              <a:rPr lang="en-US" dirty="0" smtClean="0"/>
              <a:t>Expensive to fabricate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676400"/>
            <a:ext cx="360045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96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Conditions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0" y="1473345"/>
            <a:ext cx="7924800" cy="5384655"/>
          </a:xfrm>
        </p:spPr>
        <p:txBody>
          <a:bodyPr/>
          <a:lstStyle/>
          <a:p>
            <a:r>
              <a:rPr lang="en-US" dirty="0"/>
              <a:t>Influent Turbidity: 500 NTU</a:t>
            </a:r>
          </a:p>
          <a:p>
            <a:r>
              <a:rPr lang="en-US" dirty="0" err="1"/>
              <a:t>PACl</a:t>
            </a:r>
            <a:r>
              <a:rPr lang="en-US" dirty="0"/>
              <a:t>: 20 mg/L</a:t>
            </a:r>
          </a:p>
          <a:p>
            <a:r>
              <a:rPr lang="en-US" dirty="0"/>
              <a:t>Runtime: 30 </a:t>
            </a:r>
            <a:r>
              <a:rPr lang="en-US" dirty="0" smtClean="0"/>
              <a:t>minutes</a:t>
            </a:r>
          </a:p>
          <a:p>
            <a:endParaRPr lang="en-US" sz="2000" dirty="0" smtClean="0"/>
          </a:p>
          <a:p>
            <a:r>
              <a:rPr lang="en-US" dirty="0" smtClean="0"/>
              <a:t>Apparatus </a:t>
            </a:r>
            <a:r>
              <a:rPr lang="en-US" dirty="0"/>
              <a:t>Design:</a:t>
            </a:r>
          </a:p>
          <a:p>
            <a:pPr lvl="1"/>
            <a:r>
              <a:rPr lang="en-US" dirty="0"/>
              <a:t>Model </a:t>
            </a:r>
            <a:r>
              <a:rPr lang="en-US" dirty="0" err="1"/>
              <a:t>EStaRS</a:t>
            </a:r>
            <a:r>
              <a:rPr lang="en-US" dirty="0"/>
              <a:t> </a:t>
            </a:r>
            <a:r>
              <a:rPr lang="en-US" dirty="0" smtClean="0"/>
              <a:t>filter</a:t>
            </a:r>
          </a:p>
          <a:p>
            <a:pPr lvl="1"/>
            <a:r>
              <a:rPr lang="en-US" dirty="0" smtClean="0"/>
              <a:t>Filter flow rate: 0.8 L/s</a:t>
            </a:r>
            <a:endParaRPr lang="en-US" dirty="0"/>
          </a:p>
          <a:p>
            <a:pPr lvl="1"/>
            <a:r>
              <a:rPr lang="en-US" dirty="0"/>
              <a:t>Flow per length of slotted </a:t>
            </a:r>
            <a:r>
              <a:rPr lang="en-US" dirty="0" smtClean="0"/>
              <a:t>pipe: 0.36 L/(m*s)</a:t>
            </a:r>
          </a:p>
          <a:p>
            <a:pPr lvl="1"/>
            <a:r>
              <a:rPr lang="en-US" dirty="0" smtClean="0"/>
              <a:t>Flow through slot: 1.1 mL/s</a:t>
            </a:r>
          </a:p>
          <a:p>
            <a:pPr lvl="1"/>
            <a:r>
              <a:rPr lang="en-US" dirty="0" smtClean="0"/>
              <a:t>Flow through apparatus: 6 mL/s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0929" t="1206" r="8197" b="-1206"/>
          <a:stretch/>
        </p:blipFill>
        <p:spPr>
          <a:xfrm>
            <a:off x="5107425" y="1473345"/>
            <a:ext cx="4071211" cy="375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500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Hypothesis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/>
              <p:cNvSpPr>
                <a:spLocks noGrp="1"/>
              </p:cNvSpPr>
              <p:nvPr>
                <p:ph type="body" sz="quarter" idx="13"/>
              </p:nvPr>
            </p:nvSpPr>
            <p:spPr/>
            <p:txBody>
              <a:bodyPr/>
              <a:lstStyle/>
              <a:p>
                <a:r>
                  <a:rPr lang="en-US" dirty="0" smtClean="0"/>
                  <a:t>Head Loss</a:t>
                </a: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𝑆𝑙𝑜𝑡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z-Cyrl-AZ" b="0" i="1" smtClean="0">
                                      <a:latin typeface="Cambria Math" panose="02040503050406030204" pitchFamily="18" charset="0"/>
                                    </a:rPr>
                                    <m:t>П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𝑉𝐶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𝑆𝑙𝑜𝑡</m:t>
                                  </m:r>
                                </m:sub>
                              </m:sSub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=0.665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Clogging due to </a:t>
                </a:r>
                <a:r>
                  <a:rPr lang="en-US" dirty="0" err="1" smtClean="0"/>
                  <a:t>flocs</a:t>
                </a:r>
                <a:endParaRPr lang="en-US" b="0" dirty="0" smtClean="0"/>
              </a:p>
              <a:p>
                <a:r>
                  <a:rPr lang="en-US" b="0" dirty="0" smtClean="0"/>
                  <a:t>Coagulant-clay ratio</a:t>
                </a:r>
              </a:p>
            </p:txBody>
          </p:sp>
        </mc:Choice>
        <mc:Fallback xmlns="">
          <p:sp>
            <p:nvSpPr>
              <p:cNvPr id="3" name="Tex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3"/>
              </p:nvPr>
            </p:nvSpPr>
            <p:spPr>
              <a:blipFill rotWithShape="0">
                <a:blip r:embed="rId2"/>
                <a:stretch>
                  <a:fillRect l="-1644" t="-1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00" b="17777"/>
          <a:stretch/>
        </p:blipFill>
        <p:spPr>
          <a:xfrm>
            <a:off x="4575317" y="3456709"/>
            <a:ext cx="4049138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7509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Apparatus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9144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811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Apparatus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517073"/>
            <a:ext cx="7086600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8681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Apparatus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746826"/>
            <a:ext cx="3595255" cy="4696691"/>
          </a:xfrm>
        </p:spPr>
        <p:txBody>
          <a:bodyPr/>
          <a:lstStyle/>
          <a:p>
            <a:pPr lvl="1"/>
            <a:r>
              <a:rPr lang="en-US" sz="3200" dirty="0" smtClean="0"/>
              <a:t>Tank/Slotted Pipe Portion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517072"/>
            <a:ext cx="3886200" cy="51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617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English</Template>
  <TotalTime>2509</TotalTime>
  <Words>206</Words>
  <Application>Microsoft Office PowerPoint</Application>
  <PresentationFormat>On-screen Show (4:3)</PresentationFormat>
  <Paragraphs>69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 Math</vt:lpstr>
      <vt:lpstr>Candara</vt:lpstr>
      <vt:lpstr>Century Gothic</vt:lpstr>
      <vt:lpstr>Wingdings</vt:lpstr>
      <vt:lpstr>AguaClara English</vt:lpstr>
      <vt:lpstr>Stacked Rapid Sand (StaRS) Filter Theory</vt:lpstr>
      <vt:lpstr>Stacked Rapid Sand Filters</vt:lpstr>
      <vt:lpstr>Purpose</vt:lpstr>
      <vt:lpstr>Slotted Pipes</vt:lpstr>
      <vt:lpstr>Experimental Conditions</vt:lpstr>
      <vt:lpstr>Hypothesis</vt:lpstr>
      <vt:lpstr>Experimental Apparatus</vt:lpstr>
      <vt:lpstr>Experimental Apparatus</vt:lpstr>
      <vt:lpstr>Experimental Apparatus</vt:lpstr>
      <vt:lpstr>Current Results</vt:lpstr>
      <vt:lpstr>Influent Turbidity</vt:lpstr>
      <vt:lpstr>PID Control</vt:lpstr>
      <vt:lpstr>Head Loss</vt:lpstr>
      <vt:lpstr>Future Work</vt:lpstr>
      <vt:lpstr>Future Work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mw24</dc:creator>
  <cp:lastModifiedBy>Bobo</cp:lastModifiedBy>
  <cp:revision>86</cp:revision>
  <dcterms:created xsi:type="dcterms:W3CDTF">2014-03-12T20:19:44Z</dcterms:created>
  <dcterms:modified xsi:type="dcterms:W3CDTF">2015-03-18T18:54:56Z</dcterms:modified>
</cp:coreProperties>
</file>