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7"/>
  </p:notesMasterIdLst>
  <p:sldIdLst>
    <p:sldId id="256" r:id="rId2"/>
    <p:sldId id="370" r:id="rId3"/>
    <p:sldId id="372" r:id="rId4"/>
    <p:sldId id="373" r:id="rId5"/>
    <p:sldId id="376" r:id="rId6"/>
    <p:sldId id="368" r:id="rId7"/>
    <p:sldId id="369" r:id="rId8"/>
    <p:sldId id="357" r:id="rId9"/>
    <p:sldId id="371" r:id="rId10"/>
    <p:sldId id="362" r:id="rId11"/>
    <p:sldId id="361" r:id="rId12"/>
    <p:sldId id="377" r:id="rId13"/>
    <p:sldId id="374" r:id="rId14"/>
    <p:sldId id="375" r:id="rId15"/>
    <p:sldId id="36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92240" autoAdjust="0"/>
  </p:normalViewPr>
  <p:slideViewPr>
    <p:cSldViewPr>
      <p:cViewPr varScale="1">
        <p:scale>
          <a:sx n="82" d="100"/>
          <a:sy n="82" d="100"/>
        </p:scale>
        <p:origin x="146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12/14/2014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287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690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Mesh</a:t>
            </a:r>
            <a:r>
              <a:rPr lang="en-US" baseline="0" dirty="0" smtClean="0"/>
              <a:t> head loss ratio: over 1/50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965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87287" y="3581400"/>
            <a:ext cx="3962400" cy="1600200"/>
          </a:xfrm>
        </p:spPr>
        <p:txBody>
          <a:bodyPr/>
          <a:lstStyle/>
          <a:p>
            <a:r>
              <a:rPr lang="es-HN" sz="2800" dirty="0" err="1" smtClean="0">
                <a:solidFill>
                  <a:schemeClr val="bg1"/>
                </a:solidFill>
              </a:rPr>
              <a:t>Theresa</a:t>
            </a:r>
            <a:r>
              <a:rPr lang="es-HN" sz="2800" dirty="0" smtClean="0">
                <a:solidFill>
                  <a:schemeClr val="bg1"/>
                </a:solidFill>
              </a:rPr>
              <a:t> </a:t>
            </a:r>
            <a:r>
              <a:rPr lang="es-HN" sz="2800" dirty="0" err="1" smtClean="0">
                <a:solidFill>
                  <a:schemeClr val="bg1"/>
                </a:solidFill>
              </a:rPr>
              <a:t>Chu</a:t>
            </a:r>
            <a:endParaRPr lang="es-HN" sz="2800" dirty="0" smtClean="0">
              <a:solidFill>
                <a:schemeClr val="bg1"/>
              </a:solidFill>
            </a:endParaRPr>
          </a:p>
          <a:p>
            <a:r>
              <a:rPr lang="es-HN" sz="2800" smtClean="0">
                <a:solidFill>
                  <a:schemeClr val="bg1"/>
                </a:solidFill>
              </a:rPr>
              <a:t>Alexandra Schwab</a:t>
            </a:r>
            <a:endParaRPr lang="es-HN" sz="2800" dirty="0" smtClean="0">
              <a:solidFill>
                <a:schemeClr val="bg1"/>
              </a:solidFill>
            </a:endParaRPr>
          </a:p>
          <a:p>
            <a:r>
              <a:rPr lang="es-HN" sz="2800" dirty="0" smtClean="0">
                <a:solidFill>
                  <a:schemeClr val="bg1"/>
                </a:solidFill>
              </a:rPr>
              <a:t>Guillermo </a:t>
            </a:r>
            <a:r>
              <a:rPr lang="es-HN" sz="2800" dirty="0" err="1" smtClean="0">
                <a:solidFill>
                  <a:schemeClr val="bg1"/>
                </a:solidFill>
              </a:rPr>
              <a:t>Garcia</a:t>
            </a:r>
            <a:endParaRPr lang="es-HN" sz="28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2057400" y="1120775"/>
            <a:ext cx="7086600" cy="1470025"/>
          </a:xfrm>
        </p:spPr>
        <p:txBody>
          <a:bodyPr/>
          <a:lstStyle/>
          <a:p>
            <a:r>
              <a:rPr lang="es-HN" dirty="0" err="1" smtClean="0"/>
              <a:t>Stacked</a:t>
            </a:r>
            <a:r>
              <a:rPr lang="es-HN" dirty="0" smtClean="0"/>
              <a:t> Rapid </a:t>
            </a:r>
            <a:r>
              <a:rPr lang="es-HN" dirty="0" err="1" smtClean="0"/>
              <a:t>Sand</a:t>
            </a:r>
            <a:r>
              <a:rPr lang="es-HN" dirty="0" smtClean="0"/>
              <a:t> (</a:t>
            </a:r>
            <a:r>
              <a:rPr lang="es-HN" dirty="0" err="1" smtClean="0"/>
              <a:t>StaRS</a:t>
            </a:r>
            <a:r>
              <a:rPr lang="es-HN" dirty="0" smtClean="0"/>
              <a:t>) </a:t>
            </a:r>
            <a:r>
              <a:rPr lang="es-HN" dirty="0" err="1" smtClean="0"/>
              <a:t>Filter</a:t>
            </a:r>
            <a:r>
              <a:rPr lang="es-HN" dirty="0" smtClean="0"/>
              <a:t> </a:t>
            </a:r>
            <a:r>
              <a:rPr lang="es-HN" dirty="0" err="1" smtClean="0"/>
              <a:t>Theory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Mesh Only Head Loss</a:t>
            </a:r>
            <a:endParaRPr lang="en-US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 bwMode="auto">
          <a:xfrm>
            <a:off x="457199" y="6172200"/>
            <a:ext cx="815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2800" kern="0" dirty="0" err="1" smtClean="0"/>
              <a:t>PACl</a:t>
            </a:r>
            <a:r>
              <a:rPr lang="en-US" sz="2800" kern="0" dirty="0" smtClean="0"/>
              <a:t> dosage: 1.1 mg/L</a:t>
            </a:r>
          </a:p>
          <a:p>
            <a:pPr marL="0" indent="0">
              <a:buFont typeface="Wingdings" pitchFamily="2" charset="2"/>
              <a:buNone/>
            </a:pPr>
            <a:r>
              <a:rPr lang="en-US" sz="2800" kern="0" dirty="0" smtClean="0"/>
              <a:t>Influent Turbidity: 5 NTU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98"/>
          <a:stretch/>
        </p:blipFill>
        <p:spPr>
          <a:xfrm>
            <a:off x="19210" y="1600200"/>
            <a:ext cx="912479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341482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Mesh Only Head Loss</a:t>
            </a:r>
            <a:endParaRPr lang="en-US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 bwMode="auto">
          <a:xfrm>
            <a:off x="457199" y="6172200"/>
            <a:ext cx="815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2800" kern="0" dirty="0" err="1" smtClean="0"/>
              <a:t>PACl</a:t>
            </a:r>
            <a:r>
              <a:rPr lang="en-US" sz="2800" kern="0" dirty="0" smtClean="0"/>
              <a:t> dosage: 0.2 mg/L</a:t>
            </a:r>
          </a:p>
          <a:p>
            <a:pPr marL="0" indent="0">
              <a:buFont typeface="Wingdings" pitchFamily="2" charset="2"/>
              <a:buNone/>
            </a:pPr>
            <a:r>
              <a:rPr lang="en-US" sz="2800" kern="0" dirty="0" smtClean="0"/>
              <a:t>Influent Turbidity: 5 NTU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15"/>
          <a:stretch/>
        </p:blipFill>
        <p:spPr>
          <a:xfrm>
            <a:off x="-19172" y="1624084"/>
            <a:ext cx="9163172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98945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Best performance expected: sand sieved</a:t>
            </a:r>
          </a:p>
          <a:p>
            <a:r>
              <a:rPr lang="en-US" dirty="0" smtClean="0"/>
              <a:t>Head loss increases with coagulant dosage</a:t>
            </a:r>
          </a:p>
          <a:p>
            <a:r>
              <a:rPr lang="en-US" dirty="0" smtClean="0"/>
              <a:t>Head loss on the mesh</a:t>
            </a:r>
          </a:p>
          <a:p>
            <a:pPr lvl="1"/>
            <a:r>
              <a:rPr lang="en-US" dirty="0" smtClean="0"/>
              <a:t>Negligible ( </a:t>
            </a:r>
            <a:r>
              <a:rPr lang="en-US" dirty="0" err="1" smtClean="0"/>
              <a:t>h</a:t>
            </a:r>
            <a:r>
              <a:rPr lang="en-US" baseline="-25000" dirty="0" err="1" smtClean="0"/>
              <a:t>L</a:t>
            </a:r>
            <a:r>
              <a:rPr lang="en-US" dirty="0" smtClean="0"/>
              <a:t> &lt; 5 cm)</a:t>
            </a:r>
          </a:p>
          <a:p>
            <a:pPr lvl="1"/>
            <a:r>
              <a:rPr lang="en-US" dirty="0" smtClean="0"/>
              <a:t>Significant (</a:t>
            </a:r>
            <a:r>
              <a:rPr lang="en-US" dirty="0" err="1"/>
              <a:t>h</a:t>
            </a:r>
            <a:r>
              <a:rPr lang="en-US" baseline="-25000" dirty="0" err="1"/>
              <a:t>L</a:t>
            </a:r>
            <a:r>
              <a:rPr lang="en-US" baseline="-25000" dirty="0"/>
              <a:t> </a:t>
            </a:r>
            <a:r>
              <a:rPr lang="en-US" baseline="-25000" dirty="0" smtClean="0"/>
              <a:t> </a:t>
            </a:r>
            <a:r>
              <a:rPr lang="en-US" dirty="0" smtClean="0"/>
              <a:t>&gt; 30 cm)</a:t>
            </a:r>
          </a:p>
          <a:p>
            <a:r>
              <a:rPr lang="en-US" dirty="0" smtClean="0"/>
              <a:t>Slotted pipe/Mesh alternative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819400"/>
            <a:ext cx="280035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659378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Alternative to copper mesh</a:t>
            </a:r>
          </a:p>
          <a:p>
            <a:r>
              <a:rPr lang="en-US" dirty="0" smtClean="0"/>
              <a:t>Larger openings</a:t>
            </a:r>
          </a:p>
          <a:p>
            <a:pPr lvl="1"/>
            <a:r>
              <a:rPr lang="en-US" dirty="0" smtClean="0"/>
              <a:t>Mesh: </a:t>
            </a:r>
            <a:r>
              <a:rPr lang="en-US" dirty="0"/>
              <a:t>0.23 </a:t>
            </a:r>
            <a:r>
              <a:rPr lang="en-US" dirty="0" smtClean="0"/>
              <a:t>mm </a:t>
            </a:r>
          </a:p>
          <a:p>
            <a:pPr lvl="1"/>
            <a:r>
              <a:rPr lang="en-US" dirty="0" smtClean="0"/>
              <a:t>Sand: </a:t>
            </a:r>
            <a:r>
              <a:rPr lang="en-US" dirty="0"/>
              <a:t>0.400 mm </a:t>
            </a:r>
            <a:r>
              <a:rPr lang="en-US" dirty="0" smtClean="0"/>
              <a:t>to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/>
              <a:t>0.595 mm</a:t>
            </a:r>
            <a:endParaRPr lang="en-US" dirty="0" smtClean="0"/>
          </a:p>
          <a:p>
            <a:r>
              <a:rPr lang="en-US" dirty="0" smtClean="0"/>
              <a:t>Non-corrosive metal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4" r="15556" b="16667"/>
          <a:stretch/>
        </p:blipFill>
        <p:spPr>
          <a:xfrm>
            <a:off x="4800600" y="2209801"/>
            <a:ext cx="3657600" cy="433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73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Alternative to slotted pipes</a:t>
            </a:r>
          </a:p>
          <a:p>
            <a:pPr lvl="1"/>
            <a:r>
              <a:rPr lang="en-US" dirty="0" smtClean="0"/>
              <a:t>Reduce clogging, head loss</a:t>
            </a:r>
          </a:p>
          <a:p>
            <a:r>
              <a:rPr lang="en-US" dirty="0" smtClean="0"/>
              <a:t>U-design</a:t>
            </a:r>
          </a:p>
          <a:p>
            <a:pPr lvl="1"/>
            <a:r>
              <a:rPr lang="en-US" dirty="0" smtClean="0"/>
              <a:t>Sand does not revert backwards</a:t>
            </a:r>
          </a:p>
          <a:p>
            <a:pPr lvl="1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924300" y="6400800"/>
            <a:ext cx="52197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</a:t>
            </a:r>
            <a:r>
              <a:rPr lang="en-US" sz="1400" dirty="0" smtClean="0"/>
              <a:t>://www.analyzemath.com/Geometry/3D_shapes_problems.html</a:t>
            </a:r>
            <a:endParaRPr lang="en-US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2590800" y="4038600"/>
            <a:ext cx="2998574" cy="1981201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3940364" y="4953002"/>
            <a:ext cx="2819400" cy="7619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1599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6096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Questions?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200457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378" y="1981200"/>
            <a:ext cx="1049867" cy="909955"/>
          </a:xfrm>
          <a:prstGeom prst="rect">
            <a:avLst/>
          </a:prstGeom>
          <a:noFill/>
        </p:spPr>
      </p:pic>
      <p:grpSp>
        <p:nvGrpSpPr>
          <p:cNvPr id="24" name="Group 23"/>
          <p:cNvGrpSpPr/>
          <p:nvPr/>
        </p:nvGrpSpPr>
        <p:grpSpPr>
          <a:xfrm flipH="1">
            <a:off x="5388328" y="1698249"/>
            <a:ext cx="2362200" cy="4781550"/>
            <a:chOff x="0" y="0"/>
            <a:chExt cx="2057400" cy="4343400"/>
          </a:xfrm>
        </p:grpSpPr>
        <p:grpSp>
          <p:nvGrpSpPr>
            <p:cNvPr id="25" name="Group 24"/>
            <p:cNvGrpSpPr/>
            <p:nvPr/>
          </p:nvGrpSpPr>
          <p:grpSpPr>
            <a:xfrm>
              <a:off x="0" y="0"/>
              <a:ext cx="2057400" cy="4343400"/>
              <a:chOff x="0" y="0"/>
              <a:chExt cx="2057400" cy="43434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571500" y="1028700"/>
                <a:ext cx="914400" cy="3314700"/>
              </a:xfrm>
              <a:prstGeom prst="rect">
                <a:avLst/>
              </a:prstGeom>
              <a:solidFill>
                <a:srgbClr val="C4BD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571500" y="0"/>
                <a:ext cx="914400" cy="43434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 flipH="1">
                <a:off x="0" y="1076325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 flipH="1">
                <a:off x="0" y="4295775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flipH="1">
                <a:off x="0" y="2105025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H="1">
                <a:off x="0" y="3200400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H="1">
                <a:off x="1485900" y="1600200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flipH="1">
                <a:off x="1485900" y="2628900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flipH="1">
                <a:off x="1485900" y="3771900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Straight Connector 25"/>
            <p:cNvCxnSpPr/>
            <p:nvPr/>
          </p:nvCxnSpPr>
          <p:spPr>
            <a:xfrm>
              <a:off x="590550" y="1076325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657225" y="1600200"/>
              <a:ext cx="824230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571500" y="2105025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657225" y="2628900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571500" y="3200400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657225" y="3771900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571500" y="4295775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121024"/>
            <a:ext cx="6324600" cy="1143000"/>
          </a:xfrm>
        </p:spPr>
        <p:txBody>
          <a:bodyPr/>
          <a:lstStyle/>
          <a:p>
            <a:r>
              <a:rPr lang="en-US" dirty="0"/>
              <a:t>Stacked Rapid Sand Filters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634038"/>
            <a:ext cx="4419600" cy="4845761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/>
              <a:t>Sta</a:t>
            </a:r>
            <a:r>
              <a:rPr lang="en-US" sz="3200" dirty="0"/>
              <a:t>cked </a:t>
            </a:r>
            <a:r>
              <a:rPr lang="en-US" sz="3200" b="1" dirty="0"/>
              <a:t>R</a:t>
            </a:r>
            <a:r>
              <a:rPr lang="en-US" sz="3200" dirty="0"/>
              <a:t>apid </a:t>
            </a:r>
            <a:r>
              <a:rPr lang="en-US" sz="3200" b="1" dirty="0"/>
              <a:t>S</a:t>
            </a:r>
            <a:r>
              <a:rPr lang="en-US" sz="3200" dirty="0"/>
              <a:t>and </a:t>
            </a:r>
            <a:r>
              <a:rPr lang="en-US" sz="3200" dirty="0" smtClean="0"/>
              <a:t>(</a:t>
            </a:r>
            <a:r>
              <a:rPr lang="en-US" sz="3200" dirty="0" err="1" smtClean="0"/>
              <a:t>StaRS</a:t>
            </a:r>
            <a:r>
              <a:rPr lang="en-US" sz="3200" dirty="0" smtClean="0"/>
              <a:t>) </a:t>
            </a:r>
            <a:r>
              <a:rPr lang="en-US" sz="3200" b="1" dirty="0" smtClean="0"/>
              <a:t>F</a:t>
            </a:r>
            <a:r>
              <a:rPr lang="en-US" sz="3200" dirty="0" smtClean="0"/>
              <a:t>ilter/</a:t>
            </a:r>
            <a:r>
              <a:rPr lang="en-US" sz="3200" b="1" dirty="0" smtClean="0"/>
              <a:t>F</a:t>
            </a:r>
            <a:r>
              <a:rPr lang="en-US" sz="3200" dirty="0" smtClean="0"/>
              <a:t>iltration</a:t>
            </a:r>
            <a:endParaRPr lang="en-US" sz="3200" dirty="0"/>
          </a:p>
          <a:p>
            <a:r>
              <a:rPr lang="en-US" dirty="0" err="1" smtClean="0"/>
              <a:t>AguaClara</a:t>
            </a:r>
            <a:r>
              <a:rPr lang="en-US" dirty="0" smtClean="0"/>
              <a:t> invention</a:t>
            </a:r>
          </a:p>
          <a:p>
            <a:r>
              <a:rPr lang="en-US" dirty="0" smtClean="0"/>
              <a:t>Water enters the filter through slotted pipes</a:t>
            </a:r>
          </a:p>
          <a:p>
            <a:r>
              <a:rPr lang="en-US" dirty="0" smtClean="0"/>
              <a:t>Sand captures colloids</a:t>
            </a:r>
            <a:endParaRPr lang="en-US" dirty="0"/>
          </a:p>
          <a:p>
            <a:r>
              <a:rPr lang="en-US" dirty="0" smtClean="0"/>
              <a:t>Entirely gravity-powered water filtration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21" name="Up Arrow 20"/>
          <p:cNvSpPr/>
          <p:nvPr/>
        </p:nvSpPr>
        <p:spPr bwMode="auto">
          <a:xfrm flipV="1">
            <a:off x="6397978" y="3064042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2" name="Up Arrow 21"/>
          <p:cNvSpPr/>
          <p:nvPr/>
        </p:nvSpPr>
        <p:spPr bwMode="auto">
          <a:xfrm flipV="1">
            <a:off x="6419850" y="4140646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3" name="Up Arrow 22"/>
          <p:cNvSpPr/>
          <p:nvPr/>
        </p:nvSpPr>
        <p:spPr bwMode="auto">
          <a:xfrm flipV="1">
            <a:off x="6419850" y="5402179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2" name="Up Arrow 41"/>
          <p:cNvSpPr/>
          <p:nvPr/>
        </p:nvSpPr>
        <p:spPr bwMode="auto">
          <a:xfrm>
            <a:off x="6397978" y="3581400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4" name="Up Arrow 43"/>
          <p:cNvSpPr/>
          <p:nvPr/>
        </p:nvSpPr>
        <p:spPr bwMode="auto">
          <a:xfrm>
            <a:off x="6419850" y="4800600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5" name="Up Arrow 44"/>
          <p:cNvSpPr/>
          <p:nvPr/>
        </p:nvSpPr>
        <p:spPr bwMode="auto">
          <a:xfrm>
            <a:off x="6419850" y="6019800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49" name="Straight Arrow Connector 48"/>
          <p:cNvCxnSpPr/>
          <p:nvPr/>
        </p:nvCxnSpPr>
        <p:spPr bwMode="auto">
          <a:xfrm flipH="1">
            <a:off x="5181600" y="3454057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0" name="Straight Arrow Connector 49"/>
          <p:cNvCxnSpPr/>
          <p:nvPr/>
        </p:nvCxnSpPr>
        <p:spPr bwMode="auto">
          <a:xfrm flipH="1">
            <a:off x="5181600" y="4597647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1" name="Straight Arrow Connector 50"/>
          <p:cNvCxnSpPr/>
          <p:nvPr/>
        </p:nvCxnSpPr>
        <p:spPr bwMode="auto">
          <a:xfrm flipH="1">
            <a:off x="5181600" y="5850648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2" name="Straight Arrow Connector 51"/>
          <p:cNvCxnSpPr/>
          <p:nvPr/>
        </p:nvCxnSpPr>
        <p:spPr bwMode="auto">
          <a:xfrm flipH="1">
            <a:off x="7391400" y="2883151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3" name="Straight Arrow Connector 52"/>
          <p:cNvCxnSpPr/>
          <p:nvPr/>
        </p:nvCxnSpPr>
        <p:spPr bwMode="auto">
          <a:xfrm flipH="1">
            <a:off x="7391400" y="4015623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4" name="Straight Arrow Connector 53"/>
          <p:cNvCxnSpPr/>
          <p:nvPr/>
        </p:nvCxnSpPr>
        <p:spPr bwMode="auto">
          <a:xfrm flipH="1">
            <a:off x="7351889" y="5221496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5" name="Straight Arrow Connector 54"/>
          <p:cNvCxnSpPr/>
          <p:nvPr/>
        </p:nvCxnSpPr>
        <p:spPr bwMode="auto">
          <a:xfrm flipH="1">
            <a:off x="7391400" y="6421382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46" name="Up Arrow 45"/>
          <p:cNvSpPr/>
          <p:nvPr/>
        </p:nvSpPr>
        <p:spPr bwMode="auto">
          <a:xfrm>
            <a:off x="6284025" y="3124200"/>
            <a:ext cx="609600" cy="2971800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3593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42" grpId="0" animBg="1"/>
      <p:bldP spid="44" grpId="0" animBg="1"/>
      <p:bldP spid="45" grpId="0" animBg="1"/>
      <p:bldP spid="4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Confirm data from Spring 2014</a:t>
            </a:r>
          </a:p>
          <a:p>
            <a:pPr lvl="1"/>
            <a:r>
              <a:rPr lang="en-US" dirty="0" smtClean="0"/>
              <a:t>Very variable </a:t>
            </a:r>
          </a:p>
          <a:p>
            <a:r>
              <a:rPr lang="en-US" dirty="0" smtClean="0"/>
              <a:t>Test head loss across mesh</a:t>
            </a:r>
          </a:p>
        </p:txBody>
      </p:sp>
      <p:pic>
        <p:nvPicPr>
          <p:cNvPr id="1030" name="Picture 6" descr="https://lh4.googleusercontent.com/KHcN1z5uA5kt07NiQlcExuDcjGbckxRidzgTx3UJAbTQw_5wwbQJA5VYwjWjhO0d2DcwO7SWaLNvmad-b3NPmVbPTE-1Vh09peqoI6SZcITFCISmMx_rO6vpy4dlVq5x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37" y="3431673"/>
            <a:ext cx="3633060" cy="3106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lh3.googleusercontent.com/0fxJoTNPESJMcpBkudUKzut0tle96ZPJyf7TvY_K13h1T8DszDjrY2FxMotsix11G4nezTntGRQfjSJ6uzzRNSmBq3lTCj103H-oQHrvQdixd3YPtqW0vAC8QyQH1oczt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431673"/>
            <a:ext cx="4236177" cy="3106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01633" y="1407918"/>
            <a:ext cx="1755273" cy="234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387084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Slotted Pipes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Is there head loss across the copper mesh?</a:t>
            </a:r>
          </a:p>
          <a:p>
            <a:pPr lvl="1"/>
            <a:r>
              <a:rPr lang="en-US" dirty="0" smtClean="0"/>
              <a:t>Openings: 0.23 mm</a:t>
            </a:r>
          </a:p>
          <a:p>
            <a:r>
              <a:rPr lang="en-US" dirty="0" smtClean="0"/>
              <a:t>Slotted pipes</a:t>
            </a:r>
          </a:p>
          <a:p>
            <a:pPr lvl="1"/>
            <a:r>
              <a:rPr lang="en-US" dirty="0" smtClean="0"/>
              <a:t> Openings: 0.2 mm</a:t>
            </a:r>
          </a:p>
          <a:p>
            <a:pPr lvl="1"/>
            <a:r>
              <a:rPr lang="en-US" dirty="0" smtClean="0"/>
              <a:t>Clogging</a:t>
            </a:r>
          </a:p>
          <a:p>
            <a:r>
              <a:rPr lang="en-US" dirty="0" smtClean="0"/>
              <a:t>Hypothesis: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3771" y="5127377"/>
            <a:ext cx="40626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+mn-lt"/>
              </a:rPr>
              <a:t>Head loss across copper mesh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34903" y="5127376"/>
            <a:ext cx="426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+mn-lt"/>
              </a:rPr>
              <a:t>Head loss across slotted pipes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64668" y="5283998"/>
            <a:ext cx="7379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+mn-lt"/>
              </a:rPr>
              <a:t>͠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5257800" y="2209800"/>
            <a:ext cx="2667000" cy="2667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70946596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304800"/>
            <a:ext cx="6096000" cy="1143000"/>
          </a:xfrm>
        </p:spPr>
        <p:txBody>
          <a:bodyPr/>
          <a:lstStyle/>
          <a:p>
            <a:r>
              <a:rPr lang="en-US" dirty="0" smtClean="0"/>
              <a:t>Experimental Apparatus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524000"/>
            <a:ext cx="5257800" cy="5404302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 rot="10800000">
            <a:off x="2667000" y="2209800"/>
            <a:ext cx="457200" cy="1524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Bent-Up Arrow 10"/>
          <p:cNvSpPr/>
          <p:nvPr/>
        </p:nvSpPr>
        <p:spPr>
          <a:xfrm rot="5400000">
            <a:off x="1638300" y="1485900"/>
            <a:ext cx="1219200" cy="381000"/>
          </a:xfrm>
          <a:prstGeom prst="ben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Bent-Up Arrow 11"/>
          <p:cNvSpPr/>
          <p:nvPr/>
        </p:nvSpPr>
        <p:spPr>
          <a:xfrm rot="5400000">
            <a:off x="2438400" y="3048000"/>
            <a:ext cx="457200" cy="304800"/>
          </a:xfrm>
          <a:prstGeom prst="ben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rot="5400000">
            <a:off x="3124200" y="3733800"/>
            <a:ext cx="457200" cy="1524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rot="10800000">
            <a:off x="3429000" y="4267200"/>
            <a:ext cx="457200" cy="1524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3733800" y="4724400"/>
            <a:ext cx="457200" cy="1524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4876800" y="4419600"/>
            <a:ext cx="0" cy="6858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ight Arrow 18"/>
          <p:cNvSpPr/>
          <p:nvPr/>
        </p:nvSpPr>
        <p:spPr>
          <a:xfrm rot="5400000">
            <a:off x="4648200" y="5638800"/>
            <a:ext cx="457200" cy="1524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556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Apparatus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06455"/>
            <a:ext cx="7002060" cy="5251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419421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Conditions:</a:t>
            </a:r>
          </a:p>
          <a:p>
            <a:pPr lvl="1"/>
            <a:r>
              <a:rPr lang="en-US" dirty="0" smtClean="0"/>
              <a:t>Influent Turbidity: 5 NTU</a:t>
            </a:r>
          </a:p>
          <a:p>
            <a:pPr lvl="1"/>
            <a:r>
              <a:rPr lang="en-US" dirty="0" err="1" smtClean="0"/>
              <a:t>PACl</a:t>
            </a:r>
            <a:r>
              <a:rPr lang="en-US" dirty="0" smtClean="0"/>
              <a:t> dosages: 0.2 mg/L; 1.1 mg/L; 2.0 mg/L</a:t>
            </a:r>
          </a:p>
          <a:p>
            <a:pPr lvl="1"/>
            <a:r>
              <a:rPr lang="en-US" dirty="0" smtClean="0"/>
              <a:t>Run time: 12 hours</a:t>
            </a:r>
          </a:p>
          <a:p>
            <a:pPr lvl="1"/>
            <a:r>
              <a:rPr lang="en-US" dirty="0" smtClean="0"/>
              <a:t>Sieve sand between No. 30 and 40 (Factor: 1.5)</a:t>
            </a:r>
          </a:p>
          <a:p>
            <a:r>
              <a:rPr lang="en-US" dirty="0" smtClean="0"/>
              <a:t> Cleaning copper tubing/mesh:</a:t>
            </a:r>
          </a:p>
          <a:p>
            <a:pPr lvl="1"/>
            <a:r>
              <a:rPr lang="en-US" dirty="0" smtClean="0"/>
              <a:t>Physical: scrub mesh</a:t>
            </a:r>
          </a:p>
          <a:p>
            <a:pPr lvl="1"/>
            <a:r>
              <a:rPr lang="en-US" dirty="0" smtClean="0"/>
              <a:t>Chemical: soak in acetic acid</a:t>
            </a:r>
          </a:p>
        </p:txBody>
      </p:sp>
      <p:sp>
        <p:nvSpPr>
          <p:cNvPr id="4" name="AutoShape 2" descr="data:image/jpeg;base64,/9j/4AAQSkZJRgABAQAAAQABAAD/2wCEAAkGBxQSEhUUEhQWFBQVFBoUFRQUFxgUFhcVFxgYGBQVFRUYHCggGBolHBUUITEhJSkrLi4uFx8zODMsNygtLiwBCgoKDg0OFxAQFywkHBwsLCwsLCwsNywsLCwsLCwsLCwsLSwtLCwsLCwsLCwsLCwsLCwsLCwsLCwsLCwsLCwsLP/AABEIASAArwMBIgACEQEDEQH/xAAcAAACAgMBAQAAAAAAAAAAAAADBAECAAUGBwj/xABGEAABAwIEAgcGAgULBAMBAAABAAIRAyEEEjFBUWEFEyJxgaHwBjJCkbHBctEHUlOS4RQVIzNigqKywuLxFkNj0nODk1T/xAAaAQEBAQEBAQEAAAAAAAAAAAAAAQIDBAUG/8QALxEBAAEDAAYIBgMAAAAAAAAAAAECAxEEEhMhMVEFFTJBcYGRoSJSYbHR4RQzwf/aAAwDAQACEQMRAD8A9jFRXFRBUytIOKinrUDMpzID9cs65L5lmZQMiog4zpCnSE1Hho56nuGpVMy8a9u+nqtPH4hkhzWZA1rrgA02O/1H5r06LYi9XqzOIYuVzTGYepP9r6Hw53cw2B/iISzvbNu1Jx73AfmvIaftVe7NBsdU1T9rKeW9N2ugI+q+vHRlrx83l29b1F3tn/4f8X+1VHtof2X+L/avNj7V0QR2X3i/CVP/AFXSzRldHHa3mr1bb+X3/Zt6ub0tvtkN6J/f/wBqKz2wpfFTqDmMpH1C8pPteyCRTdOwJF0Cp7Xutlpi+smVmejbfL3NvU9wwPTdKtZjwT+qbH5HVO9avn7o/wBoKzq9G4b/AEzPdEfG0he8r5ml6PTZqiKZzEvTbrmqN5jrlHXIEqJXkdBzWQzXKEXKuZAXrys69BKrKgr13fw2U9byPklpEe9vy4q2YT723JUHFbkeG3crdbyPl+aVDxHvb8uKuHCT2thw5oDddyN1nW8volwbNv8ATgsBub/RAfr9LG/cvDP0iPnpDEn+1T8qTB9l7U+oGtBLoAuTbgV4b7a1+sxlaoAQ17mls7gACfJe/QKZ15n6fhyuzuaIm5WB1lB1KgaL7cPMuXKc33VFO62ic9lmbRV2WHZYnKn+inxWpnhWafNfRZrcivm/Ag9YC0EkPB+XPZfQODxjajGua6x2tIPAr4/SFM/DL0WZ4nut5FR12mt0IOub8OCoD7va+nAr5rsY63XWyzPyKXLve7X04BWL7i/0QF6wc7KTUHNLF9nX48OClxuL7HhyQWvG2v8AqUwZ20UBttDr91cMvodPzQUymPH7qwBnbQfdYGWFjr91YNvvoOPNBVsw3T0Fcb+tlVrBDdfQVg0X18+CDzv2k6dfVJYLNaYjusuYqumxgjgQCPkUP2lc5mIq6tPWOkabnZatvSDt4PrkvoaL0rZtU6ldHo73OiLlz4qK438/1k67BU3asA7pE+aLR6BpO/XHcR9wk2dJ/wBnzTdHp0N+DzX0Ot9DmOOPKXm6p0yO7PnH+jt9lKZ/7j/kFP8A0rT/AGjp7gsHtMP2Z+f8FjvaYfsz8/4KdaaN8/tP4OrNL+T3j8hVPZ6k3dx4zA+gS5wFMaMHjJ+pRa3T86U/P+CSq9JuPwgTpqr1vokd+fKU6p0ue7HnDZUYGgA7rLd9EdMOoOkG24OhXFnHPO8dwR8DLnDVxJgbkk6ABeLSemLNcTTRRM+L02uh7tO+uqPJ71QcXAOiJaDrxEqQD2dPQ7lGFZDACCCGtB11yiVcN018+C+Y5BuB7WnoBSQZFvXyVy2ztfPgFJbca78UQEgwbcfWikgzpsd+7krkWOvmpLRO+h48kFttd/urtN9dh91STGm/3U3nTYfdBdpsLq++qC2YHrZWDtUFgz3b+oUlut/UKodpb1Chz9fWyDXdNez2HxUddTDnaZx2Xjh2mwSORkLjek/0Z0wf6Gu9t9KjQ8fNuX7r0Qu5IVdoi+pWKqKZ4w729Ju2+zU8mqfo7r/BUpO7y5p+WUoT/wBH2MHw0z3VB9wF6xRpozG3XPY0vTT0lejl6PGz7C439iD/APZT/wDZS32Gxn7IDvqU/wD2XszmgQoYwGFNhS31re5R6ft4+z9H+MPw0x3v/IFHp/o3r/HUpN7sz/qAvWXMg/lyQ6rFdjSzV0nfnl6OB6N/RpSkdbXe78DWsE8DObmut6H9m8Nhspo02h365lz7i/acSR3CFsKfD5fkrk6W9QV0popjhDy3NJu3O1UvBvdRwv6hVnWyrm0t6hbcF3H3r+oCxzjIQXO963qFDnXFkBHOMFYXGfA/bmgOdY2Uk302PDkgMHWGvmr5xO/nzSoeYHrZTnN7oDZxbXz4LM4vr58EvmNr+oVS839bIGc4tr58FIMzr58Eqapt62R2WEndAbMhxNyobU3UdaBcmO9ZBiYU0GylhigTYF3cCVs+jqVsxaRwBse+EVj8EeAUUsCd4QsViqjiQ1hgc2ifNVwWLeCAW2Jg9ppI56oK13ROsgxoqNqI/SbS10hriDfsie/Ra92MAN2vHe0oGHKA7ilhjGcb77KRUkWQHte5Vcwtf1Cq2pI5oXWaetlQYuHa9bKS4SEA1LO9bKS8yqi5eIKh0Trsfshl1irFxnwP2UAthb6cFUu1t9EEVbC/04LOt1v9EUXPpb6cCqufrb6cEIu0v9OCo463+nBA5Qc2ZdYNExx4JfpHGFzTFhpPE/ktVia5zSD4cQn8JFTazdlnIh3SD7NaMs2E6xxhS1rpvc8XfYIhYJmNVkxsFA10e5z6jWOqENF3AEgQNrIPT/SfWPgE5BYDSecK9DE5GmIBda3Dda7EPN9+ZC1EJksXCVTMFLxw9eap1fq6m9rc6ahijUwphxD6JBkGDl7+6fklBjKjvjJ7ylehqhY5wkZXtLXAyO7bv+aVdSexxESJsWuBnhYGVJybj9Uu3GYcwh067GmHNjnMX5QLeKHR6Q2dPOycZTDjAGo+YRAqld4MgyJ3iRyKMcSHEWvqQlOkK7WWF3C0DbvSGGqnNmKsDdF2tvUBWLri3qyX6wQb/TgFbPfXjw5LQLnsbKS6+m35IOa2u/LisLr67ckFA42/Pkozm/rZCzC2vnwUF2uvnwQFNQ29bIVatAd62CqXC2vnwSOPrEEACQTflYKSBGruVfDYhzTLHFvcftula5QC4gLI6Gn0qW3extQb/ATzltvJHHSOGOrKrfwkPH+K652nUnVFFRFdEyvh3f8AeqNHAU8vzcAUUUMGdXF346lQeULlzVj8kUVlUdKKeFGgo+L6hVw7CaObSn+y9w+y5jrUI1AT3LWvVzTVh0VRmFBJZVqNPAHM3zZ90KpiqH/kfzhrfmf4LTdasNdZmcrhtj0i0e7RaY3qE1PKwS2Jxz3augfqtho7ob91rzXKjOSFFXNQBD64koFQrKaDeYSpLDyTWa/gfstZgj2SnJvvofsrCD5zHj91Oa/ggTbfX7q2+h0VAA6wv6hYXa39QhZ7D1spDtbeoQSXaX9QlMafXgE1w09BJ4715IF3NWPZp3rA5EcbeayqseCnKrtMqYSAvVGiuAoc3tIuVBSFRo7R8PujBvNDy9rXZBaFmVXyrA0IKQsCusJVA3MVsix7x57KjnoHMM6xTYdfXb8knhND3jzTkmfBVEh1td+XFW6y+u3LmhyY8fupm/gPugVkW18+CjML6+aFnsL+oUF+t0UQvFtfPglsU718lbPpf1CUxlcAgE+8YB5wCB43+SIqSdvJF6ziEjUcitd3rGVwNRqjgjCoEgaxBN0U1TGqmeK4FZVE/wAUbOOPmkKVU3RusK0hoPHHzQ3PGbXbig9YVQ1Tm8PWymQ7nHHzWdYPRSpqFRnKZDWcKOsHDyS2cqC++qZB6la3iqNfdLvdbxVmOi5tF/4kpEjcYV1vl9UznvvpzWs6Nr5wXCzSRl5gH3u47dyeD767fmt8EEzW31+6mb7+pQg6wv8ARXDr6/RAlJsovdDBsFOa5sirQbetkh0owEEOEtMyJjYb7HmmwdLeoS+KI3sOPCwuEGiqvrUp7JxFMfE3+uZyez4u8JrAdKUqtqdRpP6hOV449l0FHewtM6CLO0H718u9iCNNEtjcHSrD+mpNeY949h2wMVW2N53CvwzxTfBqrTdOis9hj3StXT9n3gTRxNWncwypFZogkQAdNOKw4XGtkA0KoGsFzHeI0CTaieEkVc21pMPA/JXg8D5rTNxmKbZ2Dd3sqMfPgpd0w8a4XEjup5voUm1V3feDWhuQDwPyKGWnMLHTgVqf59P/APPiv/xP5rP53eTIw2KNv2R/NTY18jXhuSOR81WVq/5wxB93B1T+ItZ9SrRjnCRQpUv/AJKuaOZyJsqu/Hqa0NlPJQ6pFyQBxJgLXu6Kxbi0VMQ1gcYIo05+En3n3+FHb7MUQQagqYh2s1nyPlYeRV1KY4z6Gt9CtTplrjloh1d86UhLR+Koey0c5TeE6MqVDmxLmwL9Qwy0cOsdq88tO9bWlh8oAADGjRjAAPorsaBomYjsweItEQOduXBHaTPgPul2oo109XWQVpMD1srNJugA6W9QrtOtvUIEZsLqc1zdXIsEMi6KgO0v6hK40/X8uCYnT1sl8UJHrgEC1KsW72gW1bFr9nS24lvcjMLDJuydx7p5yJadN7pN17d5gTNtSIh06jM3jcJllIkTTIdxg5TIkGXNEHuIQM4RsCJntOiABbMeFuKFi+j8+aKjmZomIsQIDgYkHx2CvhJgz+s7w7RtbVGfWa0S4gAkNkmLuIDR3kkBaQizo2q09itAkw2DA02JM6OHDtSACL2fhsTmEVRlBBGgJ7MHN2NJJMchotkEn0tg3VmZWvLDJIImLsc28axmzDS7RdAMjFNYTLXOAlrbdoyJa45RFs0EC0jWLtYplb4KrAMrR2gLvBd1rvdMWyR/eStXopxIis9vvabl2fUzoM7bf+NsQj4To3q3Zs5PvGDIAzuc4xfSXbz3qADsNiiZ6xpGYRksAJMkmAdIte6x3QznNy1az3yCDeJzNLT2SSNyYixW1ZyB+c+So6oLCddOY5IAuEGmODo2GlN+wsEStWIMNaXc7ADxQ6p7VP8AGf8AI9CxeTMMwLrC2oi/wi514JJCtWqXWkmZBbTt4l+3DVNMbAAAiNlSlVkEgQPC/gFeVlVsMbf3kx4pXCm3ifumJ1VRYEW9bKWnW+/2CpOnrZSN0CxNtN1U66LNt9efFQYnfz5oqh2t6hL4oxfSD9kfhr6CDWI0O+nfqECwIfacrp0+Fx3jcO7oI3VsgEmoCD+uDtr7zbx3oFZmXXjbgeETYxaxg2sVenWeJymY2MvAPCPfb45hCBzDVQ4S0gjM64v8RKtiMM2oIdMTNiRcgiZHIlUoaH8Tv8xSzKtZky0vlzo0ENklgGW8REk35FVAqlCk5z2dYWlpIIMAZqrZ2jNodZNjwEMYeBnArglzezJPYLgA22e1zMWJzapd+NZMvouaZJBgNM5M5uSCdXCe/mhF+Fdq2AGh2pIAyXGWSAcpgjnzQPHC1IINe4AhxF2mIBiY1kzqZ5KCHNyMFYSKjnOGYyQazXEay7KHZL27V+VAaFWqbuzkkfEAMuZhiRAE03idLHilqNTDuk5HZQW3M363qXtFtdaViZtwQM4bCsZlP8pzBoYAJEdhrhYZjcw79zkm8BgWNh7ajnS1sOcZBAEAyBBkHVawYjDgSGPdbN2jJHac2DLpJBc/iRJGtk3iOkXtaSKRhuYNDrTly5YEbyeP2QP1T2mfjP8AkelukPeBOgG+k85t5gqWOcSzNY9Y/lYCoG+UIWNA6wGBIbruRJkSLx8wpKm6DwRABtqTxO1zKIl8I8RABjjbx0t8kdQTSEfP80SdbeoVG+vNWjXX0FReeSkHkqxffz5LCbb+igUc+2u/3UB19fV1AaY8furRf1zQRm0v6hJdJPgAg3Dp8k6Abetkj0qOz4/Zc7nZl1s9uE4bEtqCDE7tN/8AkIzsNuNjIDu0J5bjwK5aq4gyLFbDCdNPbZ4zDjof4rhRpMcKnsuaDPG36N1h5g5gAcztDI1KYakcNi2ubn0Bcde//lPMXricxl86YmJmJYWgkEgEjQxccYOy15r1e0HUg6XHLaRkvlBIntdkHSO2OBK2UKSFUaxmOeQXChMZw0iZJDy2LNMA6zdXZXcDDcPEQ0HlLgAOzpDGHlmA2WxDo5nhCzrXcY7oQRhc+UEtyOi42HIT9VctA1cJ75KGWzrJ7zKwBBSp7zPxH/I9XfSBMkT36fLRDf7zPxH/ACOR1JIQVAWFVCiiAqS7W/qELNdTmN1QbPfX1ZVc+2vqVXMZUEmPXFAsCQPH7qesvp6uhF9vH7qN9/UoC57C3qEl0m7s+P2RgdNfQSfSroZNz2h9FiuJmmYh0tzFNcTLTVkMK9U2kIQK+VU/Q0Tub/oojqRIJGY6X31tdNfyamYhxYdWwSLkcDyPmUh0f/Ube9vPLcXB5ppryeJ1mMtQA3EXgjUHwIX1bfYp8Ifnr/8AbV4z9zXU1BOWpM7OAtxvE/8AKu8Ve1BbEHKdwZ7M7RFkOjVeQYLSRYS1zNtwfBEbWfMFo8HbE8I5Lbkyj10HNlJIhsCwdluTyzKrW1oJ7Mx2Q7ja5Lf73lomQ9TnQAFOqdXNAv7o2IhuupkztoqOwZmXvJAOaBIE3I30E+SazJfE0S6e04CIgW4/mqIp4hrywtNi4xIIPuu2N05K0fQVAtp0s8daXF1SLw54e7L4THgt1KkrDHFVlSSlcZi20m5ndwG5OwCkbwff1yWeG/3SnR7iWhx1dJOvFMjx1+6sgg10U7aKo1381A0GqgFktrv91BF9VWeW/wB1I19c1VUjS6FiMPna5s3It3plrdESi3tIjz3F4o0iQ5p94hzeB4hHw2Ka/wB0zy3Hgul9o+g21m/qvGjhfwcNwuCx/RdWgZcDGz2yR8/h8VmvR7d7fG6p6bGmV2t074dx0YCaJiff2MH4dCmaVQXDsw1J6xsTlAM5m6gX+a4jo32jq0RFntmYdr4OH3ldFgfa6m+A5j2k27PbE8ogn5LrTYqppiOTz3LkV1zVzltGluUBpbcg2dlF+AdNuSKPdEEn8OQkfKAZmfBKHpXCkw5zWnWKjTTPEe8BzR6Zw7oyupnmHgn5ypqzyZGcXTbPt8I8bz6lS4vAiX94a2dJ3Mbx4FWpU6YaWgiDrfkG/QBC/k9Eakf3n2vradFMSCvqQbkjWzntb+tp625JfrGwZy8wS59rzOnNS/HYZsTUp2GX3wTHDXmlqvtLhme64uP9hh+pgLUUVT3JltXNAcyAB2jp+ByZlcVjfbEyOqpxBkF5nYj3W9/FIYzH1apb1r3FrhOSMjJtbK27/XNb2NU8TWh1fSHtBTZLaf8ASvGuU9hv436DuElaHDuq4itLyT2b2hrAT8I20GtzvZZgOiXvOnVsmQSINh8NP4dNTddH0ZgAwQ0QN9yTxJ3Kk1U0bo4m+TlJoAAFgBCtNtd/upGvgs28fuuLSQb6+rrAdL+oUbrBtf1CKCW9+v3VmtvurRbXf7qd9VUUDdLK7DBlV2F050NRz1mg3A7R8BP1hBWo8EEmCPotXWqtPwgbSM30JI8ltOm8L1bzlHZiR4RP1C1DXniueAo32Zw2IdGR7HH4qTm/5HABY/8ARvVpnPRr0zBjLWD6diIIzsDhoTeyczc0ZtW2pXSm5VHemq5vFezmNfVOXCitGcf1lKo2XWGX3ey2AQI4ndLY3oR7J63o/EMl2aaYLwO0ZALQQGwQItousEnSUduHf3d66xf5wmq84bhaQLpoV4ywJHaD510AiOMozMNRJEYbEG+kESItoDeeC9BZg3OuL84dHzhDdgqkkRJFiNCDzBgp/I+numo5/A+zmKqNHVdGkg5b1HNZMAzd5Bgzx2+RMH+jPG1HHP1FDUkVKskDcNFIPBjhIW4cwjUR3qc/JP5HI1FOj/0b4XWtiqroJDuroOYwcpOYnyTFDofB0XOFPrGkNJBNPOXEaDOHSPFAcVLHeC51XKquK6sDnEU7ZWZXcS4ukcIIiVSnWIP30+UIThJ4ozaRDZI5DiuWJaX302UA6WVQb7qs6arSiZtbLJ0shF2tvUKZvogKDbx+6tmug/PX7qCeS0CF1gm+hsTkrtJNicp8Qtbwsh1LcroOp9oKBBzDUAjSQQdQQuZw+KyvLHtBIvAjTiI1C6fozHNxNPq3mKgECfi/ikauEyP7YGs3uCYieX8FlGsdiRNmtjaywY07Nb+6FvKfRFGtmIqNpOAntWaTuBEpXGey+Ip36tzxxYCbbKBA9IOGkfuhFodKEEOc1pMRw8bKKHRYcSC/I4H3XjKSOU6nkn6/srWa3MyKjToW7pnAQrdKknQbH9Y2mPeniVVtRwGbKYOhmR+6NPFRU6IrA3pu8BP0U0ej6xHZa6Pl8gdUyL1Xvy5hUEbtjKflvqkgeJWy/wCm8QAC9oYHTBe4CY1SuIwBZ8Qed8hzAd7hZULuKoE3gcF1joztbzJn6LaUKdKlcND3cXXv3KDT0qZn3Te0mYTeN7LGg62MDYbfdOVanxvufhGnyGwWrxLy651KqhZr76fmqg6a+gsUIrCddfQWE33UQsDVBfOozIJUhaBcyDiH2HesKG8Tb1yRBqb4uLFdJgOnGvbkxDcw/W+Id43+veuSp1EYVEV2buiA8ZqDw4fqzcd41CVrMe0ZazC5oECbgdxvC0NHFuaZBIjcaj3tD4rc4b2lqixdmHB4Dtxub78UTATcPTdbrKlO3w1Hx8jI8lg6Pc27MSef9HSJ75IaU9/P1N39ZQpu5iW8e/h5qP5dhD/2nD8NQ8J3TeEhh6u+JB4zSdf92srtw9TT+VRwikf9dUhMmthOFX99v5c1U4jCj4Kh73gbxsFcyYA/m9szUxFR34RSZ/iY0nzVauHoCA0OeRu8l8+DreSZGOo/DRb/AH3Od5WVH9LEDshrPwNDduOqiKtwzokgMbxd2R4DfwCG+o1nu9o8XWHg380vWxZJkmTxNzvue9KuqKKJVeSZJkpeqVYvVKgt3/T19EA1ixYoqQocVIVagkIr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http://upload.wikimedia.org/wikipedia/commons/a/ab/Acetic_aci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093902"/>
            <a:ext cx="1676400" cy="2764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006365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Mesh Only Head Loss</a:t>
            </a:r>
            <a:endParaRPr lang="en-US" dirty="0"/>
          </a:p>
        </p:txBody>
      </p:sp>
      <p:pic>
        <p:nvPicPr>
          <p:cNvPr id="1026" name="Picture 2" descr="https://lh5.googleusercontent.com/aqfp0KzHBmnWEMo0odnZokmHlHrSNJPFHgo8ETfIRgkM7YWI2_5TrBL31AVtfYW-ot86jmSOVmfrf4R26xctDos6GUlGqiGhKAxF5Kfl1bMeCzp2_YCc1RHx8B6C5nnsb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57"/>
          <a:stretch/>
        </p:blipFill>
        <p:spPr bwMode="auto">
          <a:xfrm>
            <a:off x="246529" y="1519349"/>
            <a:ext cx="8668871" cy="440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457199" y="6172200"/>
            <a:ext cx="815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2800" kern="0" dirty="0" err="1" smtClean="0"/>
              <a:t>PACl</a:t>
            </a:r>
            <a:r>
              <a:rPr lang="en-US" sz="2800" kern="0" dirty="0" smtClean="0"/>
              <a:t> dosage: 2.0 mg/L</a:t>
            </a:r>
          </a:p>
          <a:p>
            <a:pPr marL="0" indent="0">
              <a:buFont typeface="Wingdings" pitchFamily="2" charset="2"/>
              <a:buNone/>
            </a:pPr>
            <a:r>
              <a:rPr lang="en-US" sz="2800" kern="0" dirty="0" smtClean="0"/>
              <a:t>Influent Turbidity: variable</a:t>
            </a:r>
          </a:p>
        </p:txBody>
      </p:sp>
    </p:spTree>
    <p:extLst>
      <p:ext uri="{BB962C8B-B14F-4D97-AF65-F5344CB8AC3E}">
        <p14:creationId xmlns:p14="http://schemas.microsoft.com/office/powerpoint/2010/main" val="1622386937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Mesh Only Head Loss</a:t>
            </a:r>
            <a:endParaRPr lang="en-US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 bwMode="auto">
          <a:xfrm>
            <a:off x="457199" y="6172200"/>
            <a:ext cx="815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2800" kern="0" dirty="0" err="1" smtClean="0"/>
              <a:t>PACl</a:t>
            </a:r>
            <a:r>
              <a:rPr lang="en-US" sz="2800" kern="0" dirty="0" smtClean="0"/>
              <a:t> dosage: 2.0mg/L</a:t>
            </a:r>
          </a:p>
          <a:p>
            <a:pPr marL="0" indent="0">
              <a:buFont typeface="Wingdings" pitchFamily="2" charset="2"/>
              <a:buNone/>
            </a:pPr>
            <a:r>
              <a:rPr lang="en-US" sz="2800" kern="0" dirty="0" smtClean="0"/>
              <a:t>Influent Turbidity: 5 NTU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91"/>
          <a:stretch/>
        </p:blipFill>
        <p:spPr>
          <a:xfrm>
            <a:off x="158199" y="1600200"/>
            <a:ext cx="8757201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009099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2218</TotalTime>
  <Words>285</Words>
  <Application>Microsoft Office PowerPoint</Application>
  <PresentationFormat>On-screen Show (4:3)</PresentationFormat>
  <Paragraphs>72</Paragraphs>
  <Slides>15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Candara</vt:lpstr>
      <vt:lpstr>Century Gothic</vt:lpstr>
      <vt:lpstr>Wingdings</vt:lpstr>
      <vt:lpstr>AguaClara English</vt:lpstr>
      <vt:lpstr>Stacked Rapid Sand (StaRS) Filter Theory</vt:lpstr>
      <vt:lpstr>Stacked Rapid Sand Filters</vt:lpstr>
      <vt:lpstr>Purpose</vt:lpstr>
      <vt:lpstr>Slotted Pipes</vt:lpstr>
      <vt:lpstr>Experimental Apparatus</vt:lpstr>
      <vt:lpstr>Experimental Apparatus</vt:lpstr>
      <vt:lpstr>Methods</vt:lpstr>
      <vt:lpstr>Mesh Only Head Loss</vt:lpstr>
      <vt:lpstr>Mesh Only Head Loss</vt:lpstr>
      <vt:lpstr>Mesh Only Head Loss</vt:lpstr>
      <vt:lpstr>Mesh Only Head Loss</vt:lpstr>
      <vt:lpstr>Conclusions</vt:lpstr>
      <vt:lpstr>Future Work</vt:lpstr>
      <vt:lpstr>Future Work</vt:lpstr>
      <vt:lpstr>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Alexandra</cp:lastModifiedBy>
  <cp:revision>68</cp:revision>
  <dcterms:created xsi:type="dcterms:W3CDTF">2013-12-01T20:00:38Z</dcterms:created>
  <dcterms:modified xsi:type="dcterms:W3CDTF">2014-12-14T19:07:44Z</dcterms:modified>
</cp:coreProperties>
</file>