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22"/>
  </p:notesMasterIdLst>
  <p:sldIdLst>
    <p:sldId id="256" r:id="rId2"/>
    <p:sldId id="376" r:id="rId3"/>
    <p:sldId id="365" r:id="rId4"/>
    <p:sldId id="375" r:id="rId5"/>
    <p:sldId id="377" r:id="rId6"/>
    <p:sldId id="366" r:id="rId7"/>
    <p:sldId id="380" r:id="rId8"/>
    <p:sldId id="379" r:id="rId9"/>
    <p:sldId id="372" r:id="rId10"/>
    <p:sldId id="373" r:id="rId11"/>
    <p:sldId id="369" r:id="rId12"/>
    <p:sldId id="368" r:id="rId13"/>
    <p:sldId id="363" r:id="rId14"/>
    <p:sldId id="370" r:id="rId15"/>
    <p:sldId id="371" r:id="rId16"/>
    <p:sldId id="359" r:id="rId17"/>
    <p:sldId id="378" r:id="rId18"/>
    <p:sldId id="360" r:id="rId19"/>
    <p:sldId id="361" r:id="rId20"/>
    <p:sldId id="364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646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82" autoAdjust="0"/>
    <p:restoredTop sz="94180" autoAdjust="0"/>
  </p:normalViewPr>
  <p:slideViewPr>
    <p:cSldViewPr>
      <p:cViewPr varScale="1">
        <p:scale>
          <a:sx n="71" d="100"/>
          <a:sy n="71" d="100"/>
        </p:scale>
        <p:origin x="134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8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74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1874BD-4050-4281-AA6A-23712049D449}" type="datetimeFigureOut">
              <a:rPr lang="en-US" smtClean="0"/>
              <a:pPr/>
              <a:t>10/22/2014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46E1A4-200E-4ABD-9212-41EB0F3A93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299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3267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1206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4505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2424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2465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noProof="0" smtClean="0"/>
              <a:t>Click to edit Master subtitle style</a:t>
            </a:r>
            <a:endParaRPr lang="en-US" noProof="0" dirty="0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216E0E02-55D8-4A62-964B-783B05293A72}" type="datetimeFigureOut">
              <a:rPr lang="es-HN" smtClean="0"/>
              <a:pPr/>
              <a:t>22/10/2014</a:t>
            </a:fld>
            <a:endParaRPr lang="es-HN"/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s-HN"/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  <p:pic>
        <p:nvPicPr>
          <p:cNvPr id="102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488" y="0"/>
            <a:ext cx="3856512" cy="114709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22/10/2014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708893373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22/10/2014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22/10/2014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487038517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22/10/2014</a:t>
            </a:fld>
            <a:endParaRPr lang="es-H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1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22/10/2014</a:t>
            </a:fld>
            <a:endParaRPr lang="es-H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0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22/10/2014</a:t>
            </a:fld>
            <a:endParaRPr lang="es-H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228600"/>
            <a:ext cx="60960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216E0E02-55D8-4A62-964B-783B05293A72}" type="datetimeFigureOut">
              <a:rPr lang="es-HN" smtClean="0"/>
              <a:pPr/>
              <a:t>22/10/2014</a:t>
            </a:fld>
            <a:endParaRPr lang="es-HN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s-HN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noProof="0" dirty="0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81600" y="3429000"/>
            <a:ext cx="3962400" cy="1600200"/>
          </a:xfrm>
        </p:spPr>
        <p:txBody>
          <a:bodyPr/>
          <a:lstStyle/>
          <a:p>
            <a:r>
              <a:rPr lang="es-HN" sz="2800" b="1" dirty="0" err="1" smtClean="0">
                <a:solidFill>
                  <a:schemeClr val="bg1"/>
                </a:solidFill>
              </a:rPr>
              <a:t>Theresa</a:t>
            </a:r>
            <a:r>
              <a:rPr lang="es-HN" sz="2800" b="1" dirty="0" smtClean="0">
                <a:solidFill>
                  <a:schemeClr val="bg1"/>
                </a:solidFill>
              </a:rPr>
              <a:t> </a:t>
            </a:r>
            <a:r>
              <a:rPr lang="es-HN" sz="2800" b="1" dirty="0" err="1" smtClean="0">
                <a:solidFill>
                  <a:schemeClr val="bg1"/>
                </a:solidFill>
              </a:rPr>
              <a:t>Chu</a:t>
            </a:r>
            <a:endParaRPr lang="es-HN" sz="2800" b="1" dirty="0" smtClean="0">
              <a:solidFill>
                <a:schemeClr val="bg1"/>
              </a:solidFill>
            </a:endParaRPr>
          </a:p>
          <a:p>
            <a:r>
              <a:rPr lang="es-HN" sz="2800" b="1" dirty="0">
                <a:solidFill>
                  <a:schemeClr val="bg1"/>
                </a:solidFill>
              </a:rPr>
              <a:t>Guillermo </a:t>
            </a:r>
            <a:r>
              <a:rPr lang="es-HN" sz="2800" b="1" dirty="0" err="1" smtClean="0">
                <a:solidFill>
                  <a:schemeClr val="bg1"/>
                </a:solidFill>
              </a:rPr>
              <a:t>Garcia</a:t>
            </a:r>
            <a:endParaRPr lang="es-HN" sz="2800" b="1" dirty="0" smtClean="0">
              <a:solidFill>
                <a:schemeClr val="bg1"/>
              </a:solidFill>
            </a:endParaRPr>
          </a:p>
          <a:p>
            <a:r>
              <a:rPr lang="es-HN" sz="2800" b="1" dirty="0" smtClean="0">
                <a:solidFill>
                  <a:schemeClr val="bg1"/>
                </a:solidFill>
              </a:rPr>
              <a:t>Alex Schwab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>
          <a:xfrm>
            <a:off x="762000" y="1120775"/>
            <a:ext cx="8382000" cy="1470025"/>
          </a:xfrm>
        </p:spPr>
        <p:txBody>
          <a:bodyPr/>
          <a:lstStyle/>
          <a:p>
            <a:r>
              <a:rPr lang="es-HN" dirty="0" err="1" smtClean="0"/>
              <a:t>Stacked</a:t>
            </a:r>
            <a:r>
              <a:rPr lang="es-HN" dirty="0" smtClean="0"/>
              <a:t> Rapid </a:t>
            </a:r>
            <a:r>
              <a:rPr lang="es-HN" dirty="0" err="1" smtClean="0"/>
              <a:t>Sand</a:t>
            </a:r>
            <a:r>
              <a:rPr lang="es-HN" dirty="0" smtClean="0"/>
              <a:t> (</a:t>
            </a:r>
            <a:r>
              <a:rPr lang="es-HN" dirty="0" err="1" smtClean="0"/>
              <a:t>StaRS</a:t>
            </a:r>
            <a:r>
              <a:rPr lang="es-HN" dirty="0" smtClean="0"/>
              <a:t>) </a:t>
            </a:r>
            <a:r>
              <a:rPr lang="es-HN" dirty="0" err="1" smtClean="0"/>
              <a:t>Filter</a:t>
            </a:r>
            <a:r>
              <a:rPr lang="es-HN" dirty="0" smtClean="0"/>
              <a:t> </a:t>
            </a:r>
            <a:r>
              <a:rPr lang="es-HN" dirty="0" err="1" smtClean="0"/>
              <a:t>Theory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26899875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Head Loss</a:t>
            </a:r>
            <a:br>
              <a:rPr lang="en-US" dirty="0" smtClean="0"/>
            </a:br>
            <a:r>
              <a:rPr lang="en-US" dirty="0" smtClean="0"/>
              <a:t>(Replicate Experiments)</a:t>
            </a:r>
            <a:endParaRPr lang="en-US" dirty="0"/>
          </a:p>
        </p:txBody>
      </p:sp>
      <p:sp>
        <p:nvSpPr>
          <p:cNvPr id="6" name="Footer Placeholder 3"/>
          <p:cNvSpPr txBox="1">
            <a:spLocks/>
          </p:cNvSpPr>
          <p:nvPr/>
        </p:nvSpPr>
        <p:spPr bwMode="auto">
          <a:xfrm>
            <a:off x="0" y="6553200"/>
            <a:ext cx="1600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HN" dirty="0" smtClean="0"/>
              <a:t>Spring 2014 Data</a:t>
            </a:r>
            <a:endParaRPr lang="es-HN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7636" y="1508760"/>
            <a:ext cx="6994364" cy="534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98087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Head Loss</a:t>
            </a:r>
            <a:br>
              <a:rPr lang="en-US" dirty="0" smtClean="0"/>
            </a:br>
            <a:r>
              <a:rPr lang="en-US" dirty="0" smtClean="0"/>
              <a:t>(All </a:t>
            </a:r>
            <a:r>
              <a:rPr lang="en-US" dirty="0" err="1" smtClean="0"/>
              <a:t>PACl</a:t>
            </a:r>
            <a:r>
              <a:rPr lang="en-US" dirty="0" smtClean="0"/>
              <a:t> Dosages)</a:t>
            </a:r>
            <a:endParaRPr lang="en-US" dirty="0"/>
          </a:p>
        </p:txBody>
      </p:sp>
      <p:sp>
        <p:nvSpPr>
          <p:cNvPr id="7" name="Footer Placeholder 3"/>
          <p:cNvSpPr txBox="1">
            <a:spLocks/>
          </p:cNvSpPr>
          <p:nvPr/>
        </p:nvSpPr>
        <p:spPr bwMode="auto">
          <a:xfrm>
            <a:off x="0" y="6553200"/>
            <a:ext cx="1600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HN" dirty="0" smtClean="0"/>
              <a:t>Spring 2014 Data</a:t>
            </a:r>
            <a:endParaRPr lang="es-HN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1508760"/>
            <a:ext cx="6351542" cy="534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21486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Head Loss Slopes</a:t>
            </a:r>
            <a:br>
              <a:rPr lang="en-US" dirty="0" smtClean="0"/>
            </a:br>
            <a:r>
              <a:rPr lang="en-US" dirty="0" smtClean="0"/>
              <a:t>(All </a:t>
            </a:r>
            <a:r>
              <a:rPr lang="en-US" dirty="0" err="1" smtClean="0"/>
              <a:t>PACl</a:t>
            </a:r>
            <a:r>
              <a:rPr lang="en-US" dirty="0" smtClean="0"/>
              <a:t> Dosages)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504278"/>
            <a:ext cx="6184029" cy="5349240"/>
          </a:xfrm>
          <a:prstGeom prst="rect">
            <a:avLst/>
          </a:prstGeom>
        </p:spPr>
      </p:pic>
      <p:sp>
        <p:nvSpPr>
          <p:cNvPr id="6" name="Footer Placeholder 3"/>
          <p:cNvSpPr txBox="1">
            <a:spLocks/>
          </p:cNvSpPr>
          <p:nvPr/>
        </p:nvSpPr>
        <p:spPr bwMode="auto">
          <a:xfrm>
            <a:off x="0" y="6553200"/>
            <a:ext cx="1600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HN" dirty="0" smtClean="0"/>
              <a:t>Spring 2014 Data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87025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pC</a:t>
            </a:r>
            <a:r>
              <a:rPr lang="en-US" dirty="0" smtClean="0"/>
              <a:t>*</a:t>
            </a:r>
            <a:br>
              <a:rPr lang="en-US" dirty="0" smtClean="0"/>
            </a:br>
            <a:r>
              <a:rPr lang="en-US" dirty="0" smtClean="0"/>
              <a:t>(Replicate Experiments)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1517904"/>
            <a:ext cx="6542430" cy="5340096"/>
          </a:xfrm>
          <a:prstGeom prst="rect">
            <a:avLst/>
          </a:prstGeom>
        </p:spPr>
      </p:pic>
      <p:sp>
        <p:nvSpPr>
          <p:cNvPr id="7" name="Footer Placeholder 3"/>
          <p:cNvSpPr txBox="1">
            <a:spLocks/>
          </p:cNvSpPr>
          <p:nvPr/>
        </p:nvSpPr>
        <p:spPr bwMode="auto">
          <a:xfrm>
            <a:off x="0" y="6553200"/>
            <a:ext cx="1600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HN" dirty="0" smtClean="0"/>
              <a:t>Spring 2014 Data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45668908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pC</a:t>
            </a:r>
            <a:r>
              <a:rPr lang="en-US" dirty="0" smtClean="0"/>
              <a:t>*</a:t>
            </a:r>
            <a:br>
              <a:rPr lang="en-US" dirty="0" smtClean="0"/>
            </a:br>
            <a:r>
              <a:rPr lang="en-US" dirty="0" smtClean="0"/>
              <a:t>(All </a:t>
            </a:r>
            <a:r>
              <a:rPr lang="en-US" dirty="0" err="1" smtClean="0"/>
              <a:t>PACl</a:t>
            </a:r>
            <a:r>
              <a:rPr lang="en-US" dirty="0" smtClean="0"/>
              <a:t> Dosages)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0" y="1499746"/>
            <a:ext cx="6400800" cy="5344807"/>
          </a:xfrm>
          <a:prstGeom prst="rect">
            <a:avLst/>
          </a:prstGeom>
        </p:spPr>
      </p:pic>
      <p:sp>
        <p:nvSpPr>
          <p:cNvPr id="7" name="Footer Placeholder 3"/>
          <p:cNvSpPr txBox="1">
            <a:spLocks/>
          </p:cNvSpPr>
          <p:nvPr/>
        </p:nvSpPr>
        <p:spPr bwMode="auto">
          <a:xfrm>
            <a:off x="0" y="6553200"/>
            <a:ext cx="1600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HN" dirty="0" smtClean="0"/>
              <a:t>Spring 2014 Data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0130421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pC</a:t>
            </a:r>
            <a:r>
              <a:rPr lang="en-US" dirty="0" smtClean="0"/>
              <a:t>* Slopes</a:t>
            </a:r>
            <a:br>
              <a:rPr lang="en-US" dirty="0" smtClean="0"/>
            </a:br>
            <a:r>
              <a:rPr lang="en-US" dirty="0" smtClean="0"/>
              <a:t>(All </a:t>
            </a:r>
            <a:r>
              <a:rPr lang="en-US" dirty="0" err="1" smtClean="0"/>
              <a:t>PACl</a:t>
            </a:r>
            <a:r>
              <a:rPr lang="en-US" dirty="0" smtClean="0"/>
              <a:t> Dosages)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1508760"/>
            <a:ext cx="6480599" cy="5349240"/>
          </a:xfrm>
          <a:prstGeom prst="rect">
            <a:avLst/>
          </a:prstGeom>
        </p:spPr>
      </p:pic>
      <p:sp>
        <p:nvSpPr>
          <p:cNvPr id="7" name="Footer Placeholder 3"/>
          <p:cNvSpPr txBox="1">
            <a:spLocks/>
          </p:cNvSpPr>
          <p:nvPr/>
        </p:nvSpPr>
        <p:spPr bwMode="auto">
          <a:xfrm>
            <a:off x="0" y="6553200"/>
            <a:ext cx="1600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HN" dirty="0" smtClean="0"/>
              <a:t>Spring 2014 Data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165677436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304800"/>
            <a:ext cx="6096000" cy="1143000"/>
          </a:xfrm>
        </p:spPr>
        <p:txBody>
          <a:bodyPr/>
          <a:lstStyle/>
          <a:p>
            <a:r>
              <a:rPr lang="en-US" dirty="0" smtClean="0"/>
              <a:t>Experimental Apparatus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1524000"/>
            <a:ext cx="5257800" cy="5404302"/>
          </a:xfrm>
          <a:prstGeom prst="rect">
            <a:avLst/>
          </a:prstGeom>
        </p:spPr>
      </p:pic>
      <p:sp>
        <p:nvSpPr>
          <p:cNvPr id="9" name="Right Arrow 8"/>
          <p:cNvSpPr/>
          <p:nvPr/>
        </p:nvSpPr>
        <p:spPr>
          <a:xfrm rot="10800000">
            <a:off x="2667000" y="2209800"/>
            <a:ext cx="457200" cy="1524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Bent-Up Arrow 10"/>
          <p:cNvSpPr/>
          <p:nvPr/>
        </p:nvSpPr>
        <p:spPr>
          <a:xfrm rot="5400000">
            <a:off x="1638300" y="1485900"/>
            <a:ext cx="1219200" cy="381000"/>
          </a:xfrm>
          <a:prstGeom prst="bent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Bent-Up Arrow 11"/>
          <p:cNvSpPr/>
          <p:nvPr/>
        </p:nvSpPr>
        <p:spPr>
          <a:xfrm rot="5400000">
            <a:off x="2438400" y="3048000"/>
            <a:ext cx="457200" cy="304800"/>
          </a:xfrm>
          <a:prstGeom prst="bent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 rot="5400000">
            <a:off x="3124200" y="3733800"/>
            <a:ext cx="457200" cy="1524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 rot="10800000">
            <a:off x="3429000" y="4267200"/>
            <a:ext cx="457200" cy="1524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>
            <a:off x="3733800" y="4724400"/>
            <a:ext cx="457200" cy="1524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4876800" y="4419600"/>
            <a:ext cx="0" cy="6858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ight Arrow 18"/>
          <p:cNvSpPr/>
          <p:nvPr/>
        </p:nvSpPr>
        <p:spPr>
          <a:xfrm rot="5400000">
            <a:off x="4648200" y="5638800"/>
            <a:ext cx="457200" cy="1524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04818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Lab Setup</a:t>
            </a:r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1" b="8889"/>
          <a:stretch/>
        </p:blipFill>
        <p:spPr>
          <a:xfrm>
            <a:off x="1676400" y="1541929"/>
            <a:ext cx="5926667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6317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oto del día 10-22-14 a la(s) 0.20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33"/>
          <a:stretch/>
        </p:blipFill>
        <p:spPr>
          <a:xfrm>
            <a:off x="6629400" y="1676400"/>
            <a:ext cx="2402691" cy="5029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Modifications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752600"/>
            <a:ext cx="8153400" cy="44958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/>
              <a:t>Alternatives to mesh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Fix sand stratification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Pressure sensors through the filter</a:t>
            </a:r>
          </a:p>
          <a:p>
            <a:pPr marL="0" indent="0">
              <a:buNone/>
            </a:pPr>
            <a:endParaRPr lang="en-US" dirty="0"/>
          </a:p>
          <a:p>
            <a:endParaRPr lang="en-US" dirty="0" smtClean="0"/>
          </a:p>
        </p:txBody>
      </p:sp>
      <p:sp>
        <p:nvSpPr>
          <p:cNvPr id="6" name="Donut 5"/>
          <p:cNvSpPr/>
          <p:nvPr/>
        </p:nvSpPr>
        <p:spPr>
          <a:xfrm>
            <a:off x="8153400" y="4038600"/>
            <a:ext cx="152400" cy="304800"/>
          </a:xfrm>
          <a:prstGeom prst="donut">
            <a:avLst>
              <a:gd name="adj" fmla="val 5952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Donut 6"/>
          <p:cNvSpPr/>
          <p:nvPr/>
        </p:nvSpPr>
        <p:spPr>
          <a:xfrm>
            <a:off x="8001000" y="5638800"/>
            <a:ext cx="152400" cy="304800"/>
          </a:xfrm>
          <a:prstGeom prst="donut">
            <a:avLst>
              <a:gd name="adj" fmla="val 5952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7391400" y="5638800"/>
            <a:ext cx="685800" cy="3810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7391400" y="4495800"/>
            <a:ext cx="685800" cy="381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7391400" y="4876800"/>
            <a:ext cx="685800" cy="3810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7391400" y="5257800"/>
            <a:ext cx="685800" cy="381000"/>
          </a:xfrm>
          <a:prstGeom prst="round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7391400" y="4114800"/>
            <a:ext cx="685800" cy="3810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7391400" y="4114800"/>
            <a:ext cx="685800" cy="19050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Left-Right Arrow 13"/>
          <p:cNvSpPr/>
          <p:nvPr/>
        </p:nvSpPr>
        <p:spPr>
          <a:xfrm rot="16200000">
            <a:off x="6819900" y="4991100"/>
            <a:ext cx="1828800" cy="76200"/>
          </a:xfrm>
          <a:prstGeom prst="left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Curved Connector 16"/>
          <p:cNvCxnSpPr>
            <a:stCxn id="14" idx="1"/>
          </p:cNvCxnSpPr>
          <p:nvPr/>
        </p:nvCxnSpPr>
        <p:spPr>
          <a:xfrm rot="10800000">
            <a:off x="7086600" y="4114800"/>
            <a:ext cx="628650" cy="914400"/>
          </a:xfrm>
          <a:prstGeom prst="curvedConnector4">
            <a:avLst>
              <a:gd name="adj1" fmla="val 36364"/>
              <a:gd name="adj2" fmla="val 52083"/>
            </a:avLst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8" name="Right Arrow 17"/>
          <p:cNvSpPr/>
          <p:nvPr/>
        </p:nvSpPr>
        <p:spPr>
          <a:xfrm rot="16200000">
            <a:off x="7680960" y="4892040"/>
            <a:ext cx="228600" cy="45719"/>
          </a:xfrm>
          <a:prstGeom prst="right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ight Arrow 18"/>
          <p:cNvSpPr/>
          <p:nvPr/>
        </p:nvSpPr>
        <p:spPr>
          <a:xfrm rot="10800000">
            <a:off x="7543800" y="5029200"/>
            <a:ext cx="228600" cy="45719"/>
          </a:xfrm>
          <a:prstGeom prst="right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8077200" y="4419600"/>
            <a:ext cx="152400" cy="1524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8077200" y="4648200"/>
            <a:ext cx="152400" cy="1524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8077200" y="4876800"/>
            <a:ext cx="152400" cy="1524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9631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Explain </a:t>
            </a:r>
            <a:r>
              <a:rPr lang="en-US" dirty="0"/>
              <a:t>the continual increase in head loss after filter </a:t>
            </a:r>
            <a:r>
              <a:rPr lang="en-US" dirty="0" smtClean="0"/>
              <a:t>failure</a:t>
            </a:r>
          </a:p>
          <a:p>
            <a:r>
              <a:rPr lang="en-US" dirty="0" smtClean="0"/>
              <a:t>Relation between amount of </a:t>
            </a:r>
            <a:r>
              <a:rPr lang="en-US" dirty="0" err="1" smtClean="0"/>
              <a:t>PACl</a:t>
            </a:r>
            <a:r>
              <a:rPr lang="en-US" dirty="0" smtClean="0"/>
              <a:t> and head loss</a:t>
            </a:r>
          </a:p>
          <a:p>
            <a:r>
              <a:rPr lang="en-US" dirty="0" smtClean="0"/>
              <a:t>Distribution of head loss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70708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</a:p>
          <a:p>
            <a:r>
              <a:rPr lang="en-US" dirty="0" smtClean="0"/>
              <a:t>Purpose</a:t>
            </a:r>
          </a:p>
          <a:p>
            <a:r>
              <a:rPr lang="en-US" dirty="0" smtClean="0"/>
              <a:t>Theory</a:t>
            </a:r>
          </a:p>
          <a:p>
            <a:r>
              <a:rPr lang="en-US" dirty="0" smtClean="0"/>
              <a:t>Hypotheses</a:t>
            </a:r>
          </a:p>
          <a:p>
            <a:r>
              <a:rPr lang="en-US" dirty="0" smtClean="0"/>
              <a:t>Previous Data</a:t>
            </a:r>
          </a:p>
          <a:p>
            <a:r>
              <a:rPr lang="en-US" dirty="0" smtClean="0"/>
              <a:t>Experimental Apparatus</a:t>
            </a:r>
          </a:p>
          <a:p>
            <a:r>
              <a:rPr lang="en-US" dirty="0" smtClean="0"/>
              <a:t>Future Modifications</a:t>
            </a:r>
          </a:p>
          <a:p>
            <a:r>
              <a:rPr lang="en-US" dirty="0" smtClean="0"/>
              <a:t>Future Work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89309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1600200"/>
            <a:ext cx="4470400" cy="447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80377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2378" y="1981200"/>
            <a:ext cx="1049867" cy="909955"/>
          </a:xfrm>
          <a:prstGeom prst="rect">
            <a:avLst/>
          </a:prstGeom>
          <a:noFill/>
        </p:spPr>
      </p:pic>
      <p:grpSp>
        <p:nvGrpSpPr>
          <p:cNvPr id="24" name="Group 23"/>
          <p:cNvGrpSpPr/>
          <p:nvPr/>
        </p:nvGrpSpPr>
        <p:grpSpPr>
          <a:xfrm flipH="1">
            <a:off x="5388328" y="1698249"/>
            <a:ext cx="2362200" cy="4781550"/>
            <a:chOff x="0" y="0"/>
            <a:chExt cx="2057400" cy="4343400"/>
          </a:xfrm>
        </p:grpSpPr>
        <p:grpSp>
          <p:nvGrpSpPr>
            <p:cNvPr id="25" name="Group 24"/>
            <p:cNvGrpSpPr/>
            <p:nvPr/>
          </p:nvGrpSpPr>
          <p:grpSpPr>
            <a:xfrm>
              <a:off x="0" y="0"/>
              <a:ext cx="2057400" cy="4343400"/>
              <a:chOff x="0" y="0"/>
              <a:chExt cx="2057400" cy="4343400"/>
            </a:xfrm>
          </p:grpSpPr>
          <p:sp>
            <p:nvSpPr>
              <p:cNvPr id="33" name="Rectangle 32"/>
              <p:cNvSpPr/>
              <p:nvPr/>
            </p:nvSpPr>
            <p:spPr>
              <a:xfrm>
                <a:off x="571500" y="1028700"/>
                <a:ext cx="914400" cy="3314700"/>
              </a:xfrm>
              <a:prstGeom prst="rect">
                <a:avLst/>
              </a:prstGeom>
              <a:solidFill>
                <a:srgbClr val="C4BD9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571500" y="0"/>
                <a:ext cx="914400" cy="43434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cxnSp>
            <p:nvCxnSpPr>
              <p:cNvPr id="35" name="Straight Connector 34"/>
              <p:cNvCxnSpPr/>
              <p:nvPr/>
            </p:nvCxnSpPr>
            <p:spPr>
              <a:xfrm flipH="1">
                <a:off x="0" y="1076325"/>
                <a:ext cx="571500" cy="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/>
              <p:nvPr/>
            </p:nvCxnSpPr>
            <p:spPr>
              <a:xfrm flipH="1">
                <a:off x="0" y="4295775"/>
                <a:ext cx="571500" cy="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>
              <a:xfrm flipH="1">
                <a:off x="0" y="2105025"/>
                <a:ext cx="571500" cy="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>
              <a:xfrm flipH="1">
                <a:off x="0" y="3200400"/>
                <a:ext cx="571500" cy="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 flipH="1">
                <a:off x="1485900" y="1600200"/>
                <a:ext cx="571500" cy="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/>
              <p:nvPr/>
            </p:nvCxnSpPr>
            <p:spPr>
              <a:xfrm flipH="1">
                <a:off x="1485900" y="2628900"/>
                <a:ext cx="571500" cy="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/>
              <p:nvPr/>
            </p:nvCxnSpPr>
            <p:spPr>
              <a:xfrm flipH="1">
                <a:off x="1485900" y="3771900"/>
                <a:ext cx="571500" cy="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26" name="Straight Connector 25"/>
            <p:cNvCxnSpPr/>
            <p:nvPr/>
          </p:nvCxnSpPr>
          <p:spPr>
            <a:xfrm>
              <a:off x="590550" y="1076325"/>
              <a:ext cx="824344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657225" y="1600200"/>
              <a:ext cx="824230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571500" y="2105025"/>
              <a:ext cx="824344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657225" y="2628900"/>
              <a:ext cx="824344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571500" y="3200400"/>
              <a:ext cx="824344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657225" y="3771900"/>
              <a:ext cx="824344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571500" y="4295775"/>
              <a:ext cx="824344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121024"/>
            <a:ext cx="6324600" cy="1143000"/>
          </a:xfrm>
        </p:spPr>
        <p:txBody>
          <a:bodyPr/>
          <a:lstStyle/>
          <a:p>
            <a:r>
              <a:rPr lang="en-US" dirty="0"/>
              <a:t>Stacked Rapid Sand Filters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634038"/>
            <a:ext cx="4419600" cy="4845761"/>
          </a:xfrm>
        </p:spPr>
        <p:txBody>
          <a:bodyPr/>
          <a:lstStyle/>
          <a:p>
            <a:pPr marL="0" indent="0">
              <a:buNone/>
            </a:pPr>
            <a:r>
              <a:rPr lang="en-US" sz="3200" b="1" dirty="0"/>
              <a:t>Sta</a:t>
            </a:r>
            <a:r>
              <a:rPr lang="en-US" sz="3200" dirty="0"/>
              <a:t>cked </a:t>
            </a:r>
            <a:r>
              <a:rPr lang="en-US" sz="3200" b="1" dirty="0"/>
              <a:t>R</a:t>
            </a:r>
            <a:r>
              <a:rPr lang="en-US" sz="3200" dirty="0"/>
              <a:t>apid </a:t>
            </a:r>
            <a:r>
              <a:rPr lang="en-US" sz="3200" b="1" dirty="0"/>
              <a:t>S</a:t>
            </a:r>
            <a:r>
              <a:rPr lang="en-US" sz="3200" dirty="0"/>
              <a:t>and </a:t>
            </a:r>
            <a:r>
              <a:rPr lang="en-US" sz="3200" dirty="0" smtClean="0"/>
              <a:t>(</a:t>
            </a:r>
            <a:r>
              <a:rPr lang="en-US" sz="3200" dirty="0" err="1" smtClean="0"/>
              <a:t>StaRS</a:t>
            </a:r>
            <a:r>
              <a:rPr lang="en-US" sz="3200" dirty="0" smtClean="0"/>
              <a:t>) </a:t>
            </a:r>
            <a:r>
              <a:rPr lang="en-US" sz="3200" b="1" dirty="0" smtClean="0"/>
              <a:t>F</a:t>
            </a:r>
            <a:r>
              <a:rPr lang="en-US" sz="3200" dirty="0" smtClean="0"/>
              <a:t>ilter/</a:t>
            </a:r>
            <a:r>
              <a:rPr lang="en-US" sz="3200" b="1" dirty="0" smtClean="0"/>
              <a:t>F</a:t>
            </a:r>
            <a:r>
              <a:rPr lang="en-US" sz="3200" dirty="0" smtClean="0"/>
              <a:t>iltration</a:t>
            </a:r>
            <a:endParaRPr lang="en-US" sz="3200" dirty="0"/>
          </a:p>
          <a:p>
            <a:r>
              <a:rPr lang="en-US" dirty="0" smtClean="0"/>
              <a:t>Invented by </a:t>
            </a:r>
            <a:r>
              <a:rPr lang="en-US" dirty="0" err="1" smtClean="0"/>
              <a:t>AguaClara</a:t>
            </a:r>
            <a:r>
              <a:rPr lang="en-US" dirty="0" smtClean="0"/>
              <a:t> and used in newer plants</a:t>
            </a:r>
          </a:p>
          <a:p>
            <a:r>
              <a:rPr lang="en-US" dirty="0" smtClean="0"/>
              <a:t>Water enters the filter through slotted pipes</a:t>
            </a:r>
          </a:p>
          <a:p>
            <a:r>
              <a:rPr lang="en-US" dirty="0" smtClean="0"/>
              <a:t>Sand captures colloids</a:t>
            </a:r>
            <a:endParaRPr lang="en-US" dirty="0"/>
          </a:p>
          <a:p>
            <a:r>
              <a:rPr lang="en-US" dirty="0" smtClean="0"/>
              <a:t>Allows for entirely gravity-powered water filtration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21" name="Up Arrow 20"/>
          <p:cNvSpPr/>
          <p:nvPr/>
        </p:nvSpPr>
        <p:spPr bwMode="auto">
          <a:xfrm flipV="1">
            <a:off x="6397978" y="3064042"/>
            <a:ext cx="342900" cy="288758"/>
          </a:xfrm>
          <a:prstGeom prst="upArrow">
            <a:avLst/>
          </a:prstGeom>
          <a:solidFill>
            <a:srgbClr val="8FE2FF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22" name="Up Arrow 21"/>
          <p:cNvSpPr/>
          <p:nvPr/>
        </p:nvSpPr>
        <p:spPr bwMode="auto">
          <a:xfrm flipV="1">
            <a:off x="6419850" y="4140646"/>
            <a:ext cx="342900" cy="288758"/>
          </a:xfrm>
          <a:prstGeom prst="upArrow">
            <a:avLst/>
          </a:prstGeom>
          <a:solidFill>
            <a:srgbClr val="8FE2FF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23" name="Up Arrow 22"/>
          <p:cNvSpPr/>
          <p:nvPr/>
        </p:nvSpPr>
        <p:spPr bwMode="auto">
          <a:xfrm flipV="1">
            <a:off x="6419850" y="5402179"/>
            <a:ext cx="342900" cy="288758"/>
          </a:xfrm>
          <a:prstGeom prst="upArrow">
            <a:avLst/>
          </a:prstGeom>
          <a:solidFill>
            <a:srgbClr val="8FE2FF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42" name="Up Arrow 41"/>
          <p:cNvSpPr/>
          <p:nvPr/>
        </p:nvSpPr>
        <p:spPr bwMode="auto">
          <a:xfrm>
            <a:off x="6397978" y="3581400"/>
            <a:ext cx="342900" cy="288758"/>
          </a:xfrm>
          <a:prstGeom prst="upArrow">
            <a:avLst/>
          </a:prstGeom>
          <a:solidFill>
            <a:srgbClr val="8FE2FF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44" name="Up Arrow 43"/>
          <p:cNvSpPr/>
          <p:nvPr/>
        </p:nvSpPr>
        <p:spPr bwMode="auto">
          <a:xfrm>
            <a:off x="6419850" y="4800600"/>
            <a:ext cx="342900" cy="288758"/>
          </a:xfrm>
          <a:prstGeom prst="upArrow">
            <a:avLst/>
          </a:prstGeom>
          <a:solidFill>
            <a:srgbClr val="8FE2FF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45" name="Up Arrow 44"/>
          <p:cNvSpPr/>
          <p:nvPr/>
        </p:nvSpPr>
        <p:spPr bwMode="auto">
          <a:xfrm>
            <a:off x="6419850" y="6019800"/>
            <a:ext cx="342900" cy="288758"/>
          </a:xfrm>
          <a:prstGeom prst="upArrow">
            <a:avLst/>
          </a:prstGeom>
          <a:solidFill>
            <a:srgbClr val="8FE2FF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cxnSp>
        <p:nvCxnSpPr>
          <p:cNvPr id="49" name="Straight Arrow Connector 48"/>
          <p:cNvCxnSpPr/>
          <p:nvPr/>
        </p:nvCxnSpPr>
        <p:spPr bwMode="auto">
          <a:xfrm flipH="1">
            <a:off x="5181600" y="3454057"/>
            <a:ext cx="685800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8FE2FF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50" name="Straight Arrow Connector 49"/>
          <p:cNvCxnSpPr/>
          <p:nvPr/>
        </p:nvCxnSpPr>
        <p:spPr bwMode="auto">
          <a:xfrm flipH="1">
            <a:off x="5181600" y="4597647"/>
            <a:ext cx="685800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8FE2FF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51" name="Straight Arrow Connector 50"/>
          <p:cNvCxnSpPr/>
          <p:nvPr/>
        </p:nvCxnSpPr>
        <p:spPr bwMode="auto">
          <a:xfrm flipH="1">
            <a:off x="5181600" y="5850648"/>
            <a:ext cx="685800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8FE2FF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52" name="Straight Arrow Connector 51"/>
          <p:cNvCxnSpPr/>
          <p:nvPr/>
        </p:nvCxnSpPr>
        <p:spPr bwMode="auto">
          <a:xfrm flipH="1">
            <a:off x="7391400" y="2883151"/>
            <a:ext cx="685800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8FE2FF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53" name="Straight Arrow Connector 52"/>
          <p:cNvCxnSpPr/>
          <p:nvPr/>
        </p:nvCxnSpPr>
        <p:spPr bwMode="auto">
          <a:xfrm flipH="1">
            <a:off x="7391400" y="4015623"/>
            <a:ext cx="685800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8FE2FF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54" name="Straight Arrow Connector 53"/>
          <p:cNvCxnSpPr/>
          <p:nvPr/>
        </p:nvCxnSpPr>
        <p:spPr bwMode="auto">
          <a:xfrm flipH="1">
            <a:off x="7351889" y="5221496"/>
            <a:ext cx="685800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8FE2FF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55" name="Straight Arrow Connector 54"/>
          <p:cNvCxnSpPr/>
          <p:nvPr/>
        </p:nvCxnSpPr>
        <p:spPr bwMode="auto">
          <a:xfrm flipH="1">
            <a:off x="7391400" y="6421382"/>
            <a:ext cx="685800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8FE2FF"/>
            </a:solidFill>
            <a:prstDash val="solid"/>
            <a:round/>
            <a:headEnd type="none" w="lg" len="med"/>
            <a:tailEnd type="arrow"/>
          </a:ln>
          <a:effectLst/>
        </p:spPr>
      </p:cxnSp>
      <p:sp>
        <p:nvSpPr>
          <p:cNvPr id="46" name="Up Arrow 45"/>
          <p:cNvSpPr/>
          <p:nvPr/>
        </p:nvSpPr>
        <p:spPr bwMode="auto">
          <a:xfrm>
            <a:off x="6284025" y="3124200"/>
            <a:ext cx="609600" cy="2971800"/>
          </a:xfrm>
          <a:prstGeom prst="upArrow">
            <a:avLst/>
          </a:prstGeom>
          <a:solidFill>
            <a:srgbClr val="8FE2FF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257970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5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42" grpId="0" animBg="1"/>
      <p:bldP spid="44" grpId="0" animBg="1"/>
      <p:bldP spid="45" grpId="0" animBg="1"/>
      <p:bldP spid="4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3600" dirty="0" smtClean="0"/>
              <a:t>Filter performance</a:t>
            </a:r>
          </a:p>
          <a:p>
            <a:pPr lvl="1"/>
            <a:r>
              <a:rPr lang="en-US" sz="3200" dirty="0"/>
              <a:t>W</a:t>
            </a:r>
            <a:r>
              <a:rPr lang="en-US" sz="3200" dirty="0" smtClean="0"/>
              <a:t>hen will the filter clog?</a:t>
            </a:r>
          </a:p>
          <a:p>
            <a:pPr lvl="2"/>
            <a:r>
              <a:rPr lang="en-US" dirty="0" smtClean="0"/>
              <a:t>Effluent Turbidity</a:t>
            </a:r>
          </a:p>
          <a:p>
            <a:pPr lvl="2"/>
            <a:r>
              <a:rPr lang="en-US" dirty="0" smtClean="0"/>
              <a:t>Head Loss</a:t>
            </a:r>
          </a:p>
          <a:p>
            <a:pPr lvl="1"/>
            <a:r>
              <a:rPr lang="en-US" sz="3200" dirty="0" smtClean="0"/>
              <a:t>Search for a mathematical model</a:t>
            </a:r>
          </a:p>
          <a:p>
            <a:pPr lvl="1"/>
            <a:r>
              <a:rPr lang="en-US" sz="3200" dirty="0" smtClean="0"/>
              <a:t>Given:</a:t>
            </a:r>
          </a:p>
          <a:p>
            <a:pPr lvl="2"/>
            <a:r>
              <a:rPr lang="en-US" dirty="0" smtClean="0"/>
              <a:t>Flow rate</a:t>
            </a:r>
          </a:p>
          <a:p>
            <a:pPr lvl="2"/>
            <a:r>
              <a:rPr lang="en-US" dirty="0" err="1" smtClean="0"/>
              <a:t>PACl</a:t>
            </a:r>
            <a:r>
              <a:rPr lang="en-US" dirty="0" smtClean="0"/>
              <a:t> dosage</a:t>
            </a:r>
          </a:p>
          <a:p>
            <a:pPr lvl="2"/>
            <a:r>
              <a:rPr lang="en-US" dirty="0"/>
              <a:t>A</a:t>
            </a:r>
            <a:r>
              <a:rPr lang="en-US" dirty="0" smtClean="0"/>
              <a:t>verage influent turbidity</a:t>
            </a:r>
          </a:p>
        </p:txBody>
      </p:sp>
    </p:spTree>
    <p:extLst>
      <p:ext uri="{BB962C8B-B14F-4D97-AF65-F5344CB8AC3E}">
        <p14:creationId xmlns:p14="http://schemas.microsoft.com/office/powerpoint/2010/main" val="119292698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Filter Failure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/>
              <p:cNvSpPr>
                <a:spLocks noGrp="1"/>
              </p:cNvSpPr>
              <p:nvPr>
                <p:ph type="body" sz="quarter" idx="13"/>
              </p:nvPr>
            </p:nvSpPr>
            <p:spPr/>
            <p:txBody>
              <a:bodyPr/>
              <a:lstStyle/>
              <a:p>
                <a:r>
                  <a:rPr lang="en-US" dirty="0" smtClean="0"/>
                  <a:t>Filter Failure</a:t>
                </a:r>
              </a:p>
              <a:p>
                <a:pPr lvl="1"/>
                <a:r>
                  <a:rPr lang="en-US" dirty="0" smtClean="0"/>
                  <a:t>Clogging occurs – head loss so high that water cannot flow through the filter</a:t>
                </a:r>
              </a:p>
              <a:p>
                <a:pPr lvl="1"/>
                <a:r>
                  <a:rPr lang="en-US" dirty="0" smtClean="0"/>
                  <a:t>Effluent turbidity does not meet US standards (0.3 NTU)</a:t>
                </a:r>
              </a:p>
              <a:p>
                <a:pPr lvl="1"/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𝑒𝑓𝑓𝑙𝑢𝑒𝑛𝑡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𝑡𝑢𝑟𝑏𝑖𝑑𝑖𝑡𝑦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𝑖𝑛𝑓𝑙𝑢𝑒𝑛𝑡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𝑡𝑢𝑟𝑏𝑖𝑑𝑖𝑡𝑦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0.5</m:t>
                    </m:r>
                  </m:oMath>
                </a14:m>
                <a:endParaRPr lang="en-US" dirty="0" smtClean="0"/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3"/>
              </p:nvPr>
            </p:nvSpPr>
            <p:spPr>
              <a:blipFill rotWithShape="0">
                <a:blip r:embed="rId3"/>
                <a:stretch>
                  <a:fillRect l="-1644" t="-16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68929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581400"/>
            <a:ext cx="2421340" cy="3051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676400"/>
            <a:ext cx="2590800" cy="32004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Theory</a:t>
            </a:r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381000" y="2057400"/>
            <a:ext cx="4267200" cy="3810000"/>
          </a:xfrm>
        </p:spPr>
        <p:txBody>
          <a:bodyPr/>
          <a:lstStyle/>
          <a:p>
            <a:r>
              <a:rPr lang="en-US" dirty="0" err="1" smtClean="0"/>
              <a:t>Flocs</a:t>
            </a:r>
            <a:r>
              <a:rPr lang="en-US" dirty="0" smtClean="0"/>
              <a:t> build-up in sand pores, causing:</a:t>
            </a:r>
          </a:p>
          <a:p>
            <a:pPr lvl="1"/>
            <a:r>
              <a:rPr lang="en-US" dirty="0" smtClean="0"/>
              <a:t>Increase in</a:t>
            </a:r>
          </a:p>
          <a:p>
            <a:pPr lvl="2"/>
            <a:r>
              <a:rPr lang="en-US" dirty="0"/>
              <a:t>H</a:t>
            </a:r>
            <a:r>
              <a:rPr lang="en-US" dirty="0" smtClean="0"/>
              <a:t>ead loss</a:t>
            </a:r>
          </a:p>
          <a:p>
            <a:pPr lvl="2"/>
            <a:r>
              <a:rPr lang="en-US" dirty="0"/>
              <a:t>S</a:t>
            </a:r>
            <a:r>
              <a:rPr lang="en-US" dirty="0" smtClean="0"/>
              <a:t>hear force</a:t>
            </a:r>
          </a:p>
          <a:p>
            <a:pPr lvl="2"/>
            <a:r>
              <a:rPr lang="en-US" dirty="0" smtClean="0"/>
              <a:t>Water velocity</a:t>
            </a:r>
          </a:p>
          <a:p>
            <a:pPr lvl="1"/>
            <a:r>
              <a:rPr lang="en-US" dirty="0" smtClean="0"/>
              <a:t>Decrease in </a:t>
            </a:r>
          </a:p>
          <a:p>
            <a:pPr lvl="2"/>
            <a:r>
              <a:rPr lang="en-US" dirty="0" smtClean="0"/>
              <a:t>Pore diameter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080369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Hypotheses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3600" dirty="0"/>
              <a:t>Filter Failure Hypothesis</a:t>
            </a:r>
          </a:p>
          <a:p>
            <a:pPr lvl="1"/>
            <a:r>
              <a:rPr lang="en-US" sz="3200" dirty="0"/>
              <a:t>Head loss levels off after filter failure</a:t>
            </a:r>
          </a:p>
          <a:p>
            <a:r>
              <a:rPr lang="en-US" sz="3600" dirty="0"/>
              <a:t>Results</a:t>
            </a:r>
          </a:p>
          <a:p>
            <a:pPr lvl="1"/>
            <a:r>
              <a:rPr lang="en-US" sz="3200" dirty="0"/>
              <a:t>Head loss continues to increase after filter </a:t>
            </a:r>
            <a:r>
              <a:rPr lang="en-US" sz="3200" dirty="0" smtClean="0"/>
              <a:t>failure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97241870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Hypotheses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305800" cy="4724400"/>
          </a:xfrm>
        </p:spPr>
        <p:txBody>
          <a:bodyPr/>
          <a:lstStyle/>
          <a:p>
            <a:r>
              <a:rPr lang="en-US" sz="3600" dirty="0" smtClean="0"/>
              <a:t>Coagulant Dosage hypotheses:</a:t>
            </a:r>
          </a:p>
          <a:p>
            <a:pPr marL="0" indent="0" algn="ctr">
              <a:buNone/>
            </a:pPr>
            <a:r>
              <a:rPr lang="en-US" dirty="0" smtClean="0"/>
              <a:t>Increase </a:t>
            </a:r>
            <a:r>
              <a:rPr lang="en-US" dirty="0"/>
              <a:t>coagulant dosage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/>
              <a:t>increase head loss</a:t>
            </a:r>
          </a:p>
          <a:p>
            <a:pPr marL="0" indent="0" algn="ctr">
              <a:buNone/>
            </a:pPr>
            <a:r>
              <a:rPr lang="en-US" dirty="0"/>
              <a:t>Why?</a:t>
            </a:r>
          </a:p>
          <a:p>
            <a:r>
              <a:rPr lang="en-US" dirty="0"/>
              <a:t>Increased bond strength between </a:t>
            </a:r>
            <a:r>
              <a:rPr lang="en-US" dirty="0" err="1"/>
              <a:t>flocs</a:t>
            </a:r>
            <a:endParaRPr lang="en-US" dirty="0"/>
          </a:p>
          <a:p>
            <a:r>
              <a:rPr lang="en-US" dirty="0"/>
              <a:t>More water accumulated</a:t>
            </a:r>
          </a:p>
          <a:p>
            <a:r>
              <a:rPr lang="en-US" dirty="0"/>
              <a:t>More mass accumulated – smaller pores</a:t>
            </a:r>
          </a:p>
        </p:txBody>
      </p:sp>
    </p:spTree>
    <p:extLst>
      <p:ext uri="{BB962C8B-B14F-4D97-AF65-F5344CB8AC3E}">
        <p14:creationId xmlns:p14="http://schemas.microsoft.com/office/powerpoint/2010/main" val="281864825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Model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876800"/>
          </a:xfrm>
        </p:spPr>
        <p:txBody>
          <a:bodyPr/>
          <a:lstStyle/>
          <a:p>
            <a:r>
              <a:rPr lang="en-US" dirty="0" smtClean="0"/>
              <a:t>Performance curves of </a:t>
            </a:r>
            <a:r>
              <a:rPr lang="en-US" dirty="0" err="1" smtClean="0"/>
              <a:t>pC</a:t>
            </a:r>
            <a:r>
              <a:rPr lang="en-US" dirty="0" smtClean="0"/>
              <a:t>* and head loss for multiple coagulant dosages</a:t>
            </a:r>
          </a:p>
          <a:p>
            <a:pPr lvl="1"/>
            <a:r>
              <a:rPr lang="en-US" dirty="0" smtClean="0"/>
              <a:t>MATLAB, Mathcad</a:t>
            </a:r>
          </a:p>
          <a:p>
            <a:r>
              <a:rPr lang="en-US" dirty="0" smtClean="0"/>
              <a:t>Pore storage v</a:t>
            </a:r>
            <a:r>
              <a:rPr lang="en-US" dirty="0"/>
              <a:t>olume as function of coagulant dosage </a:t>
            </a:r>
            <a:endParaRPr lang="en-US" dirty="0" smtClean="0"/>
          </a:p>
          <a:p>
            <a:r>
              <a:rPr lang="en-US" dirty="0"/>
              <a:t>H</a:t>
            </a:r>
            <a:r>
              <a:rPr lang="en-US" dirty="0" smtClean="0"/>
              <a:t>ead loss as function of coagulant dosage and mass of solids accumulated</a:t>
            </a:r>
          </a:p>
          <a:p>
            <a:r>
              <a:rPr lang="en-US" dirty="0" smtClean="0"/>
              <a:t>Filter run times before failure</a:t>
            </a:r>
          </a:p>
          <a:p>
            <a:r>
              <a:rPr lang="en-US" dirty="0" smtClean="0"/>
              <a:t>Goal: Predict when filter </a:t>
            </a:r>
            <a:r>
              <a:rPr lang="en-US" smtClean="0"/>
              <a:t>will </a:t>
            </a:r>
            <a:r>
              <a:rPr lang="en-US" smtClean="0"/>
              <a:t>fail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47510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English</Template>
  <TotalTime>2562</TotalTime>
  <Words>316</Words>
  <Application>Microsoft Office PowerPoint</Application>
  <PresentationFormat>On-screen Show (4:3)</PresentationFormat>
  <Paragraphs>90</Paragraphs>
  <Slides>20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Calibri</vt:lpstr>
      <vt:lpstr>Cambria Math</vt:lpstr>
      <vt:lpstr>Candara</vt:lpstr>
      <vt:lpstr>Century Gothic</vt:lpstr>
      <vt:lpstr>Wingdings</vt:lpstr>
      <vt:lpstr>AguaClara English</vt:lpstr>
      <vt:lpstr>Stacked Rapid Sand (StaRS) Filter Theory</vt:lpstr>
      <vt:lpstr>Overview</vt:lpstr>
      <vt:lpstr>Stacked Rapid Sand Filters</vt:lpstr>
      <vt:lpstr>Purpose</vt:lpstr>
      <vt:lpstr>Filter Failure</vt:lpstr>
      <vt:lpstr>Theory</vt:lpstr>
      <vt:lpstr>Hypotheses</vt:lpstr>
      <vt:lpstr>Hypotheses</vt:lpstr>
      <vt:lpstr>Mathematical Model</vt:lpstr>
      <vt:lpstr>Head Loss (Replicate Experiments)</vt:lpstr>
      <vt:lpstr>Head Loss (All PACl Dosages)</vt:lpstr>
      <vt:lpstr>Head Loss Slopes (All PACl Dosages)</vt:lpstr>
      <vt:lpstr>pC* (Replicate Experiments)</vt:lpstr>
      <vt:lpstr>pC* (All PACl Dosages)</vt:lpstr>
      <vt:lpstr>pC* Slopes (All PACl Dosages)</vt:lpstr>
      <vt:lpstr>Experimental Apparatus</vt:lpstr>
      <vt:lpstr>Lab Setup</vt:lpstr>
      <vt:lpstr>Future Modifications</vt:lpstr>
      <vt:lpstr>Future Work</vt:lpstr>
      <vt:lpstr>Questions?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mw24</dc:creator>
  <cp:lastModifiedBy>Bobo</cp:lastModifiedBy>
  <cp:revision>86</cp:revision>
  <dcterms:created xsi:type="dcterms:W3CDTF">2014-03-12T20:19:44Z</dcterms:created>
  <dcterms:modified xsi:type="dcterms:W3CDTF">2014-10-22T18:31:04Z</dcterms:modified>
</cp:coreProperties>
</file>