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Default Extension="wmv" ContentType="video/x-ms-wmv"/>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Default Extension="vml" ContentType="application/vnd.openxmlformats-officedocument.vmlDrawing"/>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6" r:id="rId3"/>
  </p:sldMasterIdLst>
  <p:notesMasterIdLst>
    <p:notesMasterId r:id="rId68"/>
  </p:notesMasterIdLst>
  <p:sldIdLst>
    <p:sldId id="256" r:id="rId4"/>
    <p:sldId id="276" r:id="rId5"/>
    <p:sldId id="372" r:id="rId6"/>
    <p:sldId id="412" r:id="rId7"/>
    <p:sldId id="410" r:id="rId8"/>
    <p:sldId id="415" r:id="rId9"/>
    <p:sldId id="413" r:id="rId10"/>
    <p:sldId id="414" r:id="rId11"/>
    <p:sldId id="402" r:id="rId12"/>
    <p:sldId id="403" r:id="rId13"/>
    <p:sldId id="404" r:id="rId14"/>
    <p:sldId id="340" r:id="rId15"/>
    <p:sldId id="366" r:id="rId16"/>
    <p:sldId id="409" r:id="rId17"/>
    <p:sldId id="277" r:id="rId18"/>
    <p:sldId id="278" r:id="rId19"/>
    <p:sldId id="284" r:id="rId20"/>
    <p:sldId id="285" r:id="rId21"/>
    <p:sldId id="286" r:id="rId22"/>
    <p:sldId id="335" r:id="rId23"/>
    <p:sldId id="290" r:id="rId24"/>
    <p:sldId id="292" r:id="rId25"/>
    <p:sldId id="295" r:id="rId26"/>
    <p:sldId id="304" r:id="rId27"/>
    <p:sldId id="373" r:id="rId28"/>
    <p:sldId id="311" r:id="rId29"/>
    <p:sldId id="269" r:id="rId30"/>
    <p:sldId id="358" r:id="rId31"/>
    <p:sldId id="374" r:id="rId32"/>
    <p:sldId id="354" r:id="rId33"/>
    <p:sldId id="391" r:id="rId34"/>
    <p:sldId id="392" r:id="rId35"/>
    <p:sldId id="398" r:id="rId36"/>
    <p:sldId id="400" r:id="rId37"/>
    <p:sldId id="401" r:id="rId38"/>
    <p:sldId id="376" r:id="rId39"/>
    <p:sldId id="377" r:id="rId40"/>
    <p:sldId id="416" r:id="rId41"/>
    <p:sldId id="423" r:id="rId42"/>
    <p:sldId id="424" r:id="rId43"/>
    <p:sldId id="425" r:id="rId44"/>
    <p:sldId id="426" r:id="rId45"/>
    <p:sldId id="393" r:id="rId46"/>
    <p:sldId id="394" r:id="rId47"/>
    <p:sldId id="396" r:id="rId48"/>
    <p:sldId id="397" r:id="rId49"/>
    <p:sldId id="379" r:id="rId50"/>
    <p:sldId id="378" r:id="rId51"/>
    <p:sldId id="419" r:id="rId52"/>
    <p:sldId id="390" r:id="rId53"/>
    <p:sldId id="389" r:id="rId54"/>
    <p:sldId id="388" r:id="rId55"/>
    <p:sldId id="420" r:id="rId56"/>
    <p:sldId id="387" r:id="rId57"/>
    <p:sldId id="405" r:id="rId58"/>
    <p:sldId id="406" r:id="rId59"/>
    <p:sldId id="385" r:id="rId60"/>
    <p:sldId id="407" r:id="rId61"/>
    <p:sldId id="408" r:id="rId62"/>
    <p:sldId id="384" r:id="rId63"/>
    <p:sldId id="383" r:id="rId64"/>
    <p:sldId id="382" r:id="rId65"/>
    <p:sldId id="381" r:id="rId66"/>
    <p:sldId id="422" r:id="rId6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32" autoAdjust="0"/>
    <p:restoredTop sz="86395" autoAdjust="0"/>
  </p:normalViewPr>
  <p:slideViewPr>
    <p:cSldViewPr>
      <p:cViewPr>
        <p:scale>
          <a:sx n="110" d="100"/>
          <a:sy n="110" d="100"/>
        </p:scale>
        <p:origin x="-684" y="-72"/>
      </p:cViewPr>
      <p:guideLst>
        <p:guide orient="horz" pos="2160"/>
        <p:guide pos="2880"/>
      </p:guideLst>
    </p:cSldViewPr>
  </p:slideViewPr>
  <p:outlineViewPr>
    <p:cViewPr>
      <p:scale>
        <a:sx n="33" d="100"/>
        <a:sy n="33" d="100"/>
      </p:scale>
      <p:origin x="0" y="13596"/>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notesMaster" Target="notesMasters/notesMaster1.xml"/><Relationship Id="rId7" Type="http://schemas.openxmlformats.org/officeDocument/2006/relationships/slide" Target="slides/slide4.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onroe\Google%20Drive\Proposals\NSF%20Proposal%202013\floc%20breakup.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19376163206871871"/>
          <c:y val="5.184359097969897E-2"/>
          <c:w val="0.77173961209394459"/>
          <c:h val="0.75100710313308838"/>
        </c:manualLayout>
      </c:layout>
      <c:scatterChart>
        <c:scatterStyle val="lineMarker"/>
        <c:ser>
          <c:idx val="1"/>
          <c:order val="0"/>
          <c:tx>
            <c:v>Control</c:v>
          </c:tx>
          <c:spPr>
            <a:ln w="28575">
              <a:noFill/>
            </a:ln>
          </c:spPr>
          <c:xVal>
            <c:numRef>
              <c:f>Sheet1!$A$2:$A$16</c:f>
              <c:numCache>
                <c:formatCode>General</c:formatCode>
                <c:ptCount val="15"/>
                <c:pt idx="0">
                  <c:v>0</c:v>
                </c:pt>
                <c:pt idx="1">
                  <c:v>1.3</c:v>
                </c:pt>
                <c:pt idx="2">
                  <c:v>1.4949999999999986</c:v>
                </c:pt>
                <c:pt idx="3">
                  <c:v>1.7189999999999988</c:v>
                </c:pt>
                <c:pt idx="4">
                  <c:v>1.9769999999999999</c:v>
                </c:pt>
                <c:pt idx="5">
                  <c:v>2.274</c:v>
                </c:pt>
                <c:pt idx="6">
                  <c:v>2.6149999999999998</c:v>
                </c:pt>
                <c:pt idx="7">
                  <c:v>3.0070000000000001</c:v>
                </c:pt>
                <c:pt idx="8">
                  <c:v>3.4579999999999997</c:v>
                </c:pt>
                <c:pt idx="9">
                  <c:v>3.9769999999999968</c:v>
                </c:pt>
                <c:pt idx="10">
                  <c:v>4.5730000000000004</c:v>
                </c:pt>
                <c:pt idx="11">
                  <c:v>5.2590000000000003</c:v>
                </c:pt>
                <c:pt idx="12">
                  <c:v>6.048</c:v>
                </c:pt>
                <c:pt idx="13">
                  <c:v>6.9550000000000001</c:v>
                </c:pt>
                <c:pt idx="14">
                  <c:v>7.9989999999999997</c:v>
                </c:pt>
              </c:numCache>
            </c:numRef>
          </c:xVal>
          <c:yVal>
            <c:numRef>
              <c:f>Sheet1!$B$2:$B$16</c:f>
              <c:numCache>
                <c:formatCode>General</c:formatCode>
                <c:ptCount val="15"/>
                <c:pt idx="0">
                  <c:v>60.023000000000003</c:v>
                </c:pt>
                <c:pt idx="1">
                  <c:v>49.275000000000013</c:v>
                </c:pt>
                <c:pt idx="2">
                  <c:v>53.721000000000011</c:v>
                </c:pt>
                <c:pt idx="3">
                  <c:v>50.053999999999995</c:v>
                </c:pt>
                <c:pt idx="4">
                  <c:v>45.790000000000013</c:v>
                </c:pt>
                <c:pt idx="5">
                  <c:v>42.800999999999995</c:v>
                </c:pt>
                <c:pt idx="6">
                  <c:v>35.839000000000006</c:v>
                </c:pt>
                <c:pt idx="7">
                  <c:v>32.647000000000006</c:v>
                </c:pt>
                <c:pt idx="8">
                  <c:v>28.727</c:v>
                </c:pt>
                <c:pt idx="9">
                  <c:v>27.716999999999999</c:v>
                </c:pt>
                <c:pt idx="10">
                  <c:v>25.501999999999999</c:v>
                </c:pt>
                <c:pt idx="11">
                  <c:v>21.637000000000029</c:v>
                </c:pt>
                <c:pt idx="12">
                  <c:v>16.132999999999999</c:v>
                </c:pt>
                <c:pt idx="13">
                  <c:v>11.272</c:v>
                </c:pt>
                <c:pt idx="14">
                  <c:v>13.396000000000004</c:v>
                </c:pt>
              </c:numCache>
            </c:numRef>
          </c:yVal>
        </c:ser>
        <c:ser>
          <c:idx val="0"/>
          <c:order val="1"/>
          <c:tx>
            <c:v>With floc breakup</c:v>
          </c:tx>
          <c:spPr>
            <a:ln w="28575">
              <a:noFill/>
            </a:ln>
          </c:spPr>
          <c:marker>
            <c:symbol val="diamond"/>
            <c:size val="9"/>
            <c:spPr>
              <a:solidFill>
                <a:schemeClr val="accent1"/>
              </a:solidFill>
            </c:spPr>
          </c:marker>
          <c:xVal>
            <c:numRef>
              <c:f>Sheet1!$G$2:$G$16</c:f>
              <c:numCache>
                <c:formatCode>General</c:formatCode>
                <c:ptCount val="15"/>
                <c:pt idx="0">
                  <c:v>0</c:v>
                </c:pt>
                <c:pt idx="1">
                  <c:v>1.3</c:v>
                </c:pt>
                <c:pt idx="2">
                  <c:v>1.4949999999999986</c:v>
                </c:pt>
                <c:pt idx="3">
                  <c:v>1.7189999999999988</c:v>
                </c:pt>
                <c:pt idx="4">
                  <c:v>1.9769999999999999</c:v>
                </c:pt>
                <c:pt idx="5">
                  <c:v>2.274</c:v>
                </c:pt>
                <c:pt idx="6">
                  <c:v>2.6149999999999998</c:v>
                </c:pt>
                <c:pt idx="7">
                  <c:v>3.0070000000000001</c:v>
                </c:pt>
                <c:pt idx="8">
                  <c:v>3.4579999999999997</c:v>
                </c:pt>
                <c:pt idx="9">
                  <c:v>3.9769999999999968</c:v>
                </c:pt>
                <c:pt idx="10">
                  <c:v>4.5730000000000004</c:v>
                </c:pt>
                <c:pt idx="11">
                  <c:v>5.2590000000000003</c:v>
                </c:pt>
                <c:pt idx="12">
                  <c:v>6.048</c:v>
                </c:pt>
                <c:pt idx="13">
                  <c:v>6.9550000000000001</c:v>
                </c:pt>
                <c:pt idx="14">
                  <c:v>7.9989999999999997</c:v>
                </c:pt>
              </c:numCache>
            </c:numRef>
          </c:xVal>
          <c:yVal>
            <c:numRef>
              <c:f>Sheet1!$H$2:$H$16</c:f>
              <c:numCache>
                <c:formatCode>General</c:formatCode>
                <c:ptCount val="15"/>
                <c:pt idx="0">
                  <c:v>62.495000000000012</c:v>
                </c:pt>
                <c:pt idx="1">
                  <c:v>53.178000000000011</c:v>
                </c:pt>
                <c:pt idx="2">
                  <c:v>52.034000000000006</c:v>
                </c:pt>
                <c:pt idx="3">
                  <c:v>44.863</c:v>
                </c:pt>
                <c:pt idx="4">
                  <c:v>42.556000000000004</c:v>
                </c:pt>
                <c:pt idx="5">
                  <c:v>35.720000000000013</c:v>
                </c:pt>
                <c:pt idx="6">
                  <c:v>28.751999999999999</c:v>
                </c:pt>
                <c:pt idx="7">
                  <c:v>25.677000000000024</c:v>
                </c:pt>
                <c:pt idx="8">
                  <c:v>19.007000000000001</c:v>
                </c:pt>
                <c:pt idx="9">
                  <c:v>13.787000000000001</c:v>
                </c:pt>
                <c:pt idx="10">
                  <c:v>9.6810000000000009</c:v>
                </c:pt>
                <c:pt idx="11">
                  <c:v>9.6939999999999991</c:v>
                </c:pt>
                <c:pt idx="12">
                  <c:v>6.1609999999999934</c:v>
                </c:pt>
                <c:pt idx="13">
                  <c:v>3.8529999999999971</c:v>
                </c:pt>
                <c:pt idx="14">
                  <c:v>2.3099999999999987</c:v>
                </c:pt>
              </c:numCache>
            </c:numRef>
          </c:yVal>
        </c:ser>
        <c:axId val="89541248"/>
        <c:axId val="89543808"/>
      </c:scatterChart>
      <c:valAx>
        <c:axId val="89541248"/>
        <c:scaling>
          <c:orientation val="minMax"/>
        </c:scaling>
        <c:axPos val="b"/>
        <c:title>
          <c:tx>
            <c:rich>
              <a:bodyPr/>
              <a:lstStyle/>
              <a:p>
                <a:pPr>
                  <a:defRPr/>
                </a:pPr>
                <a:r>
                  <a:rPr lang="en-US" dirty="0" smtClean="0"/>
                  <a:t>Alum dose </a:t>
                </a:r>
                <a:r>
                  <a:rPr lang="en-US" dirty="0"/>
                  <a:t>(mg/L)</a:t>
                </a:r>
              </a:p>
            </c:rich>
          </c:tx>
          <c:layout>
            <c:manualLayout>
              <c:xMode val="edge"/>
              <c:yMode val="edge"/>
              <c:x val="0.47387379702537191"/>
              <c:y val="0.91632789651293589"/>
            </c:manualLayout>
          </c:layout>
        </c:title>
        <c:numFmt formatCode="General" sourceLinked="1"/>
        <c:tickLblPos val="nextTo"/>
        <c:crossAx val="89543808"/>
        <c:crosses val="autoZero"/>
        <c:crossBetween val="midCat"/>
      </c:valAx>
      <c:valAx>
        <c:axId val="89543808"/>
        <c:scaling>
          <c:orientation val="minMax"/>
        </c:scaling>
        <c:axPos val="l"/>
        <c:title>
          <c:tx>
            <c:rich>
              <a:bodyPr rot="-5400000" vert="horz"/>
              <a:lstStyle/>
              <a:p>
                <a:pPr>
                  <a:defRPr/>
                </a:pPr>
                <a:r>
                  <a:rPr lang="en-US" dirty="0" smtClean="0"/>
                  <a:t>Turbidity of settled water (NTU</a:t>
                </a:r>
                <a:r>
                  <a:rPr lang="en-US" dirty="0"/>
                  <a:t>)</a:t>
                </a:r>
              </a:p>
            </c:rich>
          </c:tx>
        </c:title>
        <c:numFmt formatCode="General" sourceLinked="1"/>
        <c:tickLblPos val="nextTo"/>
        <c:crossAx val="89541248"/>
        <c:crosses val="autoZero"/>
        <c:crossBetween val="midCat"/>
      </c:valAx>
    </c:plotArea>
    <c:legend>
      <c:legendPos val="r"/>
      <c:layout>
        <c:manualLayout>
          <c:xMode val="edge"/>
          <c:yMode val="edge"/>
          <c:x val="0.56091267000715817"/>
          <c:y val="0.15505998813085448"/>
          <c:w val="0.38479667314312982"/>
          <c:h val="0.25583270622640697"/>
        </c:manualLayout>
      </c:layout>
    </c:legend>
    <c:plotVisOnly val="1"/>
    <c:dispBlanksAs val="gap"/>
  </c:chart>
  <c:spPr>
    <a:noFill/>
    <a:ln>
      <a:noFill/>
    </a:ln>
  </c:spPr>
  <c:txPr>
    <a:bodyPr/>
    <a:lstStyle/>
    <a:p>
      <a:pPr>
        <a:defRPr lang="es-HN" sz="1800" noProof="0">
          <a:latin typeface="Times New Roman" pitchFamily="18" charset="0"/>
          <a:cs typeface="Times New Roman" pitchFamily="18" charset="0"/>
        </a:defRPr>
      </a:pPr>
      <a:endParaRPr lang="en-US"/>
    </a:p>
  </c:tx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6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CC8174-E339-4462-A8AC-97DBBD1501E2}" type="datetimeFigureOut">
              <a:rPr lang="en-US" smtClean="0"/>
              <a:pPr/>
              <a:t>1/21/2013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B01A8D-3996-47A3-860D-AF6CF55DFE9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What can we do to treat</a:t>
            </a:r>
            <a:r>
              <a:rPr lang="en-US" baseline="0" dirty="0" smtClean="0"/>
              <a:t> </a:t>
            </a:r>
            <a:r>
              <a:rPr lang="en-US" dirty="0" smtClean="0"/>
              <a:t>the dirty water that we are providing</a:t>
            </a:r>
            <a:r>
              <a:rPr lang="en-US" baseline="0" dirty="0" smtClean="0"/>
              <a:t>  to rural communities?</a:t>
            </a:r>
            <a:endParaRPr lang="en-US" dirty="0"/>
          </a:p>
        </p:txBody>
      </p:sp>
      <p:sp>
        <p:nvSpPr>
          <p:cNvPr id="4" name="Slide Number Placeholder 3"/>
          <p:cNvSpPr>
            <a:spLocks noGrp="1"/>
          </p:cNvSpPr>
          <p:nvPr>
            <p:ph type="sldNum" sz="quarter" idx="10"/>
          </p:nvPr>
        </p:nvSpPr>
        <p:spPr/>
        <p:txBody>
          <a:bodyPr/>
          <a:lstStyle/>
          <a:p>
            <a:fld id="{B41D8EC2-A0E9-457F-B1CC-A5C98B015440}"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B90027-AD36-416E-8B0F-CCCC7E8FF223}" type="slidenum">
              <a:rPr lang="en-US" smtClean="0">
                <a:solidFill>
                  <a:prstClr val="black"/>
                </a:solidFill>
              </a:rPr>
              <a:pPr/>
              <a:t>58</a:t>
            </a:fld>
            <a:endParaRPr 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Learn enough so that we can do it better!</a:t>
            </a:r>
            <a:endParaRPr lang="en-US" dirty="0"/>
          </a:p>
        </p:txBody>
      </p:sp>
      <p:sp>
        <p:nvSpPr>
          <p:cNvPr id="4" name="Slide Number Placeholder 3"/>
          <p:cNvSpPr>
            <a:spLocks noGrp="1"/>
          </p:cNvSpPr>
          <p:nvPr>
            <p:ph type="sldNum" sz="quarter" idx="10"/>
          </p:nvPr>
        </p:nvSpPr>
        <p:spPr/>
        <p:txBody>
          <a:bodyPr/>
          <a:lstStyle/>
          <a:p>
            <a:fld id="{DAB01A8D-3996-47A3-860D-AF6CF55DFE9C}" type="slidenum">
              <a:rPr lang="en-US" smtClean="0"/>
              <a:pPr/>
              <a:t>60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FB445D-298A-4AAA-ACF8-504D2BC22214}" type="slidenum">
              <a:rPr lang="en-US"/>
              <a:pPr/>
              <a:t>3</a:t>
            </a:fld>
            <a:endParaRPr lang="en-US"/>
          </a:p>
        </p:txBody>
      </p:sp>
      <p:sp>
        <p:nvSpPr>
          <p:cNvPr id="588802" name="Rectangle 2"/>
          <p:cNvSpPr>
            <a:spLocks noGrp="1" noRot="1" noChangeAspect="1" noChangeArrowheads="1" noTextEdit="1"/>
          </p:cNvSpPr>
          <p:nvPr>
            <p:ph type="sldImg"/>
          </p:nvPr>
        </p:nvSpPr>
        <p:spPr>
          <a:ln/>
        </p:spPr>
      </p:sp>
      <p:sp>
        <p:nvSpPr>
          <p:cNvPr id="5888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0837A52-F69D-4572-81B1-FF78441FB616}" type="slidenum">
              <a:rPr lang="en-US" smtClean="0"/>
              <a:pPr/>
              <a:t>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AguaClara Program at Cornell</a:t>
            </a:r>
            <a:r>
              <a:rPr lang="en-US" dirty="0"/>
              <a:t> – R&amp;D, new design and technology development. Note that Agua Clara plans to make their designs open source so cost for their proprietary designs is not an impediment to their adoption.</a:t>
            </a:r>
          </a:p>
          <a:p>
            <a:r>
              <a:rPr lang="en-US" b="1" dirty="0"/>
              <a:t>AguaClara Inc.</a:t>
            </a:r>
            <a:r>
              <a:rPr lang="en-US" dirty="0"/>
              <a:t> – Proposed commercial entity which recruits and vets engineering and construction firms local to target communities (Implementation Partners, below), provides oversight and QA services,  acts as a “face” to regional/local communities and as a go between with the AguaClara program as needed, and provides feedback to Cornell related to lessons learned and downstream technical requirements. In short, the “glue” between all entities.</a:t>
            </a:r>
          </a:p>
          <a:p>
            <a:r>
              <a:rPr lang="en-US" b="1" dirty="0"/>
              <a:t>Implementation Partners </a:t>
            </a:r>
            <a:r>
              <a:rPr lang="en-US" dirty="0"/>
              <a:t>– Engineering and Construction firms in the target regions who will develop bids, sell services and build and deploy the plant and transfer support to local water boards.</a:t>
            </a:r>
          </a:p>
          <a:p>
            <a:r>
              <a:rPr lang="en-US" b="1" dirty="0"/>
              <a:t>Local Water Boards</a:t>
            </a:r>
            <a:r>
              <a:rPr lang="en-US" dirty="0"/>
              <a:t> – Municipal entities who will “purchase” the build/deploy services from the Implementation Partner, and get funding from municipal/region/national sources for deployment of the plants.</a:t>
            </a:r>
          </a:p>
          <a:p>
            <a:endParaRPr lang="en-US" dirty="0"/>
          </a:p>
        </p:txBody>
      </p:sp>
      <p:sp>
        <p:nvSpPr>
          <p:cNvPr id="4" name="Slide Number Placeholder 3"/>
          <p:cNvSpPr>
            <a:spLocks noGrp="1"/>
          </p:cNvSpPr>
          <p:nvPr>
            <p:ph type="sldNum" sz="quarter" idx="10"/>
          </p:nvPr>
        </p:nvSpPr>
        <p:spPr/>
        <p:txBody>
          <a:bodyPr/>
          <a:lstStyle/>
          <a:p>
            <a:fld id="{DAB01A8D-3996-47A3-860D-AF6CF55DFE9C}" type="slidenum">
              <a:rPr lang="en-US" smtClean="0"/>
              <a:pPr/>
              <a:t>10</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the “skeleton” of the AC program at Cornell,</a:t>
            </a:r>
            <a:r>
              <a:rPr lang="en-US" baseline="0" dirty="0" smtClean="0"/>
              <a:t> but not the human story – how this program provides a unique gateway for students into a world of high-stakes tech development an implementation appropriate to the challenges facing the Global South. High stakes because children are dying by the tens millions due to polluted drinking water– and because careful water management is rapidly ascending to the top of the list of critical global development necessities.</a:t>
            </a:r>
          </a:p>
          <a:p>
            <a:endParaRPr lang="en-US" baseline="0" dirty="0" smtClean="0"/>
          </a:p>
          <a:p>
            <a:r>
              <a:rPr lang="en-US" baseline="0" dirty="0" smtClean="0"/>
              <a:t>As you note, all the way through this </a:t>
            </a:r>
            <a:r>
              <a:rPr lang="en-US" baseline="0" dirty="0" err="1" smtClean="0"/>
              <a:t>Ppt</a:t>
            </a:r>
            <a:r>
              <a:rPr lang="en-US" baseline="0" dirty="0" smtClean="0"/>
              <a:t>, I am thinking about both the actual details (and organization) of the tasks you represent on the charts (how you would explain them to someone who has no prior knowledge of AC), and the human story that animates them all. We have to be very well prepared to talk about both to serious prospective donors.</a:t>
            </a:r>
          </a:p>
          <a:p>
            <a:r>
              <a:rPr lang="en-US" baseline="0" dirty="0" smtClean="0"/>
              <a:t>---Gail</a:t>
            </a:r>
            <a:endParaRPr lang="en-US" dirty="0"/>
          </a:p>
        </p:txBody>
      </p:sp>
      <p:sp>
        <p:nvSpPr>
          <p:cNvPr id="4" name="Slide Number Placeholder 3"/>
          <p:cNvSpPr>
            <a:spLocks noGrp="1"/>
          </p:cNvSpPr>
          <p:nvPr>
            <p:ph type="sldNum" sz="quarter" idx="10"/>
          </p:nvPr>
        </p:nvSpPr>
        <p:spPr/>
        <p:txBody>
          <a:bodyPr/>
          <a:lstStyle/>
          <a:p>
            <a:fld id="{B41D8EC2-A0E9-457F-B1CC-A5C98B015440}" type="slidenum">
              <a:rPr lang="en-US" smtClean="0"/>
              <a:pPr/>
              <a:t>12</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p:txBody>
          <a:bodyPr/>
          <a:lstStyle/>
          <a:p>
            <a:endParaRPr lang="es-HN"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solidFill>
                  <a:prstClr val="black"/>
                </a:solidFill>
              </a:rPr>
              <a:pPr/>
              <a:t>39</a:t>
            </a:fld>
            <a:endParaRPr 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solidFill>
                  <a:prstClr val="black"/>
                </a:solidFill>
              </a:rPr>
              <a:pPr/>
              <a:t>42</a:t>
            </a:fld>
            <a:endParaRPr lang="en-US">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Exercise: Tell the story of the journey of</a:t>
            </a:r>
            <a:r>
              <a:rPr lang="en-US" baseline="0" dirty="0" smtClean="0"/>
              <a:t> a large floc, a small floc, a rouge loner clay particle, and of a water molecule as each travels through this sedimentation tank.</a:t>
            </a:r>
            <a:endParaRPr lang="en-US" dirty="0"/>
          </a:p>
        </p:txBody>
      </p:sp>
      <p:sp>
        <p:nvSpPr>
          <p:cNvPr id="4" name="Slide Number Placeholder 3"/>
          <p:cNvSpPr>
            <a:spLocks noGrp="1"/>
          </p:cNvSpPr>
          <p:nvPr>
            <p:ph type="sldNum" sz="quarter" idx="10"/>
          </p:nvPr>
        </p:nvSpPr>
        <p:spPr/>
        <p:txBody>
          <a:bodyPr/>
          <a:lstStyle/>
          <a:p>
            <a:fld id="{4680736C-C557-4F27-A92F-FA435A243315}" type="slidenum">
              <a:rPr lang="en-US" smtClean="0"/>
              <a:pPr/>
              <a:t>55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www.cee.cornell.edu/faculty/info.cfm?abbrev=faculty&amp;shorttitle=bio&amp;netid=mw24" TargetMode="External"/><Relationship Id="rId7" Type="http://schemas.openxmlformats.org/officeDocument/2006/relationships/image" Target="../media/image8.png"/><Relationship Id="rId2" Type="http://schemas.openxmlformats.org/officeDocument/2006/relationships/hyperlink" Target="http://ceeserver.cee.cornell.edu/mw24/Default.htm" TargetMode="External"/><Relationship Id="rId1" Type="http://schemas.openxmlformats.org/officeDocument/2006/relationships/slideMaster" Target="../slideMasters/slideMaster2.xml"/><Relationship Id="rId6" Type="http://schemas.openxmlformats.org/officeDocument/2006/relationships/hyperlink" Target="http://www.cornell.edu/" TargetMode="External"/><Relationship Id="rId5" Type="http://schemas.openxmlformats.org/officeDocument/2006/relationships/hyperlink" Target="http://www.cee.cornell.edu/index.cfm" TargetMode="External"/><Relationship Id="rId4" Type="http://schemas.openxmlformats.org/officeDocument/2006/relationships/image" Target="../media/image7.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3.xml"/><Relationship Id="rId5" Type="http://schemas.openxmlformats.org/officeDocument/2006/relationships/image" Target="../media/image9.png"/><Relationship Id="rId4" Type="http://schemas.openxmlformats.org/officeDocument/2006/relationships/image" Target="../media/image3.jpe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smtClean="0"/>
              <a:t>Click to edit Master subtitle style</a:t>
            </a:r>
            <a:endParaRPr lang="es-HN"/>
          </a:p>
        </p:txBody>
      </p:sp>
      <p:sp>
        <p:nvSpPr>
          <p:cNvPr id="78855" name="Rectangle 7"/>
          <p:cNvSpPr>
            <a:spLocks noGrp="1" noChangeArrowheads="1"/>
          </p:cNvSpPr>
          <p:nvPr>
            <p:ph type="dt" sz="half" idx="2"/>
          </p:nvPr>
        </p:nvSpPr>
        <p:spPr>
          <a:xfrm>
            <a:off x="6781800" y="6248400"/>
            <a:ext cx="2133600" cy="476250"/>
          </a:xfrm>
        </p:spPr>
        <p:txBody>
          <a:bodyPr/>
          <a:lstStyle>
            <a:lvl1pPr>
              <a:defRPr>
                <a:latin typeface="Arial" charset="0"/>
              </a:defRPr>
            </a:lvl1pPr>
          </a:lstStyle>
          <a:p>
            <a:fld id="{0975FDFC-CC3C-4730-99E1-74466F9BB72B}" type="datetimeFigureOut">
              <a:rPr lang="en-US" smtClean="0"/>
              <a:pPr/>
              <a:t>1/21/2013</a:t>
            </a:fld>
            <a:endParaRPr lang="en-US"/>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8858" name="Rectangle 10"/>
          <p:cNvSpPr>
            <a:spLocks noGrp="1" noChangeArrowheads="1"/>
          </p:cNvSpPr>
          <p:nvPr>
            <p:ph type="ctrTitle" sz="quarter"/>
          </p:nvPr>
        </p:nvSpPr>
        <p:spPr>
          <a:xfrm>
            <a:off x="1371600" y="1120775"/>
            <a:ext cx="7772400" cy="1470025"/>
          </a:xfrm>
          <a:ln w="9525"/>
        </p:spPr>
        <p:txBody>
          <a:bodyPr/>
          <a:lstStyle>
            <a:lvl1pPr algn="r">
              <a:defRPr sz="5400"/>
            </a:lvl1pPr>
          </a:lstStyle>
          <a:p>
            <a:r>
              <a:rPr lang="en-US" smtClean="0"/>
              <a:t>Click to edit Master title style</a:t>
            </a:r>
            <a:endParaRPr lang="en-US" dirty="0"/>
          </a:p>
        </p:txBody>
      </p:sp>
      <p:pic>
        <p:nvPicPr>
          <p:cNvPr id="78860" name="Picture 12"/>
          <p:cNvPicPr>
            <a:picLocks noChangeAspect="1" noChangeArrowheads="1"/>
          </p:cNvPicPr>
          <p:nvPr/>
        </p:nvPicPr>
        <p:blipFill>
          <a:blip r:embed="rId5" cstate="email">
            <a:clrChange>
              <a:clrFrom>
                <a:srgbClr val="FFFFFF"/>
              </a:clrFrom>
              <a:clrTo>
                <a:srgbClr val="FFFFFF">
                  <a:alpha val="0"/>
                </a:srgbClr>
              </a:clrTo>
            </a:clrChange>
          </a:blip>
          <a:srcRect/>
          <a:stretch>
            <a:fillRect/>
          </a:stretch>
        </p:blipFill>
        <p:spPr bwMode="auto">
          <a:xfrm>
            <a:off x="5105400" y="0"/>
            <a:ext cx="4038600" cy="1201543"/>
          </a:xfrm>
          <a:prstGeom prst="rect">
            <a:avLst/>
          </a:prstGeom>
          <a:noFill/>
          <a:ln w="9525">
            <a:noFill/>
            <a:miter lim="800000"/>
            <a:headEnd/>
            <a:tailEnd/>
          </a:ln>
          <a:effectLst/>
        </p:spPr>
      </p:pic>
      <p:pic>
        <p:nvPicPr>
          <p:cNvPr id="12" name="Picture 6" descr="cu_logo_sml_150_ppt.jpg                                        000B7307&#10;MPF28 Panther                  BD8AC844:"/>
          <p:cNvPicPr>
            <a:picLocks noChangeAspect="1" noChangeArrowheads="1"/>
          </p:cNvPicPr>
          <p:nvPr/>
        </p:nvPicPr>
        <p:blipFill>
          <a:blip r:embed="rId6" cstate="email"/>
          <a:srcRect/>
          <a:stretch>
            <a:fillRect/>
          </a:stretch>
        </p:blipFill>
        <p:spPr bwMode="auto">
          <a:xfrm>
            <a:off x="-1588" y="5876925"/>
            <a:ext cx="9145588" cy="981075"/>
          </a:xfrm>
          <a:prstGeom prst="rect">
            <a:avLst/>
          </a:prstGeom>
          <a:noFill/>
        </p:spPr>
      </p:pic>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975FDFC-CC3C-4730-99E1-74466F9BB72B}" type="datetimeFigureOut">
              <a:rPr lang="en-US" smtClean="0"/>
              <a:pPr/>
              <a:t>1/21/2013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975FDFC-CC3C-4730-99E1-74466F9BB72B}" type="datetimeFigureOut">
              <a:rPr lang="en-US" smtClean="0"/>
              <a:pPr/>
              <a:t>1/21/2013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122" name="Rectangle 2"/>
          <p:cNvSpPr>
            <a:spLocks noChangeArrowheads="1"/>
          </p:cNvSpPr>
          <p:nvPr/>
        </p:nvSpPr>
        <p:spPr bwMode="ltGray">
          <a:xfrm>
            <a:off x="0" y="3200400"/>
            <a:ext cx="9131300" cy="114300"/>
          </a:xfrm>
          <a:prstGeom prst="rect">
            <a:avLst/>
          </a:prstGeom>
          <a:gradFill rotWithShape="0">
            <a:gsLst>
              <a:gs pos="0">
                <a:schemeClr val="bg2"/>
              </a:gs>
              <a:gs pos="50000">
                <a:schemeClr val="tx2"/>
              </a:gs>
              <a:gs pos="100000">
                <a:schemeClr val="bg2"/>
              </a:gs>
            </a:gsLst>
            <a:lin ang="0" scaled="1"/>
          </a:gradFill>
          <a:ln w="9525">
            <a:noFill/>
            <a:miter lim="800000"/>
            <a:headEnd/>
            <a:tailEnd/>
          </a:ln>
          <a:effectLst/>
        </p:spPr>
        <p:txBody>
          <a:bodyPr wrap="none" anchor="ctr"/>
          <a:lstStyle/>
          <a:p>
            <a:pPr eaLnBrk="0" fontAlgn="base" hangingPunct="0">
              <a:spcBef>
                <a:spcPct val="0"/>
              </a:spcBef>
              <a:spcAft>
                <a:spcPct val="0"/>
              </a:spcAft>
            </a:pPr>
            <a:endParaRPr lang="en-US" sz="2800" b="1">
              <a:solidFill>
                <a:srgbClr val="000000"/>
              </a:solidFill>
            </a:endParaRPr>
          </a:p>
        </p:txBody>
      </p:sp>
      <p:sp>
        <p:nvSpPr>
          <p:cNvPr id="5123" name="Rectangle 3"/>
          <p:cNvSpPr>
            <a:spLocks noChangeArrowheads="1"/>
          </p:cNvSpPr>
          <p:nvPr/>
        </p:nvSpPr>
        <p:spPr bwMode="ltGray">
          <a:xfrm>
            <a:off x="0" y="3409950"/>
            <a:ext cx="9131300" cy="38100"/>
          </a:xfrm>
          <a:prstGeom prst="rect">
            <a:avLst/>
          </a:prstGeom>
          <a:gradFill rotWithShape="0">
            <a:gsLst>
              <a:gs pos="0">
                <a:schemeClr val="bg2"/>
              </a:gs>
              <a:gs pos="50000">
                <a:schemeClr val="folHlink"/>
              </a:gs>
              <a:gs pos="100000">
                <a:schemeClr val="bg2"/>
              </a:gs>
            </a:gsLst>
            <a:lin ang="0" scaled="1"/>
          </a:gradFill>
          <a:ln w="9525">
            <a:noFill/>
            <a:miter lim="800000"/>
            <a:headEnd/>
            <a:tailEnd/>
          </a:ln>
          <a:effectLst/>
        </p:spPr>
        <p:txBody>
          <a:bodyPr wrap="none" anchor="ctr"/>
          <a:lstStyle/>
          <a:p>
            <a:pPr eaLnBrk="0" fontAlgn="base" hangingPunct="0">
              <a:spcBef>
                <a:spcPct val="0"/>
              </a:spcBef>
              <a:spcAft>
                <a:spcPct val="0"/>
              </a:spcAft>
            </a:pPr>
            <a:endParaRPr lang="en-US" sz="2800" b="1">
              <a:solidFill>
                <a:srgbClr val="000000"/>
              </a:solidFill>
            </a:endParaRPr>
          </a:p>
        </p:txBody>
      </p:sp>
      <p:sp>
        <p:nvSpPr>
          <p:cNvPr id="5124" name="Rectangle 4"/>
          <p:cNvSpPr>
            <a:spLocks noGrp="1" noChangeArrowheads="1"/>
          </p:cNvSpPr>
          <p:nvPr>
            <p:ph type="ctrTitle" sz="quarter"/>
          </p:nvPr>
        </p:nvSpPr>
        <p:spPr>
          <a:xfrm>
            <a:off x="762000" y="1905000"/>
            <a:ext cx="7772400" cy="1143000"/>
          </a:xfrm>
        </p:spPr>
        <p:txBody>
          <a:bodyPr/>
          <a:lstStyle>
            <a:lvl1pPr>
              <a:defRPr/>
            </a:lvl1pPr>
          </a:lstStyle>
          <a:p>
            <a:r>
              <a:rPr lang="en-US" smtClean="0"/>
              <a:t>Click to edit Master title style</a:t>
            </a:r>
            <a:endParaRPr lang="en-US"/>
          </a:p>
        </p:txBody>
      </p:sp>
      <p:sp>
        <p:nvSpPr>
          <p:cNvPr id="5125" name="Rectangle 5"/>
          <p:cNvSpPr>
            <a:spLocks noGrp="1" noChangeArrowheads="1"/>
          </p:cNvSpPr>
          <p:nvPr>
            <p:ph type="subTitle" sz="quarter" idx="1"/>
          </p:nvPr>
        </p:nvSpPr>
        <p:spPr>
          <a:xfrm>
            <a:off x="1839913" y="3886200"/>
            <a:ext cx="6400800" cy="1752600"/>
          </a:xfrm>
        </p:spPr>
        <p:txBody>
          <a:bodyPr/>
          <a:lstStyle>
            <a:lvl1pPr marL="0" indent="0" algn="ctr">
              <a:buFont typeface="Wingdings" pitchFamily="2" charset="2"/>
              <a:buNone/>
              <a:defRPr/>
            </a:lvl1pPr>
          </a:lstStyle>
          <a:p>
            <a:r>
              <a:rPr lang="en-US" smtClean="0"/>
              <a:t>Click to edit Master subtitle style</a:t>
            </a:r>
            <a:endParaRPr lang="en-US"/>
          </a:p>
        </p:txBody>
      </p:sp>
      <p:sp>
        <p:nvSpPr>
          <p:cNvPr id="5126" name="Rectangle 6"/>
          <p:cNvSpPr>
            <a:spLocks noGrp="1" noChangeArrowheads="1"/>
          </p:cNvSpPr>
          <p:nvPr>
            <p:ph type="dt" sz="quarter" idx="2"/>
          </p:nvPr>
        </p:nvSpPr>
        <p:spPr>
          <a:xfrm>
            <a:off x="1212850" y="6232525"/>
            <a:ext cx="1905000" cy="457200"/>
          </a:xfrm>
        </p:spPr>
        <p:txBody>
          <a:bodyPr/>
          <a:lstStyle>
            <a:lvl1pPr>
              <a:defRPr/>
            </a:lvl1pPr>
          </a:lstStyle>
          <a:p>
            <a:endParaRPr lang="en-US">
              <a:solidFill>
                <a:srgbClr val="000000"/>
              </a:solidFill>
            </a:endParaRPr>
          </a:p>
        </p:txBody>
      </p:sp>
      <p:sp>
        <p:nvSpPr>
          <p:cNvPr id="5127" name="Rectangle 7"/>
          <p:cNvSpPr>
            <a:spLocks noGrp="1" noChangeArrowheads="1"/>
          </p:cNvSpPr>
          <p:nvPr>
            <p:ph type="ftr" sz="quarter" idx="3"/>
          </p:nvPr>
        </p:nvSpPr>
        <p:spPr>
          <a:xfrm>
            <a:off x="3651250" y="6232525"/>
            <a:ext cx="2895600" cy="457200"/>
          </a:xfrm>
        </p:spPr>
        <p:txBody>
          <a:bodyPr/>
          <a:lstStyle>
            <a:lvl1pPr>
              <a:defRPr/>
            </a:lvl1pPr>
          </a:lstStyle>
          <a:p>
            <a:endParaRPr lang="en-US">
              <a:solidFill>
                <a:srgbClr val="000000"/>
              </a:solidFill>
            </a:endParaRPr>
          </a:p>
        </p:txBody>
      </p:sp>
      <p:sp>
        <p:nvSpPr>
          <p:cNvPr id="5128" name="Rectangle 8"/>
          <p:cNvSpPr>
            <a:spLocks noGrp="1" noChangeArrowheads="1"/>
          </p:cNvSpPr>
          <p:nvPr>
            <p:ph type="sldNum" sz="quarter" idx="4"/>
          </p:nvPr>
        </p:nvSpPr>
        <p:spPr>
          <a:xfrm>
            <a:off x="7080250" y="6232525"/>
            <a:ext cx="1905000" cy="457200"/>
          </a:xfrm>
        </p:spPr>
        <p:txBody>
          <a:bodyPr/>
          <a:lstStyle>
            <a:lvl1pPr>
              <a:defRPr/>
            </a:lvl1pPr>
          </a:lstStyle>
          <a:p>
            <a:fld id="{56DCD3FC-9B2D-40E7-8769-F1716260CD2A}" type="slidenum">
              <a:rPr lang="en-US" smtClean="0">
                <a:solidFill>
                  <a:srgbClr val="000000"/>
                </a:solidFill>
              </a:rPr>
              <a:pPr/>
              <a:t>‹#›</a:t>
            </a:fld>
            <a:endParaRPr lang="en-US">
              <a:solidFill>
                <a:srgbClr val="000000"/>
              </a:solidFill>
            </a:endParaRPr>
          </a:p>
        </p:txBody>
      </p:sp>
      <p:sp>
        <p:nvSpPr>
          <p:cNvPr id="5129" name="Rectangle 9"/>
          <p:cNvSpPr>
            <a:spLocks noChangeArrowheads="1"/>
          </p:cNvSpPr>
          <p:nvPr/>
        </p:nvSpPr>
        <p:spPr bwMode="auto">
          <a:xfrm>
            <a:off x="609600" y="6451600"/>
            <a:ext cx="3276600" cy="381000"/>
          </a:xfrm>
          <a:prstGeom prst="rect">
            <a:avLst/>
          </a:prstGeom>
          <a:noFill/>
          <a:ln w="12700">
            <a:noFill/>
            <a:miter lim="800000"/>
            <a:headEnd type="none" w="lg" len="med"/>
            <a:tailEnd type="none" w="lg" len="med"/>
          </a:ln>
          <a:effectLst/>
        </p:spPr>
        <p:txBody>
          <a:bodyPr/>
          <a:lstStyle/>
          <a:p>
            <a:pPr eaLnBrk="0" fontAlgn="base" hangingPunct="0">
              <a:spcBef>
                <a:spcPct val="0"/>
              </a:spcBef>
              <a:spcAft>
                <a:spcPct val="0"/>
              </a:spcAft>
            </a:pPr>
            <a:r>
              <a:rPr lang="en-US" sz="2000" b="1">
                <a:solidFill>
                  <a:srgbClr val="000000"/>
                </a:solidFill>
                <a:hlinkClick r:id="rId2"/>
              </a:rPr>
              <a:t>Monroe L. Weber-Shirk </a:t>
            </a:r>
            <a:endParaRPr lang="en-US" sz="2000" b="1">
              <a:solidFill>
                <a:srgbClr val="000000"/>
              </a:solidFill>
            </a:endParaRPr>
          </a:p>
        </p:txBody>
      </p:sp>
      <p:sp>
        <p:nvSpPr>
          <p:cNvPr id="5130" name="Rectangle 10"/>
          <p:cNvSpPr>
            <a:spLocks noChangeArrowheads="1"/>
          </p:cNvSpPr>
          <p:nvPr/>
        </p:nvSpPr>
        <p:spPr bwMode="auto">
          <a:xfrm>
            <a:off x="1117600" y="1520825"/>
            <a:ext cx="9144000" cy="0"/>
          </a:xfrm>
          <a:prstGeom prst="rect">
            <a:avLst/>
          </a:prstGeom>
          <a:noFill/>
          <a:ln w="12700">
            <a:noFill/>
            <a:miter lim="800000"/>
            <a:headEnd type="none" w="lg" len="med"/>
            <a:tailEnd type="none" w="lg" len="med"/>
          </a:ln>
          <a:effectLst/>
        </p:spPr>
        <p:txBody>
          <a:bodyPr>
            <a:spAutoFit/>
          </a:bodyPr>
          <a:lstStyle/>
          <a:p>
            <a:pPr eaLnBrk="0" fontAlgn="base" hangingPunct="0">
              <a:spcBef>
                <a:spcPct val="0"/>
              </a:spcBef>
              <a:spcAft>
                <a:spcPct val="0"/>
              </a:spcAft>
            </a:pPr>
            <a:endParaRPr lang="en-US" sz="2800" b="1">
              <a:solidFill>
                <a:srgbClr val="000000"/>
              </a:solidFill>
            </a:endParaRPr>
          </a:p>
        </p:txBody>
      </p:sp>
      <p:pic>
        <p:nvPicPr>
          <p:cNvPr id="5131" name="Picture 11" descr="mw24 photo">
            <a:hlinkClick r:id="rId3"/>
          </p:cNvPr>
          <p:cNvPicPr>
            <a:picLocks noChangeAspect="1" noChangeArrowheads="1"/>
          </p:cNvPicPr>
          <p:nvPr/>
        </p:nvPicPr>
        <p:blipFill>
          <a:blip r:embed="rId4" cstate="email"/>
          <a:srcRect/>
          <a:stretch>
            <a:fillRect/>
          </a:stretch>
        </p:blipFill>
        <p:spPr bwMode="auto">
          <a:xfrm>
            <a:off x="0" y="6061075"/>
            <a:ext cx="542925" cy="796925"/>
          </a:xfrm>
          <a:prstGeom prst="rect">
            <a:avLst/>
          </a:prstGeom>
          <a:noFill/>
        </p:spPr>
      </p:pic>
      <p:sp>
        <p:nvSpPr>
          <p:cNvPr id="5132" name="Rectangle 12"/>
          <p:cNvSpPr>
            <a:spLocks noChangeArrowheads="1"/>
          </p:cNvSpPr>
          <p:nvPr/>
        </p:nvSpPr>
        <p:spPr bwMode="auto">
          <a:xfrm>
            <a:off x="-485775" y="2957513"/>
            <a:ext cx="9144000" cy="0"/>
          </a:xfrm>
          <a:prstGeom prst="rect">
            <a:avLst/>
          </a:prstGeom>
          <a:noFill/>
          <a:ln w="12700">
            <a:noFill/>
            <a:miter lim="800000"/>
            <a:headEnd type="none" w="lg" len="med"/>
            <a:tailEnd type="none" w="lg" len="med"/>
          </a:ln>
          <a:effectLst/>
        </p:spPr>
        <p:txBody>
          <a:bodyPr>
            <a:spAutoFit/>
          </a:bodyPr>
          <a:lstStyle/>
          <a:p>
            <a:pPr eaLnBrk="0" fontAlgn="base" hangingPunct="0">
              <a:spcBef>
                <a:spcPct val="0"/>
              </a:spcBef>
              <a:spcAft>
                <a:spcPct val="0"/>
              </a:spcAft>
            </a:pPr>
            <a:endParaRPr lang="en-US" sz="2800" b="1">
              <a:solidFill>
                <a:srgbClr val="000000"/>
              </a:solidFill>
            </a:endParaRPr>
          </a:p>
        </p:txBody>
      </p:sp>
      <p:sp>
        <p:nvSpPr>
          <p:cNvPr id="5133" name="Text Box 13"/>
          <p:cNvSpPr txBox="1">
            <a:spLocks noChangeArrowheads="1"/>
          </p:cNvSpPr>
          <p:nvPr/>
        </p:nvSpPr>
        <p:spPr bwMode="auto">
          <a:xfrm>
            <a:off x="3568700" y="6156325"/>
            <a:ext cx="3124200" cy="701675"/>
          </a:xfrm>
          <a:prstGeom prst="rect">
            <a:avLst/>
          </a:prstGeom>
          <a:noFill/>
          <a:ln w="12700">
            <a:noFill/>
            <a:miter lim="800000"/>
            <a:headEnd type="none" w="lg" len="med"/>
            <a:tailEnd type="none" w="lg" len="med"/>
          </a:ln>
          <a:effectLst/>
        </p:spPr>
        <p:txBody>
          <a:bodyPr>
            <a:spAutoFit/>
          </a:bodyPr>
          <a:lstStyle/>
          <a:p>
            <a:pPr algn="ctr" eaLnBrk="0" fontAlgn="base" hangingPunct="0">
              <a:spcBef>
                <a:spcPct val="0"/>
              </a:spcBef>
              <a:spcAft>
                <a:spcPct val="0"/>
              </a:spcAft>
            </a:pPr>
            <a:r>
              <a:rPr lang="en-US" sz="2000" b="1">
                <a:solidFill>
                  <a:srgbClr val="000000"/>
                </a:solidFill>
                <a:hlinkClick r:id="rId5"/>
              </a:rPr>
              <a:t>S</a:t>
            </a:r>
            <a:r>
              <a:rPr lang="en-US" sz="1400" b="1">
                <a:solidFill>
                  <a:srgbClr val="000000"/>
                </a:solidFill>
                <a:hlinkClick r:id="rId5"/>
              </a:rPr>
              <a:t>chool of </a:t>
            </a:r>
            <a:r>
              <a:rPr lang="en-US" sz="2000" b="1">
                <a:solidFill>
                  <a:srgbClr val="000000"/>
                </a:solidFill>
                <a:hlinkClick r:id="rId5"/>
              </a:rPr>
              <a:t>Civil </a:t>
            </a:r>
            <a:r>
              <a:rPr lang="en-US" sz="1400" b="1">
                <a:solidFill>
                  <a:srgbClr val="000000"/>
                </a:solidFill>
                <a:hlinkClick r:id="rId5"/>
              </a:rPr>
              <a:t>and</a:t>
            </a:r>
            <a:r>
              <a:rPr lang="en-US" sz="2000" b="1">
                <a:solidFill>
                  <a:srgbClr val="000000"/>
                </a:solidFill>
                <a:hlinkClick r:id="rId5"/>
              </a:rPr>
              <a:t> Environmental Engineering</a:t>
            </a:r>
            <a:endParaRPr lang="en-US" sz="2000" b="1">
              <a:solidFill>
                <a:srgbClr val="000000"/>
              </a:solidFill>
            </a:endParaRPr>
          </a:p>
        </p:txBody>
      </p:sp>
      <p:pic>
        <p:nvPicPr>
          <p:cNvPr id="5134" name="Picture 14" descr="culogo_web_60red">
            <a:hlinkClick r:id="rId6"/>
          </p:cNvPr>
          <p:cNvPicPr>
            <a:picLocks noChangeAspect="1" noChangeArrowheads="1"/>
          </p:cNvPicPr>
          <p:nvPr/>
        </p:nvPicPr>
        <p:blipFill>
          <a:blip r:embed="rId7" cstate="email"/>
          <a:srcRect/>
          <a:stretch>
            <a:fillRect/>
          </a:stretch>
        </p:blipFill>
        <p:spPr bwMode="auto">
          <a:xfrm>
            <a:off x="6638925" y="6134100"/>
            <a:ext cx="2505075" cy="723900"/>
          </a:xfrm>
          <a:prstGeom prst="rect">
            <a:avLst/>
          </a:prstGeom>
          <a:noFill/>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D3F46E8-4335-45A0-82AF-7473F25C1D66}" type="slidenum">
              <a:rPr lang="en-US" smtClean="0">
                <a:solidFill>
                  <a:srgbClr val="000000"/>
                </a:solidFill>
              </a:rPr>
              <a:pPr/>
              <a:t>‹#›</a:t>
            </a:fld>
            <a:endParaRPr lang="en-US">
              <a:solidFill>
                <a:srgbClr val="000000"/>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B9DD9C3-50C9-4DA3-9206-6CC8C708BD12}" type="slidenum">
              <a:rPr lang="en-US" smtClean="0">
                <a:solidFill>
                  <a:srgbClr val="000000"/>
                </a:solidFill>
              </a:rPr>
              <a:pPr/>
              <a:t>‹#›</a:t>
            </a:fld>
            <a:endParaRPr lang="en-US">
              <a:solidFill>
                <a:srgbClr val="000000"/>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E7B0678-6247-4395-BEF1-D1B1B1D2FFA8}" type="slidenum">
              <a:rPr lang="en-US" smtClean="0">
                <a:solidFill>
                  <a:srgbClr val="000000"/>
                </a:solidFill>
              </a:rPr>
              <a:pPr/>
              <a:t>‹#›</a:t>
            </a:fld>
            <a:endParaRPr lang="en-US">
              <a:solidFill>
                <a:srgbClr val="000000"/>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636F59EA-8461-40A6-B8F4-26C8CC6A57ED}" type="slidenum">
              <a:rPr lang="en-US" smtClean="0">
                <a:solidFill>
                  <a:srgbClr val="000000"/>
                </a:solidFill>
              </a:rPr>
              <a:pPr/>
              <a:t>‹#›</a:t>
            </a:fld>
            <a:endParaRPr lang="en-US">
              <a:solidFill>
                <a:srgbClr val="000000"/>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B406AE8C-0458-4CA7-BB34-F68D22880576}" type="slidenum">
              <a:rPr lang="en-US" smtClean="0">
                <a:solidFill>
                  <a:srgbClr val="000000"/>
                </a:solidFill>
              </a:rPr>
              <a:pPr/>
              <a:t>‹#›</a:t>
            </a:fld>
            <a:endParaRPr lang="en-US">
              <a:solidFill>
                <a:srgbClr val="000000"/>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82067632-A360-4D36-9B7C-B5A1967F6D80}" type="slidenum">
              <a:rPr lang="en-US" smtClean="0">
                <a:solidFill>
                  <a:srgbClr val="000000"/>
                </a:solidFill>
              </a:rPr>
              <a:pPr/>
              <a:t>‹#›</a:t>
            </a:fld>
            <a:endParaRPr lang="en-US">
              <a:solidFill>
                <a:srgbClr val="000000"/>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268E9490-38AE-4F2E-A088-BC5D8848E968}" type="slidenum">
              <a:rPr lang="en-US" smtClean="0">
                <a:solidFill>
                  <a:srgbClr val="000000"/>
                </a:solidFill>
              </a:rPr>
              <a:pPr/>
              <a:t>‹#›</a:t>
            </a:fld>
            <a:endParaRPr lang="en-US">
              <a:solidFill>
                <a:srgbClr val="00000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0" y="228600"/>
            <a:ext cx="5867400" cy="1143000"/>
          </a:xfrm>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fld id="{0975FDFC-CC3C-4730-99E1-74466F9BB72B}" type="datetimeFigureOut">
              <a:rPr lang="en-US" smtClean="0"/>
              <a:pPr/>
              <a:t>1/21/2013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9"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0" y="394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C229868-D3B5-4BFB-8133-7391F275861C}" type="slidenum">
              <a:rPr lang="en-US" smtClean="0">
                <a:solidFill>
                  <a:srgbClr val="000000"/>
                </a:solidFill>
              </a:rPr>
              <a:pPr/>
              <a:t>‹#›</a:t>
            </a:fld>
            <a:endParaRPr lang="en-US">
              <a:solidFill>
                <a:srgbClr val="000000"/>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14ECEBB-E763-4196-B1B3-0AC71A982555}" type="slidenum">
              <a:rPr lang="en-US" smtClean="0">
                <a:solidFill>
                  <a:srgbClr val="000000"/>
                </a:solidFill>
              </a:rPr>
              <a:pPr/>
              <a:t>‹#›</a:t>
            </a:fld>
            <a:endParaRPr lang="en-US">
              <a:solidFill>
                <a:srgbClr val="000000"/>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04800"/>
            <a:ext cx="194310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04800"/>
            <a:ext cx="56769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394FC55-4C2F-45EC-AD73-4FB6B721845D}" type="slidenum">
              <a:rPr lang="en-US" smtClean="0">
                <a:solidFill>
                  <a:srgbClr val="000000"/>
                </a:solidFill>
              </a:rPr>
              <a:pPr/>
              <a:t>‹#›</a:t>
            </a:fld>
            <a:endParaRPr lang="en-US">
              <a:solidFill>
                <a:srgbClr val="000000"/>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304800"/>
            <a:ext cx="7772400" cy="579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685800" y="6248400"/>
            <a:ext cx="1905000" cy="457200"/>
          </a:xfr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3124200" y="6248400"/>
            <a:ext cx="2895600" cy="45720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6553200" y="6248400"/>
            <a:ext cx="1905000" cy="457200"/>
          </a:xfrm>
        </p:spPr>
        <p:txBody>
          <a:bodyPr/>
          <a:lstStyle>
            <a:lvl1pPr>
              <a:defRPr/>
            </a:lvl1pPr>
          </a:lstStyle>
          <a:p>
            <a:fld id="{0165A093-3008-48F0-87E8-D7DCDEB2701A}" type="slidenum">
              <a:rPr lang="en-US" smtClean="0">
                <a:solidFill>
                  <a:srgbClr val="000000"/>
                </a:solidFill>
              </a:rPr>
              <a:pPr/>
              <a:t>‹#›</a:t>
            </a:fld>
            <a:endParaRPr lang="en-US">
              <a:solidFill>
                <a:srgbClr val="000000"/>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8C7F85CF-43D1-426F-8E04-9019FBAC5DBA}"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17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17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17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5" name="Rectangle 7"/>
          <p:cNvSpPr>
            <a:spLocks noGrp="1" noChangeArrowheads="1"/>
          </p:cNvSpPr>
          <p:nvPr>
            <p:ph type="dt" sz="half" idx="2"/>
          </p:nvPr>
        </p:nvSpPr>
        <p:spPr/>
        <p:txBody>
          <a:bodyPr/>
          <a:lstStyle>
            <a:lvl1pPr>
              <a:defRPr>
                <a:latin typeface="Arial" charset="0"/>
              </a:defRPr>
            </a:lvl1pPr>
          </a:lstStyle>
          <a:p>
            <a:endParaRPr lang="en-US">
              <a:solidFill>
                <a:prstClr val="black"/>
              </a:solidFill>
            </a:endParaRPr>
          </a:p>
        </p:txBody>
      </p:sp>
      <p:sp>
        <p:nvSpPr>
          <p:cNvPr id="7176" name="Rectangle 8"/>
          <p:cNvSpPr>
            <a:spLocks noGrp="1" noChangeArrowheads="1"/>
          </p:cNvSpPr>
          <p:nvPr>
            <p:ph type="ftr" sz="quarter" idx="3"/>
          </p:nvPr>
        </p:nvSpPr>
        <p:spPr/>
        <p:txBody>
          <a:bodyPr/>
          <a:lstStyle>
            <a:lvl1pPr>
              <a:defRPr>
                <a:latin typeface="Arial" charset="0"/>
              </a:defRPr>
            </a:lvl1pPr>
          </a:lstStyle>
          <a:p>
            <a:endParaRPr lang="en-US">
              <a:solidFill>
                <a:prstClr val="black"/>
              </a:solidFill>
            </a:endParaRPr>
          </a:p>
        </p:txBody>
      </p:sp>
      <p:sp>
        <p:nvSpPr>
          <p:cNvPr id="7177" name="Rectangle 9"/>
          <p:cNvSpPr>
            <a:spLocks noGrp="1" noChangeArrowheads="1"/>
          </p:cNvSpPr>
          <p:nvPr>
            <p:ph type="sldNum" sz="quarter" idx="4"/>
          </p:nvPr>
        </p:nvSpPr>
        <p:spPr/>
        <p:txBody>
          <a:bodyPr/>
          <a:lstStyle>
            <a:lvl1pPr>
              <a:defRPr>
                <a:latin typeface="Arial" charset="0"/>
              </a:defRPr>
            </a:lvl1pPr>
          </a:lstStyle>
          <a:p>
            <a:fld id="{35688495-61E6-4C43-9431-EA7C184628A2}" type="slidenum">
              <a:rPr lang="en-US">
                <a:solidFill>
                  <a:prstClr val="black"/>
                </a:solidFill>
              </a:rPr>
              <a:pPr/>
              <a:t>‹#›</a:t>
            </a:fld>
            <a:endParaRPr lang="en-US">
              <a:solidFill>
                <a:prstClr val="black"/>
              </a:solidFill>
            </a:endParaRPr>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pic>
        <p:nvPicPr>
          <p:cNvPr id="7179" name="Picture 11" descr="AguaClara Logo Large"/>
          <p:cNvPicPr>
            <a:picLocks noChangeAspect="1" noChangeArrowheads="1"/>
          </p:cNvPicPr>
          <p:nvPr/>
        </p:nvPicPr>
        <p:blipFill>
          <a:blip r:embed="rId5" cstate="email"/>
          <a:srcRect/>
          <a:stretch>
            <a:fillRect/>
          </a:stretch>
        </p:blipFill>
        <p:spPr bwMode="auto">
          <a:xfrm>
            <a:off x="4953000" y="0"/>
            <a:ext cx="4191000" cy="1093788"/>
          </a:xfrm>
          <a:prstGeom prst="rect">
            <a:avLst/>
          </a:prstGeom>
          <a:noFill/>
        </p:spPr>
      </p:pic>
    </p:spTree>
  </p:cSld>
  <p:clrMapOvr>
    <a:masterClrMapping/>
  </p:clrMapOvr>
  <p:transition>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prstClr val="black"/>
              </a:solidFill>
            </a:endParaRPr>
          </a:p>
        </p:txBody>
      </p:sp>
      <p:sp>
        <p:nvSpPr>
          <p:cNvPr id="5" name="Footer Placeholder 4"/>
          <p:cNvSpPr>
            <a:spLocks noGrp="1"/>
          </p:cNvSpPr>
          <p:nvPr>
            <p:ph type="ftr" sz="quarter" idx="11"/>
          </p:nvPr>
        </p:nvSpPr>
        <p:spPr/>
        <p:txBody>
          <a:bodyPr/>
          <a:lstStyle>
            <a:lvl1pPr>
              <a:defRPr/>
            </a:lvl1pPr>
          </a:lstStyle>
          <a:p>
            <a:endParaRPr lang="en-US">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33253CF1-E184-4C42-BF06-4252E09B8650}"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prstClr val="black"/>
              </a:solidFill>
            </a:endParaRPr>
          </a:p>
        </p:txBody>
      </p:sp>
      <p:sp>
        <p:nvSpPr>
          <p:cNvPr id="5" name="Footer Placeholder 4"/>
          <p:cNvSpPr>
            <a:spLocks noGrp="1"/>
          </p:cNvSpPr>
          <p:nvPr>
            <p:ph type="ftr" sz="quarter" idx="11"/>
          </p:nvPr>
        </p:nvSpPr>
        <p:spPr/>
        <p:txBody>
          <a:bodyPr/>
          <a:lstStyle>
            <a:lvl1pPr>
              <a:defRPr/>
            </a:lvl1pPr>
          </a:lstStyle>
          <a:p>
            <a:endParaRPr lang="en-US">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3859674A-2335-4D63-923F-889337434E61}"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prstClr val="black"/>
              </a:solidFill>
            </a:endParaRPr>
          </a:p>
        </p:txBody>
      </p:sp>
      <p:sp>
        <p:nvSpPr>
          <p:cNvPr id="6" name="Footer Placeholder 5"/>
          <p:cNvSpPr>
            <a:spLocks noGrp="1"/>
          </p:cNvSpPr>
          <p:nvPr>
            <p:ph type="ftr" sz="quarter" idx="11"/>
          </p:nvPr>
        </p:nvSpPr>
        <p:spPr/>
        <p:txBody>
          <a:bodyPr/>
          <a:lstStyle>
            <a:lvl1pPr>
              <a:defRPr/>
            </a:lvl1pPr>
          </a:lstStyle>
          <a:p>
            <a:endParaRPr lang="en-US">
              <a:solidFill>
                <a:prstClr val="black"/>
              </a:solidFill>
            </a:endParaRPr>
          </a:p>
        </p:txBody>
      </p:sp>
      <p:sp>
        <p:nvSpPr>
          <p:cNvPr id="7" name="Slide Number Placeholder 6"/>
          <p:cNvSpPr>
            <a:spLocks noGrp="1"/>
          </p:cNvSpPr>
          <p:nvPr>
            <p:ph type="sldNum" sz="quarter" idx="12"/>
          </p:nvPr>
        </p:nvSpPr>
        <p:spPr/>
        <p:txBody>
          <a:bodyPr/>
          <a:lstStyle>
            <a:lvl1pPr>
              <a:defRPr/>
            </a:lvl1pPr>
          </a:lstStyle>
          <a:p>
            <a:fld id="{485492B4-78F1-42E2-AFF8-75AECCA8D8C9}"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prstClr val="black"/>
              </a:solidFill>
            </a:endParaRPr>
          </a:p>
        </p:txBody>
      </p:sp>
      <p:sp>
        <p:nvSpPr>
          <p:cNvPr id="8" name="Footer Placeholder 7"/>
          <p:cNvSpPr>
            <a:spLocks noGrp="1"/>
          </p:cNvSpPr>
          <p:nvPr>
            <p:ph type="ftr" sz="quarter" idx="11"/>
          </p:nvPr>
        </p:nvSpPr>
        <p:spPr/>
        <p:txBody>
          <a:bodyPr/>
          <a:lstStyle>
            <a:lvl1pPr>
              <a:defRPr/>
            </a:lvl1pPr>
          </a:lstStyle>
          <a:p>
            <a:endParaRPr lang="en-US">
              <a:solidFill>
                <a:prstClr val="black"/>
              </a:solidFill>
            </a:endParaRPr>
          </a:p>
        </p:txBody>
      </p:sp>
      <p:sp>
        <p:nvSpPr>
          <p:cNvPr id="9" name="Slide Number Placeholder 8"/>
          <p:cNvSpPr>
            <a:spLocks noGrp="1"/>
          </p:cNvSpPr>
          <p:nvPr>
            <p:ph type="sldNum" sz="quarter" idx="12"/>
          </p:nvPr>
        </p:nvSpPr>
        <p:spPr/>
        <p:txBody>
          <a:bodyPr/>
          <a:lstStyle>
            <a:lvl1pPr>
              <a:defRPr/>
            </a:lvl1pPr>
          </a:lstStyle>
          <a:p>
            <a:fld id="{27426DE9-936A-4892-B48E-BC5981E69B5D}"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0975FDFC-CC3C-4730-99E1-74466F9BB72B}" type="datetimeFigureOut">
              <a:rPr lang="en-US" smtClean="0"/>
              <a:pPr/>
              <a:t>1/21/2013</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7"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0" y="394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prstClr val="black"/>
              </a:solidFill>
            </a:endParaRPr>
          </a:p>
        </p:txBody>
      </p:sp>
      <p:sp>
        <p:nvSpPr>
          <p:cNvPr id="4" name="Footer Placeholder 3"/>
          <p:cNvSpPr>
            <a:spLocks noGrp="1"/>
          </p:cNvSpPr>
          <p:nvPr>
            <p:ph type="ftr" sz="quarter" idx="11"/>
          </p:nvPr>
        </p:nvSpPr>
        <p:spPr/>
        <p:txBody>
          <a:bodyPr/>
          <a:lstStyle>
            <a:lvl1pPr>
              <a:defRPr/>
            </a:lvl1pPr>
          </a:lstStyle>
          <a:p>
            <a:endParaRPr lang="en-US">
              <a:solidFill>
                <a:prstClr val="black"/>
              </a:solidFill>
            </a:endParaRPr>
          </a:p>
        </p:txBody>
      </p:sp>
      <p:sp>
        <p:nvSpPr>
          <p:cNvPr id="5" name="Slide Number Placeholder 4"/>
          <p:cNvSpPr>
            <a:spLocks noGrp="1"/>
          </p:cNvSpPr>
          <p:nvPr>
            <p:ph type="sldNum" sz="quarter" idx="12"/>
          </p:nvPr>
        </p:nvSpPr>
        <p:spPr/>
        <p:txBody>
          <a:bodyPr/>
          <a:lstStyle>
            <a:lvl1pPr>
              <a:defRPr/>
            </a:lvl1pPr>
          </a:lstStyle>
          <a:p>
            <a:fld id="{04B7A795-0F78-44F3-A0FC-134940021AE9}"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prstClr val="black"/>
              </a:solidFill>
            </a:endParaRPr>
          </a:p>
        </p:txBody>
      </p:sp>
      <p:sp>
        <p:nvSpPr>
          <p:cNvPr id="3" name="Footer Placeholder 2"/>
          <p:cNvSpPr>
            <a:spLocks noGrp="1"/>
          </p:cNvSpPr>
          <p:nvPr>
            <p:ph type="ftr" sz="quarter" idx="11"/>
          </p:nvPr>
        </p:nvSpPr>
        <p:spPr/>
        <p:txBody>
          <a:bodyPr/>
          <a:lstStyle>
            <a:lvl1pPr>
              <a:defRPr/>
            </a:lvl1pPr>
          </a:lstStyle>
          <a:p>
            <a:endParaRPr lang="en-US">
              <a:solidFill>
                <a:prstClr val="black"/>
              </a:solidFill>
            </a:endParaRPr>
          </a:p>
        </p:txBody>
      </p:sp>
      <p:sp>
        <p:nvSpPr>
          <p:cNvPr id="4" name="Slide Number Placeholder 3"/>
          <p:cNvSpPr>
            <a:spLocks noGrp="1"/>
          </p:cNvSpPr>
          <p:nvPr>
            <p:ph type="sldNum" sz="quarter" idx="12"/>
          </p:nvPr>
        </p:nvSpPr>
        <p:spPr/>
        <p:txBody>
          <a:bodyPr/>
          <a:lstStyle>
            <a:lvl1pPr>
              <a:defRPr/>
            </a:lvl1pPr>
          </a:lstStyle>
          <a:p>
            <a:fld id="{83AA8437-DF20-408E-9EC8-9AD0F83404AE}"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prstClr val="black"/>
              </a:solidFill>
            </a:endParaRPr>
          </a:p>
        </p:txBody>
      </p:sp>
      <p:sp>
        <p:nvSpPr>
          <p:cNvPr id="6" name="Footer Placeholder 5"/>
          <p:cNvSpPr>
            <a:spLocks noGrp="1"/>
          </p:cNvSpPr>
          <p:nvPr>
            <p:ph type="ftr" sz="quarter" idx="11"/>
          </p:nvPr>
        </p:nvSpPr>
        <p:spPr/>
        <p:txBody>
          <a:bodyPr/>
          <a:lstStyle>
            <a:lvl1pPr>
              <a:defRPr/>
            </a:lvl1pPr>
          </a:lstStyle>
          <a:p>
            <a:endParaRPr lang="en-US">
              <a:solidFill>
                <a:prstClr val="black"/>
              </a:solidFill>
            </a:endParaRPr>
          </a:p>
        </p:txBody>
      </p:sp>
      <p:sp>
        <p:nvSpPr>
          <p:cNvPr id="7" name="Slide Number Placeholder 6"/>
          <p:cNvSpPr>
            <a:spLocks noGrp="1"/>
          </p:cNvSpPr>
          <p:nvPr>
            <p:ph type="sldNum" sz="quarter" idx="12"/>
          </p:nvPr>
        </p:nvSpPr>
        <p:spPr/>
        <p:txBody>
          <a:bodyPr/>
          <a:lstStyle>
            <a:lvl1pPr>
              <a:defRPr/>
            </a:lvl1pPr>
          </a:lstStyle>
          <a:p>
            <a:fld id="{E1E97E3B-4BD4-4D27-AA52-CBAF8D6425BD}"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prstClr val="black"/>
              </a:solidFill>
            </a:endParaRPr>
          </a:p>
        </p:txBody>
      </p:sp>
      <p:sp>
        <p:nvSpPr>
          <p:cNvPr id="6" name="Footer Placeholder 5"/>
          <p:cNvSpPr>
            <a:spLocks noGrp="1"/>
          </p:cNvSpPr>
          <p:nvPr>
            <p:ph type="ftr" sz="quarter" idx="11"/>
          </p:nvPr>
        </p:nvSpPr>
        <p:spPr/>
        <p:txBody>
          <a:bodyPr/>
          <a:lstStyle>
            <a:lvl1pPr>
              <a:defRPr/>
            </a:lvl1pPr>
          </a:lstStyle>
          <a:p>
            <a:endParaRPr lang="en-US">
              <a:solidFill>
                <a:prstClr val="black"/>
              </a:solidFill>
            </a:endParaRPr>
          </a:p>
        </p:txBody>
      </p:sp>
      <p:sp>
        <p:nvSpPr>
          <p:cNvPr id="7" name="Slide Number Placeholder 6"/>
          <p:cNvSpPr>
            <a:spLocks noGrp="1"/>
          </p:cNvSpPr>
          <p:nvPr>
            <p:ph type="sldNum" sz="quarter" idx="12"/>
          </p:nvPr>
        </p:nvSpPr>
        <p:spPr/>
        <p:txBody>
          <a:bodyPr/>
          <a:lstStyle>
            <a:lvl1pPr>
              <a:defRPr/>
            </a:lvl1pPr>
          </a:lstStyle>
          <a:p>
            <a:fld id="{BCE4635F-EEFC-45D6-A1A7-222B36D010FF}"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prstClr val="black"/>
              </a:solidFill>
            </a:endParaRPr>
          </a:p>
        </p:txBody>
      </p:sp>
      <p:sp>
        <p:nvSpPr>
          <p:cNvPr id="5" name="Footer Placeholder 4"/>
          <p:cNvSpPr>
            <a:spLocks noGrp="1"/>
          </p:cNvSpPr>
          <p:nvPr>
            <p:ph type="ftr" sz="quarter" idx="11"/>
          </p:nvPr>
        </p:nvSpPr>
        <p:spPr/>
        <p:txBody>
          <a:bodyPr/>
          <a:lstStyle>
            <a:lvl1pPr>
              <a:defRPr/>
            </a:lvl1pPr>
          </a:lstStyle>
          <a:p>
            <a:endParaRPr lang="en-US">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96CECB2E-A233-43CF-B1E2-6433B9CB7F1A}"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prstClr val="black"/>
              </a:solidFill>
            </a:endParaRPr>
          </a:p>
        </p:txBody>
      </p:sp>
      <p:sp>
        <p:nvSpPr>
          <p:cNvPr id="5" name="Footer Placeholder 4"/>
          <p:cNvSpPr>
            <a:spLocks noGrp="1"/>
          </p:cNvSpPr>
          <p:nvPr>
            <p:ph type="ftr" sz="quarter" idx="11"/>
          </p:nvPr>
        </p:nvSpPr>
        <p:spPr/>
        <p:txBody>
          <a:bodyPr/>
          <a:lstStyle>
            <a:lvl1pPr>
              <a:defRPr/>
            </a:lvl1pPr>
          </a:lstStyle>
          <a:p>
            <a:endParaRPr lang="en-US">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300A5AD3-08CC-4598-BE40-CD82AC38916C}" type="slidenum">
              <a:rPr lang="en-US">
                <a:solidFill>
                  <a:prstClr val="black"/>
                </a:solidFill>
              </a:rPr>
              <a:pPr/>
              <a:t>‹#›</a:t>
            </a:fld>
            <a:endParaRPr lang="en-US">
              <a:solidFill>
                <a:prstClr val="black"/>
              </a:solidFill>
            </a:endParaRP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5867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0975FDFC-CC3C-4730-99E1-74466F9BB72B}" type="datetimeFigureOut">
              <a:rPr lang="en-US" smtClean="0"/>
              <a:pPr/>
              <a:t>1/21/2013</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13"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0" y="394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0975FDFC-CC3C-4730-99E1-74466F9BB72B}" type="datetimeFigureOut">
              <a:rPr lang="en-US" smtClean="0"/>
              <a:pPr/>
              <a:t>1/21/2013</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9"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0" y="394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975FDFC-CC3C-4730-99E1-74466F9BB72B}" type="datetimeFigureOut">
              <a:rPr lang="en-US" smtClean="0"/>
              <a:pPr/>
              <a:t>1/21/2013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7"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6629400" y="6109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0975FDFC-CC3C-4730-99E1-74466F9BB72B}" type="datetimeFigureOut">
              <a:rPr lang="en-US" smtClean="0"/>
              <a:pPr/>
              <a:t>1/21/2013</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5"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0" y="30480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975FDFC-CC3C-4730-99E1-74466F9BB72B}" type="datetimeFigureOut">
              <a:rPr lang="en-US" smtClean="0"/>
              <a:pPr/>
              <a:t>1/21/2013</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8"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6629400" y="6109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975FDFC-CC3C-4730-99E1-74466F9BB72B}" type="datetimeFigureOut">
              <a:rPr lang="en-US" smtClean="0"/>
              <a:pPr/>
              <a:t>1/21/2013</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BF75328-339F-4D86-A1C2-3D0885BED8FA}" type="slidenum">
              <a:rPr lang="en-US" smtClean="0"/>
              <a:pPr/>
              <a:t>‹#›</a:t>
            </a:fld>
            <a:endParaRPr lang="en-US"/>
          </a:p>
        </p:txBody>
      </p:sp>
      <p:pic>
        <p:nvPicPr>
          <p:cNvPr id="8" name="Picture 12"/>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6629400" y="6109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smtClean="0"/>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0975FDFC-CC3C-4730-99E1-74466F9BB72B}" type="datetimeFigureOut">
              <a:rPr lang="en-US" smtClean="0"/>
              <a:pPr/>
              <a:t>1/21/2013</a:t>
            </a:fld>
            <a:endParaRPr lang="en-US"/>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1BF75328-339F-4D86-A1C2-3D0885BED8FA}" type="slidenum">
              <a:rPr lang="en-US" smtClean="0"/>
              <a:pPr/>
              <a:t>‹#›</a:t>
            </a:fld>
            <a:endParaRPr lang="en-US"/>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fade/>
  </p:transition>
  <p:timing>
    <p:tnLst>
      <p:par>
        <p:cT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ltGray">
          <a:xfrm>
            <a:off x="0" y="1524000"/>
            <a:ext cx="9131300" cy="114300"/>
          </a:xfrm>
          <a:prstGeom prst="rect">
            <a:avLst/>
          </a:prstGeom>
          <a:gradFill rotWithShape="0">
            <a:gsLst>
              <a:gs pos="0">
                <a:schemeClr val="bg2"/>
              </a:gs>
              <a:gs pos="50000">
                <a:schemeClr val="tx2"/>
              </a:gs>
              <a:gs pos="100000">
                <a:schemeClr val="bg2"/>
              </a:gs>
            </a:gsLst>
            <a:lin ang="0" scaled="1"/>
          </a:gradFill>
          <a:ln w="9525">
            <a:noFill/>
            <a:miter lim="800000"/>
            <a:headEnd/>
            <a:tailEnd/>
          </a:ln>
          <a:effectLst/>
        </p:spPr>
        <p:txBody>
          <a:bodyPr wrap="none" anchor="ctr"/>
          <a:lstStyle/>
          <a:p>
            <a:pPr eaLnBrk="0" fontAlgn="base" hangingPunct="0">
              <a:spcBef>
                <a:spcPct val="0"/>
              </a:spcBef>
              <a:spcAft>
                <a:spcPct val="0"/>
              </a:spcAft>
            </a:pPr>
            <a:endParaRPr lang="en-US" sz="2800" b="1">
              <a:solidFill>
                <a:srgbClr val="000000"/>
              </a:solidFill>
            </a:endParaRPr>
          </a:p>
        </p:txBody>
      </p:sp>
      <p:sp>
        <p:nvSpPr>
          <p:cNvPr id="4099" name="Rectangle 3"/>
          <p:cNvSpPr>
            <a:spLocks noChangeArrowheads="1"/>
          </p:cNvSpPr>
          <p:nvPr/>
        </p:nvSpPr>
        <p:spPr bwMode="ltGray">
          <a:xfrm>
            <a:off x="0" y="1733550"/>
            <a:ext cx="9131300" cy="38100"/>
          </a:xfrm>
          <a:prstGeom prst="rect">
            <a:avLst/>
          </a:prstGeom>
          <a:gradFill rotWithShape="0">
            <a:gsLst>
              <a:gs pos="0">
                <a:schemeClr val="bg2"/>
              </a:gs>
              <a:gs pos="50000">
                <a:schemeClr val="folHlink"/>
              </a:gs>
              <a:gs pos="100000">
                <a:schemeClr val="bg2"/>
              </a:gs>
            </a:gsLst>
            <a:lin ang="0" scaled="1"/>
          </a:gradFill>
          <a:ln w="9525">
            <a:noFill/>
            <a:miter lim="800000"/>
            <a:headEnd/>
            <a:tailEnd/>
          </a:ln>
          <a:effectLst/>
        </p:spPr>
        <p:txBody>
          <a:bodyPr wrap="none" anchor="ctr"/>
          <a:lstStyle/>
          <a:p>
            <a:pPr eaLnBrk="0" fontAlgn="base" hangingPunct="0">
              <a:spcBef>
                <a:spcPct val="0"/>
              </a:spcBef>
              <a:spcAft>
                <a:spcPct val="0"/>
              </a:spcAft>
            </a:pPr>
            <a:endParaRPr lang="en-US" sz="2800" b="1">
              <a:solidFill>
                <a:srgbClr val="000000"/>
              </a:solidFill>
            </a:endParaRPr>
          </a:p>
        </p:txBody>
      </p:sp>
      <p:sp>
        <p:nvSpPr>
          <p:cNvPr id="4100" name="Rectangle 4"/>
          <p:cNvSpPr>
            <a:spLocks noGrp="1" noChangeArrowheads="1"/>
          </p:cNvSpPr>
          <p:nvPr>
            <p:ph type="title"/>
          </p:nvPr>
        </p:nvSpPr>
        <p:spPr bwMode="auto">
          <a:xfrm>
            <a:off x="685800" y="304800"/>
            <a:ext cx="777240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en-US" smtClean="0"/>
              <a:t>Click to edit Master title style</a:t>
            </a:r>
            <a:endParaRPr lang="en-US" dirty="0" smtClean="0"/>
          </a:p>
        </p:txBody>
      </p:sp>
      <p:sp>
        <p:nvSpPr>
          <p:cNvPr id="4101" name="Rectangle 5"/>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2" name="Rectangle 6"/>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spcBef>
                <a:spcPct val="0"/>
              </a:spcBef>
              <a:defRPr sz="1400">
                <a:effectLst>
                  <a:outerShdw blurRad="38100" dist="38100" dir="2700000" algn="tl">
                    <a:srgbClr val="C0C0C0"/>
                  </a:outerShdw>
                </a:effectLst>
                <a:latin typeface="Arial" charset="0"/>
              </a:defRPr>
            </a:lvl1pPr>
          </a:lstStyle>
          <a:p>
            <a:pPr eaLnBrk="0" fontAlgn="base" hangingPunct="0">
              <a:spcAft>
                <a:spcPct val="0"/>
              </a:spcAft>
            </a:pPr>
            <a:endParaRPr lang="en-US" b="1">
              <a:solidFill>
                <a:srgbClr val="000000"/>
              </a:solidFill>
            </a:endParaRPr>
          </a:p>
        </p:txBody>
      </p:sp>
      <p:sp>
        <p:nvSpPr>
          <p:cNvPr id="4103"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spcBef>
                <a:spcPct val="0"/>
              </a:spcBef>
              <a:defRPr sz="1400">
                <a:effectLst>
                  <a:outerShdw blurRad="38100" dist="38100" dir="2700000" algn="tl">
                    <a:srgbClr val="C0C0C0"/>
                  </a:outerShdw>
                </a:effectLst>
                <a:latin typeface="Arial" charset="0"/>
              </a:defRPr>
            </a:lvl1pPr>
          </a:lstStyle>
          <a:p>
            <a:pPr eaLnBrk="0" fontAlgn="base" hangingPunct="0">
              <a:spcAft>
                <a:spcPct val="0"/>
              </a:spcAft>
            </a:pPr>
            <a:endParaRPr lang="en-US" b="1">
              <a:solidFill>
                <a:srgbClr val="000000"/>
              </a:solidFill>
            </a:endParaRPr>
          </a:p>
        </p:txBody>
      </p:sp>
      <p:sp>
        <p:nvSpPr>
          <p:cNvPr id="4104"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spcBef>
                <a:spcPct val="0"/>
              </a:spcBef>
              <a:defRPr sz="1400">
                <a:effectLst>
                  <a:outerShdw blurRad="38100" dist="38100" dir="2700000" algn="tl">
                    <a:srgbClr val="C0C0C0"/>
                  </a:outerShdw>
                </a:effectLst>
                <a:latin typeface="Arial" charset="0"/>
              </a:defRPr>
            </a:lvl1pPr>
          </a:lstStyle>
          <a:p>
            <a:pPr eaLnBrk="0" fontAlgn="base" hangingPunct="0">
              <a:spcAft>
                <a:spcPct val="0"/>
              </a:spcAft>
            </a:pPr>
            <a:fld id="{0165A093-3008-48F0-87E8-D7DCDEB2701A}" type="slidenum">
              <a:rPr lang="en-US" b="1" smtClean="0">
                <a:solidFill>
                  <a:srgbClr val="000000"/>
                </a:solidFill>
              </a:rPr>
              <a:pPr eaLnBrk="0" fontAlgn="base" hangingPunct="0">
                <a:spcAft>
                  <a:spcPct val="0"/>
                </a:spcAft>
              </a:pPr>
              <a:t>‹#›</a:t>
            </a:fld>
            <a:endParaRPr lang="en-US" b="1">
              <a:solidFill>
                <a:srgbClr val="000000"/>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Times New Roman" pitchFamily="18" charset="0"/>
        </a:defRPr>
      </a:lvl2pPr>
      <a:lvl3pPr algn="ctr" rtl="0" eaLnBrk="1" fontAlgn="base" hangingPunct="1">
        <a:spcBef>
          <a:spcPct val="0"/>
        </a:spcBef>
        <a:spcAft>
          <a:spcPct val="0"/>
        </a:spcAft>
        <a:defRPr sz="4400">
          <a:solidFill>
            <a:schemeClr val="tx2"/>
          </a:solidFill>
          <a:latin typeface="Times New Roman" pitchFamily="18" charset="0"/>
        </a:defRPr>
      </a:lvl3pPr>
      <a:lvl4pPr algn="ctr" rtl="0" eaLnBrk="1" fontAlgn="base" hangingPunct="1">
        <a:spcBef>
          <a:spcPct val="0"/>
        </a:spcBef>
        <a:spcAft>
          <a:spcPct val="0"/>
        </a:spcAft>
        <a:defRPr sz="4400">
          <a:solidFill>
            <a:schemeClr val="tx2"/>
          </a:solidFill>
          <a:latin typeface="Times New Roman" pitchFamily="18" charset="0"/>
        </a:defRPr>
      </a:lvl4pPr>
      <a:lvl5pPr algn="ctr" rtl="0" eaLnBrk="1" fontAlgn="base" hangingPunct="1">
        <a:spcBef>
          <a:spcPct val="0"/>
        </a:spcBef>
        <a:spcAft>
          <a:spcPct val="0"/>
        </a:spcAft>
        <a:defRPr sz="4400">
          <a:solidFill>
            <a:schemeClr val="tx2"/>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accent1"/>
        </a:buClr>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pPr>
            <a:endParaRPr lang="en-US">
              <a:solidFill>
                <a:prstClr val="black"/>
              </a:solidFill>
              <a:cs typeface="Arial" charset="0"/>
            </a:endParaRPr>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pPr>
            <a:endParaRPr lang="en-US">
              <a:solidFill>
                <a:prstClr val="black"/>
              </a:solidFill>
              <a:cs typeface="Arial" charset="0"/>
            </a:endParaRPr>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pPr>
            <a:fld id="{F5E825E6-5608-4DD7-9AF8-76D49B509DEE}" type="slidenum">
              <a:rPr lang="en-US">
                <a:solidFill>
                  <a:prstClr val="black"/>
                </a:solidFill>
                <a:cs typeface="Arial" charset="0"/>
              </a:rPr>
              <a:pPr fontAlgn="base">
                <a:spcBef>
                  <a:spcPct val="0"/>
                </a:spcBef>
                <a:spcAft>
                  <a:spcPct val="0"/>
                </a:spcAft>
              </a:pPr>
              <a:t>‹#›</a:t>
            </a:fld>
            <a:endParaRPr lang="en-US">
              <a:solidFill>
                <a:prstClr val="black"/>
              </a:solidFill>
              <a:cs typeface="Arial" charset="0"/>
            </a:endParaRPr>
          </a:p>
        </p:txBody>
      </p:sp>
      <p:sp>
        <p:nvSpPr>
          <p:cNvPr id="615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pPr fontAlgn="base">
              <a:spcBef>
                <a:spcPct val="0"/>
              </a:spcBef>
              <a:spcAft>
                <a:spcPct val="0"/>
              </a:spcAft>
            </a:pPr>
            <a:endParaRPr lang="en-US">
              <a:solidFill>
                <a:prstClr val="black"/>
              </a:solidFill>
              <a:latin typeface="Century Gothic" pitchFamily="34" charset="0"/>
              <a:cs typeface="Arial" charset="0"/>
            </a:endParaRP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ransition>
    <p:fade/>
  </p:transition>
  <p:timing>
    <p:tnLst>
      <p:par>
        <p:cTn id="1" dur="indefinite" restart="never" nodeType="tmRoot"/>
      </p:par>
    </p:tnLst>
  </p:timing>
  <p:txStyles>
    <p:titleStyle>
      <a:lvl1pPr algn="ctr" rtl="0" fontAlgn="base">
        <a:spcBef>
          <a:spcPct val="0"/>
        </a:spcBef>
        <a:spcAft>
          <a:spcPct val="0"/>
        </a:spcAft>
        <a:defRPr sz="4400" b="1">
          <a:solidFill>
            <a:schemeClr val="tx2"/>
          </a:solidFill>
          <a:latin typeface="+mj-lt"/>
          <a:ea typeface="+mj-ea"/>
          <a:cs typeface="+mj-cs"/>
        </a:defRPr>
      </a:lvl1pPr>
      <a:lvl2pPr algn="ctr" rtl="0" fontAlgn="base">
        <a:spcBef>
          <a:spcPct val="0"/>
        </a:spcBef>
        <a:spcAft>
          <a:spcPct val="0"/>
        </a:spcAft>
        <a:defRPr sz="4400" b="1">
          <a:solidFill>
            <a:schemeClr val="tx2"/>
          </a:solidFill>
          <a:latin typeface="Candara" pitchFamily="34" charset="0"/>
        </a:defRPr>
      </a:lvl2pPr>
      <a:lvl3pPr algn="ctr" rtl="0" fontAlgn="base">
        <a:spcBef>
          <a:spcPct val="0"/>
        </a:spcBef>
        <a:spcAft>
          <a:spcPct val="0"/>
        </a:spcAft>
        <a:defRPr sz="4400" b="1">
          <a:solidFill>
            <a:schemeClr val="tx2"/>
          </a:solidFill>
          <a:latin typeface="Candara" pitchFamily="34" charset="0"/>
        </a:defRPr>
      </a:lvl3pPr>
      <a:lvl4pPr algn="ctr" rtl="0" fontAlgn="base">
        <a:spcBef>
          <a:spcPct val="0"/>
        </a:spcBef>
        <a:spcAft>
          <a:spcPct val="0"/>
        </a:spcAft>
        <a:defRPr sz="4400" b="1">
          <a:solidFill>
            <a:schemeClr val="tx2"/>
          </a:solidFill>
          <a:latin typeface="Candara" pitchFamily="34" charset="0"/>
        </a:defRPr>
      </a:lvl4pPr>
      <a:lvl5pPr algn="ctr" rtl="0" fontAlgn="base">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hyperlink" Target="https://confluence.cornell.edu/display/cee4540/Home" TargetMode="External"/><Relationship Id="rId7" Type="http://schemas.openxmlformats.org/officeDocument/2006/relationships/hyperlink" Target="https://confluence.cornell.edu/display/AGUACLARA/Summer+Internship+at+Cornell"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confluence.cornell.edu/display/AGUACLARA/CEE+5051-5052+Course+Description" TargetMode="External"/><Relationship Id="rId5" Type="http://schemas.openxmlformats.org/officeDocument/2006/relationships/hyperlink" Target="https://confluence.cornell.edu/display/AGUACLARA/CEE+4550+Course+Description" TargetMode="External"/><Relationship Id="rId10" Type="http://schemas.openxmlformats.org/officeDocument/2006/relationships/image" Target="../media/image35.png"/><Relationship Id="rId4" Type="http://schemas.openxmlformats.org/officeDocument/2006/relationships/hyperlink" Target="https://confluence.cornell.edu/display/AGUACLARA/CEE+2550+Course+Description" TargetMode="External"/><Relationship Id="rId9" Type="http://schemas.openxmlformats.org/officeDocument/2006/relationships/hyperlink" Target="https://confluence.cornell.edu/display/engri1131/Home"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38.jpeg"/></Relationships>
</file>

<file path=ppt/slides/_rels/slide1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2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video" Target="file:///G:\Pictures\Honduras%202013\Siguatepeque\MVI_1481.MOV"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3.jpeg"/><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3.jpeg"/><Relationship Id="rId1" Type="http://schemas.openxmlformats.org/officeDocument/2006/relationships/slideLayout" Target="../slideLayouts/slideLayout26.xml"/><Relationship Id="rId4" Type="http://schemas.openxmlformats.org/officeDocument/2006/relationships/image" Target="../media/image54.png"/></Relationships>
</file>

<file path=ppt/slides/_rels/slide4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8.xml"/><Relationship Id="rId1" Type="http://schemas.openxmlformats.org/officeDocument/2006/relationships/slideLayout" Target="../slideLayouts/slideLayout28.xml"/><Relationship Id="rId4" Type="http://schemas.openxmlformats.org/officeDocument/2006/relationships/image" Target="../media/image52.png"/></Relationships>
</file>

<file path=ppt/slides/_rels/slide4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slide" Target="slide56.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2.xml"/><Relationship Id="rId1" Type="http://schemas.openxmlformats.org/officeDocument/2006/relationships/video" Target="file:///G:\Pictures\Honduras%202013\MVI_1667.MOV" TargetMode="External"/></Relationships>
</file>

<file path=ppt/slides/_rels/slide50.xml.rels><?xml version="1.0" encoding="UTF-8" standalone="yes"?>
<Relationships xmlns="http://schemas.openxmlformats.org/package/2006/relationships"><Relationship Id="rId3" Type="http://schemas.microsoft.com/office/2007/relationships/media" Target="../media/media2.wmv"/><Relationship Id="rId2" Type="http://schemas.openxmlformats.org/officeDocument/2006/relationships/slideLayout" Target="../slideLayouts/slideLayout2.xml"/><Relationship Id="rId1" Type="http://schemas.openxmlformats.org/officeDocument/2006/relationships/video" Target="../media/media2.wmv"/><Relationship Id="rId4" Type="http://schemas.openxmlformats.org/officeDocument/2006/relationships/image" Target="../media/image6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hyperlink" Target="http://youtu.be/bf3fRxmk2VU" TargetMode="External"/><Relationship Id="rId7" Type="http://schemas.openxmlformats.org/officeDocument/2006/relationships/hyperlink" Target="http://youtu.be/wa66el51uiY" TargetMode="External"/><Relationship Id="rId2" Type="http://schemas.openxmlformats.org/officeDocument/2006/relationships/image" Target="../media/image67.emf"/><Relationship Id="rId1" Type="http://schemas.openxmlformats.org/officeDocument/2006/relationships/slideLayout" Target="../slideLayouts/slideLayout3.xml"/><Relationship Id="rId6" Type="http://schemas.openxmlformats.org/officeDocument/2006/relationships/image" Target="../media/image69.png"/><Relationship Id="rId5" Type="http://schemas.openxmlformats.org/officeDocument/2006/relationships/hyperlink" Target="http://youtu.be/bQgMdkO0qUA" TargetMode="External"/><Relationship Id="rId4" Type="http://schemas.openxmlformats.org/officeDocument/2006/relationships/image" Target="../media/image68.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3.xml"/><Relationship Id="rId1" Type="http://schemas.openxmlformats.org/officeDocument/2006/relationships/video" Target="file:///G:\Pictures\Honduras%202013\Atima\MVI_1381.MOV" TargetMode="Externa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hyperlink" Target="https://confluence.cornell.edu/display/AGUACLARA/Syllabi"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20.jpeg"/><Relationship Id="rId1" Type="http://schemas.openxmlformats.org/officeDocument/2006/relationships/slideLayout" Target="../slideLayouts/slideLayout3.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png"/><Relationship Id="rId7" Type="http://schemas.openxmlformats.org/officeDocument/2006/relationships/image" Target="../media/image31.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jpeg"/><Relationship Id="rId10" Type="http://schemas.openxmlformats.org/officeDocument/2006/relationships/image" Target="../media/image34.jpeg"/><Relationship Id="rId4" Type="http://schemas.openxmlformats.org/officeDocument/2006/relationships/image" Target="../media/image28.jpeg"/><Relationship Id="rId9"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0" y="5867400"/>
            <a:ext cx="3657600" cy="990600"/>
          </a:xfrm>
        </p:spPr>
        <p:txBody>
          <a:bodyPr/>
          <a:lstStyle/>
          <a:p>
            <a:r>
              <a:rPr lang="en-US" sz="2800" noProof="0" dirty="0" smtClean="0"/>
              <a:t>Spring 2013 AguaClara</a:t>
            </a:r>
          </a:p>
          <a:p>
            <a:r>
              <a:rPr lang="en-US" sz="2800" noProof="0" dirty="0" smtClean="0"/>
              <a:t>Monroe Weber-Shirk</a:t>
            </a:r>
            <a:endParaRPr lang="en-US" sz="2800" noProof="0" dirty="0"/>
          </a:p>
        </p:txBody>
      </p:sp>
      <p:sp>
        <p:nvSpPr>
          <p:cNvPr id="2" name="Title 1"/>
          <p:cNvSpPr>
            <a:spLocks noGrp="1"/>
          </p:cNvSpPr>
          <p:nvPr>
            <p:ph type="ctrTitle" sz="quarter"/>
          </p:nvPr>
        </p:nvSpPr>
        <p:spPr>
          <a:xfrm>
            <a:off x="2971800" y="1120775"/>
            <a:ext cx="5715000" cy="1470025"/>
          </a:xfrm>
        </p:spPr>
        <p:txBody>
          <a:bodyPr/>
          <a:lstStyle/>
          <a:p>
            <a:r>
              <a:rPr lang="en-US" noProof="0" smtClean="0"/>
              <a:t>An Introduction</a:t>
            </a:r>
            <a:endParaRPr lang="en-US" noProof="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AguaClara Network</a:t>
            </a:r>
            <a:endParaRPr lang="en-US"/>
          </a:p>
        </p:txBody>
      </p:sp>
      <p:grpSp>
        <p:nvGrpSpPr>
          <p:cNvPr id="3" name="Group 24"/>
          <p:cNvGrpSpPr/>
          <p:nvPr/>
        </p:nvGrpSpPr>
        <p:grpSpPr>
          <a:xfrm>
            <a:off x="381000" y="2644914"/>
            <a:ext cx="8686800" cy="763101"/>
            <a:chOff x="381000" y="2656135"/>
            <a:chExt cx="8686800" cy="763101"/>
          </a:xfrm>
        </p:grpSpPr>
        <p:sp>
          <p:nvSpPr>
            <p:cNvPr id="10" name="TextBox 9"/>
            <p:cNvSpPr txBox="1"/>
            <p:nvPr/>
          </p:nvSpPr>
          <p:spPr>
            <a:xfrm>
              <a:off x="2514600" y="2656135"/>
              <a:ext cx="6553200" cy="707886"/>
            </a:xfrm>
            <a:prstGeom prst="rect">
              <a:avLst/>
            </a:prstGeom>
            <a:noFill/>
          </p:spPr>
          <p:txBody>
            <a:bodyPr wrap="square" rtlCol="0" anchor="ctr">
              <a:spAutoFit/>
            </a:bodyPr>
            <a:lstStyle/>
            <a:p>
              <a:r>
                <a:rPr lang="en-US" sz="2000" dirty="0" smtClean="0"/>
                <a:t>Supervision, quality assurance, consulting services, and technical assistance for the implementation partners.</a:t>
              </a:r>
            </a:p>
          </p:txBody>
        </p:sp>
        <p:sp>
          <p:nvSpPr>
            <p:cNvPr id="5" name="Rounded Rectangle 4">
              <a:hlinkClick r:id="" action="ppaction://noaction"/>
            </p:cNvPr>
            <p:cNvSpPr/>
            <p:nvPr/>
          </p:nvSpPr>
          <p:spPr>
            <a:xfrm>
              <a:off x="381000" y="2687716"/>
              <a:ext cx="1828800" cy="7315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t>AguaClara LLC</a:t>
              </a:r>
            </a:p>
          </p:txBody>
        </p:sp>
      </p:grpSp>
      <p:grpSp>
        <p:nvGrpSpPr>
          <p:cNvPr id="6" name="Group 25"/>
          <p:cNvGrpSpPr/>
          <p:nvPr/>
        </p:nvGrpSpPr>
        <p:grpSpPr>
          <a:xfrm>
            <a:off x="381000" y="3770650"/>
            <a:ext cx="8051469" cy="769441"/>
            <a:chOff x="381000" y="3770650"/>
            <a:chExt cx="8051469" cy="769441"/>
          </a:xfrm>
        </p:grpSpPr>
        <p:sp>
          <p:nvSpPr>
            <p:cNvPr id="11" name="TextBox 10"/>
            <p:cNvSpPr txBox="1"/>
            <p:nvPr/>
          </p:nvSpPr>
          <p:spPr>
            <a:xfrm>
              <a:off x="2492188" y="3770650"/>
              <a:ext cx="5940281" cy="707886"/>
            </a:xfrm>
            <a:prstGeom prst="rect">
              <a:avLst/>
            </a:prstGeom>
            <a:noFill/>
          </p:spPr>
          <p:txBody>
            <a:bodyPr wrap="none" rtlCol="0" anchor="ctr">
              <a:spAutoFit/>
            </a:bodyPr>
            <a:lstStyle/>
            <a:p>
              <a:r>
                <a:rPr lang="en-US" sz="2000" dirty="0" smtClean="0"/>
                <a:t>Design/Build/Operate/Train/Transfer</a:t>
              </a:r>
            </a:p>
            <a:p>
              <a:r>
                <a:rPr lang="en-US" sz="2000" dirty="0" smtClean="0"/>
                <a:t>Provide ongoing technical assistance for Water Boards</a:t>
              </a:r>
            </a:p>
          </p:txBody>
        </p:sp>
        <p:sp>
          <p:nvSpPr>
            <p:cNvPr id="7" name="Rounded Rectangle 6">
              <a:hlinkClick r:id="" action="ppaction://noaction"/>
            </p:cNvPr>
            <p:cNvSpPr/>
            <p:nvPr/>
          </p:nvSpPr>
          <p:spPr>
            <a:xfrm>
              <a:off x="381000" y="3808571"/>
              <a:ext cx="1828800" cy="73152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2"/>
                  </a:solidFill>
                </a:rPr>
                <a:t>Implementation Partners</a:t>
              </a:r>
              <a:endParaRPr lang="en-US" sz="1600" dirty="0">
                <a:solidFill>
                  <a:schemeClr val="tx2"/>
                </a:solidFill>
              </a:endParaRPr>
            </a:p>
          </p:txBody>
        </p:sp>
      </p:grpSp>
      <p:grpSp>
        <p:nvGrpSpPr>
          <p:cNvPr id="8" name="Group 26"/>
          <p:cNvGrpSpPr/>
          <p:nvPr/>
        </p:nvGrpSpPr>
        <p:grpSpPr>
          <a:xfrm>
            <a:off x="381000" y="4929426"/>
            <a:ext cx="8382000" cy="731520"/>
            <a:chOff x="381000" y="4929426"/>
            <a:chExt cx="8382000" cy="731520"/>
          </a:xfrm>
        </p:grpSpPr>
        <p:sp>
          <p:nvSpPr>
            <p:cNvPr id="12" name="Rectangle 11"/>
            <p:cNvSpPr/>
            <p:nvPr/>
          </p:nvSpPr>
          <p:spPr>
            <a:xfrm>
              <a:off x="2514600" y="4930914"/>
              <a:ext cx="6248400" cy="707886"/>
            </a:xfrm>
            <a:prstGeom prst="rect">
              <a:avLst/>
            </a:prstGeom>
          </p:spPr>
          <p:txBody>
            <a:bodyPr wrap="square" anchor="ctr">
              <a:spAutoFit/>
            </a:bodyPr>
            <a:lstStyle/>
            <a:p>
              <a:r>
                <a:rPr lang="en-US" sz="2000" dirty="0" smtClean="0"/>
                <a:t>Own, operate, maintain their water system. Monitor and upload performance data.</a:t>
              </a:r>
            </a:p>
          </p:txBody>
        </p:sp>
        <p:sp>
          <p:nvSpPr>
            <p:cNvPr id="9" name="Rounded Rectangle 8">
              <a:hlinkClick r:id="" action="ppaction://noaction"/>
            </p:cNvPr>
            <p:cNvSpPr/>
            <p:nvPr/>
          </p:nvSpPr>
          <p:spPr>
            <a:xfrm>
              <a:off x="381000" y="4929426"/>
              <a:ext cx="1828800" cy="73152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solidFill>
                    <a:schemeClr val="tx2"/>
                  </a:solidFill>
                </a:rPr>
                <a:t>Water boards</a:t>
              </a:r>
              <a:endParaRPr lang="en-US" sz="1600">
                <a:solidFill>
                  <a:schemeClr val="tx2"/>
                </a:solidFill>
              </a:endParaRPr>
            </a:p>
          </p:txBody>
        </p:sp>
      </p:grpSp>
      <p:grpSp>
        <p:nvGrpSpPr>
          <p:cNvPr id="16" name="Group 27"/>
          <p:cNvGrpSpPr/>
          <p:nvPr/>
        </p:nvGrpSpPr>
        <p:grpSpPr>
          <a:xfrm>
            <a:off x="381000" y="6050280"/>
            <a:ext cx="7598173" cy="731520"/>
            <a:chOff x="381000" y="6050280"/>
            <a:chExt cx="7598173" cy="731520"/>
          </a:xfrm>
        </p:grpSpPr>
        <p:sp>
          <p:nvSpPr>
            <p:cNvPr id="13" name="Rounded Rectangle 12">
              <a:hlinkClick r:id="" action="ppaction://noaction"/>
            </p:cNvPr>
            <p:cNvSpPr/>
            <p:nvPr/>
          </p:nvSpPr>
          <p:spPr>
            <a:xfrm>
              <a:off x="381000" y="6050280"/>
              <a:ext cx="1828800" cy="73152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2"/>
                  </a:solidFill>
                </a:rPr>
                <a:t>Community Members</a:t>
              </a:r>
              <a:endParaRPr lang="en-US" sz="1600" dirty="0">
                <a:solidFill>
                  <a:schemeClr val="tx2"/>
                </a:solidFill>
              </a:endParaRPr>
            </a:p>
          </p:txBody>
        </p:sp>
        <p:sp>
          <p:nvSpPr>
            <p:cNvPr id="14" name="Rectangle 13"/>
            <p:cNvSpPr/>
            <p:nvPr/>
          </p:nvSpPr>
          <p:spPr>
            <a:xfrm>
              <a:off x="2514600" y="6229290"/>
              <a:ext cx="5464573" cy="400110"/>
            </a:xfrm>
            <a:prstGeom prst="rect">
              <a:avLst/>
            </a:prstGeom>
          </p:spPr>
          <p:txBody>
            <a:bodyPr wrap="none" anchor="ctr">
              <a:spAutoFit/>
            </a:bodyPr>
            <a:lstStyle/>
            <a:p>
              <a:r>
                <a:rPr lang="en-US" sz="2000" dirty="0" smtClean="0">
                  <a:latin typeface="+mn-lt"/>
                </a:rPr>
                <a:t>Conserve water, drink safe water, and pay the tariff</a:t>
              </a:r>
              <a:endParaRPr lang="en-US" sz="2000" dirty="0">
                <a:latin typeface="+mn-lt"/>
              </a:endParaRPr>
            </a:p>
          </p:txBody>
        </p:sp>
      </p:grpSp>
      <p:grpSp>
        <p:nvGrpSpPr>
          <p:cNvPr id="17" name="Group 23"/>
          <p:cNvGrpSpPr/>
          <p:nvPr/>
        </p:nvGrpSpPr>
        <p:grpSpPr>
          <a:xfrm>
            <a:off x="381000" y="1417022"/>
            <a:ext cx="7105859" cy="881360"/>
            <a:chOff x="381000" y="1417022"/>
            <a:chExt cx="7105859" cy="881360"/>
          </a:xfrm>
        </p:grpSpPr>
        <p:sp>
          <p:nvSpPr>
            <p:cNvPr id="4" name="Rounded Rectangle 3">
              <a:hlinkClick r:id="" action="ppaction://noaction"/>
            </p:cNvPr>
            <p:cNvSpPr/>
            <p:nvPr/>
          </p:nvSpPr>
          <p:spPr>
            <a:xfrm>
              <a:off x="381000" y="1566862"/>
              <a:ext cx="1828800" cy="73152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solidFill>
                    <a:schemeClr val="bg1"/>
                  </a:solidFill>
                </a:rPr>
                <a:t>Cornell U</a:t>
              </a:r>
            </a:p>
            <a:p>
              <a:pPr algn="ctr"/>
              <a:r>
                <a:rPr lang="en-US" sz="1600" smtClean="0">
                  <a:solidFill>
                    <a:schemeClr val="bg1"/>
                  </a:solidFill>
                </a:rPr>
                <a:t>AguaClara R&amp;D</a:t>
              </a:r>
            </a:p>
          </p:txBody>
        </p:sp>
        <p:sp>
          <p:nvSpPr>
            <p:cNvPr id="15" name="Rectangle 14"/>
            <p:cNvSpPr/>
            <p:nvPr/>
          </p:nvSpPr>
          <p:spPr>
            <a:xfrm>
              <a:off x="2514600" y="1417022"/>
              <a:ext cx="4972259" cy="881360"/>
            </a:xfrm>
            <a:prstGeom prst="rect">
              <a:avLst/>
            </a:prstGeom>
          </p:spPr>
          <p:txBody>
            <a:bodyPr wrap="none" anchor="ctr">
              <a:noAutofit/>
            </a:bodyPr>
            <a:lstStyle/>
            <a:p>
              <a:r>
                <a:rPr lang="en-US" sz="2000" dirty="0" smtClean="0">
                  <a:latin typeface="+mn-lt"/>
                </a:rPr>
                <a:t>Investigation, innovation, education, and design</a:t>
              </a:r>
              <a:endParaRPr lang="en-US" sz="2000" dirty="0">
                <a:latin typeface="+mn-lt"/>
              </a:endParaRPr>
            </a:p>
          </p:txBody>
        </p:sp>
      </p:grpSp>
    </p:spTree>
    <p:extLst>
      <p:ext uri="{BB962C8B-B14F-4D97-AF65-F5344CB8AC3E}">
        <p14:creationId xmlns="" xmlns:p14="http://schemas.microsoft.com/office/powerpoint/2010/main" val="25280493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rctx="PPT">
                                        <p:cTn id="10" dur="indefinite"/>
                                        <p:tgtEl>
                                          <p:spTgt spid="17"/>
                                        </p:tgtEl>
                                        <p:attrNameLst>
                                          <p:attrName>style.opacity</p:attrName>
                                        </p:attrNameLst>
                                      </p:cBhvr>
                                      <p:to>
                                        <p:strVal val="0.5"/>
                                      </p:to>
                                    </p:set>
                                    <p:animEffect filter="image" prLst="opacity: 0.5">
                                      <p:cBhvr rctx="IE">
                                        <p:cTn id="11" dur="indefinite"/>
                                        <p:tgtEl>
                                          <p:spTgt spid="17"/>
                                        </p:tgtEl>
                                      </p:cBhvr>
                                    </p:animEffect>
                                  </p:childTnLst>
                                </p:cTn>
                              </p:par>
                              <p:par>
                                <p:cTn id="12" presetID="1"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9" presetClass="emph" presetSubtype="0" nodeType="clickEffect">
                                  <p:stCondLst>
                                    <p:cond delay="0"/>
                                  </p:stCondLst>
                                  <p:childTnLst>
                                    <p:set>
                                      <p:cBhvr rctx="PPT">
                                        <p:cTn id="17" dur="indefinite"/>
                                        <p:tgtEl>
                                          <p:spTgt spid="3"/>
                                        </p:tgtEl>
                                        <p:attrNameLst>
                                          <p:attrName>style.opacity</p:attrName>
                                        </p:attrNameLst>
                                      </p:cBhvr>
                                      <p:to>
                                        <p:strVal val="0.5"/>
                                      </p:to>
                                    </p:set>
                                    <p:animEffect filter="image" prLst="opacity: 0.5">
                                      <p:cBhvr rctx="IE">
                                        <p:cTn id="18" dur="indefinite"/>
                                        <p:tgtEl>
                                          <p:spTgt spid="3"/>
                                        </p:tgtEl>
                                      </p:cBhvr>
                                    </p:animEffec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9" presetClass="emph" presetSubtype="0" nodeType="clickEffect">
                                  <p:stCondLst>
                                    <p:cond delay="0"/>
                                  </p:stCondLst>
                                  <p:childTnLst>
                                    <p:set>
                                      <p:cBhvr rctx="PPT">
                                        <p:cTn id="24" dur="indefinite"/>
                                        <p:tgtEl>
                                          <p:spTgt spid="6"/>
                                        </p:tgtEl>
                                        <p:attrNameLst>
                                          <p:attrName>style.opacity</p:attrName>
                                        </p:attrNameLst>
                                      </p:cBhvr>
                                      <p:to>
                                        <p:strVal val="0.5"/>
                                      </p:to>
                                    </p:set>
                                    <p:animEffect filter="image" prLst="opacity: 0.5">
                                      <p:cBhvr rctx="IE">
                                        <p:cTn id="25" dur="indefinite"/>
                                        <p:tgtEl>
                                          <p:spTgt spid="6"/>
                                        </p:tgtEl>
                                      </p:cBhvr>
                                    </p:animEffect>
                                  </p:childTnLst>
                                </p:cTn>
                              </p:par>
                              <p:par>
                                <p:cTn id="26" presetID="1"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9" presetClass="emph" presetSubtype="0" nodeType="clickEffect">
                                  <p:stCondLst>
                                    <p:cond delay="0"/>
                                  </p:stCondLst>
                                  <p:childTnLst>
                                    <p:set>
                                      <p:cBhvr rctx="PPT">
                                        <p:cTn id="31" dur="indefinite"/>
                                        <p:tgtEl>
                                          <p:spTgt spid="8"/>
                                        </p:tgtEl>
                                        <p:attrNameLst>
                                          <p:attrName>style.opacity</p:attrName>
                                        </p:attrNameLst>
                                      </p:cBhvr>
                                      <p:to>
                                        <p:strVal val="0.5"/>
                                      </p:to>
                                    </p:set>
                                    <p:animEffect filter="image" prLst="opacity: 0.5">
                                      <p:cBhvr rctx="IE">
                                        <p:cTn id="32" dur="indefinite"/>
                                        <p:tgtEl>
                                          <p:spTgt spid="8"/>
                                        </p:tgtEl>
                                      </p:cBhvr>
                                    </p:animEffect>
                                  </p:childTnLst>
                                </p:cTn>
                              </p:par>
                              <p:par>
                                <p:cTn id="33" presetID="1" presetClass="entr" presetSubtype="0"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ircular Arrow 12"/>
          <p:cNvSpPr/>
          <p:nvPr/>
        </p:nvSpPr>
        <p:spPr bwMode="auto">
          <a:xfrm flipH="1">
            <a:off x="2545080" y="1295400"/>
            <a:ext cx="5760720" cy="5760720"/>
          </a:xfrm>
          <a:prstGeom prst="circularArrow">
            <a:avLst>
              <a:gd name="adj1" fmla="val 9598"/>
              <a:gd name="adj2" fmla="val 1142319"/>
              <a:gd name="adj3" fmla="val 20540902"/>
              <a:gd name="adj4" fmla="val 152383"/>
              <a:gd name="adj5" fmla="val 8509"/>
            </a:avLst>
          </a:prstGeom>
          <a:solidFill>
            <a:srgbClr val="00B050"/>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1" name="5-Point Star 10"/>
          <p:cNvSpPr/>
          <p:nvPr/>
        </p:nvSpPr>
        <p:spPr bwMode="auto">
          <a:xfrm rot="5400000">
            <a:off x="3534936" y="1799064"/>
            <a:ext cx="4343400" cy="4555273"/>
          </a:xfrm>
          <a:prstGeom prst="star5">
            <a:avLst/>
          </a:prstGeom>
          <a:solidFill>
            <a:srgbClr val="DDE14B"/>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2" name="Circular Arrow 11"/>
          <p:cNvSpPr/>
          <p:nvPr/>
        </p:nvSpPr>
        <p:spPr bwMode="auto">
          <a:xfrm>
            <a:off x="2545080" y="1295400"/>
            <a:ext cx="5760720" cy="5760720"/>
          </a:xfrm>
          <a:prstGeom prst="circularArrow">
            <a:avLst>
              <a:gd name="adj1" fmla="val 9598"/>
              <a:gd name="adj2" fmla="val 1142319"/>
              <a:gd name="adj3" fmla="val 20540902"/>
              <a:gd name="adj4" fmla="val 152383"/>
              <a:gd name="adj5" fmla="val 8509"/>
            </a:avLst>
          </a:prstGeom>
          <a:solidFill>
            <a:srgbClr val="00B050"/>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 name="Title 1"/>
          <p:cNvSpPr>
            <a:spLocks noGrp="1"/>
          </p:cNvSpPr>
          <p:nvPr>
            <p:ph type="title"/>
          </p:nvPr>
        </p:nvSpPr>
        <p:spPr/>
        <p:txBody>
          <a:bodyPr/>
          <a:lstStyle/>
          <a:p>
            <a:r>
              <a:rPr lang="en-US" sz="3200" dirty="0" smtClean="0"/>
              <a:t>Sharing understanding, feedback, and innovation</a:t>
            </a:r>
            <a:endParaRPr lang="en-US" sz="3200" dirty="0"/>
          </a:p>
        </p:txBody>
      </p:sp>
      <p:sp>
        <p:nvSpPr>
          <p:cNvPr id="3" name="Rounded Rectangle 2">
            <a:hlinkClick r:id="" action="ppaction://noaction"/>
          </p:cNvPr>
          <p:cNvSpPr/>
          <p:nvPr/>
        </p:nvSpPr>
        <p:spPr>
          <a:xfrm>
            <a:off x="381000" y="2687716"/>
            <a:ext cx="1828800" cy="7315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t>AguaClara LLC</a:t>
            </a:r>
          </a:p>
        </p:txBody>
      </p:sp>
      <p:sp>
        <p:nvSpPr>
          <p:cNvPr id="4" name="Rounded Rectangle 3">
            <a:hlinkClick r:id="" action="ppaction://noaction"/>
          </p:cNvPr>
          <p:cNvSpPr/>
          <p:nvPr/>
        </p:nvSpPr>
        <p:spPr>
          <a:xfrm>
            <a:off x="381000" y="3808571"/>
            <a:ext cx="1828800" cy="73152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solidFill>
                  <a:schemeClr val="tx2"/>
                </a:solidFill>
              </a:rPr>
              <a:t>Implementation Partners</a:t>
            </a:r>
            <a:endParaRPr lang="en-US" sz="1600">
              <a:solidFill>
                <a:schemeClr val="tx2"/>
              </a:solidFill>
            </a:endParaRPr>
          </a:p>
        </p:txBody>
      </p:sp>
      <p:sp>
        <p:nvSpPr>
          <p:cNvPr id="5" name="Rounded Rectangle 4">
            <a:hlinkClick r:id="" action="ppaction://noaction"/>
          </p:cNvPr>
          <p:cNvSpPr/>
          <p:nvPr/>
        </p:nvSpPr>
        <p:spPr>
          <a:xfrm>
            <a:off x="381000" y="4929426"/>
            <a:ext cx="1828800" cy="73152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2"/>
                </a:solidFill>
              </a:rPr>
              <a:t>Water Boards</a:t>
            </a:r>
            <a:endParaRPr lang="en-US" sz="1600" dirty="0">
              <a:solidFill>
                <a:schemeClr val="tx2"/>
              </a:solidFill>
            </a:endParaRPr>
          </a:p>
        </p:txBody>
      </p:sp>
      <p:sp>
        <p:nvSpPr>
          <p:cNvPr id="6" name="Rounded Rectangle 5">
            <a:hlinkClick r:id="" action="ppaction://noaction"/>
          </p:cNvPr>
          <p:cNvSpPr/>
          <p:nvPr/>
        </p:nvSpPr>
        <p:spPr>
          <a:xfrm>
            <a:off x="381000" y="6050280"/>
            <a:ext cx="1828800" cy="73152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2"/>
                </a:solidFill>
              </a:rPr>
              <a:t>Community Members</a:t>
            </a:r>
            <a:endParaRPr lang="en-US" sz="1600" dirty="0">
              <a:solidFill>
                <a:schemeClr val="tx2"/>
              </a:solidFill>
            </a:endParaRPr>
          </a:p>
        </p:txBody>
      </p:sp>
      <p:sp>
        <p:nvSpPr>
          <p:cNvPr id="7" name="Rounded Rectangle 6">
            <a:hlinkClick r:id="" action="ppaction://noaction"/>
          </p:cNvPr>
          <p:cNvSpPr/>
          <p:nvPr/>
        </p:nvSpPr>
        <p:spPr>
          <a:xfrm>
            <a:off x="381000" y="1566862"/>
            <a:ext cx="1828800" cy="73152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smtClean="0">
                <a:solidFill>
                  <a:schemeClr val="bg1"/>
                </a:solidFill>
              </a:rPr>
              <a:t>Cornell U</a:t>
            </a:r>
          </a:p>
          <a:p>
            <a:pPr algn="ctr"/>
            <a:r>
              <a:rPr lang="en-US" sz="1600" smtClean="0">
                <a:solidFill>
                  <a:schemeClr val="bg1"/>
                </a:solidFill>
              </a:rPr>
              <a:t>AguaClara R&amp;D</a:t>
            </a:r>
          </a:p>
        </p:txBody>
      </p:sp>
    </p:spTree>
    <p:extLst>
      <p:ext uri="{BB962C8B-B14F-4D97-AF65-F5344CB8AC3E}">
        <p14:creationId xmlns="" xmlns:p14="http://schemas.microsoft.com/office/powerpoint/2010/main" val="35558659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grpId="0" nodeType="withEffect">
                                  <p:stCondLst>
                                    <p:cond delay="0"/>
                                  </p:stCondLst>
                                  <p:childTnLst>
                                    <p:animMotion origin="layout" path="M 3.33333E-6 -2.96296E-6 L 0.23333 0.50718 " pathEditMode="relative" rAng="0" ptsTypes="AA">
                                      <p:cBhvr>
                                        <p:cTn id="6" dur="2000" fill="hold"/>
                                        <p:tgtEl>
                                          <p:spTgt spid="7"/>
                                        </p:tgtEl>
                                        <p:attrNameLst>
                                          <p:attrName>ppt_x</p:attrName>
                                          <p:attrName>ppt_y</p:attrName>
                                        </p:attrNameLst>
                                      </p:cBhvr>
                                      <p:rCtr x="11700" y="25300"/>
                                    </p:animMotion>
                                  </p:childTnLst>
                                </p:cTn>
                              </p:par>
                              <p:par>
                                <p:cTn id="7" presetID="63" presetClass="path" presetSubtype="0" accel="50000" decel="50000" fill="hold" grpId="0" nodeType="withEffect">
                                  <p:stCondLst>
                                    <p:cond delay="0"/>
                                  </p:stCondLst>
                                  <p:childTnLst>
                                    <p:animMotion origin="layout" path="M 3.33333E-6 1.11111E-6 L 0.23333 -0.04514 " pathEditMode="relative" rAng="0" ptsTypes="AA">
                                      <p:cBhvr>
                                        <p:cTn id="8" dur="2000" fill="hold"/>
                                        <p:tgtEl>
                                          <p:spTgt spid="3"/>
                                        </p:tgtEl>
                                        <p:attrNameLst>
                                          <p:attrName>ppt_x</p:attrName>
                                          <p:attrName>ppt_y</p:attrName>
                                        </p:attrNameLst>
                                      </p:cBhvr>
                                      <p:rCtr x="11700" y="-2300"/>
                                    </p:animMotion>
                                  </p:childTnLst>
                                </p:cTn>
                              </p:par>
                              <p:par>
                                <p:cTn id="9" presetID="63" presetClass="path" presetSubtype="0" accel="50000" decel="50000" fill="hold" grpId="0" nodeType="withEffect">
                                  <p:stCondLst>
                                    <p:cond delay="0"/>
                                  </p:stCondLst>
                                  <p:childTnLst>
                                    <p:animMotion origin="layout" path="M 3.33333E-6 -4.81481E-6 L 0.54166 -0.33078 " pathEditMode="relative" rAng="0" ptsTypes="AA">
                                      <p:cBhvr>
                                        <p:cTn id="10" dur="2000" fill="hold"/>
                                        <p:tgtEl>
                                          <p:spTgt spid="4"/>
                                        </p:tgtEl>
                                        <p:attrNameLst>
                                          <p:attrName>ppt_x</p:attrName>
                                          <p:attrName>ppt_y</p:attrName>
                                        </p:attrNameLst>
                                      </p:cBhvr>
                                      <p:rCtr x="27100" y="-16600"/>
                                    </p:animMotion>
                                  </p:childTnLst>
                                </p:cTn>
                              </p:par>
                              <p:par>
                                <p:cTn id="11" presetID="63" presetClass="path" presetSubtype="0" accel="50000" decel="50000" fill="hold" grpId="0" nodeType="withEffect">
                                  <p:stCondLst>
                                    <p:cond delay="0"/>
                                  </p:stCondLst>
                                  <p:childTnLst>
                                    <p:animMotion origin="layout" path="M 3.33333E-6 -7.40741E-7 L 0.73333 -0.17199 " pathEditMode="relative" rAng="0" ptsTypes="AA">
                                      <p:cBhvr>
                                        <p:cTn id="12" dur="2000" fill="hold"/>
                                        <p:tgtEl>
                                          <p:spTgt spid="5"/>
                                        </p:tgtEl>
                                        <p:attrNameLst>
                                          <p:attrName>ppt_x</p:attrName>
                                          <p:attrName>ppt_y</p:attrName>
                                        </p:attrNameLst>
                                      </p:cBhvr>
                                      <p:rCtr x="36700" y="-8600"/>
                                    </p:animMotion>
                                  </p:childTnLst>
                                </p:cTn>
                              </p:par>
                              <p:par>
                                <p:cTn id="13" presetID="63" presetClass="path" presetSubtype="0" accel="50000" decel="50000" fill="hold" grpId="0" nodeType="withEffect">
                                  <p:stCondLst>
                                    <p:cond delay="0"/>
                                  </p:stCondLst>
                                  <p:childTnLst>
                                    <p:animMotion origin="layout" path="M 3.33333E-6 3.33333E-6 L 0.54166 -0.02431 " pathEditMode="relative" rAng="0" ptsTypes="AA">
                                      <p:cBhvr>
                                        <p:cTn id="14" dur="2000" fill="hold"/>
                                        <p:tgtEl>
                                          <p:spTgt spid="6"/>
                                        </p:tgtEl>
                                        <p:attrNameLst>
                                          <p:attrName>ppt_x</p:attrName>
                                          <p:attrName>ppt_y</p:attrName>
                                        </p:attrNameLst>
                                      </p:cBhvr>
                                      <p:rCtr x="27100" y="-1200"/>
                                    </p:animMotion>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1" nodeType="clickEffect">
                                  <p:stCondLst>
                                    <p:cond delay="0"/>
                                  </p:stCondLst>
                                  <p:childTnLst>
                                    <p:animEffect transition="out" filter="fade">
                                      <p:cBhvr>
                                        <p:cTn id="22" dur="2000"/>
                                        <p:tgtEl>
                                          <p:spTgt spid="11"/>
                                        </p:tgtEl>
                                      </p:cBhvr>
                                    </p:animEffect>
                                    <p:set>
                                      <p:cBhvr>
                                        <p:cTn id="23" dur="1" fill="hold">
                                          <p:stCondLst>
                                            <p:cond delay="1999"/>
                                          </p:stCondLst>
                                        </p:cTn>
                                        <p:tgtEl>
                                          <p:spTgt spid="11"/>
                                        </p:tgtEl>
                                        <p:attrNameLst>
                                          <p:attrName>style.visibility</p:attrName>
                                        </p:attrNameLst>
                                      </p:cBhvr>
                                      <p:to>
                                        <p:strVal val="hidden"/>
                                      </p:to>
                                    </p:set>
                                  </p:childTnLst>
                                </p:cTn>
                              </p:par>
                              <p:par>
                                <p:cTn id="24" presetID="1" presetClass="entr" presetSubtype="0" fill="hold" grpId="1" nodeType="with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par>
                                <p:cTn id="26" presetID="8" presetClass="emph" presetSubtype="0" repeatCount="indefinite" fill="hold" grpId="0" nodeType="withEffect">
                                  <p:stCondLst>
                                    <p:cond delay="0"/>
                                  </p:stCondLst>
                                  <p:endCondLst>
                                    <p:cond evt="onNext" delay="0">
                                      <p:tgtEl>
                                        <p:sldTgt/>
                                      </p:tgtEl>
                                    </p:cond>
                                  </p:endCondLst>
                                  <p:childTnLst>
                                    <p:animRot by="21600000">
                                      <p:cBhvr>
                                        <p:cTn id="27" dur="2000" fill="hold"/>
                                        <p:tgtEl>
                                          <p:spTgt spid="12"/>
                                        </p:tgtEl>
                                        <p:attrNameLst>
                                          <p:attrName>r</p:attrName>
                                        </p:attrNameLst>
                                      </p:cBhvr>
                                    </p:animRo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2" nodeType="clickEffect">
                                  <p:stCondLst>
                                    <p:cond delay="0"/>
                                  </p:stCondLst>
                                  <p:childTnLst>
                                    <p:animEffect transition="out" filter="fade">
                                      <p:cBhvr>
                                        <p:cTn id="31" dur="500"/>
                                        <p:tgtEl>
                                          <p:spTgt spid="12"/>
                                        </p:tgtEl>
                                      </p:cBhvr>
                                    </p:animEffect>
                                    <p:set>
                                      <p:cBhvr>
                                        <p:cTn id="32" dur="1" fill="hold">
                                          <p:stCondLst>
                                            <p:cond delay="499"/>
                                          </p:stCondLst>
                                        </p:cTn>
                                        <p:tgtEl>
                                          <p:spTgt spid="12"/>
                                        </p:tgtEl>
                                        <p:attrNameLst>
                                          <p:attrName>style.visibility</p:attrName>
                                        </p:attrNameLst>
                                      </p:cBhvr>
                                      <p:to>
                                        <p:strVal val="hidden"/>
                                      </p:to>
                                    </p:set>
                                  </p:childTnLst>
                                </p:cTn>
                              </p:par>
                              <p:par>
                                <p:cTn id="33" presetID="1" presetClass="entr" presetSubtype="0" fill="hold" grpId="1"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8" presetClass="emph" presetSubtype="0" repeatCount="indefinite" fill="hold" grpId="0" nodeType="withEffect">
                                  <p:stCondLst>
                                    <p:cond delay="0"/>
                                  </p:stCondLst>
                                  <p:endCondLst>
                                    <p:cond evt="onNext" delay="0">
                                      <p:tgtEl>
                                        <p:sldTgt/>
                                      </p:tgtEl>
                                    </p:cond>
                                  </p:endCondLst>
                                  <p:childTnLst>
                                    <p:animRot by="-21600000">
                                      <p:cBhvr>
                                        <p:cTn id="36" dur="2000" fill="hold"/>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1" grpId="0" animBg="1"/>
      <p:bldP spid="11" grpId="1" animBg="1"/>
      <p:bldP spid="12" grpId="0" animBg="1"/>
      <p:bldP spid="12" grpId="1" animBg="1"/>
      <p:bldP spid="12" grpId="2" animBg="1"/>
      <p:bldP spid="3" grpId="0" animBg="1"/>
      <p:bldP spid="4" grpId="0" animBg="1"/>
      <p:bldP spid="5" grpId="0" animBg="1"/>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ounded Rectangle 28">
            <a:hlinkClick r:id="rId3"/>
          </p:cNvPr>
          <p:cNvSpPr/>
          <p:nvPr/>
        </p:nvSpPr>
        <p:spPr>
          <a:xfrm>
            <a:off x="5943600" y="3276600"/>
            <a:ext cx="2743200" cy="12192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smtClean="0">
                <a:solidFill>
                  <a:schemeClr val="tx2"/>
                </a:solidFill>
              </a:rPr>
              <a:t>Capstone Design Course</a:t>
            </a:r>
          </a:p>
          <a:p>
            <a:pPr algn="ctr"/>
            <a:r>
              <a:rPr lang="en-US" dirty="0" smtClean="0">
                <a:solidFill>
                  <a:schemeClr val="tx2"/>
                </a:solidFill>
              </a:rPr>
              <a:t>CEE 4540: Sustainable Municipal Drinking Water Treatment</a:t>
            </a:r>
          </a:p>
        </p:txBody>
      </p:sp>
      <p:grpSp>
        <p:nvGrpSpPr>
          <p:cNvPr id="2" name="Group 51"/>
          <p:cNvGrpSpPr/>
          <p:nvPr/>
        </p:nvGrpSpPr>
        <p:grpSpPr>
          <a:xfrm>
            <a:off x="381000" y="1905000"/>
            <a:ext cx="4876800" cy="3962400"/>
            <a:chOff x="0" y="1981200"/>
            <a:chExt cx="4876800" cy="3962400"/>
          </a:xfrm>
        </p:grpSpPr>
        <p:sp>
          <p:nvSpPr>
            <p:cNvPr id="39" name="Rounded Rectangle 38"/>
            <p:cNvSpPr/>
            <p:nvPr/>
          </p:nvSpPr>
          <p:spPr>
            <a:xfrm>
              <a:off x="0" y="1981200"/>
              <a:ext cx="4876800" cy="3962400"/>
            </a:xfrm>
            <a:prstGeom prst="roundRect">
              <a:avLst>
                <a:gd name="adj" fmla="val 12271"/>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grpSp>
          <p:nvGrpSpPr>
            <p:cNvPr id="3" name="Group 48"/>
            <p:cNvGrpSpPr/>
            <p:nvPr/>
          </p:nvGrpSpPr>
          <p:grpSpPr>
            <a:xfrm>
              <a:off x="304800" y="2743200"/>
              <a:ext cx="4267200" cy="3048000"/>
              <a:chOff x="1371600" y="2743200"/>
              <a:chExt cx="4267200" cy="3048000"/>
            </a:xfrm>
          </p:grpSpPr>
          <p:sp>
            <p:nvSpPr>
              <p:cNvPr id="28" name="Rounded Rectangle 27"/>
              <p:cNvSpPr/>
              <p:nvPr/>
            </p:nvSpPr>
            <p:spPr>
              <a:xfrm>
                <a:off x="1371600" y="3962400"/>
                <a:ext cx="2514600" cy="18288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smtClean="0">
                    <a:solidFill>
                      <a:schemeClr val="tx2"/>
                    </a:solidFill>
                  </a:rPr>
                  <a:t>Project Based Courses</a:t>
                </a:r>
              </a:p>
              <a:p>
                <a:pPr algn="ctr"/>
                <a:r>
                  <a:rPr lang="en-US" dirty="0" smtClean="0">
                    <a:solidFill>
                      <a:schemeClr val="tx2"/>
                    </a:solidFill>
                  </a:rPr>
                  <a:t>AguaClara: Sustainable Water Supply Project*</a:t>
                </a:r>
              </a:p>
              <a:p>
                <a:pPr algn="ctr"/>
                <a:r>
                  <a:rPr lang="en-US" dirty="0" smtClean="0">
                    <a:solidFill>
                      <a:schemeClr val="tx2"/>
                    </a:solidFill>
                    <a:hlinkClick r:id="rId4"/>
                  </a:rPr>
                  <a:t>CEE 2550</a:t>
                </a:r>
                <a:endParaRPr lang="en-US" dirty="0" smtClean="0">
                  <a:solidFill>
                    <a:schemeClr val="tx2"/>
                  </a:solidFill>
                </a:endParaRPr>
              </a:p>
              <a:p>
                <a:pPr algn="ctr"/>
                <a:r>
                  <a:rPr lang="en-US" dirty="0" smtClean="0">
                    <a:solidFill>
                      <a:schemeClr val="tx2"/>
                    </a:solidFill>
                    <a:hlinkClick r:id="rId5"/>
                  </a:rPr>
                  <a:t>CEE 4550</a:t>
                </a:r>
                <a:endParaRPr lang="en-US" dirty="0" smtClean="0">
                  <a:solidFill>
                    <a:schemeClr val="tx2"/>
                  </a:solidFill>
                </a:endParaRPr>
              </a:p>
              <a:p>
                <a:pPr algn="ctr"/>
                <a:r>
                  <a:rPr lang="en-US" dirty="0" smtClean="0">
                    <a:solidFill>
                      <a:schemeClr val="tx2"/>
                    </a:solidFill>
                    <a:hlinkClick r:id="rId6"/>
                  </a:rPr>
                  <a:t>CEE 5051/5052</a:t>
                </a:r>
                <a:endParaRPr lang="en-US" dirty="0" smtClean="0">
                  <a:solidFill>
                    <a:schemeClr val="tx2"/>
                  </a:solidFill>
                </a:endParaRPr>
              </a:p>
            </p:txBody>
          </p:sp>
          <p:sp>
            <p:nvSpPr>
              <p:cNvPr id="30" name="Rounded Rectangle 29"/>
              <p:cNvSpPr/>
              <p:nvPr/>
            </p:nvSpPr>
            <p:spPr>
              <a:xfrm>
                <a:off x="1371600" y="2743200"/>
                <a:ext cx="4267200" cy="10668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smtClean="0">
                    <a:solidFill>
                      <a:schemeClr val="tx2"/>
                    </a:solidFill>
                  </a:rPr>
                  <a:t>Graduate Research</a:t>
                </a:r>
              </a:p>
              <a:p>
                <a:pPr algn="ctr"/>
                <a:r>
                  <a:rPr lang="en-US" dirty="0" smtClean="0">
                    <a:solidFill>
                      <a:schemeClr val="tx2"/>
                    </a:solidFill>
                  </a:rPr>
                  <a:t>Fundamental physical chemical processes for enhanced drinking water treatment</a:t>
                </a:r>
              </a:p>
            </p:txBody>
          </p:sp>
          <p:sp>
            <p:nvSpPr>
              <p:cNvPr id="38" name="Rounded Rectangle 37">
                <a:hlinkClick r:id="rId7"/>
              </p:cNvPr>
              <p:cNvSpPr/>
              <p:nvPr/>
            </p:nvSpPr>
            <p:spPr>
              <a:xfrm>
                <a:off x="4038600" y="3962400"/>
                <a:ext cx="1600200" cy="18288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smtClean="0">
                    <a:solidFill>
                      <a:schemeClr val="tx2"/>
                    </a:solidFill>
                  </a:rPr>
                  <a:t>Summer Internships at Cornell</a:t>
                </a:r>
              </a:p>
            </p:txBody>
          </p:sp>
        </p:grpSp>
        <p:sp>
          <p:nvSpPr>
            <p:cNvPr id="41" name="TextBox 40">
              <a:hlinkClick r:id="rId8" action="ppaction://hlinksldjump"/>
            </p:cNvPr>
            <p:cNvSpPr txBox="1"/>
            <p:nvPr/>
          </p:nvSpPr>
          <p:spPr>
            <a:xfrm>
              <a:off x="152400" y="2133600"/>
              <a:ext cx="4671022" cy="584775"/>
            </a:xfrm>
            <a:prstGeom prst="rect">
              <a:avLst/>
            </a:prstGeom>
            <a:noFill/>
          </p:spPr>
          <p:txBody>
            <a:bodyPr wrap="none" rtlCol="0">
              <a:spAutoFit/>
            </a:bodyPr>
            <a:lstStyle/>
            <a:p>
              <a:r>
                <a:rPr lang="en-US" sz="3200" dirty="0" smtClean="0">
                  <a:latin typeface="+mn-lt"/>
                  <a:hlinkClick r:id="rId8" action="ppaction://hlinksldjump"/>
                </a:rPr>
                <a:t>Research, Design, &amp; Admin</a:t>
              </a:r>
              <a:endParaRPr lang="en-US" sz="3200" dirty="0" smtClean="0">
                <a:latin typeface="+mn-lt"/>
              </a:endParaRPr>
            </a:p>
          </p:txBody>
        </p:sp>
      </p:grpSp>
      <p:cxnSp>
        <p:nvCxnSpPr>
          <p:cNvPr id="42" name="Elbow Connector 11"/>
          <p:cNvCxnSpPr>
            <a:stCxn id="29" idx="1"/>
          </p:cNvCxnSpPr>
          <p:nvPr/>
        </p:nvCxnSpPr>
        <p:spPr>
          <a:xfrm rot="10800000">
            <a:off x="5257800" y="3886200"/>
            <a:ext cx="685800" cy="1588"/>
          </a:xfrm>
          <a:prstGeom prst="straightConnector1">
            <a:avLst/>
          </a:prstGeom>
          <a:ln w="25400">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54" name="Rounded Rectangle 53">
            <a:hlinkClick r:id="rId9"/>
          </p:cNvPr>
          <p:cNvSpPr/>
          <p:nvPr/>
        </p:nvSpPr>
        <p:spPr>
          <a:xfrm>
            <a:off x="5943600" y="1828800"/>
            <a:ext cx="2743200" cy="12192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smtClean="0">
                <a:solidFill>
                  <a:schemeClr val="tx2"/>
                </a:solidFill>
              </a:rPr>
              <a:t>Lecture/Project Based Course</a:t>
            </a:r>
          </a:p>
          <a:p>
            <a:pPr algn="ctr"/>
            <a:r>
              <a:rPr lang="en-US" dirty="0" smtClean="0">
                <a:solidFill>
                  <a:schemeClr val="tx2"/>
                </a:solidFill>
              </a:rPr>
              <a:t>ENGRI 1131: Water Treatment Design</a:t>
            </a:r>
          </a:p>
        </p:txBody>
      </p:sp>
      <p:cxnSp>
        <p:nvCxnSpPr>
          <p:cNvPr id="56" name="Elbow Connector 11"/>
          <p:cNvCxnSpPr>
            <a:stCxn id="54" idx="1"/>
            <a:endCxn id="39" idx="3"/>
          </p:cNvCxnSpPr>
          <p:nvPr/>
        </p:nvCxnSpPr>
        <p:spPr>
          <a:xfrm rot="10800000" flipV="1">
            <a:off x="5257800" y="2438400"/>
            <a:ext cx="685800" cy="1447800"/>
          </a:xfrm>
          <a:prstGeom prst="curvedConnector3">
            <a:avLst>
              <a:gd name="adj1" fmla="val 50000"/>
            </a:avLst>
          </a:prstGeom>
          <a:ln w="25400">
            <a:prstDash val="sysDot"/>
            <a:headEnd type="none" w="lg" len="med"/>
            <a:tailEnd type="triangle" w="lg" len="med"/>
          </a:ln>
        </p:spPr>
        <p:style>
          <a:lnRef idx="1">
            <a:schemeClr val="accent1"/>
          </a:lnRef>
          <a:fillRef idx="0">
            <a:schemeClr val="accent1"/>
          </a:fillRef>
          <a:effectRef idx="0">
            <a:schemeClr val="accent1"/>
          </a:effectRef>
          <a:fontRef idx="minor">
            <a:schemeClr val="tx1"/>
          </a:fontRef>
        </p:style>
      </p:cxnSp>
      <p:pic>
        <p:nvPicPr>
          <p:cNvPr id="66" name="Picture 4" descr="http://cdn1.iconfinder.com/data/icons/realistiK-new/128x128/apps/package_network.png"/>
          <p:cNvPicPr>
            <a:picLocks noChangeAspect="1" noChangeArrowheads="1"/>
          </p:cNvPicPr>
          <p:nvPr/>
        </p:nvPicPr>
        <p:blipFill>
          <a:blip r:embed="rId10" cstate="email"/>
          <a:srcRect/>
          <a:stretch>
            <a:fillRect/>
          </a:stretch>
        </p:blipFill>
        <p:spPr bwMode="auto">
          <a:xfrm>
            <a:off x="2667000" y="5029200"/>
            <a:ext cx="304800" cy="304800"/>
          </a:xfrm>
          <a:prstGeom prst="rect">
            <a:avLst/>
          </a:prstGeom>
          <a:noFill/>
        </p:spPr>
      </p:pic>
      <p:sp>
        <p:nvSpPr>
          <p:cNvPr id="20" name="Rounded Rectangle 19">
            <a:hlinkClick r:id="rId3"/>
          </p:cNvPr>
          <p:cNvSpPr/>
          <p:nvPr/>
        </p:nvSpPr>
        <p:spPr>
          <a:xfrm>
            <a:off x="5943600" y="4648200"/>
            <a:ext cx="2743200" cy="12192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smtClean="0">
                <a:solidFill>
                  <a:schemeClr val="tx2"/>
                </a:solidFill>
              </a:rPr>
              <a:t>Engineering in Context</a:t>
            </a:r>
          </a:p>
          <a:p>
            <a:pPr algn="ctr"/>
            <a:r>
              <a:rPr lang="en-US" dirty="0" smtClean="0">
                <a:solidFill>
                  <a:schemeClr val="tx2"/>
                </a:solidFill>
              </a:rPr>
              <a:t>2 week trip to Honduras during January intersession</a:t>
            </a:r>
          </a:p>
        </p:txBody>
      </p:sp>
      <p:cxnSp>
        <p:nvCxnSpPr>
          <p:cNvPr id="21" name="Elbow Connector 11"/>
          <p:cNvCxnSpPr>
            <a:stCxn id="20" idx="1"/>
            <a:endCxn id="39" idx="3"/>
          </p:cNvCxnSpPr>
          <p:nvPr/>
        </p:nvCxnSpPr>
        <p:spPr>
          <a:xfrm rot="10800000">
            <a:off x="5257800" y="3886200"/>
            <a:ext cx="685800" cy="1371600"/>
          </a:xfrm>
          <a:prstGeom prst="curvedConnector3">
            <a:avLst>
              <a:gd name="adj1" fmla="val 50000"/>
            </a:avLst>
          </a:prstGeom>
          <a:ln w="25400">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4" name="Elbow Connector 11"/>
          <p:cNvCxnSpPr>
            <a:stCxn id="20" idx="1"/>
            <a:endCxn id="29" idx="1"/>
          </p:cNvCxnSpPr>
          <p:nvPr/>
        </p:nvCxnSpPr>
        <p:spPr>
          <a:xfrm rot="10800000">
            <a:off x="5943600" y="3886200"/>
            <a:ext cx="12700" cy="1371600"/>
          </a:xfrm>
          <a:prstGeom prst="curvedConnector3">
            <a:avLst>
              <a:gd name="adj1" fmla="val 1800000"/>
            </a:avLst>
          </a:prstGeom>
          <a:ln w="25400">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110594" name="AutoShape 2" descr="https://mail-attachment.googleusercontent.com/attachment/?ui=2&amp;ik=4132c39bb2&amp;view=att&amp;th=1375d4c5d73b9e64&amp;attid=0.1&amp;disp=inline&amp;realattid=f_h2chvu3u0&amp;safe=1&amp;zw&amp;saduie=AG9B_P_b6rSed0nIYgcE4vMDVOjB&amp;sadet=1338383546706&amp;sads=caRhzDcn8ffiYKDKIpE6s8Ge1_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2" name="Title 31"/>
          <p:cNvSpPr>
            <a:spLocks noGrp="1"/>
          </p:cNvSpPr>
          <p:nvPr>
            <p:ph type="title"/>
          </p:nvPr>
        </p:nvSpPr>
        <p:spPr/>
        <p:txBody>
          <a:bodyPr/>
          <a:lstStyle/>
          <a:p>
            <a:r>
              <a:rPr lang="en-US" noProof="0" smtClean="0"/>
              <a:t>AguaClara at Cornell</a:t>
            </a:r>
          </a:p>
        </p:txBody>
      </p:sp>
      <p:sp>
        <p:nvSpPr>
          <p:cNvPr id="19" name="TextBox 18"/>
          <p:cNvSpPr txBox="1"/>
          <p:nvPr/>
        </p:nvSpPr>
        <p:spPr>
          <a:xfrm>
            <a:off x="2667000" y="6488668"/>
            <a:ext cx="4665636" cy="369332"/>
          </a:xfrm>
          <a:prstGeom prst="rect">
            <a:avLst/>
          </a:prstGeom>
          <a:noFill/>
        </p:spPr>
        <p:txBody>
          <a:bodyPr wrap="none" rtlCol="0">
            <a:spAutoFit/>
          </a:bodyPr>
          <a:lstStyle/>
          <a:p>
            <a:r>
              <a:rPr lang="en-US" dirty="0" smtClean="0">
                <a:latin typeface="+mn-lt"/>
              </a:rPr>
              <a:t>The “service learning” is reversed in this model!</a:t>
            </a:r>
          </a:p>
        </p:txBody>
      </p:sp>
      <p:sp>
        <p:nvSpPr>
          <p:cNvPr id="22" name="TextBox 21"/>
          <p:cNvSpPr txBox="1"/>
          <p:nvPr/>
        </p:nvSpPr>
        <p:spPr>
          <a:xfrm>
            <a:off x="2392180" y="6086433"/>
            <a:ext cx="858440" cy="369332"/>
          </a:xfrm>
          <a:prstGeom prst="rect">
            <a:avLst/>
          </a:prstGeom>
          <a:noFill/>
        </p:spPr>
        <p:txBody>
          <a:bodyPr wrap="none" rtlCol="0">
            <a:spAutoFit/>
          </a:bodyPr>
          <a:lstStyle/>
          <a:p>
            <a:r>
              <a:rPr lang="en-US" dirty="0" smtClean="0">
                <a:latin typeface="+mn-lt"/>
              </a:rPr>
              <a:t>Service</a:t>
            </a:r>
          </a:p>
        </p:txBody>
      </p:sp>
      <p:cxnSp>
        <p:nvCxnSpPr>
          <p:cNvPr id="25" name="Straight Arrow Connector 24"/>
          <p:cNvCxnSpPr>
            <a:stCxn id="22" idx="0"/>
            <a:endCxn id="39" idx="2"/>
          </p:cNvCxnSpPr>
          <p:nvPr/>
        </p:nvCxnSpPr>
        <p:spPr>
          <a:xfrm flipH="1" flipV="1">
            <a:off x="2819400" y="5867400"/>
            <a:ext cx="2000" cy="2190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6820525" y="6096000"/>
            <a:ext cx="994183" cy="369332"/>
          </a:xfrm>
          <a:prstGeom prst="rect">
            <a:avLst/>
          </a:prstGeom>
          <a:noFill/>
        </p:spPr>
        <p:txBody>
          <a:bodyPr wrap="none" rtlCol="0">
            <a:spAutoFit/>
          </a:bodyPr>
          <a:lstStyle/>
          <a:p>
            <a:r>
              <a:rPr lang="en-US" dirty="0" smtClean="0">
                <a:latin typeface="+mn-lt"/>
              </a:rPr>
              <a:t>Learning</a:t>
            </a:r>
          </a:p>
        </p:txBody>
      </p:sp>
      <p:cxnSp>
        <p:nvCxnSpPr>
          <p:cNvPr id="27" name="Straight Arrow Connector 26"/>
          <p:cNvCxnSpPr>
            <a:stCxn id="26" idx="0"/>
            <a:endCxn id="20" idx="2"/>
          </p:cNvCxnSpPr>
          <p:nvPr/>
        </p:nvCxnSpPr>
        <p:spPr>
          <a:xfrm flipH="1" flipV="1">
            <a:off x="7315200" y="5867400"/>
            <a:ext cx="2417"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What is AguaClara?</a:t>
            </a:r>
            <a:endParaRPr lang="en-US" noProof="0"/>
          </a:p>
        </p:txBody>
      </p:sp>
      <p:sp>
        <p:nvSpPr>
          <p:cNvPr id="3" name="Content Placeholder 2"/>
          <p:cNvSpPr>
            <a:spLocks noGrp="1"/>
          </p:cNvSpPr>
          <p:nvPr>
            <p:ph idx="1"/>
          </p:nvPr>
        </p:nvSpPr>
        <p:spPr/>
        <p:txBody>
          <a:bodyPr/>
          <a:lstStyle/>
          <a:p>
            <a:r>
              <a:rPr lang="en-US" noProof="0" smtClean="0"/>
              <a:t>Teams of 3</a:t>
            </a:r>
          </a:p>
          <a:p>
            <a:r>
              <a:rPr lang="en-US" noProof="0" smtClean="0"/>
              <a:t>Come up with one phrase to complete the sentence</a:t>
            </a:r>
          </a:p>
          <a:p>
            <a:r>
              <a:rPr lang="en-US" noProof="0" smtClean="0"/>
              <a:t>AguaClara is …</a:t>
            </a:r>
          </a:p>
          <a:p>
            <a:r>
              <a:rPr lang="en-US" noProof="0" smtClean="0"/>
              <a:t>Send someone to the white board to write the phrase</a:t>
            </a: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AguaClara is…</a:t>
            </a:r>
            <a:endParaRPr lang="en-US" dirty="0"/>
          </a:p>
        </p:txBody>
      </p:sp>
      <p:sp>
        <p:nvSpPr>
          <p:cNvPr id="3" name="Content Placeholder 2"/>
          <p:cNvSpPr>
            <a:spLocks noGrp="1"/>
          </p:cNvSpPr>
          <p:nvPr>
            <p:ph idx="1"/>
          </p:nvPr>
        </p:nvSpPr>
        <p:spPr/>
        <p:txBody>
          <a:bodyPr/>
          <a:lstStyle/>
          <a:p>
            <a:r>
              <a:rPr lang="en-US" dirty="0" smtClean="0"/>
              <a:t>A philosophy of win/win/win for sustainability</a:t>
            </a:r>
          </a:p>
          <a:p>
            <a:r>
              <a:rPr lang="en-US" dirty="0" smtClean="0"/>
              <a:t>An emphasis on human resources</a:t>
            </a:r>
          </a:p>
          <a:p>
            <a:r>
              <a:rPr lang="en-US" dirty="0" smtClean="0"/>
              <a:t>Smart engineering</a:t>
            </a:r>
          </a:p>
          <a:p>
            <a:r>
              <a:rPr lang="en-US" dirty="0" smtClean="0"/>
              <a:t>Simplicity on the other side of complexity</a:t>
            </a:r>
          </a:p>
          <a:p>
            <a:r>
              <a:rPr lang="en-US" dirty="0" smtClean="0"/>
              <a:t>Sustainable systems</a:t>
            </a:r>
          </a:p>
          <a:p>
            <a:pPr lvl="1"/>
            <a:r>
              <a:rPr lang="en-US" dirty="0" smtClean="0"/>
              <a:t>Highly valued product – willing payment of tariff</a:t>
            </a:r>
          </a:p>
          <a:p>
            <a:pPr lvl="1"/>
            <a:r>
              <a:rPr lang="en-US" dirty="0" smtClean="0"/>
              <a:t>Technical support system</a:t>
            </a:r>
          </a:p>
          <a:p>
            <a:pPr lvl="1"/>
            <a:r>
              <a:rPr lang="en-US" dirty="0" smtClean="0"/>
              <a:t>Feedback loop for continual improvements</a:t>
            </a:r>
          </a:p>
          <a:p>
            <a:r>
              <a:rPr lang="en-US" dirty="0" smtClean="0"/>
              <a:t>A third way</a:t>
            </a:r>
          </a:p>
          <a:p>
            <a:endParaRPr lang="en-US"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What is it like?</a:t>
            </a:r>
            <a:endParaRPr lang="en-US" noProof="0"/>
          </a:p>
        </p:txBody>
      </p:sp>
      <p:sp>
        <p:nvSpPr>
          <p:cNvPr id="3" name="Content Placeholder 2"/>
          <p:cNvSpPr>
            <a:spLocks noGrp="1"/>
          </p:cNvSpPr>
          <p:nvPr>
            <p:ph idx="1"/>
          </p:nvPr>
        </p:nvSpPr>
        <p:spPr>
          <a:xfrm>
            <a:off x="457200" y="1600200"/>
            <a:ext cx="3505200" cy="4525963"/>
          </a:xfrm>
        </p:spPr>
        <p:txBody>
          <a:bodyPr/>
          <a:lstStyle/>
          <a:p>
            <a:r>
              <a:rPr lang="en-US" noProof="0" smtClean="0"/>
              <a:t>To wash dishes, clothing, children?</a:t>
            </a:r>
          </a:p>
          <a:p>
            <a:r>
              <a:rPr lang="en-US" noProof="0" smtClean="0"/>
              <a:t>To try to keep your children healthy when the water is full of pathogens?</a:t>
            </a:r>
            <a:endParaRPr lang="en-US" noProof="0"/>
          </a:p>
        </p:txBody>
      </p:sp>
      <p:pic>
        <p:nvPicPr>
          <p:cNvPr id="4" name="Picture 3" descr="F:\DCIM\101MSDCF\DSC01685.JPG"/>
          <p:cNvPicPr/>
          <p:nvPr/>
        </p:nvPicPr>
        <p:blipFill>
          <a:blip r:embed="rId2" cstate="email"/>
          <a:srcRect/>
          <a:stretch>
            <a:fillRect/>
          </a:stretch>
        </p:blipFill>
        <p:spPr bwMode="auto">
          <a:xfrm>
            <a:off x="4191000" y="1600200"/>
            <a:ext cx="4267200" cy="4267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2"/>
          <p:cNvPicPr>
            <a:picLocks noChangeAspect="1" noChangeArrowheads="1"/>
          </p:cNvPicPr>
          <p:nvPr/>
        </p:nvPicPr>
        <p:blipFill>
          <a:blip r:embed="rId3" cstate="email"/>
          <a:srcRect/>
          <a:stretch>
            <a:fillRect/>
          </a:stretch>
        </p:blipFill>
        <p:spPr bwMode="auto">
          <a:xfrm>
            <a:off x="152400" y="1524000"/>
            <a:ext cx="4641850" cy="4725988"/>
          </a:xfrm>
          <a:prstGeom prst="rect">
            <a:avLst/>
          </a:prstGeom>
          <a:noFill/>
          <a:ln w="12700">
            <a:noFill/>
            <a:miter lim="800000"/>
            <a:headEnd type="none" w="lg" len="med"/>
            <a:tailEnd type="none" w="lg" len="med"/>
          </a:ln>
          <a:effectLst/>
        </p:spPr>
      </p:pic>
      <p:sp>
        <p:nvSpPr>
          <p:cNvPr id="125955" name="Rectangle 3"/>
          <p:cNvSpPr>
            <a:spLocks noGrp="1" noChangeArrowheads="1"/>
          </p:cNvSpPr>
          <p:nvPr>
            <p:ph type="title"/>
          </p:nvPr>
        </p:nvSpPr>
        <p:spPr/>
        <p:txBody>
          <a:bodyPr/>
          <a:lstStyle/>
          <a:p>
            <a:r>
              <a:rPr lang="en-US" noProof="0"/>
              <a:t>Why we do what we do...</a:t>
            </a:r>
          </a:p>
        </p:txBody>
      </p:sp>
      <p:pic>
        <p:nvPicPr>
          <p:cNvPr id="125957" name="Picture 5"/>
          <p:cNvPicPr>
            <a:picLocks noChangeAspect="1" noChangeArrowheads="1"/>
          </p:cNvPicPr>
          <p:nvPr/>
        </p:nvPicPr>
        <p:blipFill>
          <a:blip r:embed="rId4" cstate="email"/>
          <a:srcRect/>
          <a:stretch>
            <a:fillRect/>
          </a:stretch>
        </p:blipFill>
        <p:spPr bwMode="auto">
          <a:xfrm>
            <a:off x="5029200" y="1524000"/>
            <a:ext cx="4000500" cy="4724400"/>
          </a:xfrm>
          <a:prstGeom prst="rect">
            <a:avLst/>
          </a:prstGeom>
          <a:noFill/>
          <a:ln w="9525">
            <a:noFill/>
            <a:miter lim="800000"/>
            <a:headEnd/>
            <a:tailEnd/>
          </a:ln>
          <a:effectLst/>
        </p:spPr>
      </p:pic>
      <p:sp>
        <p:nvSpPr>
          <p:cNvPr id="5" name="TextBox 4"/>
          <p:cNvSpPr txBox="1"/>
          <p:nvPr/>
        </p:nvSpPr>
        <p:spPr>
          <a:xfrm>
            <a:off x="838200" y="6226314"/>
            <a:ext cx="8001000" cy="707886"/>
          </a:xfrm>
          <a:prstGeom prst="rect">
            <a:avLst/>
          </a:prstGeom>
          <a:noFill/>
        </p:spPr>
        <p:txBody>
          <a:bodyPr wrap="square" rtlCol="0">
            <a:spAutoFit/>
          </a:bodyPr>
          <a:lstStyle/>
          <a:p>
            <a:r>
              <a:rPr lang="en-US" sz="2000" dirty="0" smtClean="0">
                <a:latin typeface="+mn-lt"/>
              </a:rPr>
              <a:t>AguaClara: Whenever possible provide local water treatment infrastructure rather than requiring every household to treat their own water</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59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595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Tamara Stacked Rapid Sand Filter Inauguration</a:t>
            </a:r>
            <a:endParaRPr lang="en-US" noProof="0"/>
          </a:p>
        </p:txBody>
      </p:sp>
      <p:pic>
        <p:nvPicPr>
          <p:cNvPr id="131074" name="Picture 2" descr="https://lh4.googleusercontent.com/-NHJAt46ZENs/TyMGoYMvfOI/AAAAAAAAmSY/CB-4OvsjR00/s912/IMG_5605.JPG"/>
          <p:cNvPicPr>
            <a:picLocks noChangeAspect="1" noChangeArrowheads="1"/>
          </p:cNvPicPr>
          <p:nvPr/>
        </p:nvPicPr>
        <p:blipFill>
          <a:blip r:embed="rId2" cstate="email"/>
          <a:srcRect/>
          <a:stretch>
            <a:fillRect/>
          </a:stretch>
        </p:blipFill>
        <p:spPr bwMode="auto">
          <a:xfrm>
            <a:off x="381000" y="1523999"/>
            <a:ext cx="8001000" cy="5334001"/>
          </a:xfrm>
          <a:prstGeom prst="rect">
            <a:avLst/>
          </a:prstGeom>
          <a:noFill/>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Tamara Inauguration: January 2012</a:t>
            </a:r>
            <a:endParaRPr lang="en-US" noProof="0"/>
          </a:p>
        </p:txBody>
      </p:sp>
      <p:pic>
        <p:nvPicPr>
          <p:cNvPr id="134146" name="Picture 2" descr="https://lh6.googleusercontent.com/-2yzibOBE1FY/TyMHSMhy0XI/AAAAAAAAmTg/bedQFI4y7XU/s912/IMG_5614.JPG"/>
          <p:cNvPicPr>
            <a:picLocks noChangeAspect="1" noChangeArrowheads="1"/>
          </p:cNvPicPr>
          <p:nvPr/>
        </p:nvPicPr>
        <p:blipFill>
          <a:blip r:embed="rId2" cstate="email"/>
          <a:srcRect/>
          <a:stretch>
            <a:fillRect/>
          </a:stretch>
        </p:blipFill>
        <p:spPr bwMode="auto">
          <a:xfrm>
            <a:off x="685800" y="1574799"/>
            <a:ext cx="7924800" cy="5283201"/>
          </a:xfrm>
          <a:prstGeom prst="rect">
            <a:avLst/>
          </a:prstGeom>
          <a:noFill/>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Alauca Inauguration:</a:t>
            </a:r>
            <a:br>
              <a:rPr lang="en-US" noProof="0" smtClean="0"/>
            </a:br>
            <a:r>
              <a:rPr lang="en-US" noProof="0" smtClean="0"/>
              <a:t>Feb. 2012</a:t>
            </a:r>
            <a:endParaRPr lang="en-US" noProof="0"/>
          </a:p>
        </p:txBody>
      </p:sp>
      <p:pic>
        <p:nvPicPr>
          <p:cNvPr id="126978" name="Picture 2" descr="https://lh3.googleusercontent.com/-k2PjgCnjjWs/TzLV3ca773I/AAAAAAAAmhY/TqH_eg88iPA/s640/IMG_1145.JPG"/>
          <p:cNvPicPr>
            <a:picLocks noChangeAspect="1" noChangeArrowheads="1"/>
          </p:cNvPicPr>
          <p:nvPr/>
        </p:nvPicPr>
        <p:blipFill>
          <a:blip r:embed="rId2" cstate="email"/>
          <a:srcRect/>
          <a:stretch>
            <a:fillRect/>
          </a:stretch>
        </p:blipFill>
        <p:spPr bwMode="auto">
          <a:xfrm>
            <a:off x="990600" y="1524000"/>
            <a:ext cx="6934200" cy="5200650"/>
          </a:xfrm>
          <a:prstGeom prst="rect">
            <a:avLst/>
          </a:prstGeom>
          <a:noFill/>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noProof="0"/>
          </a:p>
        </p:txBody>
      </p:sp>
      <p:sp>
        <p:nvSpPr>
          <p:cNvPr id="3" name="Content Placeholder 2"/>
          <p:cNvSpPr>
            <a:spLocks noGrp="1"/>
          </p:cNvSpPr>
          <p:nvPr>
            <p:ph idx="1"/>
          </p:nvPr>
        </p:nvSpPr>
        <p:spPr/>
        <p:txBody>
          <a:bodyPr/>
          <a:lstStyle/>
          <a:p>
            <a:endParaRPr lang="en-US"/>
          </a:p>
        </p:txBody>
      </p:sp>
      <p:pic>
        <p:nvPicPr>
          <p:cNvPr id="643074" name="Picture 2" descr="C:\Documents and Settings\mw24\Desktop\New Folder\Jacobo Nunez\IMG_0044.JPG"/>
          <p:cNvPicPr>
            <a:picLocks noChangeAspect="1" noChangeArrowheads="1"/>
          </p:cNvPicPr>
          <p:nvPr/>
        </p:nvPicPr>
        <p:blipFill>
          <a:blip r:embed="rId3" cstate="email"/>
          <a:srcRect/>
          <a:stretch>
            <a:fillRect/>
          </a:stretch>
        </p:blipFill>
        <p:spPr bwMode="auto">
          <a:xfrm>
            <a:off x="0" y="0"/>
            <a:ext cx="9144000" cy="6858000"/>
          </a:xfrm>
          <a:prstGeom prst="rect">
            <a:avLst/>
          </a:prstGeom>
          <a:noFill/>
        </p:spPr>
      </p:pic>
      <p:sp>
        <p:nvSpPr>
          <p:cNvPr id="5" name="Rounded Rectangular Callout 4"/>
          <p:cNvSpPr/>
          <p:nvPr/>
        </p:nvSpPr>
        <p:spPr>
          <a:xfrm>
            <a:off x="5029200" y="0"/>
            <a:ext cx="4114800" cy="2133600"/>
          </a:xfrm>
          <a:prstGeom prst="wedgeRoundRectCallout">
            <a:avLst>
              <a:gd name="adj1" fmla="val -67871"/>
              <a:gd name="adj2" fmla="val 116819"/>
              <a:gd name="adj3" fmla="val 16667"/>
            </a:avLst>
          </a:prstGeom>
          <a:solidFill>
            <a:srgbClr val="FFFFFF">
              <a:alpha val="4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smtClean="0">
                <a:solidFill>
                  <a:schemeClr val="tx1"/>
                </a:solidFill>
              </a:rPr>
              <a:t>What can we do to treat the dirty water that we are providing  to rural communities?</a:t>
            </a:r>
            <a:endParaRPr lang="en-US" sz="3200" dirty="0">
              <a:solidFill>
                <a:schemeClr val="tx1"/>
              </a:solidFill>
            </a:endParaRPr>
          </a:p>
        </p:txBody>
      </p:sp>
      <p:grpSp>
        <p:nvGrpSpPr>
          <p:cNvPr id="8" name="Group 7"/>
          <p:cNvGrpSpPr/>
          <p:nvPr/>
        </p:nvGrpSpPr>
        <p:grpSpPr>
          <a:xfrm>
            <a:off x="4800600" y="-228600"/>
            <a:ext cx="4038600" cy="3886200"/>
            <a:chOff x="4800600" y="-228600"/>
            <a:chExt cx="4038600" cy="3886200"/>
          </a:xfrm>
        </p:grpSpPr>
        <p:sp>
          <p:nvSpPr>
            <p:cNvPr id="7" name="Cloud Callout 6"/>
            <p:cNvSpPr/>
            <p:nvPr/>
          </p:nvSpPr>
          <p:spPr>
            <a:xfrm>
              <a:off x="4800600" y="-228600"/>
              <a:ext cx="4038600" cy="3886200"/>
            </a:xfrm>
            <a:prstGeom prst="cloudCallout">
              <a:avLst>
                <a:gd name="adj1" fmla="val -71494"/>
                <a:gd name="adj2" fmla="val 11089"/>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pic>
          <p:nvPicPr>
            <p:cNvPr id="6" name="Picture 2" descr="https://lh6.googleusercontent.com/-uQm5zgyFyM4/T7_JZqW4kzI/AAAAAAAArFw/YIb3SyudrnA/w497-h373/2012-05-25"/>
            <p:cNvPicPr>
              <a:picLocks noChangeAspect="1" noChangeArrowheads="1"/>
            </p:cNvPicPr>
            <p:nvPr/>
          </p:nvPicPr>
          <p:blipFill>
            <a:blip r:embed="rId4" cstate="email"/>
            <a:srcRect/>
            <a:stretch>
              <a:fillRect/>
            </a:stretch>
          </p:blipFill>
          <p:spPr bwMode="auto">
            <a:xfrm flipH="1">
              <a:off x="6096000" y="228600"/>
              <a:ext cx="1807758" cy="2718927"/>
            </a:xfrm>
            <a:prstGeom prst="rect">
              <a:avLst/>
            </a:prstGeom>
            <a:ln>
              <a:noFill/>
            </a:ln>
            <a:effectLst>
              <a:softEdge rad="112500"/>
            </a:effectLst>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Alauca results</a:t>
            </a:r>
            <a:endParaRPr lang="en-US" noProof="0"/>
          </a:p>
        </p:txBody>
      </p:sp>
      <p:pic>
        <p:nvPicPr>
          <p:cNvPr id="1026" name="Picture 2" descr="https://lh6.googleusercontent.com/-uQm5zgyFyM4/T7_JZqW4kzI/AAAAAAAArFw/YIb3SyudrnA/w497-h373/2012-05-25"/>
          <p:cNvPicPr>
            <a:picLocks noChangeAspect="1" noChangeArrowheads="1"/>
          </p:cNvPicPr>
          <p:nvPr/>
        </p:nvPicPr>
        <p:blipFill>
          <a:blip r:embed="rId2" cstate="email"/>
          <a:srcRect/>
          <a:stretch>
            <a:fillRect/>
          </a:stretch>
        </p:blipFill>
        <p:spPr bwMode="auto">
          <a:xfrm flipH="1">
            <a:off x="2743200" y="1524000"/>
            <a:ext cx="3429000" cy="5157327"/>
          </a:xfrm>
          <a:prstGeom prst="rect">
            <a:avLst/>
          </a:prstGeom>
          <a:noFill/>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Atima</a:t>
            </a:r>
            <a:endParaRPr lang="en-US" noProof="0"/>
          </a:p>
        </p:txBody>
      </p:sp>
      <p:pic>
        <p:nvPicPr>
          <p:cNvPr id="137218" name="Picture 2" descr="https://lh6.googleusercontent.com/-b-70N181c2A/TwX50UPbmPI/AAAAAAAAkO4/gamwG2ZAI-k/s912/DSC_1027.JPG"/>
          <p:cNvPicPr>
            <a:picLocks noChangeAspect="1" noChangeArrowheads="1"/>
          </p:cNvPicPr>
          <p:nvPr/>
        </p:nvPicPr>
        <p:blipFill>
          <a:blip r:embed="rId2" cstate="email"/>
          <a:srcRect/>
          <a:stretch>
            <a:fillRect/>
          </a:stretch>
        </p:blipFill>
        <p:spPr bwMode="auto">
          <a:xfrm>
            <a:off x="0" y="1219200"/>
            <a:ext cx="9144000" cy="5638800"/>
          </a:xfrm>
          <a:prstGeom prst="rect">
            <a:avLst/>
          </a:prstGeom>
          <a:noFill/>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noProof="0"/>
          </a:p>
        </p:txBody>
      </p:sp>
      <p:pic>
        <p:nvPicPr>
          <p:cNvPr id="138242" name="Picture 2" descr="https://lh5.googleusercontent.com/-7cJjFhzcHZA/TzltHJSTF8I/AAAAAAAAmk4/690UnDs9Wts/s800/DSC07095.JPG"/>
          <p:cNvPicPr>
            <a:picLocks noChangeAspect="1" noChangeArrowheads="1"/>
          </p:cNvPicPr>
          <p:nvPr/>
        </p:nvPicPr>
        <p:blipFill>
          <a:blip r:embed="rId2" cstate="email"/>
          <a:srcRect/>
          <a:stretch>
            <a:fillRect/>
          </a:stretch>
        </p:blipFill>
        <p:spPr bwMode="auto">
          <a:xfrm>
            <a:off x="0" y="0"/>
            <a:ext cx="91440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noProof="0"/>
          </a:p>
        </p:txBody>
      </p:sp>
      <p:pic>
        <p:nvPicPr>
          <p:cNvPr id="141314" name="Picture 2" descr="https://lh3.googleusercontent.com/-BGcpgZnRkI0/TzluHupT2oI/AAAAAAAAmmA/s0YwIaycjVI/s800/DSC07134.JPG"/>
          <p:cNvPicPr>
            <a:picLocks noChangeAspect="1" noChangeArrowheads="1"/>
          </p:cNvPicPr>
          <p:nvPr/>
        </p:nvPicPr>
        <p:blipFill>
          <a:blip r:embed="rId2" cstate="email"/>
          <a:srcRect/>
          <a:stretch>
            <a:fillRect/>
          </a:stretch>
        </p:blipFill>
        <p:spPr bwMode="auto">
          <a:xfrm>
            <a:off x="0" y="0"/>
            <a:ext cx="9144000" cy="6858000"/>
          </a:xfrm>
          <a:prstGeom prst="rect">
            <a:avLst/>
          </a:prstGeom>
          <a:noFill/>
        </p:spPr>
      </p:pic>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noProof="0"/>
          </a:p>
        </p:txBody>
      </p:sp>
      <p:pic>
        <p:nvPicPr>
          <p:cNvPr id="148482" name="Picture 2" descr="https://lh3.googleusercontent.com/-nkt81VGWrg4/Tzlwx4cqruI/AAAAAAAAmok/_aMIIagfBAo/s912/DSC_1281.JPG"/>
          <p:cNvPicPr>
            <a:picLocks noChangeAspect="1" noChangeArrowheads="1"/>
          </p:cNvPicPr>
          <p:nvPr/>
        </p:nvPicPr>
        <p:blipFill>
          <a:blip r:embed="rId2" cstate="email"/>
          <a:srcRect/>
          <a:stretch>
            <a:fillRect/>
          </a:stretch>
        </p:blipFill>
        <p:spPr bwMode="auto">
          <a:xfrm>
            <a:off x="-533401" y="0"/>
            <a:ext cx="10286999" cy="6858001"/>
          </a:xfrm>
          <a:prstGeom prst="rect">
            <a:avLst/>
          </a:prstGeom>
          <a:noFill/>
        </p:spPr>
      </p:pic>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Atima Inauguration:</a:t>
            </a:r>
            <a:br>
              <a:rPr lang="en-US" noProof="0" smtClean="0"/>
            </a:br>
            <a:r>
              <a:rPr lang="en-US" noProof="0" smtClean="0"/>
              <a:t>July 2012</a:t>
            </a:r>
            <a:endParaRPr lang="en-US" noProof="0"/>
          </a:p>
        </p:txBody>
      </p:sp>
      <p:pic>
        <p:nvPicPr>
          <p:cNvPr id="1026" name="Picture 2" descr="https://lh4.googleusercontent.com/-Pchfnw3gmPw/UAQzAB9jBkI/AAAAAAAAnrw/GC4qROKTGHc/s912/IMG_6577.JPG"/>
          <p:cNvPicPr>
            <a:picLocks noChangeAspect="1" noChangeArrowheads="1"/>
          </p:cNvPicPr>
          <p:nvPr/>
        </p:nvPicPr>
        <p:blipFill>
          <a:blip r:embed="rId2" cstate="email"/>
          <a:srcRect/>
          <a:stretch>
            <a:fillRect/>
          </a:stretch>
        </p:blipFill>
        <p:spPr bwMode="auto">
          <a:xfrm>
            <a:off x="762000" y="1555952"/>
            <a:ext cx="7848600" cy="5232401"/>
          </a:xfrm>
          <a:prstGeom prst="rect">
            <a:avLst/>
          </a:prstGeom>
          <a:noFill/>
        </p:spPr>
      </p:pic>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Why has AguaClara succeeded?</a:t>
            </a:r>
            <a:endParaRPr lang="en-US" noProof="0"/>
          </a:p>
        </p:txBody>
      </p:sp>
      <p:sp>
        <p:nvSpPr>
          <p:cNvPr id="3" name="Content Placeholder 2"/>
          <p:cNvSpPr>
            <a:spLocks noGrp="1"/>
          </p:cNvSpPr>
          <p:nvPr>
            <p:ph idx="1"/>
          </p:nvPr>
        </p:nvSpPr>
        <p:spPr/>
        <p:txBody>
          <a:bodyPr/>
          <a:lstStyle/>
          <a:p>
            <a:r>
              <a:rPr lang="en-US" noProof="0" smtClean="0"/>
              <a:t>Community Friendly</a:t>
            </a:r>
          </a:p>
          <a:p>
            <a:r>
              <a:rPr lang="en-US" noProof="0" smtClean="0"/>
              <a:t>Operator Friendly</a:t>
            </a:r>
          </a:p>
          <a:p>
            <a:r>
              <a:rPr lang="en-US" noProof="0" smtClean="0"/>
              <a:t>Relationships - Trust</a:t>
            </a:r>
          </a:p>
          <a:p>
            <a:r>
              <a:rPr lang="en-US" noProof="0" smtClean="0"/>
              <a:t>Team work – Partnerships</a:t>
            </a:r>
          </a:p>
          <a:p>
            <a:r>
              <a:rPr lang="en-US" noProof="0" smtClean="0"/>
              <a:t>The best technology available</a:t>
            </a:r>
          </a:p>
          <a:p>
            <a:r>
              <a:rPr lang="en-US" noProof="0" smtClean="0"/>
              <a:t>Based on science</a:t>
            </a:r>
          </a:p>
          <a:p>
            <a:r>
              <a:rPr lang="en-US" noProof="0" smtClean="0"/>
              <a:t>A network of win-win!</a:t>
            </a:r>
          </a:p>
          <a:p>
            <a:endParaRPr lang="en-US" noProof="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Guiding Philosophies</a:t>
            </a:r>
            <a:endParaRPr lang="en-US" noProof="0"/>
          </a:p>
        </p:txBody>
      </p:sp>
      <p:sp>
        <p:nvSpPr>
          <p:cNvPr id="3" name="Content Placeholder 2"/>
          <p:cNvSpPr>
            <a:spLocks noGrp="1"/>
          </p:cNvSpPr>
          <p:nvPr>
            <p:ph idx="1"/>
          </p:nvPr>
        </p:nvSpPr>
        <p:spPr>
          <a:xfrm>
            <a:off x="457200" y="1600200"/>
            <a:ext cx="8305800" cy="4525963"/>
          </a:xfrm>
        </p:spPr>
        <p:txBody>
          <a:bodyPr/>
          <a:lstStyle/>
          <a:p>
            <a:r>
              <a:rPr lang="en-US" sz="2800" noProof="0" smtClean="0"/>
              <a:t>Dream Boldly – Create plans to do more tomorrow than what you can do today </a:t>
            </a:r>
          </a:p>
          <a:p>
            <a:r>
              <a:rPr lang="en-US" sz="2800" noProof="0" smtClean="0"/>
              <a:t>Adapt as the program evolves – Develop new systems so that we are ready to go global</a:t>
            </a:r>
          </a:p>
          <a:p>
            <a:r>
              <a:rPr lang="en-US" sz="2800" noProof="0" smtClean="0"/>
              <a:t>Efficiency – Create jigs to move into production mode and to replicate</a:t>
            </a:r>
          </a:p>
          <a:p>
            <a:r>
              <a:rPr lang="en-US" sz="2800" noProof="0" smtClean="0"/>
              <a:t>Distributed intelligence – Collaborate with partners to take advantage of local knowledge </a:t>
            </a:r>
          </a:p>
          <a:p>
            <a:r>
              <a:rPr lang="en-US" sz="2800" noProof="0" smtClean="0"/>
              <a:t>Nested governance, capacity building, and empowerment</a:t>
            </a:r>
          </a:p>
          <a:p>
            <a:endParaRPr lang="en-US" sz="2800" noProof="0"/>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Big ideas</a:t>
            </a:r>
            <a:endParaRPr lang="en-US" noProof="0"/>
          </a:p>
        </p:txBody>
      </p:sp>
      <p:sp>
        <p:nvSpPr>
          <p:cNvPr id="3" name="Content Placeholder 2"/>
          <p:cNvSpPr>
            <a:spLocks noGrp="1"/>
          </p:cNvSpPr>
          <p:nvPr>
            <p:ph idx="1"/>
          </p:nvPr>
        </p:nvSpPr>
        <p:spPr/>
        <p:txBody>
          <a:bodyPr/>
          <a:lstStyle/>
          <a:p>
            <a:r>
              <a:rPr lang="en-US" noProof="0" smtClean="0"/>
              <a:t>The operator!</a:t>
            </a:r>
          </a:p>
          <a:p>
            <a:r>
              <a:rPr lang="en-US" noProof="0" smtClean="0"/>
              <a:t>Simplicity on the other side of complexity</a:t>
            </a:r>
          </a:p>
          <a:p>
            <a:pPr lvl="1"/>
            <a:r>
              <a:rPr lang="en-US" noProof="0" smtClean="0"/>
              <a:t>No electronics required for plant operation!</a:t>
            </a:r>
          </a:p>
          <a:p>
            <a:pPr lvl="1"/>
            <a:r>
              <a:rPr lang="en-US" noProof="0" smtClean="0"/>
              <a:t>No electricity needed!</a:t>
            </a:r>
          </a:p>
          <a:p>
            <a:r>
              <a:rPr lang="en-US" noProof="0" smtClean="0"/>
              <a:t>Local materials</a:t>
            </a:r>
          </a:p>
          <a:p>
            <a:r>
              <a:rPr lang="en-US" noProof="0" smtClean="0"/>
              <a:t>Local Ownership</a:t>
            </a:r>
          </a:p>
          <a:p>
            <a:r>
              <a:rPr lang="en-US" noProof="0" smtClean="0"/>
              <a:t>Local Accountability</a:t>
            </a:r>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If only we had the solution set!</a:t>
            </a:r>
            <a:endParaRPr lang="en-US" noProof="0"/>
          </a:p>
        </p:txBody>
      </p:sp>
      <p:sp>
        <p:nvSpPr>
          <p:cNvPr id="3" name="Content Placeholder 2"/>
          <p:cNvSpPr>
            <a:spLocks noGrp="1"/>
          </p:cNvSpPr>
          <p:nvPr>
            <p:ph idx="1"/>
          </p:nvPr>
        </p:nvSpPr>
        <p:spPr/>
        <p:txBody>
          <a:bodyPr/>
          <a:lstStyle/>
          <a:p>
            <a:r>
              <a:rPr lang="en-US" noProof="0" smtClean="0"/>
              <a:t>I am calling on you to do something that has never been done before.</a:t>
            </a:r>
          </a:p>
          <a:p>
            <a:r>
              <a:rPr lang="en-US" noProof="0" smtClean="0"/>
              <a:t>This is not a homework assignment where the professor already knows the solution</a:t>
            </a:r>
          </a:p>
          <a:p>
            <a:r>
              <a:rPr lang="en-US" noProof="0" smtClean="0"/>
              <a:t>We are co creators in this global effort to provide safe drinking water for 2+ billion people</a:t>
            </a:r>
          </a:p>
          <a:p>
            <a:r>
              <a:rPr lang="en-US" noProof="0" smtClean="0"/>
              <a:t>You have the capacity to create new solutions</a:t>
            </a:r>
          </a:p>
          <a:p>
            <a:r>
              <a:rPr lang="en-US" noProof="0" smtClean="0"/>
              <a:t>Together we are amazing! </a:t>
            </a: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7778" name="Rectangle 2"/>
          <p:cNvSpPr>
            <a:spLocks noGrp="1" noChangeArrowheads="1"/>
          </p:cNvSpPr>
          <p:nvPr>
            <p:ph type="title"/>
          </p:nvPr>
        </p:nvSpPr>
        <p:spPr/>
        <p:txBody>
          <a:bodyPr/>
          <a:lstStyle/>
          <a:p>
            <a:r>
              <a:rPr lang="en-US" noProof="0"/>
              <a:t>Gravity Water Supply</a:t>
            </a:r>
          </a:p>
        </p:txBody>
      </p:sp>
      <p:sp>
        <p:nvSpPr>
          <p:cNvPr id="587779" name="Freeform 3"/>
          <p:cNvSpPr>
            <a:spLocks/>
          </p:cNvSpPr>
          <p:nvPr/>
        </p:nvSpPr>
        <p:spPr bwMode="auto">
          <a:xfrm>
            <a:off x="-52388" y="2990850"/>
            <a:ext cx="9288463" cy="3919538"/>
          </a:xfrm>
          <a:custGeom>
            <a:avLst/>
            <a:gdLst/>
            <a:ahLst/>
            <a:cxnLst>
              <a:cxn ang="0">
                <a:pos x="25" y="0"/>
              </a:cxn>
              <a:cxn ang="0">
                <a:pos x="657" y="276"/>
              </a:cxn>
              <a:cxn ang="0">
                <a:pos x="1374" y="140"/>
              </a:cxn>
              <a:cxn ang="0">
                <a:pos x="1917" y="922"/>
              </a:cxn>
              <a:cxn ang="0">
                <a:pos x="2433" y="1524"/>
              </a:cxn>
              <a:cxn ang="0">
                <a:pos x="3009" y="1284"/>
              </a:cxn>
              <a:cxn ang="0">
                <a:pos x="3351" y="1254"/>
              </a:cxn>
              <a:cxn ang="0">
                <a:pos x="3801" y="1206"/>
              </a:cxn>
              <a:cxn ang="0">
                <a:pos x="4180" y="873"/>
              </a:cxn>
              <a:cxn ang="0">
                <a:pos x="4583" y="1029"/>
              </a:cxn>
              <a:cxn ang="0">
                <a:pos x="5834" y="1251"/>
              </a:cxn>
              <a:cxn ang="0">
                <a:pos x="5826" y="2452"/>
              </a:cxn>
              <a:cxn ang="0">
                <a:pos x="8" y="2461"/>
              </a:cxn>
              <a:cxn ang="0">
                <a:pos x="25" y="0"/>
              </a:cxn>
              <a:cxn ang="0">
                <a:pos x="25" y="0"/>
              </a:cxn>
            </a:cxnLst>
            <a:rect l="0" t="0" r="r" b="b"/>
            <a:pathLst>
              <a:path w="5851" h="2469">
                <a:moveTo>
                  <a:pt x="25" y="0"/>
                </a:moveTo>
                <a:cubicBezTo>
                  <a:pt x="130" y="49"/>
                  <a:pt x="532" y="231"/>
                  <a:pt x="657" y="276"/>
                </a:cubicBezTo>
                <a:cubicBezTo>
                  <a:pt x="782" y="321"/>
                  <a:pt x="1164" y="32"/>
                  <a:pt x="1374" y="140"/>
                </a:cubicBezTo>
                <a:cubicBezTo>
                  <a:pt x="1584" y="248"/>
                  <a:pt x="1741" y="691"/>
                  <a:pt x="1917" y="922"/>
                </a:cubicBezTo>
                <a:cubicBezTo>
                  <a:pt x="2093" y="1153"/>
                  <a:pt x="2251" y="1464"/>
                  <a:pt x="2433" y="1524"/>
                </a:cubicBezTo>
                <a:cubicBezTo>
                  <a:pt x="2615" y="1584"/>
                  <a:pt x="2856" y="1329"/>
                  <a:pt x="3009" y="1284"/>
                </a:cubicBezTo>
                <a:cubicBezTo>
                  <a:pt x="3162" y="1239"/>
                  <a:pt x="3219" y="1267"/>
                  <a:pt x="3351" y="1254"/>
                </a:cubicBezTo>
                <a:cubicBezTo>
                  <a:pt x="3483" y="1241"/>
                  <a:pt x="3663" y="1269"/>
                  <a:pt x="3801" y="1206"/>
                </a:cubicBezTo>
                <a:cubicBezTo>
                  <a:pt x="3939" y="1143"/>
                  <a:pt x="4050" y="902"/>
                  <a:pt x="4180" y="873"/>
                </a:cubicBezTo>
                <a:cubicBezTo>
                  <a:pt x="4310" y="844"/>
                  <a:pt x="4307" y="966"/>
                  <a:pt x="4583" y="1029"/>
                </a:cubicBezTo>
                <a:cubicBezTo>
                  <a:pt x="4788" y="1224"/>
                  <a:pt x="5546" y="1235"/>
                  <a:pt x="5834" y="1251"/>
                </a:cubicBezTo>
                <a:cubicBezTo>
                  <a:pt x="5826" y="1465"/>
                  <a:pt x="5851" y="2206"/>
                  <a:pt x="5826" y="2452"/>
                </a:cubicBezTo>
                <a:cubicBezTo>
                  <a:pt x="5620" y="2469"/>
                  <a:pt x="206" y="2469"/>
                  <a:pt x="8" y="2461"/>
                </a:cubicBezTo>
                <a:cubicBezTo>
                  <a:pt x="0" y="2156"/>
                  <a:pt x="22" y="513"/>
                  <a:pt x="25" y="0"/>
                </a:cubicBezTo>
                <a:cubicBezTo>
                  <a:pt x="25" y="0"/>
                  <a:pt x="25" y="0"/>
                  <a:pt x="25" y="0"/>
                </a:cubicBezTo>
                <a:close/>
              </a:path>
            </a:pathLst>
          </a:custGeom>
          <a:solidFill>
            <a:srgbClr val="449D35">
              <a:alpha val="50000"/>
            </a:srgbClr>
          </a:solidFill>
          <a:ln w="12700" cap="flat" cmpd="sng">
            <a:noFill/>
            <a:prstDash val="solid"/>
            <a:round/>
            <a:headEnd type="none" w="lg" len="med"/>
            <a:tailEnd type="none" w="lg" len="med"/>
          </a:ln>
          <a:effectLst/>
        </p:spPr>
        <p:txBody>
          <a:bodyPr wrap="none" anchor="ctr">
            <a:spAutoFit/>
          </a:bodyPr>
          <a:lstStyle/>
          <a:p>
            <a:endParaRPr lang="en-US"/>
          </a:p>
        </p:txBody>
      </p:sp>
      <p:grpSp>
        <p:nvGrpSpPr>
          <p:cNvPr id="2" name="Group 4"/>
          <p:cNvGrpSpPr>
            <a:grpSpLocks/>
          </p:cNvGrpSpPr>
          <p:nvPr/>
        </p:nvGrpSpPr>
        <p:grpSpPr bwMode="auto">
          <a:xfrm>
            <a:off x="6986588" y="4378325"/>
            <a:ext cx="314325" cy="312738"/>
            <a:chOff x="4401" y="2758"/>
            <a:chExt cx="198" cy="197"/>
          </a:xfrm>
        </p:grpSpPr>
        <p:sp>
          <p:nvSpPr>
            <p:cNvPr id="587781" name="Rectangle 5"/>
            <p:cNvSpPr>
              <a:spLocks noChangeArrowheads="1"/>
            </p:cNvSpPr>
            <p:nvPr/>
          </p:nvSpPr>
          <p:spPr bwMode="auto">
            <a:xfrm>
              <a:off x="4401" y="2806"/>
              <a:ext cx="198" cy="148"/>
            </a:xfrm>
            <a:prstGeom prst="rect">
              <a:avLst/>
            </a:prstGeom>
            <a:solidFill>
              <a:schemeClr val="hlink"/>
            </a:solidFill>
            <a:ln w="12700">
              <a:noFill/>
              <a:miter lim="800000"/>
              <a:headEnd type="none" w="lg" len="med"/>
              <a:tailEnd type="none" w="lg" len="med"/>
            </a:ln>
            <a:effectLst/>
          </p:spPr>
          <p:txBody>
            <a:bodyPr anchor="ctr">
              <a:spAutoFit/>
            </a:bodyPr>
            <a:lstStyle/>
            <a:p>
              <a:endParaRPr lang="en-US"/>
            </a:p>
          </p:txBody>
        </p:sp>
        <p:sp>
          <p:nvSpPr>
            <p:cNvPr id="587782" name="Rectangle 6"/>
            <p:cNvSpPr>
              <a:spLocks noChangeArrowheads="1"/>
            </p:cNvSpPr>
            <p:nvPr/>
          </p:nvSpPr>
          <p:spPr bwMode="auto">
            <a:xfrm>
              <a:off x="4401" y="2758"/>
              <a:ext cx="198" cy="197"/>
            </a:xfrm>
            <a:prstGeom prst="rect">
              <a:avLst/>
            </a:prstGeom>
            <a:noFill/>
            <a:ln w="12700">
              <a:solidFill>
                <a:schemeClr val="tx1"/>
              </a:solidFill>
              <a:miter lim="800000"/>
              <a:headEnd type="none" w="lg" len="med"/>
              <a:tailEnd type="none" w="lg" len="med"/>
            </a:ln>
            <a:effectLst/>
          </p:spPr>
          <p:txBody>
            <a:bodyPr anchor="ctr">
              <a:spAutoFit/>
            </a:bodyPr>
            <a:lstStyle/>
            <a:p>
              <a:endParaRPr lang="en-US"/>
            </a:p>
          </p:txBody>
        </p:sp>
      </p:grpSp>
      <p:grpSp>
        <p:nvGrpSpPr>
          <p:cNvPr id="3" name="Group 7"/>
          <p:cNvGrpSpPr>
            <a:grpSpLocks/>
          </p:cNvGrpSpPr>
          <p:nvPr/>
        </p:nvGrpSpPr>
        <p:grpSpPr bwMode="auto">
          <a:xfrm>
            <a:off x="93663" y="2967038"/>
            <a:ext cx="511175" cy="292100"/>
            <a:chOff x="59" y="1869"/>
            <a:chExt cx="322" cy="184"/>
          </a:xfrm>
        </p:grpSpPr>
        <p:sp>
          <p:nvSpPr>
            <p:cNvPr id="587784" name="Freeform 8"/>
            <p:cNvSpPr>
              <a:spLocks/>
            </p:cNvSpPr>
            <p:nvPr/>
          </p:nvSpPr>
          <p:spPr bwMode="auto">
            <a:xfrm>
              <a:off x="59" y="1925"/>
              <a:ext cx="322" cy="128"/>
            </a:xfrm>
            <a:custGeom>
              <a:avLst/>
              <a:gdLst/>
              <a:ahLst/>
              <a:cxnLst>
                <a:cxn ang="0">
                  <a:pos x="0" y="0"/>
                </a:cxn>
                <a:cxn ang="0">
                  <a:pos x="331" y="128"/>
                </a:cxn>
                <a:cxn ang="0">
                  <a:pos x="331" y="0"/>
                </a:cxn>
                <a:cxn ang="0">
                  <a:pos x="0" y="0"/>
                </a:cxn>
              </a:cxnLst>
              <a:rect l="0" t="0" r="r" b="b"/>
              <a:pathLst>
                <a:path w="331" h="128">
                  <a:moveTo>
                    <a:pt x="0" y="0"/>
                  </a:moveTo>
                  <a:lnTo>
                    <a:pt x="331" y="128"/>
                  </a:lnTo>
                  <a:lnTo>
                    <a:pt x="331" y="0"/>
                  </a:lnTo>
                  <a:lnTo>
                    <a:pt x="0" y="0"/>
                  </a:lnTo>
                  <a:close/>
                </a:path>
              </a:pathLst>
            </a:custGeom>
            <a:solidFill>
              <a:schemeClr val="hlink"/>
            </a:solidFill>
            <a:ln w="12700" cap="flat" cmpd="sng">
              <a:solidFill>
                <a:schemeClr val="tx1"/>
              </a:solidFill>
              <a:prstDash val="solid"/>
              <a:round/>
              <a:headEnd type="none" w="lg" len="med"/>
              <a:tailEnd type="none" w="lg" len="med"/>
            </a:ln>
            <a:effectLst/>
          </p:spPr>
          <p:txBody>
            <a:bodyPr anchor="ctr">
              <a:spAutoFit/>
            </a:bodyPr>
            <a:lstStyle/>
            <a:p>
              <a:endParaRPr lang="en-US"/>
            </a:p>
          </p:txBody>
        </p:sp>
        <p:sp>
          <p:nvSpPr>
            <p:cNvPr id="587785" name="Rectangle 9"/>
            <p:cNvSpPr>
              <a:spLocks noChangeArrowheads="1"/>
            </p:cNvSpPr>
            <p:nvPr/>
          </p:nvSpPr>
          <p:spPr bwMode="auto">
            <a:xfrm>
              <a:off x="60" y="1869"/>
              <a:ext cx="321" cy="56"/>
            </a:xfrm>
            <a:prstGeom prst="rect">
              <a:avLst/>
            </a:prstGeom>
            <a:noFill/>
            <a:ln w="12700">
              <a:solidFill>
                <a:schemeClr val="tx1"/>
              </a:solidFill>
              <a:miter lim="800000"/>
              <a:headEnd type="none" w="lg" len="med"/>
              <a:tailEnd type="none" w="lg" len="med"/>
            </a:ln>
            <a:effectLst/>
          </p:spPr>
          <p:txBody>
            <a:bodyPr anchor="ctr">
              <a:spAutoFit/>
            </a:bodyPr>
            <a:lstStyle/>
            <a:p>
              <a:endParaRPr lang="en-US"/>
            </a:p>
          </p:txBody>
        </p:sp>
      </p:grpSp>
      <p:sp>
        <p:nvSpPr>
          <p:cNvPr id="587786" name="Freeform 10"/>
          <p:cNvSpPr>
            <a:spLocks/>
          </p:cNvSpPr>
          <p:nvPr/>
        </p:nvSpPr>
        <p:spPr bwMode="auto">
          <a:xfrm>
            <a:off x="587375" y="3167063"/>
            <a:ext cx="6432550" cy="1995487"/>
          </a:xfrm>
          <a:custGeom>
            <a:avLst/>
            <a:gdLst/>
            <a:ahLst/>
            <a:cxnLst>
              <a:cxn ang="0">
                <a:pos x="0" y="2"/>
              </a:cxn>
              <a:cxn ang="0">
                <a:pos x="104" y="0"/>
              </a:cxn>
              <a:cxn ang="0">
                <a:pos x="110" y="192"/>
              </a:cxn>
              <a:cxn ang="0">
                <a:pos x="856" y="46"/>
              </a:cxn>
              <a:cxn ang="0">
                <a:pos x="1478" y="882"/>
              </a:cxn>
              <a:cxn ang="0">
                <a:pos x="1748" y="1251"/>
              </a:cxn>
              <a:cxn ang="0">
                <a:pos x="2522" y="1257"/>
              </a:cxn>
              <a:cxn ang="0">
                <a:pos x="2924" y="1185"/>
              </a:cxn>
              <a:cxn ang="0">
                <a:pos x="3422" y="1143"/>
              </a:cxn>
              <a:cxn ang="0">
                <a:pos x="3785" y="822"/>
              </a:cxn>
              <a:cxn ang="0">
                <a:pos x="3968" y="891"/>
              </a:cxn>
              <a:cxn ang="0">
                <a:pos x="4052" y="903"/>
              </a:cxn>
            </a:cxnLst>
            <a:rect l="0" t="0" r="r" b="b"/>
            <a:pathLst>
              <a:path w="4052" h="1257">
                <a:moveTo>
                  <a:pt x="0" y="2"/>
                </a:moveTo>
                <a:cubicBezTo>
                  <a:pt x="17" y="2"/>
                  <a:pt x="62" y="0"/>
                  <a:pt x="104" y="0"/>
                </a:cubicBezTo>
                <a:cubicBezTo>
                  <a:pt x="104" y="82"/>
                  <a:pt x="110" y="126"/>
                  <a:pt x="110" y="192"/>
                </a:cubicBezTo>
                <a:cubicBezTo>
                  <a:pt x="346" y="293"/>
                  <a:pt x="675" y="46"/>
                  <a:pt x="856" y="46"/>
                </a:cubicBezTo>
                <a:cubicBezTo>
                  <a:pt x="1037" y="46"/>
                  <a:pt x="1329" y="681"/>
                  <a:pt x="1478" y="882"/>
                </a:cubicBezTo>
                <a:cubicBezTo>
                  <a:pt x="1627" y="1083"/>
                  <a:pt x="1658" y="1119"/>
                  <a:pt x="1748" y="1251"/>
                </a:cubicBezTo>
                <a:cubicBezTo>
                  <a:pt x="1928" y="1251"/>
                  <a:pt x="2336" y="1257"/>
                  <a:pt x="2522" y="1257"/>
                </a:cubicBezTo>
                <a:cubicBezTo>
                  <a:pt x="2696" y="1167"/>
                  <a:pt x="2762" y="1185"/>
                  <a:pt x="2924" y="1185"/>
                </a:cubicBezTo>
                <a:cubicBezTo>
                  <a:pt x="3086" y="1185"/>
                  <a:pt x="3278" y="1204"/>
                  <a:pt x="3422" y="1143"/>
                </a:cubicBezTo>
                <a:cubicBezTo>
                  <a:pt x="3566" y="1082"/>
                  <a:pt x="3694" y="864"/>
                  <a:pt x="3785" y="822"/>
                </a:cubicBezTo>
                <a:cubicBezTo>
                  <a:pt x="3876" y="780"/>
                  <a:pt x="3923" y="877"/>
                  <a:pt x="3968" y="891"/>
                </a:cubicBezTo>
                <a:cubicBezTo>
                  <a:pt x="4013" y="905"/>
                  <a:pt x="4035" y="901"/>
                  <a:pt x="4052" y="903"/>
                </a:cubicBezTo>
              </a:path>
            </a:pathLst>
          </a:custGeom>
          <a:noFill/>
          <a:ln w="38100" cap="flat" cmpd="sng">
            <a:solidFill>
              <a:schemeClr val="accent1"/>
            </a:solidFill>
            <a:prstDash val="solid"/>
            <a:round/>
            <a:headEnd type="none" w="lg" len="med"/>
            <a:tailEnd type="none" w="lg" len="med"/>
          </a:ln>
          <a:effectLst/>
        </p:spPr>
        <p:txBody>
          <a:bodyPr wrap="none" anchor="ctr">
            <a:spAutoFit/>
          </a:bodyPr>
          <a:lstStyle/>
          <a:p>
            <a:endParaRPr lang="en-US"/>
          </a:p>
        </p:txBody>
      </p:sp>
      <p:grpSp>
        <p:nvGrpSpPr>
          <p:cNvPr id="4" name="Group 11"/>
          <p:cNvGrpSpPr>
            <a:grpSpLocks/>
          </p:cNvGrpSpPr>
          <p:nvPr/>
        </p:nvGrpSpPr>
        <p:grpSpPr bwMode="auto">
          <a:xfrm>
            <a:off x="3257550" y="4800600"/>
            <a:ext cx="1609725" cy="633413"/>
            <a:chOff x="2052" y="3024"/>
            <a:chExt cx="1014" cy="399"/>
          </a:xfrm>
        </p:grpSpPr>
        <p:grpSp>
          <p:nvGrpSpPr>
            <p:cNvPr id="5" name="Group 12"/>
            <p:cNvGrpSpPr>
              <a:grpSpLocks/>
            </p:cNvGrpSpPr>
            <p:nvPr/>
          </p:nvGrpSpPr>
          <p:grpSpPr bwMode="auto">
            <a:xfrm>
              <a:off x="2196" y="3072"/>
              <a:ext cx="612" cy="189"/>
              <a:chOff x="2196" y="3072"/>
              <a:chExt cx="612" cy="189"/>
            </a:xfrm>
          </p:grpSpPr>
          <p:sp>
            <p:nvSpPr>
              <p:cNvPr id="587789" name="Line 13"/>
              <p:cNvSpPr>
                <a:spLocks noChangeShapeType="1"/>
              </p:cNvSpPr>
              <p:nvPr/>
            </p:nvSpPr>
            <p:spPr bwMode="auto">
              <a:xfrm>
                <a:off x="2196" y="3093"/>
                <a:ext cx="0" cy="144"/>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sp>
            <p:nvSpPr>
              <p:cNvPr id="587790" name="Line 14"/>
              <p:cNvSpPr>
                <a:spLocks noChangeShapeType="1"/>
              </p:cNvSpPr>
              <p:nvPr/>
            </p:nvSpPr>
            <p:spPr bwMode="auto">
              <a:xfrm>
                <a:off x="2283" y="3153"/>
                <a:ext cx="0" cy="90"/>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sp>
            <p:nvSpPr>
              <p:cNvPr id="587791" name="Line 15"/>
              <p:cNvSpPr>
                <a:spLocks noChangeShapeType="1"/>
              </p:cNvSpPr>
              <p:nvPr/>
            </p:nvSpPr>
            <p:spPr bwMode="auto">
              <a:xfrm>
                <a:off x="2633" y="3189"/>
                <a:ext cx="0" cy="60"/>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sp>
            <p:nvSpPr>
              <p:cNvPr id="587792" name="Line 16"/>
              <p:cNvSpPr>
                <a:spLocks noChangeShapeType="1"/>
              </p:cNvSpPr>
              <p:nvPr/>
            </p:nvSpPr>
            <p:spPr bwMode="auto">
              <a:xfrm>
                <a:off x="2720" y="3135"/>
                <a:ext cx="0" cy="126"/>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sp>
            <p:nvSpPr>
              <p:cNvPr id="587793" name="Line 17"/>
              <p:cNvSpPr>
                <a:spLocks noChangeShapeType="1"/>
              </p:cNvSpPr>
              <p:nvPr/>
            </p:nvSpPr>
            <p:spPr bwMode="auto">
              <a:xfrm>
                <a:off x="2808" y="3072"/>
                <a:ext cx="0" cy="168"/>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sp>
            <p:nvSpPr>
              <p:cNvPr id="587794" name="Line 18"/>
              <p:cNvSpPr>
                <a:spLocks noChangeShapeType="1"/>
              </p:cNvSpPr>
              <p:nvPr/>
            </p:nvSpPr>
            <p:spPr bwMode="auto">
              <a:xfrm>
                <a:off x="2370" y="3198"/>
                <a:ext cx="0" cy="54"/>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sp>
            <p:nvSpPr>
              <p:cNvPr id="587795" name="Line 19"/>
              <p:cNvSpPr>
                <a:spLocks noChangeShapeType="1"/>
              </p:cNvSpPr>
              <p:nvPr/>
            </p:nvSpPr>
            <p:spPr bwMode="auto">
              <a:xfrm>
                <a:off x="2458" y="3228"/>
                <a:ext cx="0" cy="30"/>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sp>
            <p:nvSpPr>
              <p:cNvPr id="587796" name="Line 20"/>
              <p:cNvSpPr>
                <a:spLocks noChangeShapeType="1"/>
              </p:cNvSpPr>
              <p:nvPr/>
            </p:nvSpPr>
            <p:spPr bwMode="auto">
              <a:xfrm>
                <a:off x="2545" y="3216"/>
                <a:ext cx="0" cy="42"/>
              </a:xfrm>
              <a:prstGeom prst="line">
                <a:avLst/>
              </a:prstGeom>
              <a:noFill/>
              <a:ln w="12700">
                <a:solidFill>
                  <a:schemeClr val="tx1"/>
                </a:solidFill>
                <a:round/>
                <a:headEnd type="none" w="lg" len="med"/>
                <a:tailEnd type="none" w="lg" len="med"/>
              </a:ln>
              <a:effectLst/>
            </p:spPr>
            <p:txBody>
              <a:bodyPr anchor="ctr">
                <a:spAutoFit/>
              </a:bodyPr>
              <a:lstStyle/>
              <a:p>
                <a:endParaRPr lang="en-US"/>
              </a:p>
            </p:txBody>
          </p:sp>
        </p:grpSp>
        <p:sp>
          <p:nvSpPr>
            <p:cNvPr id="587797" name="Freeform 21"/>
            <p:cNvSpPr>
              <a:spLocks/>
            </p:cNvSpPr>
            <p:nvPr/>
          </p:nvSpPr>
          <p:spPr bwMode="auto">
            <a:xfrm>
              <a:off x="2242" y="3291"/>
              <a:ext cx="513" cy="132"/>
            </a:xfrm>
            <a:custGeom>
              <a:avLst/>
              <a:gdLst/>
              <a:ahLst/>
              <a:cxnLst>
                <a:cxn ang="0">
                  <a:pos x="0" y="2"/>
                </a:cxn>
                <a:cxn ang="0">
                  <a:pos x="240" y="148"/>
                </a:cxn>
                <a:cxn ang="0">
                  <a:pos x="534" y="2"/>
                </a:cxn>
                <a:cxn ang="0">
                  <a:pos x="0" y="2"/>
                </a:cxn>
              </a:cxnLst>
              <a:rect l="0" t="0" r="r" b="b"/>
              <a:pathLst>
                <a:path w="534" h="148">
                  <a:moveTo>
                    <a:pt x="0" y="2"/>
                  </a:moveTo>
                  <a:cubicBezTo>
                    <a:pt x="52" y="70"/>
                    <a:pt x="151" y="148"/>
                    <a:pt x="240" y="148"/>
                  </a:cubicBezTo>
                  <a:cubicBezTo>
                    <a:pt x="321" y="148"/>
                    <a:pt x="464" y="54"/>
                    <a:pt x="534" y="2"/>
                  </a:cubicBezTo>
                  <a:cubicBezTo>
                    <a:pt x="444" y="0"/>
                    <a:pt x="74" y="0"/>
                    <a:pt x="0" y="2"/>
                  </a:cubicBezTo>
                  <a:close/>
                </a:path>
              </a:pathLst>
            </a:custGeom>
            <a:solidFill>
              <a:schemeClr val="hlink"/>
            </a:solidFill>
            <a:ln w="12700" cap="flat" cmpd="sng">
              <a:noFill/>
              <a:prstDash val="solid"/>
              <a:round/>
              <a:headEnd type="none" w="lg" len="med"/>
              <a:tailEnd type="none" w="lg" len="med"/>
            </a:ln>
            <a:effectLst/>
          </p:spPr>
          <p:txBody>
            <a:bodyPr anchor="ctr">
              <a:spAutoFit/>
            </a:bodyPr>
            <a:lstStyle/>
            <a:p>
              <a:endParaRPr lang="en-US"/>
            </a:p>
          </p:txBody>
        </p:sp>
        <p:sp>
          <p:nvSpPr>
            <p:cNvPr id="587798" name="Rectangle 22"/>
            <p:cNvSpPr>
              <a:spLocks noChangeArrowheads="1"/>
            </p:cNvSpPr>
            <p:nvPr/>
          </p:nvSpPr>
          <p:spPr bwMode="auto">
            <a:xfrm>
              <a:off x="2868" y="3030"/>
              <a:ext cx="27" cy="234"/>
            </a:xfrm>
            <a:prstGeom prst="rect">
              <a:avLst/>
            </a:prstGeom>
            <a:solidFill>
              <a:schemeClr val="tx2"/>
            </a:solidFill>
            <a:ln w="12700">
              <a:solidFill>
                <a:schemeClr val="tx2"/>
              </a:solidFill>
              <a:miter lim="800000"/>
              <a:headEnd type="none" w="lg" len="med"/>
              <a:tailEnd type="none" w="lg" len="med"/>
            </a:ln>
            <a:effectLst/>
          </p:spPr>
          <p:txBody>
            <a:bodyPr anchor="ctr">
              <a:spAutoFit/>
            </a:bodyPr>
            <a:lstStyle/>
            <a:p>
              <a:endParaRPr lang="en-US"/>
            </a:p>
          </p:txBody>
        </p:sp>
        <p:sp>
          <p:nvSpPr>
            <p:cNvPr id="587799" name="Rectangle 23"/>
            <p:cNvSpPr>
              <a:spLocks noChangeArrowheads="1"/>
            </p:cNvSpPr>
            <p:nvPr/>
          </p:nvSpPr>
          <p:spPr bwMode="auto">
            <a:xfrm>
              <a:off x="2112" y="3030"/>
              <a:ext cx="27" cy="234"/>
            </a:xfrm>
            <a:prstGeom prst="rect">
              <a:avLst/>
            </a:prstGeom>
            <a:solidFill>
              <a:schemeClr val="tx2"/>
            </a:solidFill>
            <a:ln w="12700">
              <a:solidFill>
                <a:schemeClr val="tx2"/>
              </a:solidFill>
              <a:miter lim="800000"/>
              <a:headEnd type="none" w="lg" len="med"/>
              <a:tailEnd type="none" w="lg" len="med"/>
            </a:ln>
            <a:effectLst/>
          </p:spPr>
          <p:txBody>
            <a:bodyPr anchor="ctr">
              <a:spAutoFit/>
            </a:bodyPr>
            <a:lstStyle/>
            <a:p>
              <a:endParaRPr lang="en-US"/>
            </a:p>
          </p:txBody>
        </p:sp>
        <p:sp>
          <p:nvSpPr>
            <p:cNvPr id="587800" name="Freeform 24"/>
            <p:cNvSpPr>
              <a:spLocks/>
            </p:cNvSpPr>
            <p:nvPr/>
          </p:nvSpPr>
          <p:spPr bwMode="auto">
            <a:xfrm>
              <a:off x="2052" y="3024"/>
              <a:ext cx="1014" cy="205"/>
            </a:xfrm>
            <a:custGeom>
              <a:avLst/>
              <a:gdLst/>
              <a:ahLst/>
              <a:cxnLst>
                <a:cxn ang="0">
                  <a:pos x="0" y="42"/>
                </a:cxn>
                <a:cxn ang="0">
                  <a:pos x="78" y="6"/>
                </a:cxn>
                <a:cxn ang="0">
                  <a:pos x="438" y="204"/>
                </a:cxn>
                <a:cxn ang="0">
                  <a:pos x="828" y="0"/>
                </a:cxn>
                <a:cxn ang="0">
                  <a:pos x="1014" y="120"/>
                </a:cxn>
              </a:cxnLst>
              <a:rect l="0" t="0" r="r" b="b"/>
              <a:pathLst>
                <a:path w="1014" h="205">
                  <a:moveTo>
                    <a:pt x="0" y="42"/>
                  </a:moveTo>
                  <a:cubicBezTo>
                    <a:pt x="0" y="42"/>
                    <a:pt x="6" y="36"/>
                    <a:pt x="78" y="6"/>
                  </a:cubicBezTo>
                  <a:cubicBezTo>
                    <a:pt x="162" y="78"/>
                    <a:pt x="313" y="205"/>
                    <a:pt x="438" y="204"/>
                  </a:cubicBezTo>
                  <a:cubicBezTo>
                    <a:pt x="563" y="203"/>
                    <a:pt x="726" y="78"/>
                    <a:pt x="828" y="0"/>
                  </a:cubicBezTo>
                  <a:cubicBezTo>
                    <a:pt x="930" y="78"/>
                    <a:pt x="975" y="95"/>
                    <a:pt x="1014" y="120"/>
                  </a:cubicBezTo>
                </a:path>
              </a:pathLst>
            </a:custGeom>
            <a:noFill/>
            <a:ln w="12700" cap="flat" cmpd="sng">
              <a:solidFill>
                <a:schemeClr val="tx1"/>
              </a:solidFill>
              <a:prstDash val="solid"/>
              <a:round/>
              <a:headEnd type="none" w="lg" len="med"/>
              <a:tailEnd type="none" w="lg" len="med"/>
            </a:ln>
            <a:effectLst/>
          </p:spPr>
          <p:txBody>
            <a:bodyPr wrap="none" anchor="ctr">
              <a:spAutoFit/>
            </a:bodyPr>
            <a:lstStyle/>
            <a:p>
              <a:endParaRPr lang="en-US"/>
            </a:p>
          </p:txBody>
        </p:sp>
      </p:grpSp>
      <p:grpSp>
        <p:nvGrpSpPr>
          <p:cNvPr id="6" name="Group 25"/>
          <p:cNvGrpSpPr>
            <a:grpSpLocks/>
          </p:cNvGrpSpPr>
          <p:nvPr/>
        </p:nvGrpSpPr>
        <p:grpSpPr bwMode="auto">
          <a:xfrm>
            <a:off x="6910388" y="4654550"/>
            <a:ext cx="2195512" cy="2243138"/>
            <a:chOff x="4353" y="2932"/>
            <a:chExt cx="1383" cy="1413"/>
          </a:xfrm>
        </p:grpSpPr>
        <p:sp>
          <p:nvSpPr>
            <p:cNvPr id="587802" name="Freeform 26"/>
            <p:cNvSpPr>
              <a:spLocks/>
            </p:cNvSpPr>
            <p:nvPr/>
          </p:nvSpPr>
          <p:spPr bwMode="auto">
            <a:xfrm>
              <a:off x="4353" y="3110"/>
              <a:ext cx="987" cy="1235"/>
            </a:xfrm>
            <a:custGeom>
              <a:avLst/>
              <a:gdLst/>
              <a:ahLst/>
              <a:cxnLst>
                <a:cxn ang="0">
                  <a:pos x="987" y="0"/>
                </a:cxn>
                <a:cxn ang="0">
                  <a:pos x="938" y="297"/>
                </a:cxn>
                <a:cxn ang="0">
                  <a:pos x="724" y="609"/>
                </a:cxn>
                <a:cxn ang="0">
                  <a:pos x="0" y="1235"/>
                </a:cxn>
              </a:cxnLst>
              <a:rect l="0" t="0" r="r" b="b"/>
              <a:pathLst>
                <a:path w="987" h="1235">
                  <a:moveTo>
                    <a:pt x="987" y="0"/>
                  </a:moveTo>
                  <a:cubicBezTo>
                    <a:pt x="984" y="98"/>
                    <a:pt x="982" y="196"/>
                    <a:pt x="938" y="297"/>
                  </a:cubicBezTo>
                  <a:cubicBezTo>
                    <a:pt x="894" y="398"/>
                    <a:pt x="880" y="453"/>
                    <a:pt x="724" y="609"/>
                  </a:cubicBezTo>
                  <a:cubicBezTo>
                    <a:pt x="568" y="765"/>
                    <a:pt x="284" y="1000"/>
                    <a:pt x="0" y="1235"/>
                  </a:cubicBezTo>
                </a:path>
              </a:pathLst>
            </a:custGeom>
            <a:noFill/>
            <a:ln w="152400" cap="flat" cmpd="sng">
              <a:solidFill>
                <a:srgbClr val="A1804B"/>
              </a:solidFill>
              <a:prstDash val="solid"/>
              <a:round/>
              <a:headEnd type="none" w="lg" len="med"/>
              <a:tailEnd type="none" w="lg" len="med"/>
            </a:ln>
            <a:effectLst/>
          </p:spPr>
          <p:txBody>
            <a:bodyPr wrap="none" anchor="ctr">
              <a:spAutoFit/>
            </a:bodyPr>
            <a:lstStyle/>
            <a:p>
              <a:endParaRPr lang="en-US"/>
            </a:p>
          </p:txBody>
        </p:sp>
        <p:grpSp>
          <p:nvGrpSpPr>
            <p:cNvPr id="7" name="Group 27"/>
            <p:cNvGrpSpPr>
              <a:grpSpLocks/>
            </p:cNvGrpSpPr>
            <p:nvPr/>
          </p:nvGrpSpPr>
          <p:grpSpPr bwMode="auto">
            <a:xfrm>
              <a:off x="4362" y="2932"/>
              <a:ext cx="1374" cy="1228"/>
              <a:chOff x="4362" y="2932"/>
              <a:chExt cx="1374" cy="1228"/>
            </a:xfrm>
          </p:grpSpPr>
          <p:grpSp>
            <p:nvGrpSpPr>
              <p:cNvPr id="8" name="Group 28"/>
              <p:cNvGrpSpPr>
                <a:grpSpLocks/>
              </p:cNvGrpSpPr>
              <p:nvPr/>
            </p:nvGrpSpPr>
            <p:grpSpPr bwMode="auto">
              <a:xfrm flipH="1">
                <a:off x="5588" y="2953"/>
                <a:ext cx="140" cy="180"/>
                <a:chOff x="4468" y="1156"/>
                <a:chExt cx="568" cy="808"/>
              </a:xfrm>
            </p:grpSpPr>
            <p:sp>
              <p:nvSpPr>
                <p:cNvPr id="587805" name="Rectangle 29"/>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06" name="Rectangle 30"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07" name="AutoShape 31"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08" name="Rectangle 32"/>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09" name="Line 33"/>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10" name="Line 34"/>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nvGrpSpPr>
              <p:cNvPr id="9" name="Group 35"/>
              <p:cNvGrpSpPr>
                <a:grpSpLocks/>
              </p:cNvGrpSpPr>
              <p:nvPr/>
            </p:nvGrpSpPr>
            <p:grpSpPr bwMode="auto">
              <a:xfrm>
                <a:off x="4976" y="3264"/>
                <a:ext cx="140" cy="180"/>
                <a:chOff x="4468" y="1156"/>
                <a:chExt cx="568" cy="808"/>
              </a:xfrm>
            </p:grpSpPr>
            <p:sp>
              <p:nvSpPr>
                <p:cNvPr id="587812" name="Rectangle 36"/>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13" name="Rectangle 37"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14" name="AutoShape 38"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15" name="Rectangle 39"/>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16" name="Line 40"/>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17" name="Line 41"/>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nvGrpSpPr>
              <p:cNvPr id="10" name="Group 42"/>
              <p:cNvGrpSpPr>
                <a:grpSpLocks/>
              </p:cNvGrpSpPr>
              <p:nvPr/>
            </p:nvGrpSpPr>
            <p:grpSpPr bwMode="auto">
              <a:xfrm>
                <a:off x="5007" y="2932"/>
                <a:ext cx="140" cy="180"/>
                <a:chOff x="4468" y="1156"/>
                <a:chExt cx="568" cy="808"/>
              </a:xfrm>
            </p:grpSpPr>
            <p:sp>
              <p:nvSpPr>
                <p:cNvPr id="587819" name="Rectangle 43"/>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20" name="Rectangle 44"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21" name="AutoShape 45"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22" name="Rectangle 46"/>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23" name="Line 47"/>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24" name="Line 48"/>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nvGrpSpPr>
              <p:cNvPr id="11" name="Group 49"/>
              <p:cNvGrpSpPr>
                <a:grpSpLocks/>
              </p:cNvGrpSpPr>
              <p:nvPr/>
            </p:nvGrpSpPr>
            <p:grpSpPr bwMode="auto">
              <a:xfrm>
                <a:off x="5596" y="3193"/>
                <a:ext cx="140" cy="180"/>
                <a:chOff x="4468" y="1156"/>
                <a:chExt cx="568" cy="808"/>
              </a:xfrm>
            </p:grpSpPr>
            <p:sp>
              <p:nvSpPr>
                <p:cNvPr id="587826" name="Rectangle 50"/>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27" name="Rectangle 51"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28" name="AutoShape 52"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29" name="Rectangle 53"/>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30" name="Line 54"/>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31" name="Line 55"/>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nvGrpSpPr>
              <p:cNvPr id="12" name="Group 56"/>
              <p:cNvGrpSpPr>
                <a:grpSpLocks/>
              </p:cNvGrpSpPr>
              <p:nvPr/>
            </p:nvGrpSpPr>
            <p:grpSpPr bwMode="auto">
              <a:xfrm flipH="1">
                <a:off x="4757" y="3489"/>
                <a:ext cx="140" cy="180"/>
                <a:chOff x="4468" y="1156"/>
                <a:chExt cx="568" cy="808"/>
              </a:xfrm>
            </p:grpSpPr>
            <p:sp>
              <p:nvSpPr>
                <p:cNvPr id="587833" name="Rectangle 57"/>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34" name="Rectangle 58"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35" name="AutoShape 59"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36" name="Rectangle 60"/>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37" name="Line 61"/>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38" name="Line 62"/>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nvGrpSpPr>
              <p:cNvPr id="13" name="Group 63"/>
              <p:cNvGrpSpPr>
                <a:grpSpLocks/>
              </p:cNvGrpSpPr>
              <p:nvPr/>
            </p:nvGrpSpPr>
            <p:grpSpPr bwMode="auto">
              <a:xfrm flipH="1">
                <a:off x="4935" y="3980"/>
                <a:ext cx="140" cy="180"/>
                <a:chOff x="4468" y="1156"/>
                <a:chExt cx="568" cy="808"/>
              </a:xfrm>
            </p:grpSpPr>
            <p:sp>
              <p:nvSpPr>
                <p:cNvPr id="587840" name="Rectangle 64"/>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41" name="Rectangle 65"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42" name="AutoShape 66"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43" name="Rectangle 67"/>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44" name="Line 68"/>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45" name="Line 69"/>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nvGrpSpPr>
              <p:cNvPr id="14" name="Group 70"/>
              <p:cNvGrpSpPr>
                <a:grpSpLocks/>
              </p:cNvGrpSpPr>
              <p:nvPr/>
            </p:nvGrpSpPr>
            <p:grpSpPr bwMode="auto">
              <a:xfrm>
                <a:off x="5530" y="3753"/>
                <a:ext cx="140" cy="180"/>
                <a:chOff x="4468" y="1156"/>
                <a:chExt cx="568" cy="808"/>
              </a:xfrm>
            </p:grpSpPr>
            <p:sp>
              <p:nvSpPr>
                <p:cNvPr id="587847" name="Rectangle 71"/>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48" name="Rectangle 72"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49" name="AutoShape 73"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50" name="Rectangle 74"/>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51" name="Line 75"/>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52" name="Line 76"/>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nvGrpSpPr>
              <p:cNvPr id="15" name="Group 77"/>
              <p:cNvGrpSpPr>
                <a:grpSpLocks/>
              </p:cNvGrpSpPr>
              <p:nvPr/>
            </p:nvGrpSpPr>
            <p:grpSpPr bwMode="auto">
              <a:xfrm>
                <a:off x="4362" y="3555"/>
                <a:ext cx="140" cy="180"/>
                <a:chOff x="4468" y="1156"/>
                <a:chExt cx="568" cy="808"/>
              </a:xfrm>
            </p:grpSpPr>
            <p:sp>
              <p:nvSpPr>
                <p:cNvPr id="587854" name="Rectangle 78"/>
                <p:cNvSpPr>
                  <a:spLocks noChangeArrowheads="1"/>
                </p:cNvSpPr>
                <p:nvPr/>
              </p:nvSpPr>
              <p:spPr bwMode="auto">
                <a:xfrm>
                  <a:off x="4852" y="1156"/>
                  <a:ext cx="40" cy="23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55" name="Rectangle 79" descr="Light horizontal"/>
                <p:cNvSpPr>
                  <a:spLocks noChangeArrowheads="1"/>
                </p:cNvSpPr>
                <p:nvPr/>
              </p:nvSpPr>
              <p:spPr bwMode="auto">
                <a:xfrm>
                  <a:off x="4516" y="1444"/>
                  <a:ext cx="472" cy="52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587856" name="AutoShape 80" descr="Diagonal brick"/>
                <p:cNvSpPr>
                  <a:spLocks noChangeArrowheads="1"/>
                </p:cNvSpPr>
                <p:nvPr/>
              </p:nvSpPr>
              <p:spPr bwMode="auto">
                <a:xfrm>
                  <a:off x="4468" y="1204"/>
                  <a:ext cx="568" cy="232"/>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57" name="Rectangle 81"/>
                <p:cNvSpPr>
                  <a:spLocks noChangeArrowheads="1"/>
                </p:cNvSpPr>
                <p:nvPr/>
              </p:nvSpPr>
              <p:spPr bwMode="auto">
                <a:xfrm>
                  <a:off x="4708" y="1588"/>
                  <a:ext cx="136" cy="184"/>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58" name="Line 82"/>
                <p:cNvSpPr>
                  <a:spLocks noChangeShapeType="1"/>
                </p:cNvSpPr>
                <p:nvPr/>
              </p:nvSpPr>
              <p:spPr bwMode="auto">
                <a:xfrm>
                  <a:off x="4776" y="1588"/>
                  <a:ext cx="0" cy="184"/>
                </a:xfrm>
                <a:prstGeom prst="line">
                  <a:avLst/>
                </a:prstGeom>
                <a:noFill/>
                <a:ln w="12700">
                  <a:solidFill>
                    <a:schemeClr val="tx1"/>
                  </a:solidFill>
                  <a:round/>
                  <a:headEnd/>
                  <a:tailEnd/>
                </a:ln>
                <a:effectLst/>
              </p:spPr>
              <p:txBody>
                <a:bodyPr wrap="none" anchor="ctr"/>
                <a:lstStyle/>
                <a:p>
                  <a:endParaRPr lang="en-US"/>
                </a:p>
              </p:txBody>
            </p:sp>
            <p:sp>
              <p:nvSpPr>
                <p:cNvPr id="587859" name="Line 83"/>
                <p:cNvSpPr>
                  <a:spLocks noChangeShapeType="1"/>
                </p:cNvSpPr>
                <p:nvPr/>
              </p:nvSpPr>
              <p:spPr bwMode="auto">
                <a:xfrm>
                  <a:off x="4708" y="1680"/>
                  <a:ext cx="136" cy="0"/>
                </a:xfrm>
                <a:prstGeom prst="line">
                  <a:avLst/>
                </a:prstGeom>
                <a:noFill/>
                <a:ln w="12700">
                  <a:solidFill>
                    <a:schemeClr val="tx1"/>
                  </a:solidFill>
                  <a:round/>
                  <a:headEnd/>
                  <a:tailEnd/>
                </a:ln>
                <a:effectLst/>
              </p:spPr>
              <p:txBody>
                <a:bodyPr wrap="none" anchor="ctr"/>
                <a:lstStyle/>
                <a:p>
                  <a:endParaRPr lang="en-US"/>
                </a:p>
              </p:txBody>
            </p:sp>
          </p:grpSp>
        </p:grpSp>
      </p:grpSp>
      <p:grpSp>
        <p:nvGrpSpPr>
          <p:cNvPr id="16" name="Group 84"/>
          <p:cNvGrpSpPr>
            <a:grpSpLocks/>
          </p:cNvGrpSpPr>
          <p:nvPr/>
        </p:nvGrpSpPr>
        <p:grpSpPr bwMode="auto">
          <a:xfrm>
            <a:off x="7207250" y="4987925"/>
            <a:ext cx="1419225" cy="1404938"/>
            <a:chOff x="4540" y="3142"/>
            <a:chExt cx="894" cy="885"/>
          </a:xfrm>
        </p:grpSpPr>
        <p:grpSp>
          <p:nvGrpSpPr>
            <p:cNvPr id="17" name="Group 85"/>
            <p:cNvGrpSpPr>
              <a:grpSpLocks/>
            </p:cNvGrpSpPr>
            <p:nvPr/>
          </p:nvGrpSpPr>
          <p:grpSpPr bwMode="auto">
            <a:xfrm>
              <a:off x="4540" y="3142"/>
              <a:ext cx="140" cy="180"/>
              <a:chOff x="2697" y="1364"/>
              <a:chExt cx="140" cy="180"/>
            </a:xfrm>
          </p:grpSpPr>
          <p:sp>
            <p:nvSpPr>
              <p:cNvPr id="587862" name="Rectangle 86"/>
              <p:cNvSpPr>
                <a:spLocks noChangeArrowheads="1"/>
              </p:cNvSpPr>
              <p:nvPr/>
            </p:nvSpPr>
            <p:spPr bwMode="auto">
              <a:xfrm>
                <a:off x="2792" y="1364"/>
                <a:ext cx="10" cy="5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63" name="Rectangle 87"/>
              <p:cNvSpPr>
                <a:spLocks noChangeArrowheads="1"/>
              </p:cNvSpPr>
              <p:nvPr/>
            </p:nvSpPr>
            <p:spPr bwMode="auto">
              <a:xfrm>
                <a:off x="2709" y="1428"/>
                <a:ext cx="116" cy="11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64" name="AutoShape 88" descr="Diagonal brick"/>
              <p:cNvSpPr>
                <a:spLocks noChangeArrowheads="1"/>
              </p:cNvSpPr>
              <p:nvPr/>
            </p:nvSpPr>
            <p:spPr bwMode="auto">
              <a:xfrm>
                <a:off x="2697" y="1375"/>
                <a:ext cx="140" cy="51"/>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65" name="Rectangle 89"/>
              <p:cNvSpPr>
                <a:spLocks noChangeArrowheads="1"/>
              </p:cNvSpPr>
              <p:nvPr/>
            </p:nvSpPr>
            <p:spPr bwMode="auto">
              <a:xfrm>
                <a:off x="2756" y="1460"/>
                <a:ext cx="34" cy="41"/>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66" name="Line 90"/>
              <p:cNvSpPr>
                <a:spLocks noChangeShapeType="1"/>
              </p:cNvSpPr>
              <p:nvPr/>
            </p:nvSpPr>
            <p:spPr bwMode="auto">
              <a:xfrm>
                <a:off x="2773" y="1460"/>
                <a:ext cx="0" cy="41"/>
              </a:xfrm>
              <a:prstGeom prst="line">
                <a:avLst/>
              </a:prstGeom>
              <a:noFill/>
              <a:ln w="12700">
                <a:solidFill>
                  <a:schemeClr val="tx1"/>
                </a:solidFill>
                <a:round/>
                <a:headEnd/>
                <a:tailEnd/>
              </a:ln>
              <a:effectLst/>
            </p:spPr>
            <p:txBody>
              <a:bodyPr wrap="none" anchor="ctr"/>
              <a:lstStyle/>
              <a:p>
                <a:endParaRPr lang="en-US"/>
              </a:p>
            </p:txBody>
          </p:sp>
          <p:sp>
            <p:nvSpPr>
              <p:cNvPr id="587867" name="Line 91"/>
              <p:cNvSpPr>
                <a:spLocks noChangeShapeType="1"/>
              </p:cNvSpPr>
              <p:nvPr/>
            </p:nvSpPr>
            <p:spPr bwMode="auto">
              <a:xfrm>
                <a:off x="2756" y="1481"/>
                <a:ext cx="34" cy="0"/>
              </a:xfrm>
              <a:prstGeom prst="line">
                <a:avLst/>
              </a:prstGeom>
              <a:noFill/>
              <a:ln w="12700">
                <a:solidFill>
                  <a:schemeClr val="tx1"/>
                </a:solidFill>
                <a:round/>
                <a:headEnd/>
                <a:tailEnd/>
              </a:ln>
              <a:effectLst/>
            </p:spPr>
            <p:txBody>
              <a:bodyPr wrap="none" anchor="ctr"/>
              <a:lstStyle/>
              <a:p>
                <a:endParaRPr lang="en-US"/>
              </a:p>
            </p:txBody>
          </p:sp>
        </p:grpSp>
        <p:grpSp>
          <p:nvGrpSpPr>
            <p:cNvPr id="18" name="Group 92"/>
            <p:cNvGrpSpPr>
              <a:grpSpLocks/>
            </p:cNvGrpSpPr>
            <p:nvPr/>
          </p:nvGrpSpPr>
          <p:grpSpPr bwMode="auto">
            <a:xfrm>
              <a:off x="5294" y="3847"/>
              <a:ext cx="140" cy="180"/>
              <a:chOff x="2697" y="1364"/>
              <a:chExt cx="140" cy="180"/>
            </a:xfrm>
          </p:grpSpPr>
          <p:sp>
            <p:nvSpPr>
              <p:cNvPr id="587869" name="Rectangle 93"/>
              <p:cNvSpPr>
                <a:spLocks noChangeArrowheads="1"/>
              </p:cNvSpPr>
              <p:nvPr/>
            </p:nvSpPr>
            <p:spPr bwMode="auto">
              <a:xfrm>
                <a:off x="2792" y="1364"/>
                <a:ext cx="10" cy="52"/>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70" name="Rectangle 94"/>
              <p:cNvSpPr>
                <a:spLocks noChangeArrowheads="1"/>
              </p:cNvSpPr>
              <p:nvPr/>
            </p:nvSpPr>
            <p:spPr bwMode="auto">
              <a:xfrm>
                <a:off x="2709" y="1428"/>
                <a:ext cx="116" cy="11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587871" name="AutoShape 95" descr="Diagonal brick"/>
              <p:cNvSpPr>
                <a:spLocks noChangeArrowheads="1"/>
              </p:cNvSpPr>
              <p:nvPr/>
            </p:nvSpPr>
            <p:spPr bwMode="auto">
              <a:xfrm>
                <a:off x="2697" y="1375"/>
                <a:ext cx="140" cy="51"/>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587872" name="Rectangle 96"/>
              <p:cNvSpPr>
                <a:spLocks noChangeArrowheads="1"/>
              </p:cNvSpPr>
              <p:nvPr/>
            </p:nvSpPr>
            <p:spPr bwMode="auto">
              <a:xfrm>
                <a:off x="2756" y="1460"/>
                <a:ext cx="34" cy="41"/>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587873" name="Line 97"/>
              <p:cNvSpPr>
                <a:spLocks noChangeShapeType="1"/>
              </p:cNvSpPr>
              <p:nvPr/>
            </p:nvSpPr>
            <p:spPr bwMode="auto">
              <a:xfrm>
                <a:off x="2773" y="1460"/>
                <a:ext cx="0" cy="41"/>
              </a:xfrm>
              <a:prstGeom prst="line">
                <a:avLst/>
              </a:prstGeom>
              <a:noFill/>
              <a:ln w="12700">
                <a:solidFill>
                  <a:schemeClr val="tx1"/>
                </a:solidFill>
                <a:round/>
                <a:headEnd/>
                <a:tailEnd/>
              </a:ln>
              <a:effectLst/>
            </p:spPr>
            <p:txBody>
              <a:bodyPr wrap="none" anchor="ctr"/>
              <a:lstStyle/>
              <a:p>
                <a:endParaRPr lang="en-US"/>
              </a:p>
            </p:txBody>
          </p:sp>
          <p:sp>
            <p:nvSpPr>
              <p:cNvPr id="587874" name="Line 98"/>
              <p:cNvSpPr>
                <a:spLocks noChangeShapeType="1"/>
              </p:cNvSpPr>
              <p:nvPr/>
            </p:nvSpPr>
            <p:spPr bwMode="auto">
              <a:xfrm>
                <a:off x="2756" y="1481"/>
                <a:ext cx="34" cy="0"/>
              </a:xfrm>
              <a:prstGeom prst="line">
                <a:avLst/>
              </a:prstGeom>
              <a:noFill/>
              <a:ln w="12700">
                <a:solidFill>
                  <a:schemeClr val="tx1"/>
                </a:solidFill>
                <a:round/>
                <a:headEnd/>
                <a:tailEnd/>
              </a:ln>
              <a:effectLst/>
            </p:spPr>
            <p:txBody>
              <a:bodyPr wrap="none" anchor="ctr"/>
              <a:lstStyle/>
              <a:p>
                <a:endParaRPr lang="en-US"/>
              </a:p>
            </p:txBody>
          </p:sp>
        </p:grpSp>
      </p:grpSp>
      <p:grpSp>
        <p:nvGrpSpPr>
          <p:cNvPr id="19" name="Group 99"/>
          <p:cNvGrpSpPr>
            <a:grpSpLocks/>
          </p:cNvGrpSpPr>
          <p:nvPr/>
        </p:nvGrpSpPr>
        <p:grpSpPr bwMode="auto">
          <a:xfrm>
            <a:off x="7315200" y="4648200"/>
            <a:ext cx="1373188" cy="1600200"/>
            <a:chOff x="4608" y="2928"/>
            <a:chExt cx="865" cy="1008"/>
          </a:xfrm>
        </p:grpSpPr>
        <p:sp>
          <p:nvSpPr>
            <p:cNvPr id="587876" name="Freeform 100"/>
            <p:cNvSpPr>
              <a:spLocks/>
            </p:cNvSpPr>
            <p:nvPr/>
          </p:nvSpPr>
          <p:spPr bwMode="auto">
            <a:xfrm>
              <a:off x="4608" y="2928"/>
              <a:ext cx="864" cy="1008"/>
            </a:xfrm>
            <a:custGeom>
              <a:avLst/>
              <a:gdLst/>
              <a:ahLst/>
              <a:cxnLst>
                <a:cxn ang="0">
                  <a:pos x="0" y="0"/>
                </a:cxn>
                <a:cxn ang="0">
                  <a:pos x="240" y="240"/>
                </a:cxn>
                <a:cxn ang="0">
                  <a:pos x="864" y="384"/>
                </a:cxn>
                <a:cxn ang="0">
                  <a:pos x="624" y="816"/>
                </a:cxn>
                <a:cxn ang="0">
                  <a:pos x="336" y="1008"/>
                </a:cxn>
              </a:cxnLst>
              <a:rect l="0" t="0" r="r" b="b"/>
              <a:pathLst>
                <a:path w="864" h="1008">
                  <a:moveTo>
                    <a:pt x="0" y="0"/>
                  </a:moveTo>
                  <a:lnTo>
                    <a:pt x="240" y="240"/>
                  </a:lnTo>
                  <a:lnTo>
                    <a:pt x="864" y="384"/>
                  </a:lnTo>
                  <a:lnTo>
                    <a:pt x="624" y="816"/>
                  </a:lnTo>
                  <a:lnTo>
                    <a:pt x="336" y="1008"/>
                  </a:lnTo>
                </a:path>
              </a:pathLst>
            </a:custGeom>
            <a:noFill/>
            <a:ln w="28575" cap="flat" cmpd="sng">
              <a:solidFill>
                <a:schemeClr val="accent1"/>
              </a:solidFill>
              <a:prstDash val="solid"/>
              <a:round/>
              <a:headEnd type="none" w="lg" len="med"/>
              <a:tailEnd type="none" w="lg" len="med"/>
            </a:ln>
            <a:effectLst/>
          </p:spPr>
          <p:txBody>
            <a:bodyPr wrap="none" anchor="ctr">
              <a:spAutoFit/>
            </a:bodyPr>
            <a:lstStyle/>
            <a:p>
              <a:endParaRPr lang="en-US"/>
            </a:p>
          </p:txBody>
        </p:sp>
        <p:sp>
          <p:nvSpPr>
            <p:cNvPr id="587877" name="Line 101"/>
            <p:cNvSpPr>
              <a:spLocks noChangeShapeType="1"/>
            </p:cNvSpPr>
            <p:nvPr/>
          </p:nvSpPr>
          <p:spPr bwMode="auto">
            <a:xfrm flipH="1">
              <a:off x="4608" y="3168"/>
              <a:ext cx="240" cy="432"/>
            </a:xfrm>
            <a:prstGeom prst="line">
              <a:avLst/>
            </a:prstGeom>
            <a:noFill/>
            <a:ln w="28575">
              <a:solidFill>
                <a:schemeClr val="accent1"/>
              </a:solidFill>
              <a:round/>
              <a:headEnd type="none" w="lg" len="med"/>
              <a:tailEnd type="none" w="lg" len="med"/>
            </a:ln>
            <a:effectLst/>
          </p:spPr>
          <p:txBody>
            <a:bodyPr wrap="none" anchor="ctr">
              <a:spAutoFit/>
            </a:bodyPr>
            <a:lstStyle/>
            <a:p>
              <a:endParaRPr lang="en-US"/>
            </a:p>
          </p:txBody>
        </p:sp>
        <p:sp>
          <p:nvSpPr>
            <p:cNvPr id="587878" name="Line 102"/>
            <p:cNvSpPr>
              <a:spLocks noChangeShapeType="1"/>
            </p:cNvSpPr>
            <p:nvPr/>
          </p:nvSpPr>
          <p:spPr bwMode="auto">
            <a:xfrm flipV="1">
              <a:off x="5472" y="3120"/>
              <a:ext cx="1" cy="192"/>
            </a:xfrm>
            <a:prstGeom prst="line">
              <a:avLst/>
            </a:prstGeom>
            <a:noFill/>
            <a:ln w="28575">
              <a:solidFill>
                <a:schemeClr val="accent1"/>
              </a:solidFill>
              <a:round/>
              <a:headEnd type="none" w="lg" len="med"/>
              <a:tailEnd type="none" w="lg" len="med"/>
            </a:ln>
            <a:effectLst/>
          </p:spPr>
          <p:txBody>
            <a:bodyPr wrap="none" anchor="ctr">
              <a:spAutoFit/>
            </a:bodyPr>
            <a:lstStyle/>
            <a:p>
              <a:endParaRPr lang="en-US"/>
            </a:p>
          </p:txBody>
        </p:sp>
      </p:grpSp>
      <p:pic>
        <p:nvPicPr>
          <p:cNvPr id="587879" name="Picture 103" descr="toma agua VC"/>
          <p:cNvPicPr>
            <a:picLocks noChangeAspect="1" noChangeArrowheads="1"/>
          </p:cNvPicPr>
          <p:nvPr/>
        </p:nvPicPr>
        <p:blipFill>
          <a:blip r:embed="rId3" cstate="email"/>
          <a:srcRect/>
          <a:stretch>
            <a:fillRect/>
          </a:stretch>
        </p:blipFill>
        <p:spPr bwMode="auto">
          <a:xfrm>
            <a:off x="0" y="2463800"/>
            <a:ext cx="1665288" cy="1249363"/>
          </a:xfrm>
          <a:prstGeom prst="rect">
            <a:avLst/>
          </a:prstGeom>
          <a:noFill/>
        </p:spPr>
      </p:pic>
      <p:pic>
        <p:nvPicPr>
          <p:cNvPr id="587880" name="Picture 104" descr="IMG_0252"/>
          <p:cNvPicPr>
            <a:picLocks noChangeAspect="1" noChangeArrowheads="1"/>
          </p:cNvPicPr>
          <p:nvPr/>
        </p:nvPicPr>
        <p:blipFill>
          <a:blip r:embed="rId4" cstate="email"/>
          <a:srcRect/>
          <a:stretch>
            <a:fillRect/>
          </a:stretch>
        </p:blipFill>
        <p:spPr bwMode="auto">
          <a:xfrm>
            <a:off x="6516688" y="3833813"/>
            <a:ext cx="1322387" cy="1036637"/>
          </a:xfrm>
          <a:prstGeom prst="rect">
            <a:avLst/>
          </a:prstGeom>
          <a:noFill/>
        </p:spPr>
      </p:pic>
      <p:grpSp>
        <p:nvGrpSpPr>
          <p:cNvPr id="20" name="Group 105"/>
          <p:cNvGrpSpPr>
            <a:grpSpLocks/>
          </p:cNvGrpSpPr>
          <p:nvPr/>
        </p:nvGrpSpPr>
        <p:grpSpPr bwMode="auto">
          <a:xfrm>
            <a:off x="5268913" y="2078038"/>
            <a:ext cx="2265362" cy="1687512"/>
            <a:chOff x="3095" y="1352"/>
            <a:chExt cx="1427" cy="1063"/>
          </a:xfrm>
        </p:grpSpPr>
        <p:sp>
          <p:nvSpPr>
            <p:cNvPr id="587882" name="Text Box 106"/>
            <p:cNvSpPr txBox="1">
              <a:spLocks noChangeArrowheads="1"/>
            </p:cNvSpPr>
            <p:nvPr/>
          </p:nvSpPr>
          <p:spPr bwMode="auto">
            <a:xfrm>
              <a:off x="3095" y="1352"/>
              <a:ext cx="1254" cy="596"/>
            </a:xfrm>
            <a:prstGeom prst="rect">
              <a:avLst/>
            </a:prstGeom>
            <a:noFill/>
            <a:ln w="12700">
              <a:noFill/>
              <a:miter lim="800000"/>
              <a:headEnd type="none" w="lg" len="med"/>
              <a:tailEnd type="none" w="lg" len="med"/>
            </a:ln>
            <a:effectLst/>
          </p:spPr>
          <p:txBody>
            <a:bodyPr>
              <a:spAutoFit/>
            </a:bodyPr>
            <a:lstStyle/>
            <a:p>
              <a:pPr algn="ctr" eaLnBrk="0" hangingPunct="0"/>
              <a:r>
                <a:rPr lang="en-US" sz="2800" b="0">
                  <a:latin typeface="Times New Roman" pitchFamily="18" charset="0"/>
                </a:rPr>
                <a:t>Drip Chlorinator</a:t>
              </a:r>
            </a:p>
          </p:txBody>
        </p:sp>
        <p:cxnSp>
          <p:nvCxnSpPr>
            <p:cNvPr id="587883" name="AutoShape 107"/>
            <p:cNvCxnSpPr>
              <a:cxnSpLocks noChangeShapeType="1"/>
              <a:stCxn id="587882" idx="3"/>
              <a:endCxn id="0" idx="0"/>
            </p:cNvCxnSpPr>
            <p:nvPr/>
          </p:nvCxnSpPr>
          <p:spPr bwMode="auto">
            <a:xfrm>
              <a:off x="4349" y="1650"/>
              <a:ext cx="173" cy="765"/>
            </a:xfrm>
            <a:prstGeom prst="bentConnector2">
              <a:avLst/>
            </a:prstGeom>
            <a:noFill/>
            <a:ln w="12700">
              <a:solidFill>
                <a:schemeClr val="tx1"/>
              </a:solidFill>
              <a:miter lim="800000"/>
              <a:headEnd type="none" w="lg" len="med"/>
              <a:tailEnd type="triangle" w="lg" len="med"/>
            </a:ln>
            <a:effectLst/>
          </p:spPr>
        </p:cxnSp>
      </p:grpSp>
      <p:grpSp>
        <p:nvGrpSpPr>
          <p:cNvPr id="21" name="Group 108"/>
          <p:cNvGrpSpPr>
            <a:grpSpLocks/>
          </p:cNvGrpSpPr>
          <p:nvPr/>
        </p:nvGrpSpPr>
        <p:grpSpPr bwMode="auto">
          <a:xfrm>
            <a:off x="3895725" y="3025775"/>
            <a:ext cx="3248025" cy="1352550"/>
            <a:chOff x="2454" y="1906"/>
            <a:chExt cx="2046" cy="852"/>
          </a:xfrm>
        </p:grpSpPr>
        <p:sp>
          <p:nvSpPr>
            <p:cNvPr id="587885" name="Text Box 109"/>
            <p:cNvSpPr txBox="1">
              <a:spLocks noChangeArrowheads="1"/>
            </p:cNvSpPr>
            <p:nvPr/>
          </p:nvSpPr>
          <p:spPr bwMode="auto">
            <a:xfrm>
              <a:off x="2454" y="1906"/>
              <a:ext cx="1254" cy="596"/>
            </a:xfrm>
            <a:prstGeom prst="rect">
              <a:avLst/>
            </a:prstGeom>
            <a:noFill/>
            <a:ln w="12700">
              <a:noFill/>
              <a:miter lim="800000"/>
              <a:headEnd type="none" w="lg" len="med"/>
              <a:tailEnd type="none" w="lg" len="med"/>
            </a:ln>
            <a:effectLst/>
          </p:spPr>
          <p:txBody>
            <a:bodyPr>
              <a:spAutoFit/>
            </a:bodyPr>
            <a:lstStyle/>
            <a:p>
              <a:pPr algn="ctr" eaLnBrk="0" hangingPunct="0"/>
              <a:r>
                <a:rPr lang="en-US" sz="2800" b="0">
                  <a:latin typeface="Times New Roman" pitchFamily="18" charset="0"/>
                </a:rPr>
                <a:t>Distribution Tank</a:t>
              </a:r>
            </a:p>
          </p:txBody>
        </p:sp>
        <p:cxnSp>
          <p:nvCxnSpPr>
            <p:cNvPr id="587886" name="AutoShape 110"/>
            <p:cNvCxnSpPr>
              <a:cxnSpLocks noChangeShapeType="1"/>
              <a:stCxn id="587885" idx="3"/>
              <a:endCxn id="587782" idx="0"/>
            </p:cNvCxnSpPr>
            <p:nvPr/>
          </p:nvCxnSpPr>
          <p:spPr bwMode="auto">
            <a:xfrm>
              <a:off x="3708" y="2204"/>
              <a:ext cx="792" cy="554"/>
            </a:xfrm>
            <a:prstGeom prst="bentConnector2">
              <a:avLst/>
            </a:prstGeom>
            <a:noFill/>
            <a:ln w="12700">
              <a:solidFill>
                <a:schemeClr val="tx1"/>
              </a:solidFill>
              <a:miter lim="800000"/>
              <a:headEnd type="none" w="lg" len="med"/>
              <a:tailEnd type="triangle" w="lg" len="med"/>
            </a:ln>
            <a:effectLst/>
          </p:spPr>
        </p:cxnSp>
      </p:grpSp>
      <p:pic>
        <p:nvPicPr>
          <p:cNvPr id="587887" name="Picture 111" descr="IMG_0449"/>
          <p:cNvPicPr>
            <a:picLocks noChangeAspect="1" noChangeArrowheads="1"/>
          </p:cNvPicPr>
          <p:nvPr/>
        </p:nvPicPr>
        <p:blipFill>
          <a:blip r:embed="rId5" cstate="email"/>
          <a:srcRect/>
          <a:stretch>
            <a:fillRect/>
          </a:stretch>
        </p:blipFill>
        <p:spPr bwMode="auto">
          <a:xfrm>
            <a:off x="6067425" y="5264150"/>
            <a:ext cx="1809750" cy="1281113"/>
          </a:xfrm>
          <a:prstGeom prst="rect">
            <a:avLst/>
          </a:prstGeom>
          <a:noFill/>
        </p:spPr>
      </p:pic>
      <p:pic>
        <p:nvPicPr>
          <p:cNvPr id="587888" name="Picture 112" descr="CedricSummer05-1 015b"/>
          <p:cNvPicPr>
            <a:picLocks noChangeAspect="1" noChangeArrowheads="1"/>
          </p:cNvPicPr>
          <p:nvPr/>
        </p:nvPicPr>
        <p:blipFill>
          <a:blip r:embed="rId6" cstate="email"/>
          <a:srcRect/>
          <a:stretch>
            <a:fillRect/>
          </a:stretch>
        </p:blipFill>
        <p:spPr bwMode="auto">
          <a:xfrm>
            <a:off x="0" y="1857375"/>
            <a:ext cx="2493963" cy="2100263"/>
          </a:xfrm>
          <a:prstGeom prst="rect">
            <a:avLst/>
          </a:prstGeom>
          <a:noFill/>
        </p:spPr>
      </p:pic>
      <p:grpSp>
        <p:nvGrpSpPr>
          <p:cNvPr id="22" name="Group 113"/>
          <p:cNvGrpSpPr>
            <a:grpSpLocks/>
          </p:cNvGrpSpPr>
          <p:nvPr/>
        </p:nvGrpSpPr>
        <p:grpSpPr bwMode="auto">
          <a:xfrm>
            <a:off x="182563" y="3259138"/>
            <a:ext cx="1233487" cy="2089150"/>
            <a:chOff x="115" y="2053"/>
            <a:chExt cx="777" cy="1316"/>
          </a:xfrm>
        </p:grpSpPr>
        <p:sp>
          <p:nvSpPr>
            <p:cNvPr id="587890" name="Text Box 114"/>
            <p:cNvSpPr txBox="1">
              <a:spLocks noChangeArrowheads="1"/>
            </p:cNvSpPr>
            <p:nvPr/>
          </p:nvSpPr>
          <p:spPr bwMode="auto">
            <a:xfrm>
              <a:off x="115" y="2504"/>
              <a:ext cx="777" cy="865"/>
            </a:xfrm>
            <a:prstGeom prst="rect">
              <a:avLst/>
            </a:prstGeom>
            <a:noFill/>
            <a:ln w="12700">
              <a:noFill/>
              <a:miter lim="800000"/>
              <a:headEnd type="none" w="lg" len="med"/>
              <a:tailEnd type="none" w="lg" len="med"/>
            </a:ln>
            <a:effectLst/>
          </p:spPr>
          <p:txBody>
            <a:bodyPr>
              <a:spAutoFit/>
            </a:bodyPr>
            <a:lstStyle/>
            <a:p>
              <a:pPr eaLnBrk="0" hangingPunct="0"/>
              <a:r>
                <a:rPr lang="en-US" sz="2800" b="0">
                  <a:latin typeface="Times New Roman" pitchFamily="18" charset="0"/>
                </a:rPr>
                <a:t>Spring box or dam</a:t>
              </a:r>
            </a:p>
          </p:txBody>
        </p:sp>
        <p:cxnSp>
          <p:nvCxnSpPr>
            <p:cNvPr id="587891" name="AutoShape 115"/>
            <p:cNvCxnSpPr>
              <a:cxnSpLocks noChangeShapeType="1"/>
              <a:stCxn id="587890" idx="0"/>
              <a:endCxn id="587784" idx="1"/>
            </p:cNvCxnSpPr>
            <p:nvPr/>
          </p:nvCxnSpPr>
          <p:spPr bwMode="auto">
            <a:xfrm flipH="1" flipV="1">
              <a:off x="381" y="2053"/>
              <a:ext cx="123" cy="451"/>
            </a:xfrm>
            <a:prstGeom prst="straightConnector1">
              <a:avLst/>
            </a:prstGeom>
            <a:noFill/>
            <a:ln w="12700">
              <a:solidFill>
                <a:schemeClr val="tx1"/>
              </a:solidFill>
              <a:round/>
              <a:headEnd type="none" w="lg" len="med"/>
              <a:tailEnd type="triangle" w="lg" len="med"/>
            </a:ln>
            <a:effectLst/>
          </p:spPr>
        </p:cxnSp>
      </p:grpSp>
      <p:pic>
        <p:nvPicPr>
          <p:cNvPr id="587892" name="Picture 116"/>
          <p:cNvPicPr>
            <a:picLocks noChangeAspect="1" noChangeArrowheads="1"/>
          </p:cNvPicPr>
          <p:nvPr/>
        </p:nvPicPr>
        <p:blipFill>
          <a:blip r:embed="rId7" cstate="email"/>
          <a:srcRect/>
          <a:stretch>
            <a:fillRect/>
          </a:stretch>
        </p:blipFill>
        <p:spPr bwMode="auto">
          <a:xfrm>
            <a:off x="4033838" y="3830638"/>
            <a:ext cx="2408237" cy="792162"/>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78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788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8788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8788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587892"/>
                                        </p:tgtEl>
                                        <p:attrNameLst>
                                          <p:attrName>style.visibility</p:attrName>
                                        </p:attrNameLst>
                                      </p:cBhvr>
                                      <p:to>
                                        <p:strVal val="visible"/>
                                      </p:to>
                                    </p:set>
                                    <p:anim calcmode="lin" valueType="num">
                                      <p:cBhvr additive="base">
                                        <p:cTn id="27" dur="500" fill="hold"/>
                                        <p:tgtEl>
                                          <p:spTgt spid="587892"/>
                                        </p:tgtEl>
                                        <p:attrNameLst>
                                          <p:attrName>ppt_x</p:attrName>
                                        </p:attrNameLst>
                                      </p:cBhvr>
                                      <p:tavLst>
                                        <p:tav tm="0">
                                          <p:val>
                                            <p:strVal val="1+#ppt_w/2"/>
                                          </p:val>
                                        </p:tav>
                                        <p:tav tm="100000">
                                          <p:val>
                                            <p:strVal val="#ppt_x"/>
                                          </p:val>
                                        </p:tav>
                                      </p:tavLst>
                                    </p:anim>
                                    <p:anim calcmode="lin" valueType="num">
                                      <p:cBhvr additive="base">
                                        <p:cTn id="28" dur="500" fill="hold"/>
                                        <p:tgtEl>
                                          <p:spTgt spid="58789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There is no B team…</a:t>
            </a:r>
            <a:endParaRPr lang="en-US" noProof="0"/>
          </a:p>
        </p:txBody>
      </p:sp>
      <p:sp>
        <p:nvSpPr>
          <p:cNvPr id="3" name="Content Placeholder 2"/>
          <p:cNvSpPr>
            <a:spLocks noGrp="1"/>
          </p:cNvSpPr>
          <p:nvPr>
            <p:ph idx="1"/>
          </p:nvPr>
        </p:nvSpPr>
        <p:spPr/>
        <p:txBody>
          <a:bodyPr/>
          <a:lstStyle/>
          <a:p>
            <a:r>
              <a:rPr lang="en-US" noProof="0" dirty="0" smtClean="0"/>
              <a:t>What you do this spring will not end up in the homework trash can at the end of the semester</a:t>
            </a:r>
          </a:p>
          <a:p>
            <a:r>
              <a:rPr lang="en-US" noProof="0" dirty="0" smtClean="0"/>
              <a:t>This is real. Real people with unsafe water coming out of their taps. And the planet needs you. AguaClara is the only known program working on this problem* on planet earth. There is no B team. </a:t>
            </a:r>
            <a:endParaRPr lang="en-US" noProof="0" dirty="0"/>
          </a:p>
        </p:txBody>
      </p:sp>
      <p:sp>
        <p:nvSpPr>
          <p:cNvPr id="4" name="TextBox 3"/>
          <p:cNvSpPr txBox="1"/>
          <p:nvPr/>
        </p:nvSpPr>
        <p:spPr>
          <a:xfrm>
            <a:off x="914400" y="6096000"/>
            <a:ext cx="5559342" cy="523220"/>
          </a:xfrm>
          <a:prstGeom prst="rect">
            <a:avLst/>
          </a:prstGeom>
          <a:noFill/>
        </p:spPr>
        <p:txBody>
          <a:bodyPr wrap="none" rtlCol="0">
            <a:spAutoFit/>
          </a:bodyPr>
          <a:lstStyle/>
          <a:p>
            <a:r>
              <a:rPr lang="en-US" sz="2800" dirty="0" smtClean="0">
                <a:latin typeface="+mn-lt"/>
              </a:rPr>
              <a:t>*Municipal drinking water treatment</a:t>
            </a:r>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The challenge of a large range of flow rates</a:t>
            </a:r>
            <a:endParaRPr lang="en-US" noProof="0" dirty="0"/>
          </a:p>
        </p:txBody>
      </p:sp>
      <p:sp>
        <p:nvSpPr>
          <p:cNvPr id="3" name="Content Placeholder 2"/>
          <p:cNvSpPr>
            <a:spLocks noGrp="1"/>
          </p:cNvSpPr>
          <p:nvPr>
            <p:ph idx="1"/>
          </p:nvPr>
        </p:nvSpPr>
        <p:spPr>
          <a:xfrm>
            <a:off x="457200" y="1600201"/>
            <a:ext cx="8458200" cy="2209800"/>
          </a:xfrm>
        </p:spPr>
        <p:txBody>
          <a:bodyPr/>
          <a:lstStyle/>
          <a:p>
            <a:r>
              <a:rPr lang="en-US" noProof="0" dirty="0" smtClean="0"/>
              <a:t>Human settlements </a:t>
            </a:r>
            <a:r>
              <a:rPr lang="en-US" dirty="0" smtClean="0"/>
              <a:t>range in size from</a:t>
            </a:r>
            <a:r>
              <a:rPr lang="en-US" noProof="0" dirty="0" smtClean="0"/>
              <a:t> 100 people to 20,000,000 people</a:t>
            </a:r>
          </a:p>
          <a:p>
            <a:r>
              <a:rPr lang="en-US" noProof="0" dirty="0" smtClean="0"/>
              <a:t>The flow rate required is between 0.1 L/s and 80,000 L/s</a:t>
            </a:r>
            <a:endParaRPr lang="en-US" noProof="0" dirty="0"/>
          </a:p>
        </p:txBody>
      </p:sp>
      <p:grpSp>
        <p:nvGrpSpPr>
          <p:cNvPr id="4" name="Group 43"/>
          <p:cNvGrpSpPr/>
          <p:nvPr/>
        </p:nvGrpSpPr>
        <p:grpSpPr>
          <a:xfrm>
            <a:off x="228600" y="3345061"/>
            <a:ext cx="8915400" cy="3258602"/>
            <a:chOff x="228600" y="3345061"/>
            <a:chExt cx="8915400" cy="3258602"/>
          </a:xfrm>
        </p:grpSpPr>
        <p:grpSp>
          <p:nvGrpSpPr>
            <p:cNvPr id="6" name="Group 41"/>
            <p:cNvGrpSpPr/>
            <p:nvPr/>
          </p:nvGrpSpPr>
          <p:grpSpPr>
            <a:xfrm>
              <a:off x="397510" y="3345061"/>
              <a:ext cx="7897404" cy="1531739"/>
              <a:chOff x="397510" y="3345061"/>
              <a:chExt cx="7897404" cy="1531739"/>
            </a:xfrm>
          </p:grpSpPr>
          <p:grpSp>
            <p:nvGrpSpPr>
              <p:cNvPr id="8" name="Group 38"/>
              <p:cNvGrpSpPr/>
              <p:nvPr/>
            </p:nvGrpSpPr>
            <p:grpSpPr>
              <a:xfrm>
                <a:off x="2198914" y="4267200"/>
                <a:ext cx="6096000" cy="609600"/>
                <a:chOff x="1447800" y="4267200"/>
                <a:chExt cx="6096000" cy="609600"/>
              </a:xfrm>
            </p:grpSpPr>
            <p:cxnSp>
              <p:nvCxnSpPr>
                <p:cNvPr id="26" name="Straight Connector 25"/>
                <p:cNvCxnSpPr/>
                <p:nvPr/>
              </p:nvCxnSpPr>
              <p:spPr>
                <a:xfrm flipV="1">
                  <a:off x="1447800" y="4267200"/>
                  <a:ext cx="0" cy="609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2667000" y="4267200"/>
                  <a:ext cx="0" cy="609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3886200" y="4267200"/>
                  <a:ext cx="0" cy="609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5105400" y="4267200"/>
                  <a:ext cx="0" cy="609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6324600" y="4267200"/>
                  <a:ext cx="0" cy="609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7543800" y="4267200"/>
                  <a:ext cx="0" cy="609600"/>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33" name="TextBox 32"/>
              <p:cNvSpPr txBox="1"/>
              <p:nvPr/>
            </p:nvSpPr>
            <p:spPr>
              <a:xfrm rot="2700000">
                <a:off x="2056712" y="3859905"/>
                <a:ext cx="301685" cy="369332"/>
              </a:xfrm>
              <a:prstGeom prst="rect">
                <a:avLst/>
              </a:prstGeom>
              <a:noFill/>
            </p:spPr>
            <p:txBody>
              <a:bodyPr wrap="none" rtlCol="0">
                <a:spAutoFit/>
              </a:bodyPr>
              <a:lstStyle/>
              <a:p>
                <a:pPr algn="r"/>
                <a:r>
                  <a:rPr lang="es-HN" dirty="0" smtClean="0">
                    <a:latin typeface="+mn-lt"/>
                  </a:rPr>
                  <a:t>1</a:t>
                </a:r>
                <a:endParaRPr lang="en-US" dirty="0" smtClean="0">
                  <a:latin typeface="+mn-lt"/>
                </a:endParaRPr>
              </a:p>
            </p:txBody>
          </p:sp>
          <p:sp>
            <p:nvSpPr>
              <p:cNvPr id="34" name="TextBox 33"/>
              <p:cNvSpPr txBox="1"/>
              <p:nvPr/>
            </p:nvSpPr>
            <p:spPr>
              <a:xfrm rot="2700000">
                <a:off x="3203320" y="3818533"/>
                <a:ext cx="418704" cy="369332"/>
              </a:xfrm>
              <a:prstGeom prst="rect">
                <a:avLst/>
              </a:prstGeom>
              <a:noFill/>
            </p:spPr>
            <p:txBody>
              <a:bodyPr wrap="none" rtlCol="0">
                <a:spAutoFit/>
              </a:bodyPr>
              <a:lstStyle/>
              <a:p>
                <a:pPr algn="r"/>
                <a:r>
                  <a:rPr lang="es-HN" dirty="0" smtClean="0">
                    <a:latin typeface="+mn-lt"/>
                  </a:rPr>
                  <a:t>10</a:t>
                </a:r>
                <a:endParaRPr lang="en-US" dirty="0" smtClean="0">
                  <a:latin typeface="+mn-lt"/>
                </a:endParaRPr>
              </a:p>
            </p:txBody>
          </p:sp>
          <p:sp>
            <p:nvSpPr>
              <p:cNvPr id="35" name="TextBox 34"/>
              <p:cNvSpPr txBox="1"/>
              <p:nvPr/>
            </p:nvSpPr>
            <p:spPr>
              <a:xfrm rot="2700000">
                <a:off x="4349927" y="3777160"/>
                <a:ext cx="535724" cy="369332"/>
              </a:xfrm>
              <a:prstGeom prst="rect">
                <a:avLst/>
              </a:prstGeom>
              <a:noFill/>
            </p:spPr>
            <p:txBody>
              <a:bodyPr wrap="none" rtlCol="0">
                <a:spAutoFit/>
              </a:bodyPr>
              <a:lstStyle/>
              <a:p>
                <a:pPr algn="r"/>
                <a:r>
                  <a:rPr lang="es-HN" dirty="0" smtClean="0">
                    <a:latin typeface="+mn-lt"/>
                  </a:rPr>
                  <a:t>100</a:t>
                </a:r>
                <a:endParaRPr lang="en-US" dirty="0" smtClean="0">
                  <a:latin typeface="+mn-lt"/>
                </a:endParaRPr>
              </a:p>
            </p:txBody>
          </p:sp>
          <p:sp>
            <p:nvSpPr>
              <p:cNvPr id="36" name="TextBox 35"/>
              <p:cNvSpPr txBox="1"/>
              <p:nvPr/>
            </p:nvSpPr>
            <p:spPr>
              <a:xfrm rot="2700000">
                <a:off x="5383981" y="3715385"/>
                <a:ext cx="710451" cy="369332"/>
              </a:xfrm>
              <a:prstGeom prst="rect">
                <a:avLst/>
              </a:prstGeom>
              <a:noFill/>
            </p:spPr>
            <p:txBody>
              <a:bodyPr wrap="none" rtlCol="0">
                <a:spAutoFit/>
              </a:bodyPr>
              <a:lstStyle/>
              <a:p>
                <a:pPr algn="r"/>
                <a:r>
                  <a:rPr lang="es-HN" dirty="0" smtClean="0">
                    <a:latin typeface="+mn-lt"/>
                  </a:rPr>
                  <a:t>1,000</a:t>
                </a:r>
                <a:endParaRPr lang="en-US" dirty="0" smtClean="0">
                  <a:latin typeface="+mn-lt"/>
                </a:endParaRPr>
              </a:p>
            </p:txBody>
          </p:sp>
          <p:sp>
            <p:nvSpPr>
              <p:cNvPr id="37" name="TextBox 36"/>
              <p:cNvSpPr txBox="1"/>
              <p:nvPr/>
            </p:nvSpPr>
            <p:spPr>
              <a:xfrm rot="2700000">
                <a:off x="6484154" y="3674012"/>
                <a:ext cx="827471" cy="369332"/>
              </a:xfrm>
              <a:prstGeom prst="rect">
                <a:avLst/>
              </a:prstGeom>
              <a:noFill/>
            </p:spPr>
            <p:txBody>
              <a:bodyPr wrap="none" rtlCol="0">
                <a:spAutoFit/>
              </a:bodyPr>
              <a:lstStyle/>
              <a:p>
                <a:pPr algn="r"/>
                <a:r>
                  <a:rPr lang="es-HN" dirty="0" smtClean="0">
                    <a:latin typeface="+mn-lt"/>
                  </a:rPr>
                  <a:t>10,000</a:t>
                </a:r>
                <a:endParaRPr lang="en-US" dirty="0" smtClean="0">
                  <a:latin typeface="+mn-lt"/>
                </a:endParaRPr>
              </a:p>
            </p:txBody>
          </p:sp>
          <p:sp>
            <p:nvSpPr>
              <p:cNvPr id="38" name="TextBox 37"/>
              <p:cNvSpPr txBox="1"/>
              <p:nvPr/>
            </p:nvSpPr>
            <p:spPr>
              <a:xfrm rot="2700000">
                <a:off x="7610017" y="3632640"/>
                <a:ext cx="944489" cy="369332"/>
              </a:xfrm>
              <a:prstGeom prst="rect">
                <a:avLst/>
              </a:prstGeom>
              <a:noFill/>
            </p:spPr>
            <p:txBody>
              <a:bodyPr wrap="none" rtlCol="0">
                <a:spAutoFit/>
              </a:bodyPr>
              <a:lstStyle/>
              <a:p>
                <a:pPr algn="r"/>
                <a:r>
                  <a:rPr lang="es-HN" dirty="0" smtClean="0">
                    <a:latin typeface="+mn-lt"/>
                  </a:rPr>
                  <a:t>100,000</a:t>
                </a:r>
                <a:endParaRPr lang="en-US" dirty="0" smtClean="0">
                  <a:latin typeface="+mn-lt"/>
                </a:endParaRPr>
              </a:p>
            </p:txBody>
          </p:sp>
          <p:sp>
            <p:nvSpPr>
              <p:cNvPr id="40" name="TextBox 39"/>
              <p:cNvSpPr txBox="1"/>
              <p:nvPr/>
            </p:nvSpPr>
            <p:spPr>
              <a:xfrm>
                <a:off x="397510" y="4181425"/>
                <a:ext cx="466987" cy="369332"/>
              </a:xfrm>
              <a:prstGeom prst="rect">
                <a:avLst/>
              </a:prstGeom>
              <a:noFill/>
            </p:spPr>
            <p:txBody>
              <a:bodyPr wrap="none" rtlCol="0">
                <a:spAutoFit/>
              </a:bodyPr>
              <a:lstStyle/>
              <a:p>
                <a:r>
                  <a:rPr lang="es-HN" b="1" dirty="0" smtClean="0">
                    <a:latin typeface="+mn-lt"/>
                  </a:rPr>
                  <a:t>L/s</a:t>
                </a:r>
                <a:endParaRPr lang="en-US" b="1" dirty="0" smtClean="0">
                  <a:latin typeface="+mn-lt"/>
                </a:endParaRPr>
              </a:p>
            </p:txBody>
          </p:sp>
        </p:grpSp>
        <p:grpSp>
          <p:nvGrpSpPr>
            <p:cNvPr id="15" name="Group 42"/>
            <p:cNvGrpSpPr/>
            <p:nvPr/>
          </p:nvGrpSpPr>
          <p:grpSpPr>
            <a:xfrm>
              <a:off x="228600" y="4876800"/>
              <a:ext cx="8915400" cy="1726863"/>
              <a:chOff x="228600" y="4876800"/>
              <a:chExt cx="8915400" cy="1726863"/>
            </a:xfrm>
          </p:grpSpPr>
          <p:grpSp>
            <p:nvGrpSpPr>
              <p:cNvPr id="16" name="Group 15"/>
              <p:cNvGrpSpPr/>
              <p:nvPr/>
            </p:nvGrpSpPr>
            <p:grpSpPr>
              <a:xfrm>
                <a:off x="1371600" y="4876800"/>
                <a:ext cx="7772400" cy="609600"/>
                <a:chOff x="620486" y="4876800"/>
                <a:chExt cx="7772400" cy="609600"/>
              </a:xfrm>
            </p:grpSpPr>
            <p:cxnSp>
              <p:nvCxnSpPr>
                <p:cNvPr id="5" name="Straight Arrow Connector 4"/>
                <p:cNvCxnSpPr/>
                <p:nvPr/>
              </p:nvCxnSpPr>
              <p:spPr>
                <a:xfrm>
                  <a:off x="620486" y="4876800"/>
                  <a:ext cx="7772400" cy="0"/>
                </a:xfrm>
                <a:prstGeom prst="straightConnector1">
                  <a:avLst/>
                </a:prstGeom>
                <a:ln w="63500">
                  <a:headEnd type="triangle" w="lg" len="med"/>
                  <a:tailEnd type="triangle" w="lg" len="med"/>
                </a:ln>
              </p:spPr>
              <p:style>
                <a:lnRef idx="1">
                  <a:schemeClr val="accent1"/>
                </a:lnRef>
                <a:fillRef idx="0">
                  <a:schemeClr val="accent1"/>
                </a:fillRef>
                <a:effectRef idx="0">
                  <a:schemeClr val="accent1"/>
                </a:effectRef>
                <a:fontRef idx="minor">
                  <a:schemeClr val="tx1"/>
                </a:fontRef>
              </p:style>
            </p:cxnSp>
            <p:grpSp>
              <p:nvGrpSpPr>
                <p:cNvPr id="23" name="Group 14"/>
                <p:cNvGrpSpPr/>
                <p:nvPr/>
              </p:nvGrpSpPr>
              <p:grpSpPr>
                <a:xfrm>
                  <a:off x="849086" y="4876800"/>
                  <a:ext cx="7315200" cy="609600"/>
                  <a:chOff x="914400" y="4800600"/>
                  <a:chExt cx="7315200" cy="1066800"/>
                </a:xfrm>
              </p:grpSpPr>
              <p:cxnSp>
                <p:nvCxnSpPr>
                  <p:cNvPr id="7" name="Straight Connector 6"/>
                  <p:cNvCxnSpPr/>
                  <p:nvPr/>
                </p:nvCxnSpPr>
                <p:spPr>
                  <a:xfrm>
                    <a:off x="914400" y="48006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133600" y="48006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352800" y="48006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4572000" y="48006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791200" y="48006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7010400" y="48006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8229600" y="48006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grpSp>
            <p:cxnSp>
              <p:nvCxnSpPr>
                <p:cNvPr id="47" name="Straight Arrow Connector 46"/>
                <p:cNvCxnSpPr/>
                <p:nvPr/>
              </p:nvCxnSpPr>
              <p:spPr>
                <a:xfrm>
                  <a:off x="2178235" y="4876800"/>
                  <a:ext cx="1368454" cy="0"/>
                </a:xfrm>
                <a:prstGeom prst="straightConnector1">
                  <a:avLst/>
                </a:prstGeom>
                <a:ln w="63500">
                  <a:solidFill>
                    <a:srgbClr val="0E6400"/>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grpSp>
          <p:sp>
            <p:nvSpPr>
              <p:cNvPr id="17" name="TextBox 16"/>
              <p:cNvSpPr txBox="1"/>
              <p:nvPr/>
            </p:nvSpPr>
            <p:spPr>
              <a:xfrm rot="2700000">
                <a:off x="1336638" y="5553210"/>
                <a:ext cx="535724" cy="369332"/>
              </a:xfrm>
              <a:prstGeom prst="rect">
                <a:avLst/>
              </a:prstGeom>
              <a:noFill/>
            </p:spPr>
            <p:txBody>
              <a:bodyPr wrap="none" rtlCol="0">
                <a:spAutoFit/>
              </a:bodyPr>
              <a:lstStyle/>
              <a:p>
                <a:r>
                  <a:rPr lang="es-HN" dirty="0" smtClean="0">
                    <a:latin typeface="+mn-lt"/>
                  </a:rPr>
                  <a:t>100</a:t>
                </a:r>
                <a:endParaRPr lang="en-US" dirty="0" smtClean="0">
                  <a:latin typeface="+mn-lt"/>
                </a:endParaRPr>
              </a:p>
            </p:txBody>
          </p:sp>
          <p:sp>
            <p:nvSpPr>
              <p:cNvPr id="18" name="TextBox 17"/>
              <p:cNvSpPr txBox="1"/>
              <p:nvPr/>
            </p:nvSpPr>
            <p:spPr>
              <a:xfrm rot="2700000">
                <a:off x="2574124" y="5614985"/>
                <a:ext cx="710451" cy="369332"/>
              </a:xfrm>
              <a:prstGeom prst="rect">
                <a:avLst/>
              </a:prstGeom>
              <a:noFill/>
            </p:spPr>
            <p:txBody>
              <a:bodyPr wrap="none" rtlCol="0">
                <a:spAutoFit/>
              </a:bodyPr>
              <a:lstStyle/>
              <a:p>
                <a:r>
                  <a:rPr lang="es-HN" dirty="0" smtClean="0">
                    <a:latin typeface="+mn-lt"/>
                  </a:rPr>
                  <a:t>1,000</a:t>
                </a:r>
                <a:endParaRPr lang="en-US" dirty="0" smtClean="0">
                  <a:latin typeface="+mn-lt"/>
                </a:endParaRPr>
              </a:p>
            </p:txBody>
          </p:sp>
          <p:sp>
            <p:nvSpPr>
              <p:cNvPr id="19" name="TextBox 18"/>
              <p:cNvSpPr txBox="1"/>
              <p:nvPr/>
            </p:nvSpPr>
            <p:spPr>
              <a:xfrm rot="2700000">
                <a:off x="3724244" y="5656358"/>
                <a:ext cx="827471" cy="369332"/>
              </a:xfrm>
              <a:prstGeom prst="rect">
                <a:avLst/>
              </a:prstGeom>
              <a:noFill/>
            </p:spPr>
            <p:txBody>
              <a:bodyPr wrap="none" rtlCol="0">
                <a:spAutoFit/>
              </a:bodyPr>
              <a:lstStyle/>
              <a:p>
                <a:r>
                  <a:rPr lang="es-HN" dirty="0" smtClean="0">
                    <a:latin typeface="+mn-lt"/>
                  </a:rPr>
                  <a:t>10,000</a:t>
                </a:r>
                <a:endParaRPr lang="en-US" dirty="0" smtClean="0">
                  <a:latin typeface="+mn-lt"/>
                </a:endParaRPr>
              </a:p>
            </p:txBody>
          </p:sp>
          <p:sp>
            <p:nvSpPr>
              <p:cNvPr id="20" name="TextBox 19"/>
              <p:cNvSpPr txBox="1"/>
              <p:nvPr/>
            </p:nvSpPr>
            <p:spPr>
              <a:xfrm rot="2700000">
                <a:off x="4995963" y="5697730"/>
                <a:ext cx="944489" cy="369332"/>
              </a:xfrm>
              <a:prstGeom prst="rect">
                <a:avLst/>
              </a:prstGeom>
              <a:noFill/>
            </p:spPr>
            <p:txBody>
              <a:bodyPr wrap="none" rtlCol="0">
                <a:spAutoFit/>
              </a:bodyPr>
              <a:lstStyle/>
              <a:p>
                <a:r>
                  <a:rPr lang="es-HN" dirty="0" smtClean="0">
                    <a:latin typeface="+mn-lt"/>
                  </a:rPr>
                  <a:t>100,000</a:t>
                </a:r>
                <a:endParaRPr lang="en-US" dirty="0" smtClean="0">
                  <a:latin typeface="+mn-lt"/>
                </a:endParaRPr>
              </a:p>
            </p:txBody>
          </p:sp>
          <p:sp>
            <p:nvSpPr>
              <p:cNvPr id="21" name="TextBox 20"/>
              <p:cNvSpPr txBox="1"/>
              <p:nvPr/>
            </p:nvSpPr>
            <p:spPr>
              <a:xfrm rot="2700000">
                <a:off x="6218423" y="5759506"/>
                <a:ext cx="1119217" cy="369332"/>
              </a:xfrm>
              <a:prstGeom prst="rect">
                <a:avLst/>
              </a:prstGeom>
              <a:noFill/>
            </p:spPr>
            <p:txBody>
              <a:bodyPr wrap="none" rtlCol="0">
                <a:spAutoFit/>
              </a:bodyPr>
              <a:lstStyle/>
              <a:p>
                <a:r>
                  <a:rPr lang="es-HN" dirty="0" smtClean="0">
                    <a:latin typeface="+mn-lt"/>
                  </a:rPr>
                  <a:t>1,000,000</a:t>
                </a:r>
                <a:endParaRPr lang="en-US" dirty="0" smtClean="0">
                  <a:latin typeface="+mn-lt"/>
                </a:endParaRPr>
              </a:p>
            </p:txBody>
          </p:sp>
          <p:sp>
            <p:nvSpPr>
              <p:cNvPr id="22" name="TextBox 21"/>
              <p:cNvSpPr txBox="1"/>
              <p:nvPr/>
            </p:nvSpPr>
            <p:spPr>
              <a:xfrm rot="2700000">
                <a:off x="7413941" y="5800879"/>
                <a:ext cx="1236236" cy="369332"/>
              </a:xfrm>
              <a:prstGeom prst="rect">
                <a:avLst/>
              </a:prstGeom>
              <a:noFill/>
            </p:spPr>
            <p:txBody>
              <a:bodyPr wrap="none" rtlCol="0">
                <a:spAutoFit/>
              </a:bodyPr>
              <a:lstStyle/>
              <a:p>
                <a:r>
                  <a:rPr lang="es-HN" dirty="0" smtClean="0">
                    <a:latin typeface="+mn-lt"/>
                  </a:rPr>
                  <a:t>10,000,000</a:t>
                </a:r>
                <a:endParaRPr lang="en-US" dirty="0" smtClean="0">
                  <a:latin typeface="+mn-lt"/>
                </a:endParaRPr>
              </a:p>
            </p:txBody>
          </p:sp>
          <p:sp>
            <p:nvSpPr>
              <p:cNvPr id="41" name="TextBox 40"/>
              <p:cNvSpPr txBox="1"/>
              <p:nvPr/>
            </p:nvSpPr>
            <p:spPr>
              <a:xfrm>
                <a:off x="228600" y="5071640"/>
                <a:ext cx="1225592" cy="369332"/>
              </a:xfrm>
              <a:prstGeom prst="rect">
                <a:avLst/>
              </a:prstGeom>
              <a:noFill/>
            </p:spPr>
            <p:txBody>
              <a:bodyPr wrap="none" rtlCol="0">
                <a:spAutoFit/>
              </a:bodyPr>
              <a:lstStyle/>
              <a:p>
                <a:r>
                  <a:rPr lang="es-HN" b="1" dirty="0" err="1" smtClean="0"/>
                  <a:t>Population</a:t>
                </a:r>
                <a:endParaRPr lang="en-US" b="1" dirty="0" smtClean="0"/>
              </a:p>
            </p:txBody>
          </p:sp>
        </p:grpSp>
      </p:grpSp>
      <p:cxnSp>
        <p:nvCxnSpPr>
          <p:cNvPr id="50" name="Straight Arrow Connector 49"/>
          <p:cNvCxnSpPr/>
          <p:nvPr/>
        </p:nvCxnSpPr>
        <p:spPr>
          <a:xfrm>
            <a:off x="1970314" y="4882243"/>
            <a:ext cx="959035" cy="0"/>
          </a:xfrm>
          <a:prstGeom prst="straightConnector1">
            <a:avLst/>
          </a:prstGeom>
          <a:ln w="63500">
            <a:solidFill>
              <a:srgbClr val="00B050"/>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H="1">
            <a:off x="4297803" y="4876800"/>
            <a:ext cx="1112397" cy="0"/>
          </a:xfrm>
          <a:prstGeom prst="straightConnector1">
            <a:avLst/>
          </a:prstGeom>
          <a:ln w="63500">
            <a:solidFill>
              <a:srgbClr val="00B050"/>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2284990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left)">
                                      <p:cBhvr>
                                        <p:cTn id="7" dur="500"/>
                                        <p:tgtEl>
                                          <p:spTgt spid="5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wipe(right)">
                                      <p:cBhvr>
                                        <p:cTn id="12"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The challenge</a:t>
            </a:r>
            <a:r>
              <a:rPr lang="en-US" dirty="0" smtClean="0"/>
              <a:t> of low flow</a:t>
            </a:r>
            <a:endParaRPr lang="en-US" noProof="0" dirty="0"/>
          </a:p>
        </p:txBody>
      </p:sp>
      <p:sp>
        <p:nvSpPr>
          <p:cNvPr id="3" name="Content Placeholder 2"/>
          <p:cNvSpPr>
            <a:spLocks noGrp="1"/>
          </p:cNvSpPr>
          <p:nvPr>
            <p:ph idx="1"/>
          </p:nvPr>
        </p:nvSpPr>
        <p:spPr/>
        <p:txBody>
          <a:bodyPr/>
          <a:lstStyle/>
          <a:p>
            <a:r>
              <a:rPr lang="en-US" noProof="0" dirty="0" smtClean="0"/>
              <a:t>Flocculator– new geometry required</a:t>
            </a:r>
          </a:p>
          <a:p>
            <a:r>
              <a:rPr lang="en-US" noProof="0" dirty="0" smtClean="0"/>
              <a:t>Sedimentation – easy because it is the largest process</a:t>
            </a:r>
          </a:p>
          <a:p>
            <a:r>
              <a:rPr lang="en-US" noProof="0" dirty="0" smtClean="0"/>
              <a:t>Filter– Difficult to construct in an open container</a:t>
            </a:r>
            <a:endParaRPr lang="en-US" noProof="0" dirty="0"/>
          </a:p>
        </p:txBody>
      </p:sp>
      <p:grpSp>
        <p:nvGrpSpPr>
          <p:cNvPr id="4" name="Group 3"/>
          <p:cNvGrpSpPr/>
          <p:nvPr/>
        </p:nvGrpSpPr>
        <p:grpSpPr>
          <a:xfrm>
            <a:off x="103414" y="3724586"/>
            <a:ext cx="8915400" cy="3258602"/>
            <a:chOff x="228600" y="3345061"/>
            <a:chExt cx="8915400" cy="3258602"/>
          </a:xfrm>
        </p:grpSpPr>
        <p:grpSp>
          <p:nvGrpSpPr>
            <p:cNvPr id="5" name="Group 4"/>
            <p:cNvGrpSpPr/>
            <p:nvPr/>
          </p:nvGrpSpPr>
          <p:grpSpPr>
            <a:xfrm>
              <a:off x="397510" y="3345061"/>
              <a:ext cx="7897404" cy="1531739"/>
              <a:chOff x="397510" y="3345061"/>
              <a:chExt cx="7897404" cy="1531739"/>
            </a:xfrm>
          </p:grpSpPr>
          <p:grpSp>
            <p:nvGrpSpPr>
              <p:cNvPr id="6" name="Group 24"/>
              <p:cNvGrpSpPr/>
              <p:nvPr/>
            </p:nvGrpSpPr>
            <p:grpSpPr>
              <a:xfrm>
                <a:off x="2198914" y="4267200"/>
                <a:ext cx="6096000" cy="609600"/>
                <a:chOff x="1447800" y="4267200"/>
                <a:chExt cx="6096000" cy="609600"/>
              </a:xfrm>
            </p:grpSpPr>
            <p:cxnSp>
              <p:nvCxnSpPr>
                <p:cNvPr id="33" name="Straight Connector 32"/>
                <p:cNvCxnSpPr/>
                <p:nvPr/>
              </p:nvCxnSpPr>
              <p:spPr>
                <a:xfrm flipV="1">
                  <a:off x="1447800" y="4267200"/>
                  <a:ext cx="0" cy="609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2667000" y="4267200"/>
                  <a:ext cx="0" cy="609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V="1">
                  <a:off x="3886200" y="4267200"/>
                  <a:ext cx="0" cy="609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V="1">
                  <a:off x="5105400" y="4267200"/>
                  <a:ext cx="0" cy="609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6324600" y="4267200"/>
                  <a:ext cx="0" cy="6096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V="1">
                  <a:off x="7543800" y="4267200"/>
                  <a:ext cx="0" cy="609600"/>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26" name="TextBox 25"/>
              <p:cNvSpPr txBox="1"/>
              <p:nvPr/>
            </p:nvSpPr>
            <p:spPr>
              <a:xfrm rot="2700000">
                <a:off x="2056712" y="3859905"/>
                <a:ext cx="301685" cy="369332"/>
              </a:xfrm>
              <a:prstGeom prst="rect">
                <a:avLst/>
              </a:prstGeom>
              <a:noFill/>
            </p:spPr>
            <p:txBody>
              <a:bodyPr wrap="none" rtlCol="0">
                <a:spAutoFit/>
              </a:bodyPr>
              <a:lstStyle/>
              <a:p>
                <a:pPr algn="r"/>
                <a:r>
                  <a:rPr lang="es-HN" dirty="0" smtClean="0">
                    <a:latin typeface="+mn-lt"/>
                  </a:rPr>
                  <a:t>1</a:t>
                </a:r>
                <a:endParaRPr lang="en-US" dirty="0" smtClean="0">
                  <a:latin typeface="+mn-lt"/>
                </a:endParaRPr>
              </a:p>
            </p:txBody>
          </p:sp>
          <p:sp>
            <p:nvSpPr>
              <p:cNvPr id="27" name="TextBox 26"/>
              <p:cNvSpPr txBox="1"/>
              <p:nvPr/>
            </p:nvSpPr>
            <p:spPr>
              <a:xfrm rot="2700000">
                <a:off x="3203320" y="3818533"/>
                <a:ext cx="418704" cy="369332"/>
              </a:xfrm>
              <a:prstGeom prst="rect">
                <a:avLst/>
              </a:prstGeom>
              <a:noFill/>
            </p:spPr>
            <p:txBody>
              <a:bodyPr wrap="none" rtlCol="0">
                <a:spAutoFit/>
              </a:bodyPr>
              <a:lstStyle/>
              <a:p>
                <a:pPr algn="r"/>
                <a:r>
                  <a:rPr lang="es-HN" dirty="0" smtClean="0">
                    <a:latin typeface="+mn-lt"/>
                  </a:rPr>
                  <a:t>10</a:t>
                </a:r>
                <a:endParaRPr lang="en-US" dirty="0" smtClean="0">
                  <a:latin typeface="+mn-lt"/>
                </a:endParaRPr>
              </a:p>
            </p:txBody>
          </p:sp>
          <p:sp>
            <p:nvSpPr>
              <p:cNvPr id="28" name="TextBox 27"/>
              <p:cNvSpPr txBox="1"/>
              <p:nvPr/>
            </p:nvSpPr>
            <p:spPr>
              <a:xfrm rot="2700000">
                <a:off x="4349927" y="3777160"/>
                <a:ext cx="535724" cy="369332"/>
              </a:xfrm>
              <a:prstGeom prst="rect">
                <a:avLst/>
              </a:prstGeom>
              <a:noFill/>
            </p:spPr>
            <p:txBody>
              <a:bodyPr wrap="none" rtlCol="0">
                <a:spAutoFit/>
              </a:bodyPr>
              <a:lstStyle/>
              <a:p>
                <a:pPr algn="r"/>
                <a:r>
                  <a:rPr lang="es-HN" dirty="0" smtClean="0">
                    <a:latin typeface="+mn-lt"/>
                  </a:rPr>
                  <a:t>100</a:t>
                </a:r>
                <a:endParaRPr lang="en-US" dirty="0" smtClean="0">
                  <a:latin typeface="+mn-lt"/>
                </a:endParaRPr>
              </a:p>
            </p:txBody>
          </p:sp>
          <p:sp>
            <p:nvSpPr>
              <p:cNvPr id="29" name="TextBox 28"/>
              <p:cNvSpPr txBox="1"/>
              <p:nvPr/>
            </p:nvSpPr>
            <p:spPr>
              <a:xfrm rot="2700000">
                <a:off x="5383981" y="3715385"/>
                <a:ext cx="710451" cy="369332"/>
              </a:xfrm>
              <a:prstGeom prst="rect">
                <a:avLst/>
              </a:prstGeom>
              <a:noFill/>
            </p:spPr>
            <p:txBody>
              <a:bodyPr wrap="none" rtlCol="0">
                <a:spAutoFit/>
              </a:bodyPr>
              <a:lstStyle/>
              <a:p>
                <a:pPr algn="r"/>
                <a:r>
                  <a:rPr lang="es-HN" dirty="0" smtClean="0">
                    <a:latin typeface="+mn-lt"/>
                  </a:rPr>
                  <a:t>1,000</a:t>
                </a:r>
                <a:endParaRPr lang="en-US" dirty="0" smtClean="0">
                  <a:latin typeface="+mn-lt"/>
                </a:endParaRPr>
              </a:p>
            </p:txBody>
          </p:sp>
          <p:sp>
            <p:nvSpPr>
              <p:cNvPr id="30" name="TextBox 29"/>
              <p:cNvSpPr txBox="1"/>
              <p:nvPr/>
            </p:nvSpPr>
            <p:spPr>
              <a:xfrm rot="2700000">
                <a:off x="6484154" y="3674012"/>
                <a:ext cx="827471" cy="369332"/>
              </a:xfrm>
              <a:prstGeom prst="rect">
                <a:avLst/>
              </a:prstGeom>
              <a:noFill/>
            </p:spPr>
            <p:txBody>
              <a:bodyPr wrap="none" rtlCol="0">
                <a:spAutoFit/>
              </a:bodyPr>
              <a:lstStyle/>
              <a:p>
                <a:pPr algn="r"/>
                <a:r>
                  <a:rPr lang="es-HN" dirty="0" smtClean="0">
                    <a:latin typeface="+mn-lt"/>
                  </a:rPr>
                  <a:t>10,000</a:t>
                </a:r>
                <a:endParaRPr lang="en-US" dirty="0" smtClean="0">
                  <a:latin typeface="+mn-lt"/>
                </a:endParaRPr>
              </a:p>
            </p:txBody>
          </p:sp>
          <p:sp>
            <p:nvSpPr>
              <p:cNvPr id="31" name="TextBox 30"/>
              <p:cNvSpPr txBox="1"/>
              <p:nvPr/>
            </p:nvSpPr>
            <p:spPr>
              <a:xfrm rot="2700000">
                <a:off x="7610017" y="3632640"/>
                <a:ext cx="944489" cy="369332"/>
              </a:xfrm>
              <a:prstGeom prst="rect">
                <a:avLst/>
              </a:prstGeom>
              <a:noFill/>
            </p:spPr>
            <p:txBody>
              <a:bodyPr wrap="none" rtlCol="0">
                <a:spAutoFit/>
              </a:bodyPr>
              <a:lstStyle/>
              <a:p>
                <a:pPr algn="r"/>
                <a:r>
                  <a:rPr lang="es-HN" dirty="0" smtClean="0">
                    <a:latin typeface="+mn-lt"/>
                  </a:rPr>
                  <a:t>100,000</a:t>
                </a:r>
                <a:endParaRPr lang="en-US" dirty="0" smtClean="0">
                  <a:latin typeface="+mn-lt"/>
                </a:endParaRPr>
              </a:p>
            </p:txBody>
          </p:sp>
          <p:sp>
            <p:nvSpPr>
              <p:cNvPr id="32" name="TextBox 31"/>
              <p:cNvSpPr txBox="1"/>
              <p:nvPr/>
            </p:nvSpPr>
            <p:spPr>
              <a:xfrm>
                <a:off x="397510" y="4181425"/>
                <a:ext cx="466987" cy="369332"/>
              </a:xfrm>
              <a:prstGeom prst="rect">
                <a:avLst/>
              </a:prstGeom>
              <a:noFill/>
            </p:spPr>
            <p:txBody>
              <a:bodyPr wrap="none" rtlCol="0">
                <a:spAutoFit/>
              </a:bodyPr>
              <a:lstStyle/>
              <a:p>
                <a:r>
                  <a:rPr lang="es-HN" b="1" dirty="0" smtClean="0">
                    <a:latin typeface="+mn-lt"/>
                  </a:rPr>
                  <a:t>L/s</a:t>
                </a:r>
                <a:endParaRPr lang="en-US" b="1" dirty="0" smtClean="0">
                  <a:latin typeface="+mn-lt"/>
                </a:endParaRPr>
              </a:p>
            </p:txBody>
          </p:sp>
        </p:grpSp>
        <p:grpSp>
          <p:nvGrpSpPr>
            <p:cNvPr id="7" name="Group 5"/>
            <p:cNvGrpSpPr/>
            <p:nvPr/>
          </p:nvGrpSpPr>
          <p:grpSpPr>
            <a:xfrm>
              <a:off x="228600" y="4876800"/>
              <a:ext cx="8915400" cy="1726863"/>
              <a:chOff x="228600" y="4876800"/>
              <a:chExt cx="8915400" cy="1726863"/>
            </a:xfrm>
          </p:grpSpPr>
          <p:grpSp>
            <p:nvGrpSpPr>
              <p:cNvPr id="16" name="Group 6"/>
              <p:cNvGrpSpPr/>
              <p:nvPr/>
            </p:nvGrpSpPr>
            <p:grpSpPr>
              <a:xfrm>
                <a:off x="1371600" y="4876800"/>
                <a:ext cx="7772400" cy="609600"/>
                <a:chOff x="620486" y="4876800"/>
                <a:chExt cx="7772400" cy="609600"/>
              </a:xfrm>
            </p:grpSpPr>
            <p:cxnSp>
              <p:nvCxnSpPr>
                <p:cNvPr id="15" name="Straight Arrow Connector 14"/>
                <p:cNvCxnSpPr/>
                <p:nvPr/>
              </p:nvCxnSpPr>
              <p:spPr>
                <a:xfrm>
                  <a:off x="620486" y="4876800"/>
                  <a:ext cx="7772400" cy="0"/>
                </a:xfrm>
                <a:prstGeom prst="straightConnector1">
                  <a:avLst/>
                </a:prstGeom>
                <a:ln w="63500">
                  <a:headEnd type="triangle" w="lg" len="med"/>
                  <a:tailEnd type="triangle" w="lg" len="med"/>
                </a:ln>
              </p:spPr>
              <p:style>
                <a:lnRef idx="1">
                  <a:schemeClr val="accent1"/>
                </a:lnRef>
                <a:fillRef idx="0">
                  <a:schemeClr val="accent1"/>
                </a:fillRef>
                <a:effectRef idx="0">
                  <a:schemeClr val="accent1"/>
                </a:effectRef>
                <a:fontRef idx="minor">
                  <a:schemeClr val="tx1"/>
                </a:fontRef>
              </p:style>
            </p:cxnSp>
            <p:grpSp>
              <p:nvGrpSpPr>
                <p:cNvPr id="25" name="Group 15"/>
                <p:cNvGrpSpPr/>
                <p:nvPr/>
              </p:nvGrpSpPr>
              <p:grpSpPr>
                <a:xfrm>
                  <a:off x="849086" y="4876800"/>
                  <a:ext cx="7315200" cy="609600"/>
                  <a:chOff x="914400" y="4800600"/>
                  <a:chExt cx="7315200" cy="1066800"/>
                </a:xfrm>
              </p:grpSpPr>
              <p:cxnSp>
                <p:nvCxnSpPr>
                  <p:cNvPr id="18" name="Straight Connector 17"/>
                  <p:cNvCxnSpPr/>
                  <p:nvPr/>
                </p:nvCxnSpPr>
                <p:spPr>
                  <a:xfrm>
                    <a:off x="914400" y="48006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133600" y="48006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352800" y="48006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4572000" y="48006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5791200" y="48006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7010400" y="48006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8229600" y="4800600"/>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grpSp>
            <p:cxnSp>
              <p:nvCxnSpPr>
                <p:cNvPr id="17" name="Straight Arrow Connector 16"/>
                <p:cNvCxnSpPr/>
                <p:nvPr/>
              </p:nvCxnSpPr>
              <p:spPr>
                <a:xfrm>
                  <a:off x="2178235" y="4876800"/>
                  <a:ext cx="1368454" cy="0"/>
                </a:xfrm>
                <a:prstGeom prst="straightConnector1">
                  <a:avLst/>
                </a:prstGeom>
                <a:ln w="63500">
                  <a:solidFill>
                    <a:srgbClr val="0E6400"/>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grpSp>
          <p:sp>
            <p:nvSpPr>
              <p:cNvPr id="8" name="TextBox 7"/>
              <p:cNvSpPr txBox="1"/>
              <p:nvPr/>
            </p:nvSpPr>
            <p:spPr>
              <a:xfrm rot="2700000">
                <a:off x="1336638" y="5553210"/>
                <a:ext cx="535724" cy="369332"/>
              </a:xfrm>
              <a:prstGeom prst="rect">
                <a:avLst/>
              </a:prstGeom>
              <a:noFill/>
            </p:spPr>
            <p:txBody>
              <a:bodyPr wrap="none" rtlCol="0">
                <a:spAutoFit/>
              </a:bodyPr>
              <a:lstStyle/>
              <a:p>
                <a:r>
                  <a:rPr lang="es-HN" dirty="0" smtClean="0">
                    <a:latin typeface="+mn-lt"/>
                  </a:rPr>
                  <a:t>100</a:t>
                </a:r>
                <a:endParaRPr lang="en-US" dirty="0" smtClean="0">
                  <a:latin typeface="+mn-lt"/>
                </a:endParaRPr>
              </a:p>
            </p:txBody>
          </p:sp>
          <p:sp>
            <p:nvSpPr>
              <p:cNvPr id="9" name="TextBox 8"/>
              <p:cNvSpPr txBox="1"/>
              <p:nvPr/>
            </p:nvSpPr>
            <p:spPr>
              <a:xfrm rot="2700000">
                <a:off x="2574124" y="5614985"/>
                <a:ext cx="710451" cy="369332"/>
              </a:xfrm>
              <a:prstGeom prst="rect">
                <a:avLst/>
              </a:prstGeom>
              <a:noFill/>
            </p:spPr>
            <p:txBody>
              <a:bodyPr wrap="none" rtlCol="0">
                <a:spAutoFit/>
              </a:bodyPr>
              <a:lstStyle/>
              <a:p>
                <a:r>
                  <a:rPr lang="es-HN" dirty="0" smtClean="0">
                    <a:latin typeface="+mn-lt"/>
                  </a:rPr>
                  <a:t>1,000</a:t>
                </a:r>
                <a:endParaRPr lang="en-US" dirty="0" smtClean="0">
                  <a:latin typeface="+mn-lt"/>
                </a:endParaRPr>
              </a:p>
            </p:txBody>
          </p:sp>
          <p:sp>
            <p:nvSpPr>
              <p:cNvPr id="10" name="TextBox 9"/>
              <p:cNvSpPr txBox="1"/>
              <p:nvPr/>
            </p:nvSpPr>
            <p:spPr>
              <a:xfrm rot="2700000">
                <a:off x="3724244" y="5656358"/>
                <a:ext cx="827471" cy="369332"/>
              </a:xfrm>
              <a:prstGeom prst="rect">
                <a:avLst/>
              </a:prstGeom>
              <a:noFill/>
            </p:spPr>
            <p:txBody>
              <a:bodyPr wrap="none" rtlCol="0">
                <a:spAutoFit/>
              </a:bodyPr>
              <a:lstStyle/>
              <a:p>
                <a:r>
                  <a:rPr lang="es-HN" dirty="0" smtClean="0">
                    <a:latin typeface="+mn-lt"/>
                  </a:rPr>
                  <a:t>10,000</a:t>
                </a:r>
                <a:endParaRPr lang="en-US" dirty="0" smtClean="0">
                  <a:latin typeface="+mn-lt"/>
                </a:endParaRPr>
              </a:p>
            </p:txBody>
          </p:sp>
          <p:sp>
            <p:nvSpPr>
              <p:cNvPr id="11" name="TextBox 10"/>
              <p:cNvSpPr txBox="1"/>
              <p:nvPr/>
            </p:nvSpPr>
            <p:spPr>
              <a:xfrm rot="2700000">
                <a:off x="4995963" y="5697730"/>
                <a:ext cx="944489" cy="369332"/>
              </a:xfrm>
              <a:prstGeom prst="rect">
                <a:avLst/>
              </a:prstGeom>
              <a:noFill/>
            </p:spPr>
            <p:txBody>
              <a:bodyPr wrap="none" rtlCol="0">
                <a:spAutoFit/>
              </a:bodyPr>
              <a:lstStyle/>
              <a:p>
                <a:r>
                  <a:rPr lang="es-HN" dirty="0" smtClean="0">
                    <a:latin typeface="+mn-lt"/>
                  </a:rPr>
                  <a:t>100,000</a:t>
                </a:r>
                <a:endParaRPr lang="en-US" dirty="0" smtClean="0">
                  <a:latin typeface="+mn-lt"/>
                </a:endParaRPr>
              </a:p>
            </p:txBody>
          </p:sp>
          <p:sp>
            <p:nvSpPr>
              <p:cNvPr id="12" name="TextBox 11"/>
              <p:cNvSpPr txBox="1"/>
              <p:nvPr/>
            </p:nvSpPr>
            <p:spPr>
              <a:xfrm rot="2700000">
                <a:off x="6218423" y="5759506"/>
                <a:ext cx="1119217" cy="369332"/>
              </a:xfrm>
              <a:prstGeom prst="rect">
                <a:avLst/>
              </a:prstGeom>
              <a:noFill/>
            </p:spPr>
            <p:txBody>
              <a:bodyPr wrap="none" rtlCol="0">
                <a:spAutoFit/>
              </a:bodyPr>
              <a:lstStyle/>
              <a:p>
                <a:r>
                  <a:rPr lang="es-HN" dirty="0" smtClean="0">
                    <a:latin typeface="+mn-lt"/>
                  </a:rPr>
                  <a:t>1,000,000</a:t>
                </a:r>
                <a:endParaRPr lang="en-US" dirty="0" smtClean="0">
                  <a:latin typeface="+mn-lt"/>
                </a:endParaRPr>
              </a:p>
            </p:txBody>
          </p:sp>
          <p:sp>
            <p:nvSpPr>
              <p:cNvPr id="13" name="TextBox 12"/>
              <p:cNvSpPr txBox="1"/>
              <p:nvPr/>
            </p:nvSpPr>
            <p:spPr>
              <a:xfrm rot="2700000">
                <a:off x="7413941" y="5800879"/>
                <a:ext cx="1236236" cy="369332"/>
              </a:xfrm>
              <a:prstGeom prst="rect">
                <a:avLst/>
              </a:prstGeom>
              <a:noFill/>
            </p:spPr>
            <p:txBody>
              <a:bodyPr wrap="none" rtlCol="0">
                <a:spAutoFit/>
              </a:bodyPr>
              <a:lstStyle/>
              <a:p>
                <a:r>
                  <a:rPr lang="es-HN" dirty="0" smtClean="0">
                    <a:latin typeface="+mn-lt"/>
                  </a:rPr>
                  <a:t>10,000,000</a:t>
                </a:r>
                <a:endParaRPr lang="en-US" dirty="0" smtClean="0">
                  <a:latin typeface="+mn-lt"/>
                </a:endParaRPr>
              </a:p>
            </p:txBody>
          </p:sp>
          <p:sp>
            <p:nvSpPr>
              <p:cNvPr id="14" name="TextBox 13"/>
              <p:cNvSpPr txBox="1"/>
              <p:nvPr/>
            </p:nvSpPr>
            <p:spPr>
              <a:xfrm>
                <a:off x="228600" y="5071640"/>
                <a:ext cx="1225592" cy="369332"/>
              </a:xfrm>
              <a:prstGeom prst="rect">
                <a:avLst/>
              </a:prstGeom>
              <a:noFill/>
            </p:spPr>
            <p:txBody>
              <a:bodyPr wrap="none" rtlCol="0">
                <a:spAutoFit/>
              </a:bodyPr>
              <a:lstStyle/>
              <a:p>
                <a:r>
                  <a:rPr lang="es-HN" b="1" dirty="0" err="1" smtClean="0"/>
                  <a:t>Population</a:t>
                </a:r>
                <a:endParaRPr lang="en-US" b="1" dirty="0" smtClean="0"/>
              </a:p>
            </p:txBody>
          </p:sp>
        </p:grpSp>
      </p:grpSp>
      <p:cxnSp>
        <p:nvCxnSpPr>
          <p:cNvPr id="39" name="Straight Arrow Connector 38"/>
          <p:cNvCxnSpPr/>
          <p:nvPr/>
        </p:nvCxnSpPr>
        <p:spPr>
          <a:xfrm>
            <a:off x="1845128" y="5248705"/>
            <a:ext cx="959035" cy="0"/>
          </a:xfrm>
          <a:prstGeom prst="straightConnector1">
            <a:avLst/>
          </a:prstGeom>
          <a:ln w="63500">
            <a:solidFill>
              <a:schemeClr val="accent4">
                <a:lumMod val="60000"/>
                <a:lumOff val="40000"/>
              </a:schemeClr>
            </a:solidFill>
            <a:headEnd type="triangl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0283169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right)">
                                      <p:cBhvr>
                                        <p:cTn id="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Vista de una planta de 0.8 L/s (sin el filtro)</a:t>
            </a:r>
            <a:endParaRPr lang="en-US" noProof="0"/>
          </a:p>
        </p:txBody>
      </p:sp>
      <p:pic>
        <p:nvPicPr>
          <p:cNvPr id="4" name="Picture 3"/>
          <p:cNvPicPr>
            <a:picLocks noChangeAspect="1"/>
          </p:cNvPicPr>
          <p:nvPr/>
        </p:nvPicPr>
        <p:blipFill rotWithShape="1">
          <a:blip r:embed="rId2" cstate="email">
            <a:clrChange>
              <a:clrFrom>
                <a:srgbClr val="FFFFFF"/>
              </a:clrFrom>
              <a:clrTo>
                <a:srgbClr val="FFFFFF">
                  <a:alpha val="0"/>
                </a:srgbClr>
              </a:clrTo>
            </a:clrChange>
            <a:extLst>
              <a:ext uri="{28A0092B-C50C-407E-A947-70E740481C1C}">
                <a14:useLocalDpi xmlns="" xmlns:a14="http://schemas.microsoft.com/office/drawing/2010/main" val="0"/>
              </a:ext>
            </a:extLst>
          </a:blip>
          <a:srcRect l="37429" t="50000" r="28476"/>
          <a:stretch/>
        </p:blipFill>
        <p:spPr>
          <a:xfrm>
            <a:off x="2438400" y="1398786"/>
            <a:ext cx="4735286" cy="5555362"/>
          </a:xfrm>
          <a:prstGeom prst="rect">
            <a:avLst/>
          </a:prstGeom>
        </p:spPr>
      </p:pic>
      <p:grpSp>
        <p:nvGrpSpPr>
          <p:cNvPr id="3" name="Group 8"/>
          <p:cNvGrpSpPr/>
          <p:nvPr/>
        </p:nvGrpSpPr>
        <p:grpSpPr>
          <a:xfrm>
            <a:off x="2032906" y="3733799"/>
            <a:ext cx="443594" cy="1702439"/>
            <a:chOff x="2032906" y="2562413"/>
            <a:chExt cx="443594" cy="2895600"/>
          </a:xfrm>
        </p:grpSpPr>
        <p:cxnSp>
          <p:nvCxnSpPr>
            <p:cNvPr id="5" name="Straight Arrow Connector 4"/>
            <p:cNvCxnSpPr/>
            <p:nvPr/>
          </p:nvCxnSpPr>
          <p:spPr>
            <a:xfrm>
              <a:off x="2261506" y="2562413"/>
              <a:ext cx="0" cy="2895600"/>
            </a:xfrm>
            <a:prstGeom prst="straightConnector1">
              <a:avLst/>
            </a:prstGeom>
            <a:ln w="28575">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032906" y="2562413"/>
              <a:ext cx="44359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032906" y="5436239"/>
              <a:ext cx="443594"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8" name="TextBox 7"/>
          <p:cNvSpPr txBox="1"/>
          <p:nvPr/>
        </p:nvSpPr>
        <p:spPr>
          <a:xfrm>
            <a:off x="1524000" y="4495800"/>
            <a:ext cx="886781" cy="461665"/>
          </a:xfrm>
          <a:prstGeom prst="rect">
            <a:avLst/>
          </a:prstGeom>
          <a:solidFill>
            <a:schemeClr val="bg1"/>
          </a:solidFill>
        </p:spPr>
        <p:txBody>
          <a:bodyPr wrap="none" rtlCol="0">
            <a:spAutoFit/>
          </a:bodyPr>
          <a:lstStyle/>
          <a:p>
            <a:r>
              <a:rPr lang="es-HN" sz="2400" dirty="0" smtClean="0">
                <a:latin typeface="+mn-lt"/>
              </a:rPr>
              <a:t>1.9 m</a:t>
            </a:r>
            <a:endParaRPr lang="en-US" sz="2400" dirty="0" smtClean="0">
              <a:latin typeface="+mn-lt"/>
            </a:endParaRPr>
          </a:p>
        </p:txBody>
      </p:sp>
      <p:grpSp>
        <p:nvGrpSpPr>
          <p:cNvPr id="9" name="Group 9"/>
          <p:cNvGrpSpPr/>
          <p:nvPr/>
        </p:nvGrpSpPr>
        <p:grpSpPr>
          <a:xfrm rot="3969186">
            <a:off x="3412422" y="1597598"/>
            <a:ext cx="443594" cy="2804933"/>
            <a:chOff x="2032906" y="2562413"/>
            <a:chExt cx="443594" cy="2898362"/>
          </a:xfrm>
        </p:grpSpPr>
        <p:cxnSp>
          <p:nvCxnSpPr>
            <p:cNvPr id="11" name="Straight Arrow Connector 10"/>
            <p:cNvCxnSpPr/>
            <p:nvPr/>
          </p:nvCxnSpPr>
          <p:spPr>
            <a:xfrm>
              <a:off x="2092739" y="2565175"/>
              <a:ext cx="0" cy="2895600"/>
            </a:xfrm>
            <a:prstGeom prst="straightConnector1">
              <a:avLst/>
            </a:prstGeom>
            <a:ln w="28575">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032906" y="2562413"/>
              <a:ext cx="44359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032906" y="5436239"/>
              <a:ext cx="443594"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210687" y="2625032"/>
            <a:ext cx="654346" cy="461665"/>
          </a:xfrm>
          <a:prstGeom prst="rect">
            <a:avLst/>
          </a:prstGeom>
          <a:solidFill>
            <a:schemeClr val="bg1"/>
          </a:solidFill>
        </p:spPr>
        <p:txBody>
          <a:bodyPr wrap="none" rtlCol="0">
            <a:spAutoFit/>
          </a:bodyPr>
          <a:lstStyle/>
          <a:p>
            <a:r>
              <a:rPr lang="es-HN" sz="2400" dirty="0" smtClean="0">
                <a:latin typeface="+mn-lt"/>
              </a:rPr>
              <a:t>2 m</a:t>
            </a:r>
            <a:endParaRPr lang="en-US" sz="2400" dirty="0" smtClean="0">
              <a:latin typeface="+mn-lt"/>
            </a:endParaRPr>
          </a:p>
        </p:txBody>
      </p:sp>
      <p:sp>
        <p:nvSpPr>
          <p:cNvPr id="15" name="TextBox 14"/>
          <p:cNvSpPr txBox="1"/>
          <p:nvPr/>
        </p:nvSpPr>
        <p:spPr>
          <a:xfrm>
            <a:off x="685800" y="2285999"/>
            <a:ext cx="2019848" cy="461665"/>
          </a:xfrm>
          <a:prstGeom prst="rect">
            <a:avLst/>
          </a:prstGeom>
          <a:noFill/>
        </p:spPr>
        <p:txBody>
          <a:bodyPr wrap="none" rtlCol="0">
            <a:spAutoFit/>
          </a:bodyPr>
          <a:lstStyle/>
          <a:p>
            <a:r>
              <a:rPr lang="es-HN" sz="2400" dirty="0" smtClean="0">
                <a:latin typeface="+mn-lt"/>
              </a:rPr>
              <a:t>sedimentación</a:t>
            </a:r>
            <a:endParaRPr lang="en-US" sz="2400" dirty="0" smtClean="0">
              <a:latin typeface="+mn-lt"/>
            </a:endParaRPr>
          </a:p>
        </p:txBody>
      </p:sp>
      <p:sp>
        <p:nvSpPr>
          <p:cNvPr id="16" name="TextBox 15"/>
          <p:cNvSpPr txBox="1"/>
          <p:nvPr/>
        </p:nvSpPr>
        <p:spPr>
          <a:xfrm>
            <a:off x="2963825" y="2012870"/>
            <a:ext cx="1545616" cy="461665"/>
          </a:xfrm>
          <a:prstGeom prst="rect">
            <a:avLst/>
          </a:prstGeom>
          <a:noFill/>
        </p:spPr>
        <p:txBody>
          <a:bodyPr wrap="none" rtlCol="0">
            <a:spAutoFit/>
          </a:bodyPr>
          <a:lstStyle/>
          <a:p>
            <a:r>
              <a:rPr lang="es-HN" sz="2400" dirty="0" smtClean="0">
                <a:latin typeface="+mn-lt"/>
              </a:rPr>
              <a:t>floculación</a:t>
            </a:r>
            <a:endParaRPr lang="en-US" sz="2400" dirty="0" smtClean="0">
              <a:latin typeface="+mn-lt"/>
            </a:endParaRPr>
          </a:p>
        </p:txBody>
      </p:sp>
      <p:cxnSp>
        <p:nvCxnSpPr>
          <p:cNvPr id="18" name="Straight Arrow Connector 17"/>
          <p:cNvCxnSpPr>
            <a:stCxn id="16" idx="3"/>
          </p:cNvCxnSpPr>
          <p:nvPr/>
        </p:nvCxnSpPr>
        <p:spPr>
          <a:xfrm>
            <a:off x="4509441" y="2243703"/>
            <a:ext cx="296602" cy="728097"/>
          </a:xfrm>
          <a:prstGeom prst="straightConnector1">
            <a:avLst/>
          </a:prstGeom>
          <a:ln w="38100">
            <a:solidFill>
              <a:srgbClr val="0E6400"/>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705600" y="1996540"/>
            <a:ext cx="1600200" cy="830997"/>
          </a:xfrm>
          <a:prstGeom prst="rect">
            <a:avLst/>
          </a:prstGeom>
          <a:noFill/>
        </p:spPr>
        <p:txBody>
          <a:bodyPr wrap="square" rtlCol="0">
            <a:spAutoFit/>
          </a:bodyPr>
          <a:lstStyle/>
          <a:p>
            <a:r>
              <a:rPr lang="es-HN" sz="2400" dirty="0" smtClean="0">
                <a:latin typeface="+mn-lt"/>
              </a:rPr>
              <a:t>Tanque de entrada</a:t>
            </a:r>
            <a:endParaRPr lang="en-US" sz="2400" dirty="0" smtClean="0">
              <a:latin typeface="+mn-lt"/>
            </a:endParaRPr>
          </a:p>
        </p:txBody>
      </p:sp>
    </p:spTree>
    <p:extLst>
      <p:ext uri="{BB962C8B-B14F-4D97-AF65-F5344CB8AC3E}">
        <p14:creationId xmlns="" xmlns:p14="http://schemas.microsoft.com/office/powerpoint/2010/main" val="4000706106"/>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Floculador de 0.8 L/s</a:t>
            </a:r>
            <a:endParaRPr lang="en-US" noProof="0"/>
          </a:p>
        </p:txBody>
      </p:sp>
      <p:pic>
        <p:nvPicPr>
          <p:cNvPr id="5" name="Picture 4"/>
          <p:cNvPicPr>
            <a:picLocks noChangeAspect="1"/>
          </p:cNvPicPr>
          <p:nvPr/>
        </p:nvPicPr>
        <p:blipFill rotWithShape="1">
          <a:blip r:embed="rId2" cstate="email">
            <a:extLst>
              <a:ext uri="{28A0092B-C50C-407E-A947-70E740481C1C}">
                <a14:useLocalDpi xmlns="" xmlns:a14="http://schemas.microsoft.com/office/drawing/2010/main" val="0"/>
              </a:ext>
            </a:extLst>
          </a:blip>
          <a:srcRect l="38191" t="45951" r="38000" b="7382"/>
          <a:stretch/>
        </p:blipFill>
        <p:spPr>
          <a:xfrm>
            <a:off x="2844337" y="1524000"/>
            <a:ext cx="3341469" cy="5239424"/>
          </a:xfrm>
          <a:prstGeom prst="rect">
            <a:avLst/>
          </a:prstGeom>
        </p:spPr>
      </p:pic>
      <p:pic>
        <p:nvPicPr>
          <p:cNvPr id="4" name="Picture 3"/>
          <p:cNvPicPr>
            <a:picLocks noChangeAspect="1"/>
          </p:cNvPicPr>
          <p:nvPr/>
        </p:nvPicPr>
        <p:blipFill rotWithShape="1">
          <a:blip r:embed="rId3" cstate="email">
            <a:clrChange>
              <a:clrFrom>
                <a:srgbClr val="FFFFFF"/>
              </a:clrFrom>
              <a:clrTo>
                <a:srgbClr val="FFFFFF">
                  <a:alpha val="0"/>
                </a:srgbClr>
              </a:clrTo>
            </a:clrChange>
            <a:extLst>
              <a:ext uri="{28A0092B-C50C-407E-A947-70E740481C1C}">
                <a14:useLocalDpi xmlns="" xmlns:a14="http://schemas.microsoft.com/office/drawing/2010/main" val="0"/>
              </a:ext>
            </a:extLst>
          </a:blip>
          <a:srcRect l="29255" t="46190" r="43905" b="4286"/>
          <a:stretch/>
        </p:blipFill>
        <p:spPr>
          <a:xfrm>
            <a:off x="2759529" y="1992085"/>
            <a:ext cx="2975489" cy="4392386"/>
          </a:xfrm>
          <a:prstGeom prst="rect">
            <a:avLst/>
          </a:prstGeom>
        </p:spPr>
      </p:pic>
      <p:cxnSp>
        <p:nvCxnSpPr>
          <p:cNvPr id="7" name="Straight Arrow Connector 6"/>
          <p:cNvCxnSpPr/>
          <p:nvPr/>
        </p:nvCxnSpPr>
        <p:spPr>
          <a:xfrm>
            <a:off x="6324600" y="2394858"/>
            <a:ext cx="0" cy="2895600"/>
          </a:xfrm>
          <a:prstGeom prst="straightConnector1">
            <a:avLst/>
          </a:prstGeom>
          <a:ln w="28575">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096000" y="2394858"/>
            <a:ext cx="44359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6096000" y="5268684"/>
            <a:ext cx="443594"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144665" y="3581400"/>
            <a:ext cx="713657" cy="369332"/>
          </a:xfrm>
          <a:prstGeom prst="rect">
            <a:avLst/>
          </a:prstGeom>
          <a:solidFill>
            <a:schemeClr val="bg1"/>
          </a:solidFill>
        </p:spPr>
        <p:txBody>
          <a:bodyPr wrap="none" rtlCol="0">
            <a:spAutoFit/>
          </a:bodyPr>
          <a:lstStyle/>
          <a:p>
            <a:r>
              <a:rPr lang="es-HN" dirty="0" smtClean="0">
                <a:latin typeface="+mn-lt"/>
              </a:rPr>
              <a:t>1.9 m</a:t>
            </a:r>
            <a:endParaRPr lang="en-US" dirty="0" smtClean="0">
              <a:latin typeface="+mn-lt"/>
            </a:endParaRPr>
          </a:p>
        </p:txBody>
      </p:sp>
    </p:spTree>
    <p:extLst>
      <p:ext uri="{BB962C8B-B14F-4D97-AF65-F5344CB8AC3E}">
        <p14:creationId xmlns="" xmlns:p14="http://schemas.microsoft.com/office/powerpoint/2010/main" val="10192200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33600" y="1671504"/>
            <a:ext cx="3962400" cy="5186496"/>
          </a:xfrm>
          <a:prstGeom prst="rect">
            <a:avLst/>
          </a:prstGeom>
          <a:solidFill>
            <a:schemeClr val="bg1">
              <a:lumMod val="6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rotWithShape="1">
          <a:blip r:embed="rId2" cstate="email">
            <a:clrChange>
              <a:clrFrom>
                <a:srgbClr val="FFFFFF"/>
              </a:clrFrom>
              <a:clrTo>
                <a:srgbClr val="FFFFFF">
                  <a:alpha val="0"/>
                </a:srgbClr>
              </a:clrTo>
            </a:clrChange>
            <a:extLst>
              <a:ext uri="{28A0092B-C50C-407E-A947-70E740481C1C}">
                <a14:useLocalDpi xmlns="" xmlns:a14="http://schemas.microsoft.com/office/drawing/2010/main" val="0"/>
              </a:ext>
            </a:extLst>
          </a:blip>
          <a:srcRect l="37238" t="46905" r="15333"/>
          <a:stretch/>
        </p:blipFill>
        <p:spPr>
          <a:xfrm>
            <a:off x="1752600" y="1671504"/>
            <a:ext cx="5791200" cy="5186496"/>
          </a:xfrm>
          <a:prstGeom prst="rect">
            <a:avLst/>
          </a:prstGeom>
        </p:spPr>
      </p:pic>
      <p:sp>
        <p:nvSpPr>
          <p:cNvPr id="2" name="Title 1"/>
          <p:cNvSpPr>
            <a:spLocks noGrp="1"/>
          </p:cNvSpPr>
          <p:nvPr>
            <p:ph type="title"/>
          </p:nvPr>
        </p:nvSpPr>
        <p:spPr/>
        <p:txBody>
          <a:bodyPr/>
          <a:lstStyle/>
          <a:p>
            <a:r>
              <a:rPr lang="en-US" noProof="0" smtClean="0"/>
              <a:t>Elevación del tanque de sedimentación</a:t>
            </a:r>
            <a:endParaRPr lang="en-US" noProof="0"/>
          </a:p>
        </p:txBody>
      </p:sp>
    </p:spTree>
    <p:extLst>
      <p:ext uri="{BB962C8B-B14F-4D97-AF65-F5344CB8AC3E}">
        <p14:creationId xmlns="" xmlns:p14="http://schemas.microsoft.com/office/powerpoint/2010/main" val="1161662765"/>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pPr lvl="1"/>
            <a:endParaRPr lang="en-US" dirty="0"/>
          </a:p>
        </p:txBody>
      </p:sp>
      <p:sp>
        <p:nvSpPr>
          <p:cNvPr id="4" name="Title 3"/>
          <p:cNvSpPr>
            <a:spLocks noGrp="1"/>
          </p:cNvSpPr>
          <p:nvPr>
            <p:ph type="ctrTitle" sz="quarter"/>
          </p:nvPr>
        </p:nvSpPr>
        <p:spPr/>
        <p:txBody>
          <a:bodyPr/>
          <a:lstStyle/>
          <a:p>
            <a:r>
              <a:rPr lang="en-US" noProof="0" smtClean="0"/>
              <a:t>Introduction to Teams</a:t>
            </a:r>
            <a:endParaRPr lang="en-US" noProof="0"/>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Overview</a:t>
            </a:r>
            <a:endParaRPr lang="en-US" noProof="0"/>
          </a:p>
        </p:txBody>
      </p:sp>
      <p:sp>
        <p:nvSpPr>
          <p:cNvPr id="3" name="Content Placeholder 2"/>
          <p:cNvSpPr>
            <a:spLocks noGrp="1"/>
          </p:cNvSpPr>
          <p:nvPr>
            <p:ph sz="half" idx="2"/>
          </p:nvPr>
        </p:nvSpPr>
        <p:spPr>
          <a:xfrm>
            <a:off x="457200" y="1600200"/>
            <a:ext cx="4040188" cy="3951288"/>
          </a:xfrm>
        </p:spPr>
        <p:txBody>
          <a:bodyPr/>
          <a:lstStyle/>
          <a:p>
            <a:r>
              <a:rPr lang="en-US" noProof="0" dirty="0" smtClean="0"/>
              <a:t>Public Relations</a:t>
            </a:r>
          </a:p>
          <a:p>
            <a:r>
              <a:rPr lang="en-US" noProof="0" dirty="0" smtClean="0"/>
              <a:t>Design</a:t>
            </a:r>
          </a:p>
          <a:p>
            <a:r>
              <a:rPr lang="en-US" noProof="0" dirty="0" smtClean="0"/>
              <a:t>Invent</a:t>
            </a:r>
          </a:p>
          <a:p>
            <a:pPr lvl="1"/>
            <a:r>
              <a:rPr lang="en-US" baseline="0" noProof="0" dirty="0" smtClean="0"/>
              <a:t>LFSRSF</a:t>
            </a:r>
          </a:p>
          <a:p>
            <a:pPr lvl="1"/>
            <a:r>
              <a:rPr lang="en-US" baseline="0" noProof="0" dirty="0" smtClean="0"/>
              <a:t>Foam Filtration</a:t>
            </a:r>
          </a:p>
          <a:p>
            <a:pPr lvl="1"/>
            <a:r>
              <a:rPr lang="en-US" baseline="0" noProof="0" dirty="0" smtClean="0"/>
              <a:t>Demo Plant</a:t>
            </a:r>
            <a:endParaRPr lang="en-US" noProof="0" dirty="0" smtClean="0"/>
          </a:p>
        </p:txBody>
      </p:sp>
      <p:sp>
        <p:nvSpPr>
          <p:cNvPr id="6" name="Content Placeholder 5"/>
          <p:cNvSpPr>
            <a:spLocks noGrp="1"/>
          </p:cNvSpPr>
          <p:nvPr>
            <p:ph sz="quarter" idx="4"/>
          </p:nvPr>
        </p:nvSpPr>
        <p:spPr>
          <a:xfrm>
            <a:off x="4645025" y="1600200"/>
            <a:ext cx="4041775" cy="3951288"/>
          </a:xfrm>
        </p:spPr>
        <p:txBody>
          <a:bodyPr/>
          <a:lstStyle/>
          <a:p>
            <a:r>
              <a:rPr lang="en-US" noProof="0" dirty="0" smtClean="0"/>
              <a:t>Research</a:t>
            </a:r>
          </a:p>
          <a:p>
            <a:pPr lvl="1"/>
            <a:r>
              <a:rPr lang="en-US" noProof="0" dirty="0" smtClean="0"/>
              <a:t>Ram pump</a:t>
            </a:r>
          </a:p>
          <a:p>
            <a:pPr lvl="1"/>
            <a:r>
              <a:rPr lang="en-US" noProof="0" dirty="0" smtClean="0"/>
              <a:t>Floc/</a:t>
            </a:r>
            <a:r>
              <a:rPr lang="en-US" noProof="0" dirty="0" err="1" smtClean="0"/>
              <a:t>Sed</a:t>
            </a:r>
            <a:r>
              <a:rPr lang="en-US" noProof="0" dirty="0" smtClean="0"/>
              <a:t> Optimization</a:t>
            </a:r>
          </a:p>
          <a:p>
            <a:pPr lvl="1"/>
            <a:r>
              <a:rPr lang="en-US" noProof="0" dirty="0" smtClean="0"/>
              <a:t>Tube Flocculator</a:t>
            </a:r>
          </a:p>
          <a:p>
            <a:pPr lvl="1"/>
            <a:r>
              <a:rPr lang="en-US" noProof="0" dirty="0" smtClean="0"/>
              <a:t>Tube Flocculator Data Analysis</a:t>
            </a:r>
          </a:p>
          <a:p>
            <a:pPr lvl="1"/>
            <a:r>
              <a:rPr lang="en-US" noProof="0" dirty="0" smtClean="0"/>
              <a:t>Sedimentation Tank Hydraulics</a:t>
            </a:r>
          </a:p>
          <a:p>
            <a:pPr lvl="1"/>
            <a:r>
              <a:rPr lang="en-US" noProof="0" dirty="0" smtClean="0"/>
              <a:t>Depth </a:t>
            </a:r>
            <a:r>
              <a:rPr lang="en-US" noProof="0" dirty="0" err="1" smtClean="0"/>
              <a:t>vs</a:t>
            </a:r>
            <a:r>
              <a:rPr lang="en-US" noProof="0" dirty="0" smtClean="0"/>
              <a:t> Surface Filtration</a:t>
            </a:r>
          </a:p>
          <a:p>
            <a:pPr lvl="1"/>
            <a:r>
              <a:rPr lang="en-US" noProof="0" dirty="0" smtClean="0"/>
              <a:t>Arsenic</a:t>
            </a:r>
          </a:p>
          <a:p>
            <a:pPr lvl="1"/>
            <a:r>
              <a:rPr lang="en-US" noProof="0" dirty="0" smtClean="0"/>
              <a:t>Calcium Carbonate Scaling</a:t>
            </a:r>
          </a:p>
          <a:p>
            <a:pPr lvl="1"/>
            <a:r>
              <a:rPr lang="en-US" noProof="0" dirty="0" err="1" smtClean="0"/>
              <a:t>Turbidimeter</a:t>
            </a:r>
            <a:endParaRPr lang="en-US" noProof="0" dirty="0" smtClean="0"/>
          </a:p>
          <a:p>
            <a:pPr lvl="1"/>
            <a:r>
              <a:rPr lang="en-US" noProof="0" dirty="0" smtClean="0"/>
              <a:t>Coagulant Management</a:t>
            </a:r>
          </a:p>
          <a:p>
            <a:pPr lvl="1"/>
            <a:endParaRPr lang="en-US" noProof="0" dirty="0" smtClean="0"/>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Relations</a:t>
            </a:r>
            <a:endParaRPr lang="en-US" dirty="0"/>
          </a:p>
        </p:txBody>
      </p:sp>
      <p:sp>
        <p:nvSpPr>
          <p:cNvPr id="7" name="Content Placeholder 6"/>
          <p:cNvSpPr>
            <a:spLocks noGrp="1"/>
          </p:cNvSpPr>
          <p:nvPr>
            <p:ph idx="1"/>
          </p:nvPr>
        </p:nvSpPr>
        <p:spPr/>
        <p:txBody>
          <a:bodyPr/>
          <a:lstStyle/>
          <a:p>
            <a:r>
              <a:rPr lang="en-US" dirty="0" smtClean="0"/>
              <a:t>Think Big</a:t>
            </a:r>
          </a:p>
          <a:p>
            <a:r>
              <a:rPr lang="en-US" dirty="0" smtClean="0"/>
              <a:t>Strategize ways to raise funds at the level of $100k to $1M</a:t>
            </a:r>
          </a:p>
          <a:p>
            <a:pPr lvl="1"/>
            <a:r>
              <a:rPr lang="en-US" dirty="0" smtClean="0"/>
              <a:t>Work with College of Engineering</a:t>
            </a:r>
          </a:p>
          <a:p>
            <a:pPr lvl="1"/>
            <a:r>
              <a:rPr lang="en-US" dirty="0" smtClean="0"/>
              <a:t>Gates Foundation, World Bank</a:t>
            </a:r>
          </a:p>
          <a:p>
            <a:r>
              <a:rPr lang="en-US" dirty="0" smtClean="0"/>
              <a:t>Publicize AguaClara – TED talk, National Press, Cornell Press, Blogs</a:t>
            </a:r>
          </a:p>
          <a:p>
            <a:endParaRPr lang="en-US" dirty="0"/>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0" y="4724400"/>
            <a:ext cx="8991600" cy="1219200"/>
          </a:xfrm>
        </p:spPr>
        <p:txBody>
          <a:bodyPr/>
          <a:lstStyle/>
          <a:p>
            <a:r>
              <a:rPr lang="en-US" dirty="0" smtClean="0">
                <a:solidFill>
                  <a:schemeClr val="bg1"/>
                </a:solidFill>
              </a:rPr>
              <a:t>Amy </a:t>
            </a:r>
            <a:r>
              <a:rPr lang="en-US" dirty="0" err="1" smtClean="0">
                <a:solidFill>
                  <a:schemeClr val="bg1"/>
                </a:solidFill>
              </a:rPr>
              <a:t>Boncelet</a:t>
            </a:r>
            <a:r>
              <a:rPr lang="en-US" dirty="0" smtClean="0">
                <a:solidFill>
                  <a:schemeClr val="bg1"/>
                </a:solidFill>
              </a:rPr>
              <a:t>, Annie Newcomb, Anthony Andrews, Heidi Rausch, Jen </a:t>
            </a:r>
            <a:r>
              <a:rPr lang="en-US" dirty="0" err="1" smtClean="0">
                <a:solidFill>
                  <a:schemeClr val="bg1"/>
                </a:solidFill>
              </a:rPr>
              <a:t>Gass</a:t>
            </a:r>
            <a:r>
              <a:rPr lang="en-US" dirty="0" smtClean="0">
                <a:solidFill>
                  <a:schemeClr val="bg1"/>
                </a:solidFill>
              </a:rPr>
              <a:t>, Julia Morris, </a:t>
            </a:r>
            <a:r>
              <a:rPr lang="en-US" dirty="0" err="1" smtClean="0">
                <a:solidFill>
                  <a:schemeClr val="bg1"/>
                </a:solidFill>
              </a:rPr>
              <a:t>Kira</a:t>
            </a:r>
            <a:r>
              <a:rPr lang="en-US" dirty="0" smtClean="0">
                <a:solidFill>
                  <a:schemeClr val="bg1"/>
                </a:solidFill>
              </a:rPr>
              <a:t> </a:t>
            </a:r>
            <a:r>
              <a:rPr lang="en-US" dirty="0" err="1" smtClean="0">
                <a:solidFill>
                  <a:schemeClr val="bg1"/>
                </a:solidFill>
              </a:rPr>
              <a:t>Gidron</a:t>
            </a:r>
            <a:r>
              <a:rPr lang="en-US" dirty="0" smtClean="0">
                <a:solidFill>
                  <a:schemeClr val="bg1"/>
                </a:solidFill>
              </a:rPr>
              <a:t>, Michael Walsh, and Tori Klug</a:t>
            </a:r>
            <a:endParaRPr lang="en-US" dirty="0">
              <a:solidFill>
                <a:schemeClr val="bg1"/>
              </a:solidFill>
            </a:endParaRPr>
          </a:p>
        </p:txBody>
      </p:sp>
      <p:sp>
        <p:nvSpPr>
          <p:cNvPr id="6" name="Title 5"/>
          <p:cNvSpPr>
            <a:spLocks noGrp="1"/>
          </p:cNvSpPr>
          <p:nvPr>
            <p:ph type="ctrTitle" sz="quarter"/>
          </p:nvPr>
        </p:nvSpPr>
        <p:spPr/>
        <p:txBody>
          <a:bodyPr/>
          <a:lstStyle/>
          <a:p>
            <a:r>
              <a:rPr lang="en-US" dirty="0" smtClean="0"/>
              <a:t>Design Team</a:t>
            </a:r>
            <a:endParaRPr lang="en-US" dirty="0"/>
          </a:p>
        </p:txBody>
      </p:sp>
      <p:pic>
        <p:nvPicPr>
          <p:cNvPr id="5" name="Picture 6" descr="a"/>
          <p:cNvPicPr>
            <a:picLocks noChangeAspect="1" noChangeArrowheads="1"/>
          </p:cNvPicPr>
          <p:nvPr/>
        </p:nvPicPr>
        <p:blipFill>
          <a:blip r:embed="rId3" cstate="email"/>
          <a:srcRect/>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VI_1481.MOV">
            <a:hlinkClick r:id="" action="ppaction://media"/>
          </p:cNvPr>
          <p:cNvPicPr>
            <a:picLocks noGrp="1" noRot="1" noChangeAspect="1"/>
          </p:cNvPicPr>
          <p:nvPr>
            <p:ph idx="1"/>
            <a:videoFile r:link="rId1"/>
          </p:nvPr>
        </p:nvPicPr>
        <p:blipFill>
          <a:blip r:embed="rId3" cstate="email"/>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dirty="0" smtClean="0"/>
              <a:t>Package Plant</a:t>
            </a:r>
            <a:endParaRPr lang="en-US" dirty="0"/>
          </a:p>
        </p:txBody>
      </p:sp>
    </p:spTree>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Automated Design Tool</a:t>
            </a:r>
            <a:endParaRPr lang="en-US" dirty="0"/>
          </a:p>
        </p:txBody>
      </p:sp>
      <p:pic>
        <p:nvPicPr>
          <p:cNvPr id="4" name="Picture 5" descr="b"/>
          <p:cNvPicPr>
            <a:picLocks noChangeAspect="1" noChangeArrowheads="1"/>
          </p:cNvPicPr>
          <p:nvPr/>
        </p:nvPicPr>
        <p:blipFill>
          <a:blip r:embed="rId2" cstate="email"/>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3" cstate="email"/>
          <a:srcRect/>
          <a:stretch>
            <a:fillRect/>
          </a:stretch>
        </p:blipFill>
        <p:spPr bwMode="auto">
          <a:xfrm>
            <a:off x="0" y="6300788"/>
            <a:ext cx="1981200" cy="557212"/>
          </a:xfrm>
          <a:prstGeom prst="rect">
            <a:avLst/>
          </a:prstGeom>
          <a:noFill/>
          <a:ln w="9525">
            <a:noFill/>
            <a:miter lim="800000"/>
            <a:headEnd/>
            <a:tailEnd/>
          </a:ln>
        </p:spPr>
      </p:pic>
      <p:sp>
        <p:nvSpPr>
          <p:cNvPr id="24" name="Oval 23"/>
          <p:cNvSpPr/>
          <p:nvPr/>
        </p:nvSpPr>
        <p:spPr>
          <a:xfrm>
            <a:off x="304800" y="4114800"/>
            <a:ext cx="2514600" cy="1371600"/>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200" b="1" dirty="0" smtClean="0">
                <a:solidFill>
                  <a:prstClr val="white"/>
                </a:solidFill>
                <a:latin typeface="Times New Roman" pitchFamily="18" charset="0"/>
                <a:cs typeface="Times New Roman" pitchFamily="18" charset="0"/>
              </a:rPr>
              <a:t>Mathcad</a:t>
            </a:r>
          </a:p>
          <a:p>
            <a:pPr algn="ctr" fontAlgn="base">
              <a:spcBef>
                <a:spcPct val="0"/>
              </a:spcBef>
              <a:spcAft>
                <a:spcPct val="0"/>
              </a:spcAft>
            </a:pPr>
            <a:r>
              <a:rPr lang="en-US" sz="2200" b="1" dirty="0" smtClean="0">
                <a:solidFill>
                  <a:prstClr val="white"/>
                </a:solidFill>
                <a:latin typeface="Times New Roman" pitchFamily="18" charset="0"/>
                <a:cs typeface="Times New Roman" pitchFamily="18" charset="0"/>
              </a:rPr>
              <a:t>Calculations</a:t>
            </a:r>
          </a:p>
        </p:txBody>
      </p:sp>
      <p:sp>
        <p:nvSpPr>
          <p:cNvPr id="25" name="Oval 24"/>
          <p:cNvSpPr/>
          <p:nvPr/>
        </p:nvSpPr>
        <p:spPr>
          <a:xfrm>
            <a:off x="2286000" y="5403273"/>
            <a:ext cx="2743200" cy="1371600"/>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200" b="1" dirty="0" smtClean="0">
                <a:solidFill>
                  <a:prstClr val="white"/>
                </a:solidFill>
                <a:latin typeface="Times New Roman" pitchFamily="18" charset="0"/>
                <a:cs typeface="Times New Roman" pitchFamily="18" charset="0"/>
              </a:rPr>
              <a:t>Mathcad</a:t>
            </a:r>
          </a:p>
          <a:p>
            <a:pPr algn="ctr" fontAlgn="base">
              <a:spcBef>
                <a:spcPct val="0"/>
              </a:spcBef>
              <a:spcAft>
                <a:spcPct val="0"/>
              </a:spcAft>
            </a:pPr>
            <a:r>
              <a:rPr lang="en-US" sz="2200" b="1" dirty="0" smtClean="0">
                <a:solidFill>
                  <a:prstClr val="white"/>
                </a:solidFill>
                <a:latin typeface="Times New Roman" pitchFamily="18" charset="0"/>
                <a:cs typeface="Times New Roman" pitchFamily="18" charset="0"/>
              </a:rPr>
              <a:t>Drawing Files</a:t>
            </a:r>
            <a:endParaRPr lang="en-US" sz="2200" b="1" dirty="0">
              <a:solidFill>
                <a:prstClr val="white"/>
              </a:solidFill>
              <a:latin typeface="Times New Roman" pitchFamily="18" charset="0"/>
              <a:cs typeface="Times New Roman" pitchFamily="18" charset="0"/>
            </a:endParaRPr>
          </a:p>
        </p:txBody>
      </p:sp>
      <p:sp>
        <p:nvSpPr>
          <p:cNvPr id="26" name="Oval 25"/>
          <p:cNvSpPr/>
          <p:nvPr/>
        </p:nvSpPr>
        <p:spPr>
          <a:xfrm>
            <a:off x="342900" y="1524000"/>
            <a:ext cx="1562100" cy="1143000"/>
          </a:xfrm>
          <a:prstGeom prst="ellipse">
            <a:avLst/>
          </a:prstGeom>
          <a:solidFill>
            <a:srgbClr val="FF00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400" b="1" dirty="0" smtClean="0">
                <a:solidFill>
                  <a:prstClr val="black"/>
                </a:solidFill>
                <a:latin typeface="Times New Roman" pitchFamily="18" charset="0"/>
                <a:cs typeface="Times New Roman" pitchFamily="18" charset="0"/>
              </a:rPr>
              <a:t>User Inputs</a:t>
            </a:r>
          </a:p>
        </p:txBody>
      </p:sp>
      <p:sp>
        <p:nvSpPr>
          <p:cNvPr id="27" name="Oval 26"/>
          <p:cNvSpPr/>
          <p:nvPr/>
        </p:nvSpPr>
        <p:spPr>
          <a:xfrm>
            <a:off x="3048000" y="2057400"/>
            <a:ext cx="3086100" cy="1905000"/>
          </a:xfrm>
          <a:prstGeom prst="ellipse">
            <a:avLst/>
          </a:prstGeom>
          <a:solidFill>
            <a:schemeClr val="accent6">
              <a:lumMod val="7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800" b="1" dirty="0" err="1" smtClean="0">
                <a:solidFill>
                  <a:prstClr val="black"/>
                </a:solidFill>
                <a:latin typeface="Times New Roman" pitchFamily="18" charset="0"/>
                <a:cs typeface="Times New Roman" pitchFamily="18" charset="0"/>
              </a:rPr>
              <a:t>LabVIEW</a:t>
            </a:r>
            <a:endParaRPr lang="en-US" sz="2800" b="1" dirty="0" smtClean="0">
              <a:solidFill>
                <a:prstClr val="black"/>
              </a:solidFill>
              <a:latin typeface="Times New Roman" pitchFamily="18" charset="0"/>
              <a:cs typeface="Times New Roman" pitchFamily="18" charset="0"/>
            </a:endParaRPr>
          </a:p>
        </p:txBody>
      </p:sp>
      <p:sp>
        <p:nvSpPr>
          <p:cNvPr id="28" name="Oval 27"/>
          <p:cNvSpPr/>
          <p:nvPr/>
        </p:nvSpPr>
        <p:spPr>
          <a:xfrm>
            <a:off x="7391400" y="1524000"/>
            <a:ext cx="1562100" cy="1143000"/>
          </a:xfrm>
          <a:prstGeom prst="ellipse">
            <a:avLst/>
          </a:prstGeom>
          <a:solidFill>
            <a:srgbClr val="FF00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200" b="1" dirty="0" smtClean="0">
                <a:solidFill>
                  <a:prstClr val="black"/>
                </a:solidFill>
                <a:latin typeface="Times New Roman" pitchFamily="18" charset="0"/>
                <a:cs typeface="Times New Roman" pitchFamily="18" charset="0"/>
              </a:rPr>
              <a:t>Plant</a:t>
            </a:r>
          </a:p>
          <a:p>
            <a:pPr algn="ctr" fontAlgn="base">
              <a:spcBef>
                <a:spcPct val="0"/>
              </a:spcBef>
              <a:spcAft>
                <a:spcPct val="0"/>
              </a:spcAft>
            </a:pPr>
            <a:r>
              <a:rPr lang="en-US" sz="2200" b="1" dirty="0" smtClean="0">
                <a:solidFill>
                  <a:prstClr val="black"/>
                </a:solidFill>
                <a:latin typeface="Times New Roman" pitchFamily="18" charset="0"/>
                <a:cs typeface="Times New Roman" pitchFamily="18" charset="0"/>
              </a:rPr>
              <a:t>Design</a:t>
            </a:r>
          </a:p>
        </p:txBody>
      </p:sp>
      <p:sp>
        <p:nvSpPr>
          <p:cNvPr id="29" name="Oval 28"/>
          <p:cNvSpPr/>
          <p:nvPr/>
        </p:nvSpPr>
        <p:spPr>
          <a:xfrm>
            <a:off x="6705600" y="3733800"/>
            <a:ext cx="2362200" cy="1371600"/>
          </a:xfrm>
          <a:prstGeom prst="ellipse">
            <a:avLst/>
          </a:prstGeom>
          <a:solidFill>
            <a:srgbClr val="00B05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200" b="1" dirty="0" smtClean="0">
                <a:solidFill>
                  <a:prstClr val="black"/>
                </a:solidFill>
                <a:latin typeface="Times New Roman" pitchFamily="18" charset="0"/>
                <a:cs typeface="Times New Roman" pitchFamily="18" charset="0"/>
              </a:rPr>
              <a:t>AutoCAD</a:t>
            </a:r>
          </a:p>
        </p:txBody>
      </p:sp>
      <p:sp>
        <p:nvSpPr>
          <p:cNvPr id="30" name="Oval 29"/>
          <p:cNvSpPr/>
          <p:nvPr/>
        </p:nvSpPr>
        <p:spPr>
          <a:xfrm>
            <a:off x="5410200" y="5257800"/>
            <a:ext cx="2362200" cy="1371600"/>
          </a:xfrm>
          <a:prstGeom prst="ellipse">
            <a:avLst/>
          </a:prstGeom>
          <a:solidFill>
            <a:srgbClr val="00B05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200" b="1" dirty="0" smtClean="0">
                <a:solidFill>
                  <a:prstClr val="black"/>
                </a:solidFill>
                <a:latin typeface="Times New Roman" pitchFamily="18" charset="0"/>
                <a:cs typeface="Times New Roman" pitchFamily="18" charset="0"/>
              </a:rPr>
              <a:t>MS Word</a:t>
            </a:r>
          </a:p>
        </p:txBody>
      </p:sp>
      <p:cxnSp>
        <p:nvCxnSpPr>
          <p:cNvPr id="31" name="Straight Arrow Connector 30"/>
          <p:cNvCxnSpPr>
            <a:stCxn id="26" idx="5"/>
            <a:endCxn id="27" idx="2"/>
          </p:cNvCxnSpPr>
          <p:nvPr/>
        </p:nvCxnSpPr>
        <p:spPr>
          <a:xfrm>
            <a:off x="1676236" y="2499612"/>
            <a:ext cx="1371764" cy="510288"/>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27" idx="3"/>
            <a:endCxn id="24" idx="7"/>
          </p:cNvCxnSpPr>
          <p:nvPr/>
        </p:nvCxnSpPr>
        <p:spPr>
          <a:xfrm flipH="1">
            <a:off x="2451145" y="3683419"/>
            <a:ext cx="1048804" cy="632247"/>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24" idx="5"/>
            <a:endCxn id="25" idx="1"/>
          </p:cNvCxnSpPr>
          <p:nvPr/>
        </p:nvCxnSpPr>
        <p:spPr>
          <a:xfrm>
            <a:off x="2451145" y="5285534"/>
            <a:ext cx="236587" cy="318605"/>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25" idx="0"/>
            <a:endCxn id="27" idx="4"/>
          </p:cNvCxnSpPr>
          <p:nvPr/>
        </p:nvCxnSpPr>
        <p:spPr>
          <a:xfrm flipV="1">
            <a:off x="3657600" y="3962400"/>
            <a:ext cx="933450" cy="1440873"/>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27" idx="5"/>
            <a:endCxn id="30" idx="0"/>
          </p:cNvCxnSpPr>
          <p:nvPr/>
        </p:nvCxnSpPr>
        <p:spPr>
          <a:xfrm>
            <a:off x="5682151" y="3683419"/>
            <a:ext cx="909149" cy="1574381"/>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H="1" flipV="1">
            <a:off x="5410200" y="3762762"/>
            <a:ext cx="859876" cy="1522773"/>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6096000" y="3276600"/>
            <a:ext cx="1066800" cy="623429"/>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flipV="1">
            <a:off x="5943600" y="3394363"/>
            <a:ext cx="963338" cy="625961"/>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endCxn id="28" idx="2"/>
          </p:cNvCxnSpPr>
          <p:nvPr/>
        </p:nvCxnSpPr>
        <p:spPr>
          <a:xfrm flipV="1">
            <a:off x="6019800" y="2095500"/>
            <a:ext cx="1371600" cy="571500"/>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The Drawing</a:t>
            </a:r>
            <a:endParaRPr lang="en-US" dirty="0"/>
          </a:p>
        </p:txBody>
      </p:sp>
      <p:pic>
        <p:nvPicPr>
          <p:cNvPr id="4" name="Picture 5" descr="b"/>
          <p:cNvPicPr>
            <a:picLocks noChangeAspect="1" noChangeArrowheads="1"/>
          </p:cNvPicPr>
          <p:nvPr/>
        </p:nvPicPr>
        <p:blipFill>
          <a:blip r:embed="rId2" cstate="email"/>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3" cstate="email"/>
          <a:srcRect/>
          <a:stretch>
            <a:fillRect/>
          </a:stretch>
        </p:blipFill>
        <p:spPr bwMode="auto">
          <a:xfrm>
            <a:off x="0" y="6300788"/>
            <a:ext cx="1981200" cy="557212"/>
          </a:xfrm>
          <a:prstGeom prst="rect">
            <a:avLst/>
          </a:prstGeom>
          <a:noFill/>
          <a:ln w="9525">
            <a:noFill/>
            <a:miter lim="800000"/>
            <a:headEnd/>
            <a:tailEnd/>
          </a:ln>
        </p:spPr>
      </p:pic>
      <p:pic>
        <p:nvPicPr>
          <p:cNvPr id="6" name="Picture 5"/>
          <p:cNvPicPr>
            <a:picLocks noChangeAspect="1" noChangeArrowheads="1"/>
          </p:cNvPicPr>
          <p:nvPr/>
        </p:nvPicPr>
        <p:blipFill>
          <a:blip r:embed="rId4" cstate="email"/>
          <a:srcRect/>
          <a:stretch>
            <a:fillRect/>
          </a:stretch>
        </p:blipFill>
        <p:spPr bwMode="auto">
          <a:xfrm>
            <a:off x="1447800" y="1676400"/>
            <a:ext cx="5943600" cy="4739916"/>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Overall Design Tasks</a:t>
            </a:r>
            <a:endParaRPr lang="en-US" dirty="0"/>
          </a:p>
        </p:txBody>
      </p:sp>
      <p:sp>
        <p:nvSpPr>
          <p:cNvPr id="7" name="Content Placeholder 6"/>
          <p:cNvSpPr>
            <a:spLocks noGrp="1"/>
          </p:cNvSpPr>
          <p:nvPr>
            <p:ph sz="half" idx="1"/>
          </p:nvPr>
        </p:nvSpPr>
        <p:spPr>
          <a:xfrm>
            <a:off x="457200" y="1600201"/>
            <a:ext cx="8382000" cy="4419600"/>
          </a:xfrm>
        </p:spPr>
        <p:txBody>
          <a:bodyPr/>
          <a:lstStyle/>
          <a:p>
            <a:pPr lvl="1">
              <a:buFont typeface="Wingdings" charset="2"/>
              <a:buChar char="Ø"/>
            </a:pPr>
            <a:r>
              <a:rPr lang="en-US" sz="2800" dirty="0" smtClean="0"/>
              <a:t>Incorporating new research progress into the design</a:t>
            </a:r>
          </a:p>
          <a:p>
            <a:pPr lvl="1">
              <a:buFont typeface="Wingdings" charset="2"/>
              <a:buChar char="Ø"/>
            </a:pPr>
            <a:r>
              <a:rPr lang="en-US" sz="2800" dirty="0" smtClean="0"/>
              <a:t>Designing plants for a greater range of flow rates</a:t>
            </a:r>
          </a:p>
          <a:p>
            <a:pPr lvl="1">
              <a:buFont typeface="Wingdings" charset="2"/>
              <a:buChar char="Ø"/>
            </a:pPr>
            <a:r>
              <a:rPr lang="en-US" sz="2800" dirty="0" smtClean="0"/>
              <a:t>Making our designs more easily understood</a:t>
            </a:r>
            <a:endParaRPr lang="en-US" dirty="0" smtClean="0"/>
          </a:p>
          <a:p>
            <a:pPr lvl="1">
              <a:buFont typeface="Wingdings" charset="2"/>
              <a:buChar char="Ø"/>
            </a:pPr>
            <a:r>
              <a:rPr lang="en-US" sz="2800" dirty="0" smtClean="0"/>
              <a:t>Communicating with the team in Honduras and with new implementation partners to address concerns </a:t>
            </a:r>
            <a:endParaRPr lang="en-US" sz="2800" dirty="0"/>
          </a:p>
        </p:txBody>
      </p:sp>
      <p:pic>
        <p:nvPicPr>
          <p:cNvPr id="4" name="Picture 5" descr="b"/>
          <p:cNvPicPr>
            <a:picLocks noChangeAspect="1" noChangeArrowheads="1"/>
          </p:cNvPicPr>
          <p:nvPr/>
        </p:nvPicPr>
        <p:blipFill>
          <a:blip r:embed="rId3" cstate="email"/>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email"/>
          <a:srcRect/>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0.8 L/s Stacked Rapid Sand Filter (LFSRSF)</a:t>
            </a:r>
            <a:endParaRPr lang="en-US" noProof="0" dirty="0"/>
          </a:p>
        </p:txBody>
      </p:sp>
      <p:pic>
        <p:nvPicPr>
          <p:cNvPr id="3075" name="Picture 3"/>
          <p:cNvPicPr>
            <a:picLocks noChangeAspect="1" noChangeArrowheads="1"/>
          </p:cNvPicPr>
          <p:nvPr/>
        </p:nvPicPr>
        <p:blipFill rotWithShape="1">
          <a:blip r:embed="rId2" cstate="email">
            <a:extLst>
              <a:ext uri="{28A0092B-C50C-407E-A947-70E740481C1C}">
                <a14:useLocalDpi xmlns="" xmlns:a14="http://schemas.microsoft.com/office/drawing/2010/main" val="0"/>
              </a:ext>
            </a:extLst>
          </a:blip>
          <a:srcRect/>
          <a:stretch/>
        </p:blipFill>
        <p:spPr bwMode="auto">
          <a:xfrm>
            <a:off x="1828800" y="1725385"/>
            <a:ext cx="1368877" cy="468135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rotWithShape="1">
          <a:blip r:embed="rId3" cstate="email">
            <a:extLst>
              <a:ext uri="{28A0092B-C50C-407E-A947-70E740481C1C}">
                <a14:useLocalDpi xmlns="" xmlns:a14="http://schemas.microsoft.com/office/drawing/2010/main" val="0"/>
              </a:ext>
            </a:extLst>
          </a:blip>
          <a:srcRect/>
          <a:stretch/>
        </p:blipFill>
        <p:spPr bwMode="auto">
          <a:xfrm>
            <a:off x="5638800" y="1703614"/>
            <a:ext cx="2122098" cy="5029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864784528"/>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noProof="0"/>
          </a:p>
        </p:txBody>
      </p:sp>
      <p:pic>
        <p:nvPicPr>
          <p:cNvPr id="6146" name="Picture 2"/>
          <p:cNvPicPr>
            <a:picLocks noChangeAspect="1" noChangeArrowheads="1"/>
          </p:cNvPicPr>
          <p:nvPr/>
        </p:nvPicPr>
        <p:blipFill>
          <a:blip r:embed="rId2" cstate="email">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401484611"/>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noProof="0"/>
          </a:p>
        </p:txBody>
      </p:sp>
      <p:pic>
        <p:nvPicPr>
          <p:cNvPr id="8194" name="Picture 2"/>
          <p:cNvPicPr>
            <a:picLocks noChangeAspect="1" noChangeArrowheads="1"/>
          </p:cNvPicPr>
          <p:nvPr/>
        </p:nvPicPr>
        <p:blipFill>
          <a:blip r:embed="rId2" cstate="email">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524000559"/>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noProof="0"/>
          </a:p>
        </p:txBody>
      </p:sp>
      <p:pic>
        <p:nvPicPr>
          <p:cNvPr id="7170" name="Picture 2"/>
          <p:cNvPicPr>
            <a:picLocks noChangeAspect="1" noChangeArrowheads="1"/>
          </p:cNvPicPr>
          <p:nvPr/>
        </p:nvPicPr>
        <p:blipFill>
          <a:blip r:embed="rId2" cstate="email">
            <a:extLst>
              <a:ext uri="{28A0092B-C50C-407E-A947-70E740481C1C}">
                <a14:useLocalDpi xmlns="" xmlns:a14="http://schemas.microsoft.com/office/drawing/2010/main" val="0"/>
              </a:ext>
            </a:extLst>
          </a:blip>
          <a:srcRect/>
          <a:stretch>
            <a:fillRect/>
          </a:stretch>
        </p:blipFill>
        <p:spPr bwMode="auto">
          <a:xfrm>
            <a:off x="0" y="0"/>
            <a:ext cx="9265920" cy="694944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18509533"/>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noProof="0" smtClean="0"/>
              <a:t>Foam Filtration</a:t>
            </a:r>
            <a:endParaRPr lang="en-US" noProof="0"/>
          </a:p>
        </p:txBody>
      </p:sp>
      <p:sp>
        <p:nvSpPr>
          <p:cNvPr id="12" name="Content Placeholder 11"/>
          <p:cNvSpPr>
            <a:spLocks noGrp="1"/>
          </p:cNvSpPr>
          <p:nvPr>
            <p:ph idx="1"/>
          </p:nvPr>
        </p:nvSpPr>
        <p:spPr>
          <a:xfrm>
            <a:off x="4343400" y="1600201"/>
            <a:ext cx="4343400" cy="1219200"/>
          </a:xfrm>
        </p:spPr>
        <p:txBody>
          <a:bodyPr/>
          <a:lstStyle/>
          <a:p>
            <a:r>
              <a:rPr lang="en-US" sz="2400" dirty="0" smtClean="0"/>
              <a:t>Dose Controller, flow meter</a:t>
            </a:r>
          </a:p>
          <a:p>
            <a:r>
              <a:rPr lang="en-US" sz="2400" dirty="0" smtClean="0"/>
              <a:t>Operator Feedback</a:t>
            </a:r>
          </a:p>
          <a:p>
            <a:r>
              <a:rPr lang="en-US" sz="2400" dirty="0" smtClean="0"/>
              <a:t>Work with APP to field test</a:t>
            </a:r>
            <a:endParaRPr lang="en-US" sz="2400" dirty="0"/>
          </a:p>
        </p:txBody>
      </p:sp>
      <p:pic>
        <p:nvPicPr>
          <p:cNvPr id="2050" name="Picture 2"/>
          <p:cNvPicPr>
            <a:picLocks noChangeAspect="1" noChangeArrowheads="1"/>
          </p:cNvPicPr>
          <p:nvPr/>
        </p:nvPicPr>
        <p:blipFill>
          <a:blip r:embed="rId2" cstate="email"/>
          <a:srcRect/>
          <a:stretch>
            <a:fillRect/>
          </a:stretch>
        </p:blipFill>
        <p:spPr bwMode="auto">
          <a:xfrm>
            <a:off x="0" y="1371600"/>
            <a:ext cx="4114800" cy="5486400"/>
          </a:xfrm>
          <a:prstGeom prst="rect">
            <a:avLst/>
          </a:prstGeom>
          <a:noFill/>
          <a:ln w="9525">
            <a:noFill/>
            <a:miter lim="800000"/>
            <a:headEnd/>
            <a:tailEnd/>
          </a:ln>
        </p:spPr>
      </p:pic>
      <p:pic>
        <p:nvPicPr>
          <p:cNvPr id="2051" name="Picture 3"/>
          <p:cNvPicPr>
            <a:picLocks noChangeAspect="1" noChangeArrowheads="1"/>
          </p:cNvPicPr>
          <p:nvPr/>
        </p:nvPicPr>
        <p:blipFill>
          <a:blip r:embed="rId3" cstate="email"/>
          <a:srcRect/>
          <a:stretch>
            <a:fillRect/>
          </a:stretch>
        </p:blipFill>
        <p:spPr bwMode="auto">
          <a:xfrm>
            <a:off x="4114800" y="3086100"/>
            <a:ext cx="5029200" cy="37719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noProof="0" smtClean="0"/>
              <a:t>Demo Plant</a:t>
            </a:r>
            <a:endParaRPr lang="en-US" noProof="0"/>
          </a:p>
        </p:txBody>
      </p:sp>
      <p:sp>
        <p:nvSpPr>
          <p:cNvPr id="3" name="Text Placeholder 2"/>
          <p:cNvSpPr>
            <a:spLocks noGrp="1"/>
          </p:cNvSpPr>
          <p:nvPr>
            <p:ph idx="1"/>
          </p:nvPr>
        </p:nvSpPr>
        <p:spPr>
          <a:xfrm>
            <a:off x="457200" y="1600200"/>
            <a:ext cx="4495800" cy="4525963"/>
          </a:xfrm>
        </p:spPr>
        <p:txBody>
          <a:bodyPr/>
          <a:lstStyle/>
          <a:p>
            <a:r>
              <a:rPr lang="en-US" noProof="0" dirty="0" smtClean="0"/>
              <a:t>Correct the hydraulics of the dose controller</a:t>
            </a:r>
          </a:p>
          <a:p>
            <a:r>
              <a:rPr lang="en-US" dirty="0" smtClean="0"/>
              <a:t>Make operation easier</a:t>
            </a:r>
          </a:p>
          <a:p>
            <a:r>
              <a:rPr lang="en-US" noProof="0" dirty="0" smtClean="0"/>
              <a:t>Get setup down to 20 minutes</a:t>
            </a:r>
          </a:p>
          <a:p>
            <a:r>
              <a:rPr lang="en-US" dirty="0" smtClean="0"/>
              <a:t>First plant goes to India on Feb 14</a:t>
            </a:r>
            <a:endParaRPr lang="en-US" noProof="0" dirty="0" smtClean="0"/>
          </a:p>
          <a:p>
            <a:endParaRPr lang="en-US" noProof="0" dirty="0" smtClean="0"/>
          </a:p>
        </p:txBody>
      </p:sp>
      <p:pic>
        <p:nvPicPr>
          <p:cNvPr id="1026" name="Picture 2"/>
          <p:cNvPicPr>
            <a:picLocks noChangeAspect="1" noChangeArrowheads="1"/>
          </p:cNvPicPr>
          <p:nvPr/>
        </p:nvPicPr>
        <p:blipFill>
          <a:blip r:embed="rId2" cstate="email"/>
          <a:srcRect/>
          <a:stretch>
            <a:fillRect/>
          </a:stretch>
        </p:blipFill>
        <p:spPr bwMode="auto">
          <a:xfrm>
            <a:off x="5086350" y="1447800"/>
            <a:ext cx="4057650" cy="54102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reeform 2"/>
          <p:cNvSpPr>
            <a:spLocks/>
          </p:cNvSpPr>
          <p:nvPr/>
        </p:nvSpPr>
        <p:spPr bwMode="auto">
          <a:xfrm>
            <a:off x="660400" y="4508500"/>
            <a:ext cx="8142288" cy="2147888"/>
          </a:xfrm>
          <a:custGeom>
            <a:avLst/>
            <a:gdLst/>
            <a:ahLst/>
            <a:cxnLst>
              <a:cxn ang="0">
                <a:pos x="64" y="8"/>
              </a:cxn>
              <a:cxn ang="0">
                <a:pos x="144" y="16"/>
              </a:cxn>
              <a:cxn ang="0">
                <a:pos x="224" y="32"/>
              </a:cxn>
              <a:cxn ang="0">
                <a:pos x="304" y="32"/>
              </a:cxn>
              <a:cxn ang="0">
                <a:pos x="384" y="40"/>
              </a:cxn>
              <a:cxn ang="0">
                <a:pos x="472" y="80"/>
              </a:cxn>
              <a:cxn ang="0">
                <a:pos x="608" y="136"/>
              </a:cxn>
              <a:cxn ang="0">
                <a:pos x="712" y="168"/>
              </a:cxn>
              <a:cxn ang="0">
                <a:pos x="800" y="192"/>
              </a:cxn>
              <a:cxn ang="0">
                <a:pos x="880" y="192"/>
              </a:cxn>
              <a:cxn ang="0">
                <a:pos x="984" y="200"/>
              </a:cxn>
              <a:cxn ang="0">
                <a:pos x="1072" y="232"/>
              </a:cxn>
              <a:cxn ang="0">
                <a:pos x="1168" y="280"/>
              </a:cxn>
              <a:cxn ang="0">
                <a:pos x="1272" y="328"/>
              </a:cxn>
              <a:cxn ang="0">
                <a:pos x="1360" y="352"/>
              </a:cxn>
              <a:cxn ang="0">
                <a:pos x="1472" y="384"/>
              </a:cxn>
              <a:cxn ang="0">
                <a:pos x="1552" y="408"/>
              </a:cxn>
              <a:cxn ang="0">
                <a:pos x="1640" y="432"/>
              </a:cxn>
              <a:cxn ang="0">
                <a:pos x="1720" y="456"/>
              </a:cxn>
              <a:cxn ang="0">
                <a:pos x="1848" y="504"/>
              </a:cxn>
              <a:cxn ang="0">
                <a:pos x="1936" y="536"/>
              </a:cxn>
              <a:cxn ang="0">
                <a:pos x="2040" y="576"/>
              </a:cxn>
              <a:cxn ang="0">
                <a:pos x="2128" y="600"/>
              </a:cxn>
              <a:cxn ang="0">
                <a:pos x="2232" y="648"/>
              </a:cxn>
              <a:cxn ang="0">
                <a:pos x="2352" y="688"/>
              </a:cxn>
              <a:cxn ang="0">
                <a:pos x="2440" y="720"/>
              </a:cxn>
              <a:cxn ang="0">
                <a:pos x="2544" y="744"/>
              </a:cxn>
              <a:cxn ang="0">
                <a:pos x="2632" y="792"/>
              </a:cxn>
              <a:cxn ang="0">
                <a:pos x="2736" y="832"/>
              </a:cxn>
              <a:cxn ang="0">
                <a:pos x="2840" y="872"/>
              </a:cxn>
              <a:cxn ang="0">
                <a:pos x="2936" y="872"/>
              </a:cxn>
              <a:cxn ang="0">
                <a:pos x="3064" y="904"/>
              </a:cxn>
              <a:cxn ang="0">
                <a:pos x="3176" y="944"/>
              </a:cxn>
              <a:cxn ang="0">
                <a:pos x="3288" y="992"/>
              </a:cxn>
              <a:cxn ang="0">
                <a:pos x="3384" y="1008"/>
              </a:cxn>
              <a:cxn ang="0">
                <a:pos x="3464" y="1016"/>
              </a:cxn>
              <a:cxn ang="0">
                <a:pos x="3544" y="1016"/>
              </a:cxn>
              <a:cxn ang="0">
                <a:pos x="3648" y="1040"/>
              </a:cxn>
              <a:cxn ang="0">
                <a:pos x="3768" y="1080"/>
              </a:cxn>
              <a:cxn ang="0">
                <a:pos x="3880" y="1112"/>
              </a:cxn>
              <a:cxn ang="0">
                <a:pos x="3992" y="1136"/>
              </a:cxn>
              <a:cxn ang="0">
                <a:pos x="4072" y="1136"/>
              </a:cxn>
              <a:cxn ang="0">
                <a:pos x="4160" y="1136"/>
              </a:cxn>
              <a:cxn ang="0">
                <a:pos x="4248" y="1144"/>
              </a:cxn>
              <a:cxn ang="0">
                <a:pos x="4344" y="1176"/>
              </a:cxn>
              <a:cxn ang="0">
                <a:pos x="4544" y="1232"/>
              </a:cxn>
              <a:cxn ang="0">
                <a:pos x="4680" y="1288"/>
              </a:cxn>
              <a:cxn ang="0">
                <a:pos x="4768" y="1304"/>
              </a:cxn>
              <a:cxn ang="0">
                <a:pos x="4856" y="1296"/>
              </a:cxn>
              <a:cxn ang="0">
                <a:pos x="4944" y="1312"/>
              </a:cxn>
              <a:cxn ang="0">
                <a:pos x="5048" y="1336"/>
              </a:cxn>
            </a:cxnLst>
            <a:rect l="0" t="0" r="r" b="b"/>
            <a:pathLst>
              <a:path w="5129" h="1353">
                <a:moveTo>
                  <a:pt x="0" y="8"/>
                </a:moveTo>
                <a:lnTo>
                  <a:pt x="16" y="0"/>
                </a:lnTo>
                <a:lnTo>
                  <a:pt x="32" y="0"/>
                </a:lnTo>
                <a:lnTo>
                  <a:pt x="48" y="8"/>
                </a:lnTo>
                <a:lnTo>
                  <a:pt x="64" y="8"/>
                </a:lnTo>
                <a:lnTo>
                  <a:pt x="80" y="8"/>
                </a:lnTo>
                <a:lnTo>
                  <a:pt x="96" y="16"/>
                </a:lnTo>
                <a:lnTo>
                  <a:pt x="112" y="16"/>
                </a:lnTo>
                <a:lnTo>
                  <a:pt x="128" y="16"/>
                </a:lnTo>
                <a:lnTo>
                  <a:pt x="144" y="16"/>
                </a:lnTo>
                <a:lnTo>
                  <a:pt x="160" y="16"/>
                </a:lnTo>
                <a:lnTo>
                  <a:pt x="176" y="16"/>
                </a:lnTo>
                <a:lnTo>
                  <a:pt x="192" y="16"/>
                </a:lnTo>
                <a:lnTo>
                  <a:pt x="208" y="16"/>
                </a:lnTo>
                <a:lnTo>
                  <a:pt x="224" y="32"/>
                </a:lnTo>
                <a:lnTo>
                  <a:pt x="240" y="32"/>
                </a:lnTo>
                <a:lnTo>
                  <a:pt x="256" y="32"/>
                </a:lnTo>
                <a:lnTo>
                  <a:pt x="272" y="32"/>
                </a:lnTo>
                <a:lnTo>
                  <a:pt x="288" y="32"/>
                </a:lnTo>
                <a:lnTo>
                  <a:pt x="304" y="32"/>
                </a:lnTo>
                <a:lnTo>
                  <a:pt x="320" y="32"/>
                </a:lnTo>
                <a:lnTo>
                  <a:pt x="336" y="40"/>
                </a:lnTo>
                <a:lnTo>
                  <a:pt x="352" y="40"/>
                </a:lnTo>
                <a:lnTo>
                  <a:pt x="368" y="40"/>
                </a:lnTo>
                <a:lnTo>
                  <a:pt x="384" y="40"/>
                </a:lnTo>
                <a:lnTo>
                  <a:pt x="408" y="56"/>
                </a:lnTo>
                <a:lnTo>
                  <a:pt x="424" y="64"/>
                </a:lnTo>
                <a:lnTo>
                  <a:pt x="440" y="64"/>
                </a:lnTo>
                <a:lnTo>
                  <a:pt x="456" y="72"/>
                </a:lnTo>
                <a:lnTo>
                  <a:pt x="472" y="80"/>
                </a:lnTo>
                <a:lnTo>
                  <a:pt x="504" y="96"/>
                </a:lnTo>
                <a:lnTo>
                  <a:pt x="536" y="104"/>
                </a:lnTo>
                <a:lnTo>
                  <a:pt x="568" y="112"/>
                </a:lnTo>
                <a:lnTo>
                  <a:pt x="592" y="128"/>
                </a:lnTo>
                <a:lnTo>
                  <a:pt x="608" y="136"/>
                </a:lnTo>
                <a:lnTo>
                  <a:pt x="640" y="144"/>
                </a:lnTo>
                <a:lnTo>
                  <a:pt x="656" y="152"/>
                </a:lnTo>
                <a:lnTo>
                  <a:pt x="672" y="160"/>
                </a:lnTo>
                <a:lnTo>
                  <a:pt x="696" y="168"/>
                </a:lnTo>
                <a:lnTo>
                  <a:pt x="712" y="168"/>
                </a:lnTo>
                <a:lnTo>
                  <a:pt x="736" y="168"/>
                </a:lnTo>
                <a:lnTo>
                  <a:pt x="752" y="176"/>
                </a:lnTo>
                <a:lnTo>
                  <a:pt x="768" y="184"/>
                </a:lnTo>
                <a:lnTo>
                  <a:pt x="784" y="192"/>
                </a:lnTo>
                <a:lnTo>
                  <a:pt x="800" y="192"/>
                </a:lnTo>
                <a:lnTo>
                  <a:pt x="816" y="192"/>
                </a:lnTo>
                <a:lnTo>
                  <a:pt x="832" y="192"/>
                </a:lnTo>
                <a:lnTo>
                  <a:pt x="848" y="192"/>
                </a:lnTo>
                <a:lnTo>
                  <a:pt x="864" y="192"/>
                </a:lnTo>
                <a:lnTo>
                  <a:pt x="880" y="192"/>
                </a:lnTo>
                <a:lnTo>
                  <a:pt x="896" y="192"/>
                </a:lnTo>
                <a:lnTo>
                  <a:pt x="912" y="192"/>
                </a:lnTo>
                <a:lnTo>
                  <a:pt x="928" y="192"/>
                </a:lnTo>
                <a:lnTo>
                  <a:pt x="960" y="192"/>
                </a:lnTo>
                <a:lnTo>
                  <a:pt x="984" y="200"/>
                </a:lnTo>
                <a:lnTo>
                  <a:pt x="1000" y="208"/>
                </a:lnTo>
                <a:lnTo>
                  <a:pt x="1016" y="216"/>
                </a:lnTo>
                <a:lnTo>
                  <a:pt x="1032" y="224"/>
                </a:lnTo>
                <a:lnTo>
                  <a:pt x="1048" y="224"/>
                </a:lnTo>
                <a:lnTo>
                  <a:pt x="1072" y="232"/>
                </a:lnTo>
                <a:lnTo>
                  <a:pt x="1088" y="240"/>
                </a:lnTo>
                <a:lnTo>
                  <a:pt x="1104" y="248"/>
                </a:lnTo>
                <a:lnTo>
                  <a:pt x="1128" y="256"/>
                </a:lnTo>
                <a:lnTo>
                  <a:pt x="1144" y="264"/>
                </a:lnTo>
                <a:lnTo>
                  <a:pt x="1168" y="280"/>
                </a:lnTo>
                <a:lnTo>
                  <a:pt x="1192" y="288"/>
                </a:lnTo>
                <a:lnTo>
                  <a:pt x="1208" y="296"/>
                </a:lnTo>
                <a:lnTo>
                  <a:pt x="1232" y="312"/>
                </a:lnTo>
                <a:lnTo>
                  <a:pt x="1248" y="312"/>
                </a:lnTo>
                <a:lnTo>
                  <a:pt x="1272" y="328"/>
                </a:lnTo>
                <a:lnTo>
                  <a:pt x="1296" y="328"/>
                </a:lnTo>
                <a:lnTo>
                  <a:pt x="1312" y="336"/>
                </a:lnTo>
                <a:lnTo>
                  <a:pt x="1328" y="344"/>
                </a:lnTo>
                <a:lnTo>
                  <a:pt x="1344" y="344"/>
                </a:lnTo>
                <a:lnTo>
                  <a:pt x="1360" y="352"/>
                </a:lnTo>
                <a:lnTo>
                  <a:pt x="1376" y="352"/>
                </a:lnTo>
                <a:lnTo>
                  <a:pt x="1392" y="352"/>
                </a:lnTo>
                <a:lnTo>
                  <a:pt x="1408" y="360"/>
                </a:lnTo>
                <a:lnTo>
                  <a:pt x="1456" y="376"/>
                </a:lnTo>
                <a:lnTo>
                  <a:pt x="1472" y="384"/>
                </a:lnTo>
                <a:lnTo>
                  <a:pt x="1488" y="392"/>
                </a:lnTo>
                <a:lnTo>
                  <a:pt x="1504" y="392"/>
                </a:lnTo>
                <a:lnTo>
                  <a:pt x="1520" y="400"/>
                </a:lnTo>
                <a:lnTo>
                  <a:pt x="1536" y="400"/>
                </a:lnTo>
                <a:lnTo>
                  <a:pt x="1552" y="408"/>
                </a:lnTo>
                <a:lnTo>
                  <a:pt x="1568" y="408"/>
                </a:lnTo>
                <a:lnTo>
                  <a:pt x="1584" y="408"/>
                </a:lnTo>
                <a:lnTo>
                  <a:pt x="1600" y="416"/>
                </a:lnTo>
                <a:lnTo>
                  <a:pt x="1624" y="416"/>
                </a:lnTo>
                <a:lnTo>
                  <a:pt x="1640" y="432"/>
                </a:lnTo>
                <a:lnTo>
                  <a:pt x="1656" y="432"/>
                </a:lnTo>
                <a:lnTo>
                  <a:pt x="1672" y="432"/>
                </a:lnTo>
                <a:lnTo>
                  <a:pt x="1688" y="440"/>
                </a:lnTo>
                <a:lnTo>
                  <a:pt x="1704" y="448"/>
                </a:lnTo>
                <a:lnTo>
                  <a:pt x="1720" y="456"/>
                </a:lnTo>
                <a:lnTo>
                  <a:pt x="1736" y="456"/>
                </a:lnTo>
                <a:lnTo>
                  <a:pt x="1760" y="464"/>
                </a:lnTo>
                <a:lnTo>
                  <a:pt x="1792" y="488"/>
                </a:lnTo>
                <a:lnTo>
                  <a:pt x="1832" y="504"/>
                </a:lnTo>
                <a:lnTo>
                  <a:pt x="1848" y="504"/>
                </a:lnTo>
                <a:lnTo>
                  <a:pt x="1864" y="512"/>
                </a:lnTo>
                <a:lnTo>
                  <a:pt x="1880" y="520"/>
                </a:lnTo>
                <a:lnTo>
                  <a:pt x="1896" y="528"/>
                </a:lnTo>
                <a:lnTo>
                  <a:pt x="1912" y="536"/>
                </a:lnTo>
                <a:lnTo>
                  <a:pt x="1936" y="536"/>
                </a:lnTo>
                <a:lnTo>
                  <a:pt x="1960" y="544"/>
                </a:lnTo>
                <a:lnTo>
                  <a:pt x="1976" y="560"/>
                </a:lnTo>
                <a:lnTo>
                  <a:pt x="2008" y="560"/>
                </a:lnTo>
                <a:lnTo>
                  <a:pt x="2024" y="568"/>
                </a:lnTo>
                <a:lnTo>
                  <a:pt x="2040" y="576"/>
                </a:lnTo>
                <a:lnTo>
                  <a:pt x="2056" y="576"/>
                </a:lnTo>
                <a:lnTo>
                  <a:pt x="2072" y="576"/>
                </a:lnTo>
                <a:lnTo>
                  <a:pt x="2088" y="576"/>
                </a:lnTo>
                <a:lnTo>
                  <a:pt x="2104" y="592"/>
                </a:lnTo>
                <a:lnTo>
                  <a:pt x="2128" y="600"/>
                </a:lnTo>
                <a:lnTo>
                  <a:pt x="2144" y="608"/>
                </a:lnTo>
                <a:lnTo>
                  <a:pt x="2168" y="616"/>
                </a:lnTo>
                <a:lnTo>
                  <a:pt x="2192" y="632"/>
                </a:lnTo>
                <a:lnTo>
                  <a:pt x="2216" y="640"/>
                </a:lnTo>
                <a:lnTo>
                  <a:pt x="2232" y="648"/>
                </a:lnTo>
                <a:lnTo>
                  <a:pt x="2248" y="648"/>
                </a:lnTo>
                <a:lnTo>
                  <a:pt x="2280" y="664"/>
                </a:lnTo>
                <a:lnTo>
                  <a:pt x="2296" y="672"/>
                </a:lnTo>
                <a:lnTo>
                  <a:pt x="2320" y="680"/>
                </a:lnTo>
                <a:lnTo>
                  <a:pt x="2352" y="688"/>
                </a:lnTo>
                <a:lnTo>
                  <a:pt x="2368" y="696"/>
                </a:lnTo>
                <a:lnTo>
                  <a:pt x="2384" y="704"/>
                </a:lnTo>
                <a:lnTo>
                  <a:pt x="2400" y="704"/>
                </a:lnTo>
                <a:lnTo>
                  <a:pt x="2416" y="712"/>
                </a:lnTo>
                <a:lnTo>
                  <a:pt x="2440" y="720"/>
                </a:lnTo>
                <a:lnTo>
                  <a:pt x="2456" y="720"/>
                </a:lnTo>
                <a:lnTo>
                  <a:pt x="2488" y="728"/>
                </a:lnTo>
                <a:lnTo>
                  <a:pt x="2504" y="736"/>
                </a:lnTo>
                <a:lnTo>
                  <a:pt x="2528" y="744"/>
                </a:lnTo>
                <a:lnTo>
                  <a:pt x="2544" y="744"/>
                </a:lnTo>
                <a:lnTo>
                  <a:pt x="2560" y="752"/>
                </a:lnTo>
                <a:lnTo>
                  <a:pt x="2576" y="760"/>
                </a:lnTo>
                <a:lnTo>
                  <a:pt x="2600" y="776"/>
                </a:lnTo>
                <a:lnTo>
                  <a:pt x="2616" y="784"/>
                </a:lnTo>
                <a:lnTo>
                  <a:pt x="2632" y="792"/>
                </a:lnTo>
                <a:lnTo>
                  <a:pt x="2648" y="800"/>
                </a:lnTo>
                <a:lnTo>
                  <a:pt x="2672" y="808"/>
                </a:lnTo>
                <a:lnTo>
                  <a:pt x="2696" y="816"/>
                </a:lnTo>
                <a:lnTo>
                  <a:pt x="2720" y="824"/>
                </a:lnTo>
                <a:lnTo>
                  <a:pt x="2736" y="832"/>
                </a:lnTo>
                <a:lnTo>
                  <a:pt x="2752" y="840"/>
                </a:lnTo>
                <a:lnTo>
                  <a:pt x="2768" y="848"/>
                </a:lnTo>
                <a:lnTo>
                  <a:pt x="2792" y="856"/>
                </a:lnTo>
                <a:lnTo>
                  <a:pt x="2816" y="856"/>
                </a:lnTo>
                <a:lnTo>
                  <a:pt x="2840" y="872"/>
                </a:lnTo>
                <a:lnTo>
                  <a:pt x="2856" y="872"/>
                </a:lnTo>
                <a:lnTo>
                  <a:pt x="2872" y="872"/>
                </a:lnTo>
                <a:lnTo>
                  <a:pt x="2896" y="872"/>
                </a:lnTo>
                <a:lnTo>
                  <a:pt x="2912" y="872"/>
                </a:lnTo>
                <a:lnTo>
                  <a:pt x="2936" y="872"/>
                </a:lnTo>
                <a:lnTo>
                  <a:pt x="2968" y="880"/>
                </a:lnTo>
                <a:lnTo>
                  <a:pt x="2992" y="888"/>
                </a:lnTo>
                <a:lnTo>
                  <a:pt x="3008" y="888"/>
                </a:lnTo>
                <a:lnTo>
                  <a:pt x="3040" y="896"/>
                </a:lnTo>
                <a:lnTo>
                  <a:pt x="3064" y="904"/>
                </a:lnTo>
                <a:lnTo>
                  <a:pt x="3104" y="912"/>
                </a:lnTo>
                <a:lnTo>
                  <a:pt x="3120" y="920"/>
                </a:lnTo>
                <a:lnTo>
                  <a:pt x="3136" y="928"/>
                </a:lnTo>
                <a:lnTo>
                  <a:pt x="3152" y="936"/>
                </a:lnTo>
                <a:lnTo>
                  <a:pt x="3176" y="944"/>
                </a:lnTo>
                <a:lnTo>
                  <a:pt x="3200" y="952"/>
                </a:lnTo>
                <a:lnTo>
                  <a:pt x="3216" y="960"/>
                </a:lnTo>
                <a:lnTo>
                  <a:pt x="3240" y="968"/>
                </a:lnTo>
                <a:lnTo>
                  <a:pt x="3256" y="976"/>
                </a:lnTo>
                <a:lnTo>
                  <a:pt x="3288" y="992"/>
                </a:lnTo>
                <a:lnTo>
                  <a:pt x="3312" y="1000"/>
                </a:lnTo>
                <a:lnTo>
                  <a:pt x="3328" y="1008"/>
                </a:lnTo>
                <a:lnTo>
                  <a:pt x="3344" y="1008"/>
                </a:lnTo>
                <a:lnTo>
                  <a:pt x="3360" y="1008"/>
                </a:lnTo>
                <a:lnTo>
                  <a:pt x="3384" y="1008"/>
                </a:lnTo>
                <a:lnTo>
                  <a:pt x="3400" y="1008"/>
                </a:lnTo>
                <a:lnTo>
                  <a:pt x="3416" y="1008"/>
                </a:lnTo>
                <a:lnTo>
                  <a:pt x="3432" y="1016"/>
                </a:lnTo>
                <a:lnTo>
                  <a:pt x="3448" y="1016"/>
                </a:lnTo>
                <a:lnTo>
                  <a:pt x="3464" y="1016"/>
                </a:lnTo>
                <a:lnTo>
                  <a:pt x="3480" y="1016"/>
                </a:lnTo>
                <a:lnTo>
                  <a:pt x="3496" y="1016"/>
                </a:lnTo>
                <a:lnTo>
                  <a:pt x="3512" y="1016"/>
                </a:lnTo>
                <a:lnTo>
                  <a:pt x="3528" y="1016"/>
                </a:lnTo>
                <a:lnTo>
                  <a:pt x="3544" y="1016"/>
                </a:lnTo>
                <a:lnTo>
                  <a:pt x="3560" y="1016"/>
                </a:lnTo>
                <a:lnTo>
                  <a:pt x="3576" y="1024"/>
                </a:lnTo>
                <a:lnTo>
                  <a:pt x="3600" y="1032"/>
                </a:lnTo>
                <a:lnTo>
                  <a:pt x="3616" y="1032"/>
                </a:lnTo>
                <a:lnTo>
                  <a:pt x="3648" y="1040"/>
                </a:lnTo>
                <a:lnTo>
                  <a:pt x="3664" y="1048"/>
                </a:lnTo>
                <a:lnTo>
                  <a:pt x="3688" y="1048"/>
                </a:lnTo>
                <a:lnTo>
                  <a:pt x="3704" y="1056"/>
                </a:lnTo>
                <a:lnTo>
                  <a:pt x="3736" y="1072"/>
                </a:lnTo>
                <a:lnTo>
                  <a:pt x="3768" y="1080"/>
                </a:lnTo>
                <a:lnTo>
                  <a:pt x="3792" y="1080"/>
                </a:lnTo>
                <a:lnTo>
                  <a:pt x="3816" y="1088"/>
                </a:lnTo>
                <a:lnTo>
                  <a:pt x="3832" y="1096"/>
                </a:lnTo>
                <a:lnTo>
                  <a:pt x="3864" y="1104"/>
                </a:lnTo>
                <a:lnTo>
                  <a:pt x="3880" y="1112"/>
                </a:lnTo>
                <a:lnTo>
                  <a:pt x="3896" y="1120"/>
                </a:lnTo>
                <a:lnTo>
                  <a:pt x="3920" y="1120"/>
                </a:lnTo>
                <a:lnTo>
                  <a:pt x="3936" y="1136"/>
                </a:lnTo>
                <a:lnTo>
                  <a:pt x="3976" y="1136"/>
                </a:lnTo>
                <a:lnTo>
                  <a:pt x="3992" y="1136"/>
                </a:lnTo>
                <a:lnTo>
                  <a:pt x="4008" y="1136"/>
                </a:lnTo>
                <a:lnTo>
                  <a:pt x="4024" y="1136"/>
                </a:lnTo>
                <a:lnTo>
                  <a:pt x="4040" y="1136"/>
                </a:lnTo>
                <a:lnTo>
                  <a:pt x="4056" y="1136"/>
                </a:lnTo>
                <a:lnTo>
                  <a:pt x="4072" y="1136"/>
                </a:lnTo>
                <a:lnTo>
                  <a:pt x="4096" y="1136"/>
                </a:lnTo>
                <a:lnTo>
                  <a:pt x="4112" y="1136"/>
                </a:lnTo>
                <a:lnTo>
                  <a:pt x="4128" y="1136"/>
                </a:lnTo>
                <a:lnTo>
                  <a:pt x="4144" y="1136"/>
                </a:lnTo>
                <a:lnTo>
                  <a:pt x="4160" y="1136"/>
                </a:lnTo>
                <a:lnTo>
                  <a:pt x="4184" y="1144"/>
                </a:lnTo>
                <a:lnTo>
                  <a:pt x="4200" y="1144"/>
                </a:lnTo>
                <a:lnTo>
                  <a:pt x="4216" y="1144"/>
                </a:lnTo>
                <a:lnTo>
                  <a:pt x="4232" y="1144"/>
                </a:lnTo>
                <a:lnTo>
                  <a:pt x="4248" y="1144"/>
                </a:lnTo>
                <a:lnTo>
                  <a:pt x="4264" y="1152"/>
                </a:lnTo>
                <a:lnTo>
                  <a:pt x="4280" y="1160"/>
                </a:lnTo>
                <a:lnTo>
                  <a:pt x="4304" y="1168"/>
                </a:lnTo>
                <a:lnTo>
                  <a:pt x="4320" y="1168"/>
                </a:lnTo>
                <a:lnTo>
                  <a:pt x="4344" y="1176"/>
                </a:lnTo>
                <a:lnTo>
                  <a:pt x="4368" y="1184"/>
                </a:lnTo>
                <a:lnTo>
                  <a:pt x="4392" y="1184"/>
                </a:lnTo>
                <a:lnTo>
                  <a:pt x="4424" y="1192"/>
                </a:lnTo>
                <a:lnTo>
                  <a:pt x="4488" y="1208"/>
                </a:lnTo>
                <a:lnTo>
                  <a:pt x="4544" y="1232"/>
                </a:lnTo>
                <a:lnTo>
                  <a:pt x="4576" y="1240"/>
                </a:lnTo>
                <a:lnTo>
                  <a:pt x="4608" y="1248"/>
                </a:lnTo>
                <a:lnTo>
                  <a:pt x="4640" y="1272"/>
                </a:lnTo>
                <a:lnTo>
                  <a:pt x="4664" y="1280"/>
                </a:lnTo>
                <a:lnTo>
                  <a:pt x="4680" y="1288"/>
                </a:lnTo>
                <a:lnTo>
                  <a:pt x="4704" y="1296"/>
                </a:lnTo>
                <a:lnTo>
                  <a:pt x="4720" y="1304"/>
                </a:lnTo>
                <a:lnTo>
                  <a:pt x="4736" y="1304"/>
                </a:lnTo>
                <a:lnTo>
                  <a:pt x="4752" y="1304"/>
                </a:lnTo>
                <a:lnTo>
                  <a:pt x="4768" y="1304"/>
                </a:lnTo>
                <a:lnTo>
                  <a:pt x="4792" y="1288"/>
                </a:lnTo>
                <a:lnTo>
                  <a:pt x="4808" y="1288"/>
                </a:lnTo>
                <a:lnTo>
                  <a:pt x="4824" y="1288"/>
                </a:lnTo>
                <a:lnTo>
                  <a:pt x="4840" y="1288"/>
                </a:lnTo>
                <a:lnTo>
                  <a:pt x="4856" y="1296"/>
                </a:lnTo>
                <a:lnTo>
                  <a:pt x="4872" y="1304"/>
                </a:lnTo>
                <a:lnTo>
                  <a:pt x="4888" y="1304"/>
                </a:lnTo>
                <a:lnTo>
                  <a:pt x="4904" y="1304"/>
                </a:lnTo>
                <a:lnTo>
                  <a:pt x="4920" y="1312"/>
                </a:lnTo>
                <a:lnTo>
                  <a:pt x="4944" y="1312"/>
                </a:lnTo>
                <a:lnTo>
                  <a:pt x="4960" y="1312"/>
                </a:lnTo>
                <a:lnTo>
                  <a:pt x="4976" y="1320"/>
                </a:lnTo>
                <a:lnTo>
                  <a:pt x="4992" y="1328"/>
                </a:lnTo>
                <a:lnTo>
                  <a:pt x="5024" y="1328"/>
                </a:lnTo>
                <a:lnTo>
                  <a:pt x="5048" y="1336"/>
                </a:lnTo>
                <a:lnTo>
                  <a:pt x="5064" y="1336"/>
                </a:lnTo>
                <a:lnTo>
                  <a:pt x="5088" y="1344"/>
                </a:lnTo>
                <a:lnTo>
                  <a:pt x="5104" y="1344"/>
                </a:lnTo>
                <a:lnTo>
                  <a:pt x="5128" y="1352"/>
                </a:lnTo>
              </a:path>
            </a:pathLst>
          </a:custGeom>
          <a:noFill/>
          <a:ln w="127000" cap="rnd" cmpd="sng">
            <a:solidFill>
              <a:schemeClr val="hlink"/>
            </a:solidFill>
            <a:prstDash val="solid"/>
            <a:round/>
            <a:headEnd type="none" w="med" len="med"/>
            <a:tailEnd type="none" w="med" len="med"/>
          </a:ln>
          <a:effectLst/>
        </p:spPr>
        <p:txBody>
          <a:bodyPr/>
          <a:lstStyle/>
          <a:p>
            <a:endParaRPr lang="en-US"/>
          </a:p>
        </p:txBody>
      </p:sp>
      <p:sp>
        <p:nvSpPr>
          <p:cNvPr id="44035" name="Rectangle 3"/>
          <p:cNvSpPr>
            <a:spLocks noChangeArrowheads="1"/>
          </p:cNvSpPr>
          <p:nvPr/>
        </p:nvSpPr>
        <p:spPr bwMode="auto">
          <a:xfrm>
            <a:off x="7702550" y="1835150"/>
            <a:ext cx="63500" cy="368300"/>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44036" name="Rectangle 4"/>
          <p:cNvSpPr>
            <a:spLocks noGrp="1" noChangeArrowheads="1"/>
          </p:cNvSpPr>
          <p:nvPr>
            <p:ph type="title"/>
          </p:nvPr>
        </p:nvSpPr>
        <p:spPr>
          <a:noFill/>
          <a:ln/>
          <a:effectLst/>
        </p:spPr>
        <p:txBody>
          <a:bodyPr lIns="90488" tIns="44450" rIns="90488" bIns="44450" anchor="b"/>
          <a:lstStyle/>
          <a:p>
            <a:r>
              <a:rPr lang="en-US" dirty="0" smtClean="0"/>
              <a:t>Ram Pump</a:t>
            </a:r>
            <a:endParaRPr lang="en-US" dirty="0"/>
          </a:p>
        </p:txBody>
      </p:sp>
      <p:sp>
        <p:nvSpPr>
          <p:cNvPr id="44037" name="Rectangle 5"/>
          <p:cNvSpPr>
            <a:spLocks noGrp="1" noChangeArrowheads="1"/>
          </p:cNvSpPr>
          <p:nvPr>
            <p:ph type="body" idx="1"/>
          </p:nvPr>
        </p:nvSpPr>
        <p:spPr>
          <a:xfrm>
            <a:off x="914400" y="1752600"/>
            <a:ext cx="5613400" cy="2895600"/>
          </a:xfrm>
          <a:noFill/>
          <a:ln/>
        </p:spPr>
        <p:txBody>
          <a:bodyPr lIns="90488" tIns="44450" rIns="90488" bIns="44450"/>
          <a:lstStyle/>
          <a:p>
            <a:pPr>
              <a:lnSpc>
                <a:spcPct val="90000"/>
              </a:lnSpc>
            </a:pPr>
            <a:r>
              <a:rPr lang="en-US" sz="2800" dirty="0"/>
              <a:t>There is an old technology that used hydraulic transients to lift water from a stream to a higher elevation. The device was called a “Ram </a:t>
            </a:r>
            <a:r>
              <a:rPr lang="en-US" sz="2800" dirty="0" err="1"/>
              <a:t>Pump”and</a:t>
            </a:r>
            <a:r>
              <a:rPr lang="en-US" sz="2800" dirty="0"/>
              <a:t> it made a rhythmic clacking noise. </a:t>
            </a:r>
          </a:p>
          <a:p>
            <a:pPr>
              <a:lnSpc>
                <a:spcPct val="90000"/>
              </a:lnSpc>
            </a:pPr>
            <a:r>
              <a:rPr lang="en-US" sz="2800" dirty="0"/>
              <a:t>How did it work?</a:t>
            </a:r>
          </a:p>
        </p:txBody>
      </p:sp>
      <p:sp>
        <p:nvSpPr>
          <p:cNvPr id="44038" name="Rectangle 6" descr="Light horizontal"/>
          <p:cNvSpPr>
            <a:spLocks noChangeArrowheads="1"/>
          </p:cNvSpPr>
          <p:nvPr/>
        </p:nvSpPr>
        <p:spPr bwMode="auto">
          <a:xfrm>
            <a:off x="7169150" y="2292350"/>
            <a:ext cx="749300" cy="825500"/>
          </a:xfrm>
          <a:prstGeom prst="rect">
            <a:avLst/>
          </a:prstGeom>
          <a:pattFill prst="ltHorz">
            <a:fgClr>
              <a:schemeClr val="tx1"/>
            </a:fgClr>
            <a:bgClr>
              <a:schemeClr val="hlink"/>
            </a:bgClr>
          </a:pattFill>
          <a:ln w="12700">
            <a:solidFill>
              <a:schemeClr val="tx1"/>
            </a:solidFill>
            <a:miter lim="800000"/>
            <a:headEnd/>
            <a:tailEnd/>
          </a:ln>
          <a:effectLst/>
        </p:spPr>
        <p:txBody>
          <a:bodyPr wrap="none" anchor="ctr"/>
          <a:lstStyle/>
          <a:p>
            <a:endParaRPr lang="en-US"/>
          </a:p>
        </p:txBody>
      </p:sp>
      <p:sp>
        <p:nvSpPr>
          <p:cNvPr id="44039" name="AutoShape 7" descr="Diagonal brick"/>
          <p:cNvSpPr>
            <a:spLocks noChangeArrowheads="1"/>
          </p:cNvSpPr>
          <p:nvPr/>
        </p:nvSpPr>
        <p:spPr bwMode="auto">
          <a:xfrm>
            <a:off x="7092950" y="1911350"/>
            <a:ext cx="901700" cy="368300"/>
          </a:xfrm>
          <a:prstGeom prst="triangle">
            <a:avLst>
              <a:gd name="adj" fmla="val 49995"/>
            </a:avLst>
          </a:prstGeom>
          <a:pattFill prst="diagBrick">
            <a:fgClr>
              <a:schemeClr val="tx1"/>
            </a:fgClr>
            <a:bgClr>
              <a:schemeClr val="accent2"/>
            </a:bgClr>
          </a:pattFill>
          <a:ln w="12700">
            <a:solidFill>
              <a:schemeClr val="tx1"/>
            </a:solidFill>
            <a:miter lim="800000"/>
            <a:headEnd/>
            <a:tailEnd/>
          </a:ln>
          <a:effectLst/>
        </p:spPr>
        <p:txBody>
          <a:bodyPr wrap="none" anchor="ctr"/>
          <a:lstStyle/>
          <a:p>
            <a:endParaRPr lang="en-US"/>
          </a:p>
        </p:txBody>
      </p:sp>
      <p:sp>
        <p:nvSpPr>
          <p:cNvPr id="44040" name="Freeform 8"/>
          <p:cNvSpPr>
            <a:spLocks/>
          </p:cNvSpPr>
          <p:nvPr/>
        </p:nvSpPr>
        <p:spPr bwMode="auto">
          <a:xfrm>
            <a:off x="8166100" y="2743200"/>
            <a:ext cx="141288" cy="2909888"/>
          </a:xfrm>
          <a:custGeom>
            <a:avLst/>
            <a:gdLst/>
            <a:ahLst/>
            <a:cxnLst>
              <a:cxn ang="0">
                <a:pos x="0" y="2160"/>
              </a:cxn>
              <a:cxn ang="0">
                <a:pos x="0" y="0"/>
              </a:cxn>
              <a:cxn ang="0">
                <a:pos x="96" y="0"/>
              </a:cxn>
              <a:cxn ang="0">
                <a:pos x="96" y="48"/>
              </a:cxn>
            </a:cxnLst>
            <a:rect l="0" t="0" r="r" b="b"/>
            <a:pathLst>
              <a:path w="97" h="2161">
                <a:moveTo>
                  <a:pt x="0" y="2160"/>
                </a:moveTo>
                <a:lnTo>
                  <a:pt x="0" y="0"/>
                </a:lnTo>
                <a:lnTo>
                  <a:pt x="96" y="0"/>
                </a:lnTo>
                <a:lnTo>
                  <a:pt x="96" y="48"/>
                </a:lnTo>
              </a:path>
            </a:pathLst>
          </a:custGeom>
          <a:noFill/>
          <a:ln w="12700" cap="rnd" cmpd="sng">
            <a:solidFill>
              <a:schemeClr val="tx1"/>
            </a:solidFill>
            <a:prstDash val="solid"/>
            <a:round/>
            <a:headEnd type="none" w="med" len="med"/>
            <a:tailEnd type="none" w="med" len="med"/>
          </a:ln>
          <a:effectLst/>
        </p:spPr>
        <p:txBody>
          <a:bodyPr/>
          <a:lstStyle/>
          <a:p>
            <a:endParaRPr lang="en-US"/>
          </a:p>
        </p:txBody>
      </p:sp>
      <p:sp>
        <p:nvSpPr>
          <p:cNvPr id="44041" name="AutoShape 9"/>
          <p:cNvSpPr>
            <a:spLocks noChangeArrowheads="1"/>
          </p:cNvSpPr>
          <p:nvPr/>
        </p:nvSpPr>
        <p:spPr bwMode="auto">
          <a:xfrm rot="-10800000" flipH="1" flipV="1">
            <a:off x="8235950" y="2901950"/>
            <a:ext cx="215900" cy="215900"/>
          </a:xfrm>
          <a:custGeom>
            <a:avLst/>
            <a:gdLst>
              <a:gd name="G0" fmla="+- 5399 0 0"/>
              <a:gd name="G1" fmla="+- 21600 0 5399"/>
              <a:gd name="G2" fmla="*/ 5399 1 2"/>
              <a:gd name="G3" fmla="+- 21600 0 G2"/>
              <a:gd name="G4" fmla="+/ 5399 21600 2"/>
              <a:gd name="G5" fmla="+/ G1 0 2"/>
              <a:gd name="G6" fmla="*/ 21600 21600 5399"/>
              <a:gd name="G7" fmla="*/ G6 1 2"/>
              <a:gd name="G8" fmla="+- 21600 0 G7"/>
              <a:gd name="G9" fmla="*/ 21600 1 2"/>
              <a:gd name="G10" fmla="+- 5399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399" y="21600"/>
                </a:lnTo>
                <a:lnTo>
                  <a:pt x="16201" y="21600"/>
                </a:lnTo>
                <a:lnTo>
                  <a:pt x="21600" y="0"/>
                </a:lnTo>
                <a:close/>
              </a:path>
            </a:pathLst>
          </a:custGeom>
          <a:solidFill>
            <a:schemeClr val="hlink"/>
          </a:solidFill>
          <a:ln w="12700">
            <a:solidFill>
              <a:schemeClr val="tx1"/>
            </a:solidFill>
            <a:miter lim="800000"/>
            <a:headEnd/>
            <a:tailEnd/>
          </a:ln>
          <a:effectLst/>
        </p:spPr>
        <p:txBody>
          <a:bodyPr wrap="none" anchor="ctr"/>
          <a:lstStyle/>
          <a:p>
            <a:endParaRPr lang="en-US"/>
          </a:p>
        </p:txBody>
      </p:sp>
      <p:sp>
        <p:nvSpPr>
          <p:cNvPr id="44042" name="Line 10"/>
          <p:cNvSpPr>
            <a:spLocks noChangeShapeType="1"/>
          </p:cNvSpPr>
          <p:nvPr/>
        </p:nvSpPr>
        <p:spPr bwMode="auto">
          <a:xfrm>
            <a:off x="6635750" y="3124200"/>
            <a:ext cx="2273300" cy="0"/>
          </a:xfrm>
          <a:prstGeom prst="line">
            <a:avLst/>
          </a:prstGeom>
          <a:noFill/>
          <a:ln w="12700">
            <a:solidFill>
              <a:schemeClr val="tx1"/>
            </a:solidFill>
            <a:round/>
            <a:headEnd/>
            <a:tailEnd/>
          </a:ln>
          <a:effectLst/>
        </p:spPr>
        <p:txBody>
          <a:bodyPr wrap="none" anchor="ctr"/>
          <a:lstStyle/>
          <a:p>
            <a:endParaRPr lang="en-US"/>
          </a:p>
        </p:txBody>
      </p:sp>
      <p:sp>
        <p:nvSpPr>
          <p:cNvPr id="44043" name="Rectangle 11"/>
          <p:cNvSpPr>
            <a:spLocks noChangeArrowheads="1"/>
          </p:cNvSpPr>
          <p:nvPr/>
        </p:nvSpPr>
        <p:spPr bwMode="auto">
          <a:xfrm>
            <a:off x="7473950" y="2520950"/>
            <a:ext cx="215900" cy="292100"/>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44044" name="Line 12"/>
          <p:cNvSpPr>
            <a:spLocks noChangeShapeType="1"/>
          </p:cNvSpPr>
          <p:nvPr/>
        </p:nvSpPr>
        <p:spPr bwMode="auto">
          <a:xfrm>
            <a:off x="7581900" y="2520950"/>
            <a:ext cx="0" cy="292100"/>
          </a:xfrm>
          <a:prstGeom prst="line">
            <a:avLst/>
          </a:prstGeom>
          <a:noFill/>
          <a:ln w="12700">
            <a:solidFill>
              <a:schemeClr val="tx1"/>
            </a:solidFill>
            <a:round/>
            <a:headEnd/>
            <a:tailEnd/>
          </a:ln>
          <a:effectLst/>
        </p:spPr>
        <p:txBody>
          <a:bodyPr wrap="none" anchor="ctr"/>
          <a:lstStyle/>
          <a:p>
            <a:endParaRPr lang="en-US"/>
          </a:p>
        </p:txBody>
      </p:sp>
      <p:sp>
        <p:nvSpPr>
          <p:cNvPr id="44045" name="Line 13"/>
          <p:cNvSpPr>
            <a:spLocks noChangeShapeType="1"/>
          </p:cNvSpPr>
          <p:nvPr/>
        </p:nvSpPr>
        <p:spPr bwMode="auto">
          <a:xfrm>
            <a:off x="7473950" y="2667000"/>
            <a:ext cx="215900" cy="0"/>
          </a:xfrm>
          <a:prstGeom prst="line">
            <a:avLst/>
          </a:prstGeom>
          <a:noFill/>
          <a:ln w="12700">
            <a:solidFill>
              <a:schemeClr val="tx1"/>
            </a:solidFill>
            <a:round/>
            <a:headEnd/>
            <a:tailEnd/>
          </a:ln>
          <a:effectLst/>
        </p:spPr>
        <p:txBody>
          <a:bodyPr wrap="none" anchor="ctr"/>
          <a:lstStyle/>
          <a:p>
            <a:endParaRPr lang="en-US"/>
          </a:p>
        </p:txBody>
      </p:sp>
      <p:sp>
        <p:nvSpPr>
          <p:cNvPr id="44046" name="Rectangle 14"/>
          <p:cNvSpPr>
            <a:spLocks noChangeArrowheads="1"/>
          </p:cNvSpPr>
          <p:nvPr/>
        </p:nvSpPr>
        <p:spPr bwMode="auto">
          <a:xfrm>
            <a:off x="5160963" y="4170363"/>
            <a:ext cx="2482850" cy="454025"/>
          </a:xfrm>
          <a:prstGeom prst="rect">
            <a:avLst/>
          </a:prstGeom>
          <a:noFill/>
          <a:ln w="12700">
            <a:noFill/>
            <a:miter lim="800000"/>
            <a:headEnd/>
            <a:tailEnd/>
          </a:ln>
          <a:effectLst/>
        </p:spPr>
        <p:txBody>
          <a:bodyPr wrap="none" lIns="90488" tIns="44450" rIns="90488" bIns="44450">
            <a:spAutoFit/>
          </a:bodyPr>
          <a:lstStyle/>
          <a:p>
            <a:r>
              <a:rPr lang="en-US" sz="2400"/>
              <a:t>High pressure pipe</a:t>
            </a:r>
          </a:p>
        </p:txBody>
      </p:sp>
      <p:sp>
        <p:nvSpPr>
          <p:cNvPr id="44047" name="Line 15"/>
          <p:cNvSpPr>
            <a:spLocks noChangeShapeType="1"/>
          </p:cNvSpPr>
          <p:nvPr/>
        </p:nvSpPr>
        <p:spPr bwMode="auto">
          <a:xfrm>
            <a:off x="7931150" y="4419600"/>
            <a:ext cx="215900" cy="0"/>
          </a:xfrm>
          <a:prstGeom prst="line">
            <a:avLst/>
          </a:prstGeom>
          <a:noFill/>
          <a:ln w="12700">
            <a:solidFill>
              <a:schemeClr val="tx1"/>
            </a:solidFill>
            <a:round/>
            <a:headEnd/>
            <a:tailEnd type="triangle" w="med" len="med"/>
          </a:ln>
          <a:effectLst/>
        </p:spPr>
        <p:txBody>
          <a:bodyPr wrap="none" anchor="ctr"/>
          <a:lstStyle/>
          <a:p>
            <a:endParaRPr lang="en-US"/>
          </a:p>
        </p:txBody>
      </p:sp>
      <p:sp>
        <p:nvSpPr>
          <p:cNvPr id="44048" name="Freeform 16"/>
          <p:cNvSpPr>
            <a:spLocks/>
          </p:cNvSpPr>
          <p:nvPr/>
        </p:nvSpPr>
        <p:spPr bwMode="auto">
          <a:xfrm>
            <a:off x="609600" y="4495800"/>
            <a:ext cx="7469188" cy="1754188"/>
          </a:xfrm>
          <a:custGeom>
            <a:avLst/>
            <a:gdLst/>
            <a:ahLst/>
            <a:cxnLst>
              <a:cxn ang="0">
                <a:pos x="0" y="0"/>
              </a:cxn>
              <a:cxn ang="0">
                <a:pos x="720" y="48"/>
              </a:cxn>
              <a:cxn ang="0">
                <a:pos x="4704" y="1104"/>
              </a:cxn>
            </a:cxnLst>
            <a:rect l="0" t="0" r="r" b="b"/>
            <a:pathLst>
              <a:path w="4705" h="1105">
                <a:moveTo>
                  <a:pt x="0" y="0"/>
                </a:moveTo>
                <a:lnTo>
                  <a:pt x="720" y="48"/>
                </a:lnTo>
                <a:lnTo>
                  <a:pt x="4704" y="1104"/>
                </a:lnTo>
              </a:path>
            </a:pathLst>
          </a:custGeom>
          <a:noFill/>
          <a:ln w="12700" cap="rnd" cmpd="sng">
            <a:solidFill>
              <a:schemeClr val="tx1"/>
            </a:solidFill>
            <a:prstDash val="solid"/>
            <a:round/>
            <a:headEnd type="none" w="med" len="med"/>
            <a:tailEnd type="none" w="med" len="med"/>
          </a:ln>
          <a:effectLst/>
        </p:spPr>
        <p:txBody>
          <a:bodyPr/>
          <a:lstStyle/>
          <a:p>
            <a:endParaRPr lang="en-US"/>
          </a:p>
        </p:txBody>
      </p:sp>
      <p:sp>
        <p:nvSpPr>
          <p:cNvPr id="44049" name="Line 17"/>
          <p:cNvSpPr>
            <a:spLocks noChangeShapeType="1"/>
          </p:cNvSpPr>
          <p:nvPr/>
        </p:nvSpPr>
        <p:spPr bwMode="auto">
          <a:xfrm>
            <a:off x="8439150" y="6280150"/>
            <a:ext cx="292100" cy="139700"/>
          </a:xfrm>
          <a:prstGeom prst="line">
            <a:avLst/>
          </a:prstGeom>
          <a:noFill/>
          <a:ln w="12700">
            <a:solidFill>
              <a:schemeClr val="tx1"/>
            </a:solidFill>
            <a:round/>
            <a:headEnd/>
            <a:tailEnd/>
          </a:ln>
          <a:effectLst/>
        </p:spPr>
        <p:txBody>
          <a:bodyPr wrap="none" anchor="ctr"/>
          <a:lstStyle/>
          <a:p>
            <a:endParaRPr lang="en-US"/>
          </a:p>
        </p:txBody>
      </p:sp>
      <p:sp>
        <p:nvSpPr>
          <p:cNvPr id="44050" name="Rectangle 18"/>
          <p:cNvSpPr>
            <a:spLocks noChangeArrowheads="1"/>
          </p:cNvSpPr>
          <p:nvPr/>
        </p:nvSpPr>
        <p:spPr bwMode="auto">
          <a:xfrm>
            <a:off x="1350963" y="5160963"/>
            <a:ext cx="1042987" cy="454025"/>
          </a:xfrm>
          <a:prstGeom prst="rect">
            <a:avLst/>
          </a:prstGeom>
          <a:noFill/>
          <a:ln w="12700">
            <a:noFill/>
            <a:miter lim="800000"/>
            <a:headEnd/>
            <a:tailEnd/>
          </a:ln>
          <a:effectLst/>
        </p:spPr>
        <p:txBody>
          <a:bodyPr wrap="none" lIns="90488" tIns="44450" rIns="90488" bIns="44450">
            <a:spAutoFit/>
          </a:bodyPr>
          <a:lstStyle/>
          <a:p>
            <a:r>
              <a:rPr lang="en-US" sz="2400"/>
              <a:t>Stream</a:t>
            </a:r>
          </a:p>
        </p:txBody>
      </p:sp>
      <p:sp>
        <p:nvSpPr>
          <p:cNvPr id="44051" name="Line 19"/>
          <p:cNvSpPr>
            <a:spLocks noChangeShapeType="1"/>
          </p:cNvSpPr>
          <p:nvPr/>
        </p:nvSpPr>
        <p:spPr bwMode="auto">
          <a:xfrm flipV="1">
            <a:off x="2520950" y="5099050"/>
            <a:ext cx="444500" cy="317500"/>
          </a:xfrm>
          <a:prstGeom prst="line">
            <a:avLst/>
          </a:prstGeom>
          <a:noFill/>
          <a:ln w="12700">
            <a:solidFill>
              <a:schemeClr val="tx1"/>
            </a:solidFill>
            <a:round/>
            <a:headEnd/>
            <a:tailEnd type="triangle" w="med" len="med"/>
          </a:ln>
          <a:effectLst/>
        </p:spPr>
        <p:txBody>
          <a:bodyPr wrap="none" anchor="ctr"/>
          <a:lstStyle/>
          <a:p>
            <a:endParaRPr lang="en-US"/>
          </a:p>
        </p:txBody>
      </p:sp>
      <p:sp>
        <p:nvSpPr>
          <p:cNvPr id="44052" name="Rectangle 20"/>
          <p:cNvSpPr>
            <a:spLocks noChangeArrowheads="1"/>
          </p:cNvSpPr>
          <p:nvPr/>
        </p:nvSpPr>
        <p:spPr bwMode="auto">
          <a:xfrm>
            <a:off x="4856163" y="6380163"/>
            <a:ext cx="1543050" cy="454025"/>
          </a:xfrm>
          <a:prstGeom prst="rect">
            <a:avLst/>
          </a:prstGeom>
          <a:noFill/>
          <a:ln w="12700">
            <a:noFill/>
            <a:miter lim="800000"/>
            <a:headEnd/>
            <a:tailEnd/>
          </a:ln>
          <a:effectLst/>
        </p:spPr>
        <p:txBody>
          <a:bodyPr wrap="none" lIns="90488" tIns="44450" rIns="90488" bIns="44450">
            <a:spAutoFit/>
          </a:bodyPr>
          <a:lstStyle/>
          <a:p>
            <a:r>
              <a:rPr lang="en-US" sz="2400"/>
              <a:t>Ram Pump</a:t>
            </a:r>
          </a:p>
        </p:txBody>
      </p:sp>
      <p:sp>
        <p:nvSpPr>
          <p:cNvPr id="44053" name="Line 21"/>
          <p:cNvSpPr>
            <a:spLocks noChangeShapeType="1"/>
          </p:cNvSpPr>
          <p:nvPr/>
        </p:nvSpPr>
        <p:spPr bwMode="auto">
          <a:xfrm flipV="1">
            <a:off x="6559550" y="6318250"/>
            <a:ext cx="1358900" cy="317500"/>
          </a:xfrm>
          <a:prstGeom prst="line">
            <a:avLst/>
          </a:prstGeom>
          <a:noFill/>
          <a:ln w="12700">
            <a:solidFill>
              <a:schemeClr val="tx1"/>
            </a:solidFill>
            <a:round/>
            <a:headEnd/>
            <a:tailEnd type="triangle" w="med" len="med"/>
          </a:ln>
          <a:effectLst/>
        </p:spPr>
        <p:txBody>
          <a:bodyPr wrap="none" anchor="ctr"/>
          <a:lstStyle/>
          <a:p>
            <a:endParaRPr lang="en-US"/>
          </a:p>
        </p:txBody>
      </p:sp>
      <p:sp>
        <p:nvSpPr>
          <p:cNvPr id="44054" name="Rectangle 22"/>
          <p:cNvSpPr>
            <a:spLocks noChangeArrowheads="1"/>
          </p:cNvSpPr>
          <p:nvPr/>
        </p:nvSpPr>
        <p:spPr bwMode="auto">
          <a:xfrm>
            <a:off x="4475163" y="4856163"/>
            <a:ext cx="1627187" cy="454025"/>
          </a:xfrm>
          <a:prstGeom prst="rect">
            <a:avLst/>
          </a:prstGeom>
          <a:noFill/>
          <a:ln w="12700">
            <a:noFill/>
            <a:miter lim="800000"/>
            <a:headEnd/>
            <a:tailEnd/>
          </a:ln>
          <a:effectLst/>
        </p:spPr>
        <p:txBody>
          <a:bodyPr wrap="none" lIns="90488" tIns="44450" rIns="90488" bIns="44450">
            <a:spAutoFit/>
          </a:bodyPr>
          <a:lstStyle/>
          <a:p>
            <a:r>
              <a:rPr lang="en-US" sz="2400"/>
              <a:t>Source pipe</a:t>
            </a:r>
          </a:p>
        </p:txBody>
      </p:sp>
      <p:sp>
        <p:nvSpPr>
          <p:cNvPr id="44055" name="Line 23"/>
          <p:cNvSpPr>
            <a:spLocks noChangeShapeType="1"/>
          </p:cNvSpPr>
          <p:nvPr/>
        </p:nvSpPr>
        <p:spPr bwMode="auto">
          <a:xfrm flipH="1">
            <a:off x="4337050" y="5111750"/>
            <a:ext cx="241300" cy="139700"/>
          </a:xfrm>
          <a:prstGeom prst="line">
            <a:avLst/>
          </a:prstGeom>
          <a:noFill/>
          <a:ln w="12700">
            <a:solidFill>
              <a:schemeClr val="tx1"/>
            </a:solidFill>
            <a:round/>
            <a:headEnd/>
            <a:tailEnd type="triangle" w="med" len="med"/>
          </a:ln>
          <a:effectLst/>
        </p:spPr>
        <p:txBody>
          <a:bodyPr wrap="none" anchor="ctr"/>
          <a:lstStyle/>
          <a:p>
            <a:endParaRPr lang="en-US"/>
          </a:p>
        </p:txBody>
      </p:sp>
      <p:graphicFrame>
        <p:nvGraphicFramePr>
          <p:cNvPr id="44056" name="Object 24">
            <a:hlinkClick r:id="rId3" action="ppaction://hlinksldjump"/>
          </p:cNvPr>
          <p:cNvGraphicFramePr>
            <a:graphicFrameLocks noChangeAspect="1"/>
          </p:cNvGraphicFramePr>
          <p:nvPr/>
        </p:nvGraphicFramePr>
        <p:xfrm>
          <a:off x="7904163" y="5630863"/>
          <a:ext cx="625475" cy="776287"/>
        </p:xfrm>
        <a:graphic>
          <a:graphicData uri="http://schemas.openxmlformats.org/presentationml/2006/ole">
            <p:oleObj spid="_x0000_s4098" name="Photo Editor Photo" r:id="rId4" imgW="2734057" imgH="3390476" progId="">
              <p:embed/>
            </p:oleObj>
          </a:graphicData>
        </a:graphic>
      </p:graphicFrame>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VI_1667.MOV">
            <a:hlinkClick r:id="" action="ppaction://media"/>
          </p:cNvPr>
          <p:cNvPicPr>
            <a:picLocks noGrp="1" noRot="1" noChangeAspect="1"/>
          </p:cNvPicPr>
          <p:nvPr>
            <p:ph idx="1"/>
            <a:videoFile r:link="rId1"/>
          </p:nvPr>
        </p:nvPicPr>
        <p:blipFill>
          <a:blip r:embed="rId3" cstate="email"/>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dirty="0" smtClean="0"/>
              <a:t>Multiple Stage Filtration Plant (9 L/s)</a:t>
            </a:r>
            <a:endParaRPr lang="en-US" dirty="0"/>
          </a:p>
        </p:txBody>
      </p:sp>
    </p:spTree>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noProof="0" smtClean="0"/>
              <a:t>Ram pump</a:t>
            </a:r>
            <a:endParaRPr lang="en-US" noProof="0"/>
          </a:p>
        </p:txBody>
      </p:sp>
      <p:sp>
        <p:nvSpPr>
          <p:cNvPr id="3" name="Content Placeholder 2"/>
          <p:cNvSpPr>
            <a:spLocks noGrp="1"/>
          </p:cNvSpPr>
          <p:nvPr>
            <p:ph idx="1"/>
          </p:nvPr>
        </p:nvSpPr>
        <p:spPr>
          <a:xfrm>
            <a:off x="457200" y="1600200"/>
            <a:ext cx="3733800" cy="4525963"/>
          </a:xfrm>
        </p:spPr>
        <p:txBody>
          <a:bodyPr/>
          <a:lstStyle/>
          <a:p>
            <a:r>
              <a:rPr lang="en-US" dirty="0" smtClean="0"/>
              <a:t>Create a simple, easily repaired pump that can provide water for chemical stock tanks and for the plant bathroom</a:t>
            </a:r>
            <a:endParaRPr lang="en-US" dirty="0"/>
          </a:p>
        </p:txBody>
      </p:sp>
      <p:pic>
        <p:nvPicPr>
          <p:cNvPr id="4" name="MVI_0303_WMV V8.wmv">
            <a:hlinkClick r:id="" action="ppaction://media"/>
          </p:cNvPr>
          <p:cNvPicPr>
            <a:picLocks noChangeAspect="1"/>
          </p:cNvPicPr>
          <p:nvPr>
            <a:videoFile r:link="rId1"/>
            <p:extLst>
              <p:ext uri="{DAA4B4D4-6D71-4841-9C94-3DE7FCFB9230}">
                <p14:media xmlns="" xmlns:p14="http://schemas.microsoft.com/office/powerpoint/2010/main" r:embed="rId3"/>
              </p:ext>
            </p:extLst>
          </p:nvPr>
        </p:nvPicPr>
        <p:blipFill>
          <a:blip r:embed="rId4" cstate="email"/>
          <a:stretch>
            <a:fillRect/>
          </a:stretch>
        </p:blipFill>
        <p:spPr>
          <a:xfrm>
            <a:off x="4541837" y="2087563"/>
            <a:ext cx="4508500" cy="3381375"/>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3774">
                <p:cTn id="7" repeatCount="indefinite" fill="hold" display="0">
                  <p:stCondLst>
                    <p:cond delay="indefinite"/>
                  </p:stCondLst>
                </p:cTn>
                <p:tgtEl>
                  <p:spTgt spid="4"/>
                </p:tgtEl>
              </p:cMediaNode>
            </p:vide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noProof="0" smtClean="0"/>
              <a:t>Floc/Sed Optimization</a:t>
            </a:r>
            <a:endParaRPr lang="en-US" noProof="0"/>
          </a:p>
        </p:txBody>
      </p:sp>
      <p:sp>
        <p:nvSpPr>
          <p:cNvPr id="3" name="Content Placeholder 2"/>
          <p:cNvSpPr>
            <a:spLocks noGrp="1"/>
          </p:cNvSpPr>
          <p:nvPr>
            <p:ph idx="1"/>
          </p:nvPr>
        </p:nvSpPr>
        <p:spPr/>
        <p:txBody>
          <a:bodyPr/>
          <a:lstStyle/>
          <a:p>
            <a:r>
              <a:rPr lang="en-US" dirty="0" smtClean="0"/>
              <a:t>We know that flocculation of low turbidity water is difficult because the flocs are far apart and thus the time between collisions is long.</a:t>
            </a:r>
          </a:p>
          <a:p>
            <a:r>
              <a:rPr lang="en-US" dirty="0" smtClean="0"/>
              <a:t>Would it improve performance to return flocs from the floc blanket in the sedimentation tank back to the front end of the flocculator?</a:t>
            </a:r>
          </a:p>
          <a:p>
            <a:r>
              <a:rPr lang="en-US" dirty="0" smtClean="0"/>
              <a:t>We need to add imaging capabilities to this apparatus!</a:t>
            </a:r>
            <a:endParaRPr lang="en-US" dirty="0"/>
          </a:p>
        </p:txBody>
      </p:sp>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xmlns="" val="3029965823"/>
              </p:ext>
            </p:extLst>
          </p:nvPr>
        </p:nvGraphicFramePr>
        <p:xfrm>
          <a:off x="0" y="1524000"/>
          <a:ext cx="9144000" cy="533400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lstStyle/>
          <a:p>
            <a:pPr lvl="0"/>
            <a:r>
              <a:rPr lang="en-US" noProof="0" dirty="0" smtClean="0"/>
              <a:t>Tube Flocculator</a:t>
            </a:r>
            <a:endParaRPr lang="en-US" noProof="0" dirty="0"/>
          </a:p>
        </p:txBody>
      </p:sp>
      <p:sp>
        <p:nvSpPr>
          <p:cNvPr id="3" name="Content Placeholder 2"/>
          <p:cNvSpPr>
            <a:spLocks noGrp="1"/>
          </p:cNvSpPr>
          <p:nvPr>
            <p:ph idx="1"/>
          </p:nvPr>
        </p:nvSpPr>
        <p:spPr/>
        <p:txBody>
          <a:bodyPr/>
          <a:lstStyle/>
          <a:p>
            <a:endParaRPr lang="en-US" dirty="0"/>
          </a:p>
        </p:txBody>
      </p:sp>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Tube Flocculator</a:t>
            </a:r>
            <a:endParaRPr lang="en-US" dirty="0"/>
          </a:p>
        </p:txBody>
      </p:sp>
      <p:sp>
        <p:nvSpPr>
          <p:cNvPr id="3" name="Content Placeholder 2"/>
          <p:cNvSpPr>
            <a:spLocks noGrp="1"/>
          </p:cNvSpPr>
          <p:nvPr>
            <p:ph idx="1"/>
          </p:nvPr>
        </p:nvSpPr>
        <p:spPr/>
        <p:txBody>
          <a:bodyPr/>
          <a:lstStyle/>
          <a:p>
            <a:r>
              <a:rPr lang="en-US" dirty="0" smtClean="0"/>
              <a:t>Explore floc break up</a:t>
            </a:r>
          </a:p>
          <a:p>
            <a:r>
              <a:rPr lang="en-US" dirty="0" smtClean="0"/>
              <a:t>Learn all we can with the goal of moving this technology into the field if it proves to be viable.</a:t>
            </a:r>
          </a:p>
        </p:txBody>
      </p:sp>
      <p:pic>
        <p:nvPicPr>
          <p:cNvPr id="4" name="Picture 2" descr="M:\AguaClara Team Folders\Research and Development\LabFlocTeam\Spring 2010\Wiki\pictures apparatus\whole_setup.jpg"/>
          <p:cNvPicPr>
            <a:picLocks noChangeAspect="1" noChangeArrowheads="1"/>
          </p:cNvPicPr>
          <p:nvPr/>
        </p:nvPicPr>
        <p:blipFill>
          <a:blip r:embed="rId2" cstate="email"/>
          <a:srcRect/>
          <a:stretch>
            <a:fillRect/>
          </a:stretch>
        </p:blipFill>
        <p:spPr bwMode="auto">
          <a:xfrm>
            <a:off x="4648201" y="3484395"/>
            <a:ext cx="4495799" cy="3373605"/>
          </a:xfrm>
          <a:prstGeom prst="rect">
            <a:avLst/>
          </a:prstGeom>
          <a:noFill/>
        </p:spPr>
      </p:pic>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noProof="0" smtClean="0"/>
              <a:t>Tube Flocculator Data Analysis</a:t>
            </a:r>
            <a:endParaRPr lang="en-US" noProof="0"/>
          </a:p>
        </p:txBody>
      </p:sp>
      <p:sp>
        <p:nvSpPr>
          <p:cNvPr id="3" name="Content Placeholder 2"/>
          <p:cNvSpPr>
            <a:spLocks noGrp="1"/>
          </p:cNvSpPr>
          <p:nvPr>
            <p:ph idx="1"/>
          </p:nvPr>
        </p:nvSpPr>
        <p:spPr/>
        <p:txBody>
          <a:bodyPr/>
          <a:lstStyle/>
          <a:p>
            <a:r>
              <a:rPr lang="en-US" smtClean="0"/>
              <a:t>Data mining from extensive data set</a:t>
            </a:r>
          </a:p>
          <a:p>
            <a:r>
              <a:rPr lang="en-US" smtClean="0"/>
              <a:t>We know floc size is a function of the energy dissipation rate</a:t>
            </a:r>
          </a:p>
          <a:p>
            <a:r>
              <a:rPr lang="en-US" smtClean="0"/>
              <a:t>We hypothesize that floc size is a function of the coagulant dose</a:t>
            </a:r>
          </a:p>
          <a:p>
            <a:r>
              <a:rPr lang="en-US" smtClean="0"/>
              <a:t>Will require coding in Mathcad to extract the data</a:t>
            </a:r>
          </a:p>
          <a:p>
            <a:r>
              <a:rPr lang="en-US" smtClean="0"/>
              <a:t>Connect coagulant dose, flocculator design, and sedimentation tank design – a rational basis for 10 mW/kg???</a:t>
            </a:r>
            <a:endParaRPr lang="en-US" dirty="0"/>
          </a:p>
        </p:txBody>
      </p:sp>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082" name="Picture 2" descr="http://designserver.cee.cornell.edu/Designs/EtFlocSedFi/5299/12Lps/EtFlocSedFiSed_f.png"/>
          <p:cNvPicPr>
            <a:picLocks noChangeAspect="1" noChangeArrowheads="1"/>
          </p:cNvPicPr>
          <p:nvPr/>
        </p:nvPicPr>
        <p:blipFill>
          <a:blip r:embed="rId3" cstate="email"/>
          <a:srcRect t="47033"/>
          <a:stretch>
            <a:fillRect/>
          </a:stretch>
        </p:blipFill>
        <p:spPr bwMode="auto">
          <a:xfrm>
            <a:off x="0" y="2538241"/>
            <a:ext cx="8834442" cy="3310759"/>
          </a:xfrm>
          <a:prstGeom prst="rect">
            <a:avLst/>
          </a:prstGeom>
          <a:noFill/>
        </p:spPr>
      </p:pic>
      <p:sp>
        <p:nvSpPr>
          <p:cNvPr id="49" name="TextBox 48"/>
          <p:cNvSpPr txBox="1"/>
          <p:nvPr/>
        </p:nvSpPr>
        <p:spPr>
          <a:xfrm>
            <a:off x="2435772" y="2057413"/>
            <a:ext cx="1676400" cy="369332"/>
          </a:xfrm>
          <a:prstGeom prst="rect">
            <a:avLst/>
          </a:prstGeom>
          <a:noFill/>
        </p:spPr>
        <p:txBody>
          <a:bodyPr wrap="square" rtlCol="0">
            <a:spAutoFit/>
          </a:bodyPr>
          <a:lstStyle/>
          <a:p>
            <a:pPr eaLnBrk="1" fontAlgn="auto" hangingPunct="1">
              <a:spcBef>
                <a:spcPts val="0"/>
              </a:spcBef>
              <a:spcAft>
                <a:spcPts val="0"/>
              </a:spcAft>
            </a:pPr>
            <a:r>
              <a:rPr lang="en-US" sz="1800" dirty="0" smtClean="0">
                <a:latin typeface="Calibri"/>
              </a:rPr>
              <a:t>Exit Channel</a:t>
            </a:r>
          </a:p>
        </p:txBody>
      </p:sp>
      <p:sp>
        <p:nvSpPr>
          <p:cNvPr id="50" name="TextBox 49"/>
          <p:cNvSpPr txBox="1"/>
          <p:nvPr/>
        </p:nvSpPr>
        <p:spPr>
          <a:xfrm>
            <a:off x="246063" y="1686790"/>
            <a:ext cx="2009745" cy="369332"/>
          </a:xfrm>
          <a:prstGeom prst="rect">
            <a:avLst/>
          </a:prstGeom>
          <a:noFill/>
        </p:spPr>
        <p:txBody>
          <a:bodyPr wrap="square" rtlCol="0">
            <a:spAutoFit/>
          </a:bodyPr>
          <a:lstStyle/>
          <a:p>
            <a:pPr eaLnBrk="1" fontAlgn="auto" hangingPunct="1">
              <a:spcBef>
                <a:spcPts val="0"/>
              </a:spcBef>
              <a:spcAft>
                <a:spcPts val="0"/>
              </a:spcAft>
            </a:pPr>
            <a:r>
              <a:rPr lang="en-US" sz="1800" dirty="0" smtClean="0">
                <a:latin typeface="Calibri"/>
              </a:rPr>
              <a:t>Entrance Channel</a:t>
            </a:r>
          </a:p>
        </p:txBody>
      </p:sp>
      <p:sp>
        <p:nvSpPr>
          <p:cNvPr id="51" name="TextBox 50"/>
          <p:cNvSpPr txBox="1"/>
          <p:nvPr/>
        </p:nvSpPr>
        <p:spPr>
          <a:xfrm>
            <a:off x="4218559" y="2765392"/>
            <a:ext cx="1190655" cy="369332"/>
          </a:xfrm>
          <a:prstGeom prst="rect">
            <a:avLst/>
          </a:prstGeom>
          <a:noFill/>
        </p:spPr>
        <p:txBody>
          <a:bodyPr wrap="square" rtlCol="0">
            <a:spAutoFit/>
          </a:bodyPr>
          <a:lstStyle/>
          <a:p>
            <a:pPr eaLnBrk="1" fontAlgn="auto" hangingPunct="1">
              <a:spcBef>
                <a:spcPts val="0"/>
              </a:spcBef>
              <a:spcAft>
                <a:spcPts val="0"/>
              </a:spcAft>
            </a:pPr>
            <a:r>
              <a:rPr lang="en-US" sz="1800" dirty="0" smtClean="0">
                <a:latin typeface="Calibri"/>
              </a:rPr>
              <a:t>Launder</a:t>
            </a:r>
          </a:p>
        </p:txBody>
      </p:sp>
      <p:sp>
        <p:nvSpPr>
          <p:cNvPr id="52" name="TextBox 51"/>
          <p:cNvSpPr txBox="1"/>
          <p:nvPr/>
        </p:nvSpPr>
        <p:spPr>
          <a:xfrm>
            <a:off x="4309241" y="4748043"/>
            <a:ext cx="1752600" cy="369332"/>
          </a:xfrm>
          <a:prstGeom prst="rect">
            <a:avLst/>
          </a:prstGeom>
          <a:noFill/>
        </p:spPr>
        <p:txBody>
          <a:bodyPr wrap="square" rtlCol="0">
            <a:spAutoFit/>
          </a:bodyPr>
          <a:lstStyle/>
          <a:p>
            <a:pPr eaLnBrk="1" fontAlgn="auto" hangingPunct="1">
              <a:spcBef>
                <a:spcPts val="0"/>
              </a:spcBef>
              <a:spcAft>
                <a:spcPts val="0"/>
              </a:spcAft>
            </a:pPr>
            <a:r>
              <a:rPr lang="en-US" sz="1800" dirty="0" smtClean="0">
                <a:latin typeface="Calibri"/>
              </a:rPr>
              <a:t>Inlet Manifold</a:t>
            </a:r>
          </a:p>
        </p:txBody>
      </p:sp>
      <p:sp>
        <p:nvSpPr>
          <p:cNvPr id="53" name="TextBox 52"/>
          <p:cNvSpPr txBox="1"/>
          <p:nvPr/>
        </p:nvSpPr>
        <p:spPr>
          <a:xfrm>
            <a:off x="3880944" y="3366538"/>
            <a:ext cx="1676400" cy="369332"/>
          </a:xfrm>
          <a:prstGeom prst="rect">
            <a:avLst/>
          </a:prstGeom>
          <a:noFill/>
        </p:spPr>
        <p:txBody>
          <a:bodyPr wrap="square" rtlCol="0">
            <a:spAutoFit/>
          </a:bodyPr>
          <a:lstStyle/>
          <a:p>
            <a:pPr eaLnBrk="1" fontAlgn="auto" hangingPunct="1">
              <a:spcBef>
                <a:spcPts val="0"/>
              </a:spcBef>
              <a:spcAft>
                <a:spcPts val="0"/>
              </a:spcAft>
            </a:pPr>
            <a:r>
              <a:rPr lang="en-US" sz="1800" dirty="0" smtClean="0">
                <a:latin typeface="Calibri"/>
              </a:rPr>
              <a:t>Plate Settlers</a:t>
            </a:r>
          </a:p>
        </p:txBody>
      </p:sp>
      <p:sp>
        <p:nvSpPr>
          <p:cNvPr id="54" name="TextBox 53"/>
          <p:cNvSpPr txBox="1"/>
          <p:nvPr/>
        </p:nvSpPr>
        <p:spPr>
          <a:xfrm>
            <a:off x="4544740" y="5113802"/>
            <a:ext cx="1143000" cy="369332"/>
          </a:xfrm>
          <a:prstGeom prst="rect">
            <a:avLst/>
          </a:prstGeom>
          <a:noFill/>
        </p:spPr>
        <p:txBody>
          <a:bodyPr wrap="square" rtlCol="0">
            <a:spAutoFit/>
          </a:bodyPr>
          <a:lstStyle/>
          <a:p>
            <a:pPr eaLnBrk="1" fontAlgn="auto" hangingPunct="1">
              <a:spcBef>
                <a:spcPts val="0"/>
              </a:spcBef>
              <a:spcAft>
                <a:spcPts val="0"/>
              </a:spcAft>
            </a:pPr>
            <a:r>
              <a:rPr lang="en-US" sz="1800" dirty="0" smtClean="0">
                <a:latin typeface="Calibri"/>
              </a:rPr>
              <a:t>Diffusers</a:t>
            </a:r>
          </a:p>
        </p:txBody>
      </p:sp>
      <p:sp>
        <p:nvSpPr>
          <p:cNvPr id="55" name="TextBox 54"/>
          <p:cNvSpPr txBox="1"/>
          <p:nvPr/>
        </p:nvSpPr>
        <p:spPr>
          <a:xfrm>
            <a:off x="630618" y="6488668"/>
            <a:ext cx="1734210" cy="369332"/>
          </a:xfrm>
          <a:prstGeom prst="rect">
            <a:avLst/>
          </a:prstGeom>
          <a:noFill/>
        </p:spPr>
        <p:txBody>
          <a:bodyPr wrap="square" rtlCol="0">
            <a:spAutoFit/>
          </a:bodyPr>
          <a:lstStyle/>
          <a:p>
            <a:pPr eaLnBrk="1" fontAlgn="auto" hangingPunct="1">
              <a:spcBef>
                <a:spcPts val="0"/>
              </a:spcBef>
              <a:spcAft>
                <a:spcPts val="0"/>
              </a:spcAft>
            </a:pPr>
            <a:r>
              <a:rPr lang="en-US" sz="1800" dirty="0" err="1" smtClean="0">
                <a:latin typeface="Calibri"/>
              </a:rPr>
              <a:t>Sed</a:t>
            </a:r>
            <a:r>
              <a:rPr lang="en-US" sz="1800" dirty="0" smtClean="0">
                <a:latin typeface="Calibri"/>
              </a:rPr>
              <a:t> Tank Drain</a:t>
            </a:r>
          </a:p>
        </p:txBody>
      </p:sp>
      <p:sp>
        <p:nvSpPr>
          <p:cNvPr id="58" name="TextBox 57"/>
          <p:cNvSpPr txBox="1"/>
          <p:nvPr/>
        </p:nvSpPr>
        <p:spPr>
          <a:xfrm>
            <a:off x="3019096" y="4081370"/>
            <a:ext cx="1524000" cy="369332"/>
          </a:xfrm>
          <a:prstGeom prst="rect">
            <a:avLst/>
          </a:prstGeom>
          <a:noFill/>
        </p:spPr>
        <p:txBody>
          <a:bodyPr wrap="square" rtlCol="0">
            <a:spAutoFit/>
          </a:bodyPr>
          <a:lstStyle/>
          <a:p>
            <a:pPr eaLnBrk="1" fontAlgn="auto" hangingPunct="1">
              <a:spcBef>
                <a:spcPts val="0"/>
              </a:spcBef>
              <a:spcAft>
                <a:spcPts val="0"/>
              </a:spcAft>
            </a:pPr>
            <a:r>
              <a:rPr lang="en-US" sz="1800" dirty="0" smtClean="0">
                <a:latin typeface="Calibri"/>
              </a:rPr>
              <a:t>Floc Weir</a:t>
            </a:r>
          </a:p>
        </p:txBody>
      </p:sp>
      <p:sp>
        <p:nvSpPr>
          <p:cNvPr id="26" name="Title 25"/>
          <p:cNvSpPr>
            <a:spLocks noGrp="1"/>
          </p:cNvSpPr>
          <p:nvPr>
            <p:ph type="title"/>
          </p:nvPr>
        </p:nvSpPr>
        <p:spPr/>
        <p:txBody>
          <a:bodyPr/>
          <a:lstStyle/>
          <a:p>
            <a:r>
              <a:rPr lang="en-US" dirty="0" smtClean="0"/>
              <a:t>Sedimentation Tank Hydraulics</a:t>
            </a:r>
            <a:endParaRPr lang="en-US" dirty="0"/>
          </a:p>
        </p:txBody>
      </p:sp>
      <p:sp>
        <p:nvSpPr>
          <p:cNvPr id="28" name="Oval 27"/>
          <p:cNvSpPr/>
          <p:nvPr/>
        </p:nvSpPr>
        <p:spPr bwMode="auto">
          <a:xfrm>
            <a:off x="993227" y="2885090"/>
            <a:ext cx="182880" cy="182880"/>
          </a:xfrm>
          <a:prstGeom prst="ellips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30" name="Straight Arrow Connector 29"/>
          <p:cNvCxnSpPr>
            <a:stCxn id="58" idx="1"/>
          </p:cNvCxnSpPr>
          <p:nvPr/>
        </p:nvCxnSpPr>
        <p:spPr bwMode="auto">
          <a:xfrm flipH="1">
            <a:off x="2617076" y="4266036"/>
            <a:ext cx="402020" cy="101012"/>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
        <p:nvSpPr>
          <p:cNvPr id="32" name="Rectangle 31"/>
          <p:cNvSpPr/>
          <p:nvPr/>
        </p:nvSpPr>
        <p:spPr bwMode="auto">
          <a:xfrm>
            <a:off x="2490952" y="3878317"/>
            <a:ext cx="268014" cy="220717"/>
          </a:xfrm>
          <a:prstGeom prst="rect">
            <a:avLst/>
          </a:prstGeom>
          <a:solidFill>
            <a:schemeClr val="bg1"/>
          </a:solidFill>
          <a:ln w="12700" cap="flat" cmpd="sng" algn="ctr">
            <a:solidFill>
              <a:schemeClr val="bg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35" name="Straight Arrow Connector 34"/>
          <p:cNvCxnSpPr>
            <a:stCxn id="55" idx="1"/>
          </p:cNvCxnSpPr>
          <p:nvPr/>
        </p:nvCxnSpPr>
        <p:spPr bwMode="auto">
          <a:xfrm flipH="1" flipV="1">
            <a:off x="204952" y="5675586"/>
            <a:ext cx="425666" cy="997748"/>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
        <p:nvSpPr>
          <p:cNvPr id="38" name="TextBox 37"/>
          <p:cNvSpPr txBox="1"/>
          <p:nvPr/>
        </p:nvSpPr>
        <p:spPr>
          <a:xfrm rot="2629359">
            <a:off x="1016876" y="4633163"/>
            <a:ext cx="1524000" cy="369332"/>
          </a:xfrm>
          <a:prstGeom prst="rect">
            <a:avLst/>
          </a:prstGeom>
          <a:noFill/>
        </p:spPr>
        <p:txBody>
          <a:bodyPr wrap="square" rtlCol="0">
            <a:spAutoFit/>
          </a:bodyPr>
          <a:lstStyle/>
          <a:p>
            <a:pPr eaLnBrk="1" fontAlgn="auto" hangingPunct="1">
              <a:spcBef>
                <a:spcPts val="0"/>
              </a:spcBef>
              <a:spcAft>
                <a:spcPts val="0"/>
              </a:spcAft>
            </a:pPr>
            <a:r>
              <a:rPr lang="en-US" sz="1800" dirty="0" smtClean="0">
                <a:latin typeface="Calibri"/>
              </a:rPr>
              <a:t>Floc Hopper</a:t>
            </a:r>
          </a:p>
        </p:txBody>
      </p:sp>
      <p:sp>
        <p:nvSpPr>
          <p:cNvPr id="42" name="TextBox 41"/>
          <p:cNvSpPr txBox="1"/>
          <p:nvPr/>
        </p:nvSpPr>
        <p:spPr>
          <a:xfrm>
            <a:off x="756743" y="5984171"/>
            <a:ext cx="5234154" cy="369332"/>
          </a:xfrm>
          <a:prstGeom prst="rect">
            <a:avLst/>
          </a:prstGeom>
          <a:noFill/>
        </p:spPr>
        <p:txBody>
          <a:bodyPr wrap="square" rtlCol="0">
            <a:spAutoFit/>
          </a:bodyPr>
          <a:lstStyle/>
          <a:p>
            <a:pPr eaLnBrk="1" fontAlgn="auto" hangingPunct="1">
              <a:spcBef>
                <a:spcPts val="0"/>
              </a:spcBef>
              <a:spcAft>
                <a:spcPts val="0"/>
              </a:spcAft>
            </a:pPr>
            <a:r>
              <a:rPr lang="en-US" sz="1800" dirty="0" smtClean="0">
                <a:latin typeface="Calibri"/>
              </a:rPr>
              <a:t>Floc Hopper Drain (to remove sludge)</a:t>
            </a:r>
          </a:p>
        </p:txBody>
      </p:sp>
      <p:cxnSp>
        <p:nvCxnSpPr>
          <p:cNvPr id="43" name="Straight Arrow Connector 42"/>
          <p:cNvCxnSpPr>
            <a:stCxn id="42" idx="1"/>
          </p:cNvCxnSpPr>
          <p:nvPr/>
        </p:nvCxnSpPr>
        <p:spPr bwMode="auto">
          <a:xfrm flipH="1" flipV="1">
            <a:off x="551793" y="5423339"/>
            <a:ext cx="204950" cy="745498"/>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
        <p:nvSpPr>
          <p:cNvPr id="60" name="Oval 59"/>
          <p:cNvSpPr/>
          <p:nvPr/>
        </p:nvSpPr>
        <p:spPr bwMode="auto">
          <a:xfrm>
            <a:off x="1003738" y="2864069"/>
            <a:ext cx="182880" cy="182880"/>
          </a:xfrm>
          <a:prstGeom prst="ellips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63" name="Straight Arrow Connector 62"/>
          <p:cNvCxnSpPr>
            <a:stCxn id="50" idx="2"/>
            <a:endCxn id="60" idx="0"/>
          </p:cNvCxnSpPr>
          <p:nvPr/>
        </p:nvCxnSpPr>
        <p:spPr bwMode="auto">
          <a:xfrm flipH="1">
            <a:off x="1095178" y="2056122"/>
            <a:ext cx="155758" cy="807947"/>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65" name="Straight Arrow Connector 64"/>
          <p:cNvCxnSpPr>
            <a:stCxn id="49" idx="1"/>
          </p:cNvCxnSpPr>
          <p:nvPr/>
        </p:nvCxnSpPr>
        <p:spPr bwMode="auto">
          <a:xfrm rot="10800000" flipV="1">
            <a:off x="1860332" y="2242078"/>
            <a:ext cx="575440" cy="753369"/>
          </a:xfrm>
          <a:prstGeom prst="curvedConnector2">
            <a:avLst/>
          </a:prstGeom>
          <a:solidFill>
            <a:schemeClr val="accent1"/>
          </a:solidFill>
          <a:ln w="12700" cap="flat" cmpd="sng" algn="ctr">
            <a:solidFill>
              <a:schemeClr val="tx1"/>
            </a:solidFill>
            <a:prstDash val="solid"/>
            <a:round/>
            <a:headEnd type="none" w="lg" len="med"/>
            <a:tailEnd type="arrow"/>
          </a:ln>
          <a:effectLst/>
        </p:spPr>
      </p:cxnSp>
      <p:sp>
        <p:nvSpPr>
          <p:cNvPr id="23" name="TextBox 22"/>
          <p:cNvSpPr txBox="1"/>
          <p:nvPr/>
        </p:nvSpPr>
        <p:spPr>
          <a:xfrm>
            <a:off x="2392578" y="1702288"/>
            <a:ext cx="4325937" cy="369332"/>
          </a:xfrm>
          <a:prstGeom prst="rect">
            <a:avLst/>
          </a:prstGeom>
          <a:noFill/>
        </p:spPr>
        <p:txBody>
          <a:bodyPr wrap="square" rtlCol="0">
            <a:spAutoFit/>
          </a:bodyPr>
          <a:lstStyle/>
          <a:p>
            <a:pPr eaLnBrk="1" fontAlgn="auto" hangingPunct="1">
              <a:spcBef>
                <a:spcPts val="0"/>
              </a:spcBef>
              <a:spcAft>
                <a:spcPts val="0"/>
              </a:spcAft>
            </a:pPr>
            <a:r>
              <a:rPr lang="en-US" sz="1800" dirty="0" smtClean="0">
                <a:latin typeface="Calibri"/>
              </a:rPr>
              <a:t>Dump poorly flocculated water channel</a:t>
            </a:r>
          </a:p>
        </p:txBody>
      </p:sp>
      <p:cxnSp>
        <p:nvCxnSpPr>
          <p:cNvPr id="24" name="Straight Arrow Connector 23"/>
          <p:cNvCxnSpPr>
            <a:stCxn id="23" idx="1"/>
          </p:cNvCxnSpPr>
          <p:nvPr/>
        </p:nvCxnSpPr>
        <p:spPr bwMode="auto">
          <a:xfrm rot="10800000" flipV="1">
            <a:off x="1593654" y="1886954"/>
            <a:ext cx="798924" cy="1017642"/>
          </a:xfrm>
          <a:prstGeom prst="curvedConnector2">
            <a:avLst/>
          </a:prstGeom>
          <a:solidFill>
            <a:schemeClr val="accent1"/>
          </a:solidFill>
          <a:ln w="12700" cap="flat" cmpd="sng" algn="ctr">
            <a:solidFill>
              <a:schemeClr val="tx1"/>
            </a:solidFill>
            <a:prstDash val="solid"/>
            <a:round/>
            <a:headEnd type="none" w="lg" len="med"/>
            <a:tailEnd type="arrow"/>
          </a:ln>
          <a:effectLst/>
        </p:spPr>
      </p:cxnSp>
      <p:sp>
        <p:nvSpPr>
          <p:cNvPr id="27" name="TextBox 26"/>
          <p:cNvSpPr txBox="1"/>
          <p:nvPr/>
        </p:nvSpPr>
        <p:spPr>
          <a:xfrm>
            <a:off x="3975315" y="2010919"/>
            <a:ext cx="4548753" cy="646331"/>
          </a:xfrm>
          <a:prstGeom prst="rect">
            <a:avLst/>
          </a:prstGeom>
          <a:noFill/>
        </p:spPr>
        <p:txBody>
          <a:bodyPr wrap="square" rtlCol="0">
            <a:spAutoFit/>
          </a:bodyPr>
          <a:lstStyle/>
          <a:p>
            <a:pPr eaLnBrk="1" fontAlgn="auto" hangingPunct="1">
              <a:spcBef>
                <a:spcPts val="0"/>
              </a:spcBef>
              <a:spcAft>
                <a:spcPts val="0"/>
              </a:spcAft>
            </a:pPr>
            <a:r>
              <a:rPr lang="en-US" sz="1800" dirty="0" smtClean="0">
                <a:latin typeface="Calibri"/>
              </a:rPr>
              <a:t>Exit Weir that controls water levels all the way back to the next free fall (LFOM!)</a:t>
            </a:r>
          </a:p>
        </p:txBody>
      </p:sp>
      <p:cxnSp>
        <p:nvCxnSpPr>
          <p:cNvPr id="31" name="Elbow Connector 30"/>
          <p:cNvCxnSpPr>
            <a:stCxn id="27" idx="1"/>
            <a:endCxn id="34" idx="0"/>
          </p:cNvCxnSpPr>
          <p:nvPr/>
        </p:nvCxnSpPr>
        <p:spPr bwMode="auto">
          <a:xfrm rot="10800000" flipV="1">
            <a:off x="2030279" y="2334084"/>
            <a:ext cx="1945037" cy="502105"/>
          </a:xfrm>
          <a:prstGeom prst="curvedConnector2">
            <a:avLst/>
          </a:prstGeom>
          <a:noFill/>
          <a:ln w="12700" cap="flat" cmpd="sng" algn="ctr">
            <a:solidFill>
              <a:schemeClr val="bg2"/>
            </a:solidFill>
            <a:prstDash val="solid"/>
            <a:round/>
            <a:headEnd type="none" w="lg" len="med"/>
            <a:tailEnd type="arrow"/>
          </a:ln>
          <a:effectLst/>
        </p:spPr>
      </p:cxnSp>
      <p:sp>
        <p:nvSpPr>
          <p:cNvPr id="34" name="Rectangle 33"/>
          <p:cNvSpPr/>
          <p:nvPr/>
        </p:nvSpPr>
        <p:spPr bwMode="auto">
          <a:xfrm>
            <a:off x="1991532" y="2836190"/>
            <a:ext cx="77492" cy="356461"/>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 xmlns:p14="http://schemas.microsoft.com/office/powerpoint/2010/main" val="2366227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repeatCount="indefinite" fill="hold" grpId="0" nodeType="clickEffect">
                                  <p:stCondLst>
                                    <p:cond delay="0"/>
                                  </p:stCondLst>
                                  <p:childTnLst>
                                    <p:animMotion origin="layout" path="M 3.61111E-6 2.22222E-6 L 0.0052 0.10578 L 0.13802 0.28495 L 0.16562 0.29421 L 0.65 0.30578 L 0.64826 0.3493 C 0.65086 0.35324 0.66336 0.36666 0.66597 0.32916 C 0.66857 0.29166 0.65677 0.17801 0.66389 0.12407 L 0.70694 0.02291 L 0.71389 -0.00695 L 0.12066 -0.00232 L 0.1052 -0.03218 L 0.09149 -0.02523 L 0.08455 0.00694 " pathEditMode="relative" rAng="0" ptsTypes="AAAAAasAAAAAAA">
                                      <p:cBhvr>
                                        <p:cTn id="6" dur="10000" fill="hold"/>
                                        <p:tgtEl>
                                          <p:spTgt spid="28"/>
                                        </p:tgtEl>
                                        <p:attrNameLst>
                                          <p:attrName>ppt_x</p:attrName>
                                          <p:attrName>ppt_y</p:attrName>
                                        </p:attrNameLst>
                                      </p:cBhvr>
                                      <p:rCtr x="357" y="167"/>
                                    </p:animMotion>
                                  </p:childTnLst>
                                </p:cTn>
                              </p:par>
                              <p:par>
                                <p:cTn id="7" presetID="0" presetClass="path" presetSubtype="0" repeatCount="indefinite" fill="hold" grpId="0" nodeType="withEffect">
                                  <p:stCondLst>
                                    <p:cond delay="4000"/>
                                  </p:stCondLst>
                                  <p:childTnLst>
                                    <p:animMotion origin="layout" path="M 1.94444E-6 2.96296E-6 L 0.00521 0.10578 L 0.13802 0.28495 L 0.16562 0.29421 L 0.32691 0.31412 L 0.33385 0.35301 C 0.33767 0.35648 0.34496 0.37152 0.3493 0.33472 L 0.35972 0.1324 L 0.3993 0.03356 L 0.3993 0.0037 L 0.12066 -0.00232 L 0.10521 -0.03218 L 0.09149 -0.02523 L 0.08455 0.00694 " pathEditMode="relative" rAng="0" ptsTypes="AAAAAaSAAAAAAA">
                                      <p:cBhvr>
                                        <p:cTn id="8" dur="10000" fill="hold"/>
                                        <p:tgtEl>
                                          <p:spTgt spid="60"/>
                                        </p:tgtEl>
                                        <p:attrNameLst>
                                          <p:attrName>ppt_x</p:attrName>
                                          <p:attrName>ppt_y</p:attrName>
                                        </p:attrNameLst>
                                      </p:cBhvr>
                                      <p:rCtr x="200" y="17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60"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p:cNvSpPr>
          <p:nvPr/>
        </p:nvSpPr>
        <p:spPr bwMode="auto">
          <a:xfrm>
            <a:off x="685800" y="304800"/>
            <a:ext cx="7772400" cy="1143000"/>
          </a:xfrm>
          <a:prstGeom prst="rect">
            <a:avLst/>
          </a:prstGeom>
          <a:noFill/>
          <a:ln w="9525">
            <a:noFill/>
            <a:miter lim="800000"/>
            <a:headEnd/>
            <a:tailEnd/>
          </a:ln>
          <a:effectLst>
            <a:outerShdw dist="13470" dir="2700000" algn="ctr" rotWithShape="0">
              <a:schemeClr val="bg2"/>
            </a:outerShdw>
          </a:effectLst>
        </p:spPr>
        <p:txBody>
          <a:bodyPr vert="horz" wrap="square" lIns="92075" tIns="46038" rIns="92075" bIns="46038"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400" b="0" i="0" u="none" strike="noStrike" kern="0" cap="none" spc="0" normalizeH="0" baseline="0" noProof="0" dirty="0">
              <a:ln>
                <a:noFill/>
              </a:ln>
              <a:solidFill>
                <a:schemeClr val="tx2"/>
              </a:solidFill>
              <a:effectLst/>
              <a:uLnTx/>
              <a:uFillTx/>
              <a:latin typeface="+mj-lt"/>
              <a:ea typeface="+mj-ea"/>
              <a:cs typeface="+mj-cs"/>
            </a:endParaRPr>
          </a:p>
        </p:txBody>
      </p:sp>
      <p:sp>
        <p:nvSpPr>
          <p:cNvPr id="25" name="Title 24"/>
          <p:cNvSpPr>
            <a:spLocks noGrp="1"/>
          </p:cNvSpPr>
          <p:nvPr>
            <p:ph type="title"/>
          </p:nvPr>
        </p:nvSpPr>
        <p:spPr/>
        <p:txBody>
          <a:bodyPr/>
          <a:lstStyle/>
          <a:p>
            <a:r>
              <a:rPr lang="en-US" dirty="0" smtClean="0"/>
              <a:t>Sedimentation Tank Hydraulics</a:t>
            </a:r>
            <a:endParaRPr lang="en-US" dirty="0"/>
          </a:p>
        </p:txBody>
      </p:sp>
      <p:grpSp>
        <p:nvGrpSpPr>
          <p:cNvPr id="2" name="Group 84"/>
          <p:cNvGrpSpPr/>
          <p:nvPr/>
        </p:nvGrpSpPr>
        <p:grpSpPr>
          <a:xfrm>
            <a:off x="969209" y="1211818"/>
            <a:ext cx="7834765" cy="5650972"/>
            <a:chOff x="969209" y="1211818"/>
            <a:chExt cx="7834765" cy="5650972"/>
          </a:xfrm>
        </p:grpSpPr>
        <p:sp>
          <p:nvSpPr>
            <p:cNvPr id="50" name="TextBox 49"/>
            <p:cNvSpPr txBox="1"/>
            <p:nvPr/>
          </p:nvSpPr>
          <p:spPr>
            <a:xfrm>
              <a:off x="969209" y="5165292"/>
              <a:ext cx="2574744" cy="400110"/>
            </a:xfrm>
            <a:prstGeom prst="rect">
              <a:avLst/>
            </a:prstGeom>
            <a:noFill/>
          </p:spPr>
          <p:txBody>
            <a:bodyPr wrap="none" rtlCol="0">
              <a:spAutoFit/>
            </a:bodyPr>
            <a:lstStyle/>
            <a:p>
              <a:r>
                <a:rPr lang="en-US" sz="2000" dirty="0" smtClean="0"/>
                <a:t>Removable drain cover</a:t>
              </a:r>
              <a:endParaRPr lang="en-US" sz="2000" dirty="0"/>
            </a:p>
          </p:txBody>
        </p:sp>
        <p:sp>
          <p:nvSpPr>
            <p:cNvPr id="51" name="TextBox 50"/>
            <p:cNvSpPr txBox="1"/>
            <p:nvPr/>
          </p:nvSpPr>
          <p:spPr>
            <a:xfrm>
              <a:off x="969209" y="4732830"/>
              <a:ext cx="2289409" cy="400110"/>
            </a:xfrm>
            <a:prstGeom prst="rect">
              <a:avLst/>
            </a:prstGeom>
            <a:noFill/>
          </p:spPr>
          <p:txBody>
            <a:bodyPr wrap="none" rtlCol="0">
              <a:spAutoFit/>
            </a:bodyPr>
            <a:lstStyle/>
            <a:p>
              <a:r>
                <a:rPr lang="en-US" sz="2000" dirty="0" smtClean="0"/>
                <a:t>Floc pickup location</a:t>
              </a:r>
              <a:endParaRPr lang="en-US" sz="2000" dirty="0"/>
            </a:p>
          </p:txBody>
        </p:sp>
        <p:sp>
          <p:nvSpPr>
            <p:cNvPr id="54" name="TextBox 53"/>
            <p:cNvSpPr txBox="1"/>
            <p:nvPr/>
          </p:nvSpPr>
          <p:spPr>
            <a:xfrm>
              <a:off x="969209" y="5597754"/>
              <a:ext cx="1356462" cy="400110"/>
            </a:xfrm>
            <a:prstGeom prst="rect">
              <a:avLst/>
            </a:prstGeom>
            <a:noFill/>
          </p:spPr>
          <p:txBody>
            <a:bodyPr wrap="none" rtlCol="0">
              <a:spAutoFit/>
            </a:bodyPr>
            <a:lstStyle/>
            <a:p>
              <a:r>
                <a:rPr lang="en-US" sz="2000" dirty="0" smtClean="0"/>
                <a:t>Jet reverser</a:t>
              </a:r>
              <a:endParaRPr lang="en-US" sz="2000" dirty="0"/>
            </a:p>
          </p:txBody>
        </p:sp>
        <p:sp>
          <p:nvSpPr>
            <p:cNvPr id="60" name="Rectangle 59"/>
            <p:cNvSpPr/>
            <p:nvPr/>
          </p:nvSpPr>
          <p:spPr>
            <a:xfrm>
              <a:off x="969209" y="6462680"/>
              <a:ext cx="832279" cy="400110"/>
            </a:xfrm>
            <a:prstGeom prst="rect">
              <a:avLst/>
            </a:prstGeom>
          </p:spPr>
          <p:txBody>
            <a:bodyPr wrap="none">
              <a:spAutoFit/>
            </a:bodyPr>
            <a:lstStyle/>
            <a:p>
              <a:r>
                <a:rPr lang="en-US" sz="2000" dirty="0" smtClean="0"/>
                <a:t>Drain </a:t>
              </a:r>
              <a:endParaRPr lang="en-US" sz="2000" dirty="0"/>
            </a:p>
          </p:txBody>
        </p:sp>
        <p:sp>
          <p:nvSpPr>
            <p:cNvPr id="61" name="Rectangle 60"/>
            <p:cNvSpPr/>
            <p:nvPr/>
          </p:nvSpPr>
          <p:spPr>
            <a:xfrm>
              <a:off x="969209" y="6030216"/>
              <a:ext cx="1563248" cy="400110"/>
            </a:xfrm>
            <a:prstGeom prst="rect">
              <a:avLst/>
            </a:prstGeom>
          </p:spPr>
          <p:txBody>
            <a:bodyPr wrap="none">
              <a:spAutoFit/>
            </a:bodyPr>
            <a:lstStyle/>
            <a:p>
              <a:r>
                <a:rPr lang="en-US" sz="2000" dirty="0" smtClean="0"/>
                <a:t>Drain orifice </a:t>
              </a:r>
              <a:endParaRPr lang="en-US" sz="2000" dirty="0"/>
            </a:p>
          </p:txBody>
        </p:sp>
        <p:sp>
          <p:nvSpPr>
            <p:cNvPr id="62" name="TextBox 61"/>
            <p:cNvSpPr txBox="1"/>
            <p:nvPr/>
          </p:nvSpPr>
          <p:spPr>
            <a:xfrm>
              <a:off x="969209" y="3992592"/>
              <a:ext cx="2896318" cy="707886"/>
            </a:xfrm>
            <a:prstGeom prst="rect">
              <a:avLst/>
            </a:prstGeom>
            <a:noFill/>
          </p:spPr>
          <p:txBody>
            <a:bodyPr wrap="square" rtlCol="0">
              <a:spAutoFit/>
            </a:bodyPr>
            <a:lstStyle/>
            <a:p>
              <a:r>
                <a:rPr lang="en-US" sz="2000" dirty="0" smtClean="0"/>
                <a:t>Diffuser tube flattened to achieve line source</a:t>
              </a:r>
              <a:endParaRPr lang="en-US" sz="2000" dirty="0"/>
            </a:p>
          </p:txBody>
        </p:sp>
        <p:grpSp>
          <p:nvGrpSpPr>
            <p:cNvPr id="3" name="Group 80"/>
            <p:cNvGrpSpPr/>
            <p:nvPr/>
          </p:nvGrpSpPr>
          <p:grpSpPr>
            <a:xfrm>
              <a:off x="3865528" y="1211818"/>
              <a:ext cx="4938446" cy="5508159"/>
              <a:chOff x="3865527" y="1211818"/>
              <a:chExt cx="5162737" cy="5758325"/>
            </a:xfrm>
          </p:grpSpPr>
          <p:pic>
            <p:nvPicPr>
              <p:cNvPr id="5" name="Picture 4"/>
              <p:cNvPicPr>
                <a:picLocks noChangeAspect="1" noChangeArrowheads="1"/>
              </p:cNvPicPr>
              <p:nvPr/>
            </p:nvPicPr>
            <p:blipFill>
              <a:blip r:embed="rId2" cstate="email">
                <a:lum bright="-40000" contrast="40000"/>
              </a:blip>
              <a:srcRect l="51347" t="38509" r="33140" b="35985"/>
              <a:stretch>
                <a:fillRect/>
              </a:stretch>
            </p:blipFill>
            <p:spPr bwMode="auto">
              <a:xfrm>
                <a:off x="4305852" y="1211818"/>
                <a:ext cx="4647572" cy="3674441"/>
              </a:xfrm>
              <a:prstGeom prst="rect">
                <a:avLst/>
              </a:prstGeom>
              <a:noFill/>
              <a:ln w="9525">
                <a:noFill/>
                <a:miter lim="800000"/>
                <a:headEnd/>
                <a:tailEnd/>
              </a:ln>
              <a:effectLst/>
            </p:spPr>
          </p:pic>
          <p:sp>
            <p:nvSpPr>
              <p:cNvPr id="7" name="Arc 6"/>
              <p:cNvSpPr/>
              <p:nvPr/>
            </p:nvSpPr>
            <p:spPr>
              <a:xfrm flipV="1">
                <a:off x="6452577" y="5790656"/>
                <a:ext cx="347942" cy="348028"/>
              </a:xfrm>
              <a:prstGeom prst="arc">
                <a:avLst>
                  <a:gd name="adj1" fmla="val 10705849"/>
                  <a:gd name="adj2"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HN"/>
              </a:p>
            </p:txBody>
          </p:sp>
          <p:cxnSp>
            <p:nvCxnSpPr>
              <p:cNvPr id="15" name="Straight Connector 14"/>
              <p:cNvCxnSpPr/>
              <p:nvPr/>
            </p:nvCxnSpPr>
            <p:spPr bwMode="auto">
              <a:xfrm>
                <a:off x="6064009" y="4683046"/>
                <a:ext cx="2964255" cy="0"/>
              </a:xfrm>
              <a:prstGeom prst="line">
                <a:avLst/>
              </a:prstGeom>
              <a:noFill/>
              <a:ln w="12700" cap="flat" cmpd="sng" algn="ctr">
                <a:solidFill>
                  <a:schemeClr val="accent1"/>
                </a:solidFill>
                <a:prstDash val="solid"/>
                <a:round/>
                <a:headEnd type="none" w="lg" len="med"/>
                <a:tailEnd type="none" w="lg" len="med"/>
              </a:ln>
              <a:effectLst/>
              <a:scene3d>
                <a:camera prst="orthographicFront">
                  <a:rot lat="0" lon="0" rev="3600000"/>
                </a:camera>
                <a:lightRig rig="threePt" dir="t"/>
              </a:scene3d>
            </p:spPr>
          </p:cxnSp>
          <p:cxnSp>
            <p:nvCxnSpPr>
              <p:cNvPr id="16" name="Straight Connector 15"/>
              <p:cNvCxnSpPr/>
              <p:nvPr/>
            </p:nvCxnSpPr>
            <p:spPr bwMode="auto">
              <a:xfrm rot="10800000">
                <a:off x="4227664" y="4682065"/>
                <a:ext cx="2964255" cy="0"/>
              </a:xfrm>
              <a:prstGeom prst="line">
                <a:avLst/>
              </a:prstGeom>
              <a:noFill/>
              <a:ln w="12700" cap="flat" cmpd="sng" algn="ctr">
                <a:solidFill>
                  <a:schemeClr val="accent1"/>
                </a:solidFill>
                <a:prstDash val="solid"/>
                <a:round/>
                <a:headEnd type="none" w="lg" len="med"/>
                <a:tailEnd type="none" w="lg" len="med"/>
              </a:ln>
              <a:effectLst/>
              <a:scene3d>
                <a:camera prst="orthographicFront">
                  <a:rot lat="0" lon="0" rev="18000000"/>
                </a:camera>
                <a:lightRig rig="threePt" dir="t"/>
              </a:scene3d>
            </p:spPr>
          </p:cxnSp>
          <p:sp>
            <p:nvSpPr>
              <p:cNvPr id="18" name="Rectangle 17"/>
              <p:cNvSpPr/>
              <p:nvPr/>
            </p:nvSpPr>
            <p:spPr bwMode="auto">
              <a:xfrm>
                <a:off x="6245525" y="6424839"/>
                <a:ext cx="768000" cy="545303"/>
              </a:xfrm>
              <a:prstGeom prst="rect">
                <a:avLst/>
              </a:prstGeom>
              <a:noFill/>
              <a:ln w="127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29" name="Freeform 28"/>
              <p:cNvSpPr/>
              <p:nvPr/>
            </p:nvSpPr>
            <p:spPr bwMode="auto">
              <a:xfrm>
                <a:off x="6118518" y="5389792"/>
                <a:ext cx="1020166" cy="1032998"/>
              </a:xfrm>
              <a:custGeom>
                <a:avLst/>
                <a:gdLst>
                  <a:gd name="connsiteX0" fmla="*/ 0 w 1888177"/>
                  <a:gd name="connsiteY0" fmla="*/ 0 h 1911927"/>
                  <a:gd name="connsiteX1" fmla="*/ 5938 w 1888177"/>
                  <a:gd name="connsiteY1" fmla="*/ 1911927 h 1911927"/>
                  <a:gd name="connsiteX2" fmla="*/ 1888177 w 1888177"/>
                  <a:gd name="connsiteY2" fmla="*/ 1911927 h 1911927"/>
                  <a:gd name="connsiteX3" fmla="*/ 1882239 w 1888177"/>
                  <a:gd name="connsiteY3" fmla="*/ 17813 h 1911927"/>
                </a:gdLst>
                <a:ahLst/>
                <a:cxnLst>
                  <a:cxn ang="0">
                    <a:pos x="connsiteX0" y="connsiteY0"/>
                  </a:cxn>
                  <a:cxn ang="0">
                    <a:pos x="connsiteX1" y="connsiteY1"/>
                  </a:cxn>
                  <a:cxn ang="0">
                    <a:pos x="connsiteX2" y="connsiteY2"/>
                  </a:cxn>
                  <a:cxn ang="0">
                    <a:pos x="connsiteX3" y="connsiteY3"/>
                  </a:cxn>
                </a:cxnLst>
                <a:rect l="l" t="t" r="r" b="b"/>
                <a:pathLst>
                  <a:path w="1888177" h="1911927">
                    <a:moveTo>
                      <a:pt x="0" y="0"/>
                    </a:moveTo>
                    <a:cubicBezTo>
                      <a:pt x="1979" y="637309"/>
                      <a:pt x="3959" y="1274618"/>
                      <a:pt x="5938" y="1911927"/>
                    </a:cubicBezTo>
                    <a:lnTo>
                      <a:pt x="1888177" y="1911927"/>
                    </a:lnTo>
                    <a:cubicBezTo>
                      <a:pt x="1886198" y="1280556"/>
                      <a:pt x="1884218" y="649184"/>
                      <a:pt x="1882239" y="17813"/>
                    </a:cubicBezTo>
                  </a:path>
                </a:pathLst>
              </a:custGeom>
              <a:noFill/>
              <a:ln w="127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nvGrpSpPr>
              <p:cNvPr id="6" name="Group 45"/>
              <p:cNvGrpSpPr/>
              <p:nvPr/>
            </p:nvGrpSpPr>
            <p:grpSpPr>
              <a:xfrm>
                <a:off x="6567648" y="6121232"/>
                <a:ext cx="121906" cy="304315"/>
                <a:chOff x="6705600" y="2819400"/>
                <a:chExt cx="762000" cy="1676400"/>
              </a:xfrm>
            </p:grpSpPr>
            <p:cxnSp>
              <p:nvCxnSpPr>
                <p:cNvPr id="47" name="Straight Connector 46"/>
                <p:cNvCxnSpPr/>
                <p:nvPr/>
              </p:nvCxnSpPr>
              <p:spPr>
                <a:xfrm rot="5400000" flipH="1" flipV="1">
                  <a:off x="5867400" y="3657600"/>
                  <a:ext cx="16764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flipH="1" flipV="1">
                  <a:off x="6629400" y="3657600"/>
                  <a:ext cx="16764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sp>
            <p:nvSpPr>
              <p:cNvPr id="53" name="Rectangle 52"/>
              <p:cNvSpPr/>
              <p:nvPr/>
            </p:nvSpPr>
            <p:spPr bwMode="auto">
              <a:xfrm>
                <a:off x="4322913" y="1241125"/>
                <a:ext cx="4533900" cy="5729018"/>
              </a:xfrm>
              <a:prstGeom prst="rect">
                <a:avLst/>
              </a:prstGeom>
              <a:noFill/>
              <a:ln w="12700" cap="flat" cmpd="sng" algn="ctr">
                <a:solidFill>
                  <a:schemeClr val="tx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nvGrpSpPr>
              <p:cNvPr id="8" name="Group 57"/>
              <p:cNvGrpSpPr/>
              <p:nvPr/>
            </p:nvGrpSpPr>
            <p:grpSpPr>
              <a:xfrm>
                <a:off x="6485265" y="4861687"/>
                <a:ext cx="266425" cy="1113679"/>
                <a:chOff x="5648502" y="4706412"/>
                <a:chExt cx="266425" cy="310551"/>
              </a:xfrm>
            </p:grpSpPr>
            <p:sp>
              <p:nvSpPr>
                <p:cNvPr id="56" name="Freeform 55"/>
                <p:cNvSpPr/>
                <p:nvPr/>
              </p:nvSpPr>
              <p:spPr bwMode="auto">
                <a:xfrm>
                  <a:off x="5842794" y="4706412"/>
                  <a:ext cx="72133" cy="310551"/>
                </a:xfrm>
                <a:custGeom>
                  <a:avLst/>
                  <a:gdLst>
                    <a:gd name="connsiteX0" fmla="*/ 60385 w 60385"/>
                    <a:gd name="connsiteY0" fmla="*/ 0 h 310551"/>
                    <a:gd name="connsiteX1" fmla="*/ 0 w 60385"/>
                    <a:gd name="connsiteY1" fmla="*/ 310551 h 310551"/>
                    <a:gd name="connsiteX0" fmla="*/ 66259 w 66259"/>
                    <a:gd name="connsiteY0" fmla="*/ 0 h 310551"/>
                    <a:gd name="connsiteX1" fmla="*/ 5874 w 66259"/>
                    <a:gd name="connsiteY1" fmla="*/ 310551 h 310551"/>
                    <a:gd name="connsiteX0" fmla="*/ 66259 w 72133"/>
                    <a:gd name="connsiteY0" fmla="*/ 0 h 310551"/>
                    <a:gd name="connsiteX1" fmla="*/ 5874 w 72133"/>
                    <a:gd name="connsiteY1" fmla="*/ 310551 h 310551"/>
                  </a:gdLst>
                  <a:ahLst/>
                  <a:cxnLst>
                    <a:cxn ang="0">
                      <a:pos x="connsiteX0" y="connsiteY0"/>
                    </a:cxn>
                    <a:cxn ang="0">
                      <a:pos x="connsiteX1" y="connsiteY1"/>
                    </a:cxn>
                  </a:cxnLst>
                  <a:rect l="l" t="t" r="r" b="b"/>
                  <a:pathLst>
                    <a:path w="72133" h="310551">
                      <a:moveTo>
                        <a:pt x="66259" y="0"/>
                      </a:moveTo>
                      <a:cubicBezTo>
                        <a:pt x="72133" y="120852"/>
                        <a:pt x="0" y="163698"/>
                        <a:pt x="5874" y="310551"/>
                      </a:cubicBezTo>
                    </a:path>
                  </a:pathLst>
                </a:custGeom>
                <a:noFill/>
                <a:ln w="127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57" name="Freeform 56"/>
                <p:cNvSpPr/>
                <p:nvPr/>
              </p:nvSpPr>
              <p:spPr bwMode="auto">
                <a:xfrm flipH="1">
                  <a:off x="5648502" y="4706412"/>
                  <a:ext cx="72133" cy="310551"/>
                </a:xfrm>
                <a:custGeom>
                  <a:avLst/>
                  <a:gdLst>
                    <a:gd name="connsiteX0" fmla="*/ 60385 w 60385"/>
                    <a:gd name="connsiteY0" fmla="*/ 0 h 310551"/>
                    <a:gd name="connsiteX1" fmla="*/ 0 w 60385"/>
                    <a:gd name="connsiteY1" fmla="*/ 310551 h 310551"/>
                    <a:gd name="connsiteX0" fmla="*/ 66259 w 66259"/>
                    <a:gd name="connsiteY0" fmla="*/ 0 h 310551"/>
                    <a:gd name="connsiteX1" fmla="*/ 5874 w 66259"/>
                    <a:gd name="connsiteY1" fmla="*/ 310551 h 310551"/>
                    <a:gd name="connsiteX0" fmla="*/ 66259 w 72133"/>
                    <a:gd name="connsiteY0" fmla="*/ 0 h 310551"/>
                    <a:gd name="connsiteX1" fmla="*/ 5874 w 72133"/>
                    <a:gd name="connsiteY1" fmla="*/ 310551 h 310551"/>
                  </a:gdLst>
                  <a:ahLst/>
                  <a:cxnLst>
                    <a:cxn ang="0">
                      <a:pos x="connsiteX0" y="connsiteY0"/>
                    </a:cxn>
                    <a:cxn ang="0">
                      <a:pos x="connsiteX1" y="connsiteY1"/>
                    </a:cxn>
                  </a:cxnLst>
                  <a:rect l="l" t="t" r="r" b="b"/>
                  <a:pathLst>
                    <a:path w="72133" h="310551">
                      <a:moveTo>
                        <a:pt x="66259" y="0"/>
                      </a:moveTo>
                      <a:cubicBezTo>
                        <a:pt x="72133" y="120852"/>
                        <a:pt x="0" y="163698"/>
                        <a:pt x="5874" y="310551"/>
                      </a:cubicBezTo>
                    </a:path>
                  </a:pathLst>
                </a:custGeom>
                <a:noFill/>
                <a:ln w="12700" cap="flat" cmpd="sng" algn="ctr">
                  <a:solidFill>
                    <a:schemeClr val="accent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cxnSp>
            <p:nvCxnSpPr>
              <p:cNvPr id="64" name="Straight Arrow Connector 63"/>
              <p:cNvCxnSpPr>
                <a:stCxn id="62" idx="3"/>
              </p:cNvCxnSpPr>
              <p:nvPr/>
            </p:nvCxnSpPr>
            <p:spPr bwMode="auto">
              <a:xfrm>
                <a:off x="3865527" y="4346535"/>
                <a:ext cx="2630164" cy="950084"/>
              </a:xfrm>
              <a:prstGeom prst="straightConnector1">
                <a:avLst/>
              </a:prstGeom>
              <a:noFill/>
              <a:ln w="12700" cap="flat" cmpd="sng" algn="ctr">
                <a:solidFill>
                  <a:schemeClr val="tx2"/>
                </a:solidFill>
                <a:prstDash val="solid"/>
                <a:round/>
                <a:headEnd type="none" w="lg" len="med"/>
                <a:tailEnd type="arrow"/>
              </a:ln>
              <a:effectLst/>
            </p:spPr>
          </p:cxnSp>
        </p:grpSp>
        <p:cxnSp>
          <p:nvCxnSpPr>
            <p:cNvPr id="65" name="Straight Arrow Connector 64"/>
            <p:cNvCxnSpPr>
              <a:stCxn id="51" idx="3"/>
              <a:endCxn id="7" idx="0"/>
            </p:cNvCxnSpPr>
            <p:nvPr/>
          </p:nvCxnSpPr>
          <p:spPr bwMode="auto">
            <a:xfrm>
              <a:off x="3258618" y="4932885"/>
              <a:ext cx="3081630" cy="820744"/>
            </a:xfrm>
            <a:prstGeom prst="straightConnector1">
              <a:avLst/>
            </a:prstGeom>
            <a:noFill/>
            <a:ln w="12700" cap="flat" cmpd="sng" algn="ctr">
              <a:solidFill>
                <a:schemeClr val="tx2"/>
              </a:solidFill>
              <a:prstDash val="solid"/>
              <a:round/>
              <a:headEnd type="none" w="lg" len="med"/>
              <a:tailEnd type="arrow"/>
            </a:ln>
            <a:effectLst/>
          </p:spPr>
        </p:cxnSp>
        <p:cxnSp>
          <p:nvCxnSpPr>
            <p:cNvPr id="68" name="Straight Arrow Connector 67"/>
            <p:cNvCxnSpPr>
              <a:stCxn id="50" idx="3"/>
            </p:cNvCxnSpPr>
            <p:nvPr/>
          </p:nvCxnSpPr>
          <p:spPr bwMode="auto">
            <a:xfrm>
              <a:off x="3543953" y="5365347"/>
              <a:ext cx="2598055" cy="517868"/>
            </a:xfrm>
            <a:prstGeom prst="straightConnector1">
              <a:avLst/>
            </a:prstGeom>
            <a:noFill/>
            <a:ln w="12700" cap="flat" cmpd="sng" algn="ctr">
              <a:solidFill>
                <a:schemeClr val="tx2"/>
              </a:solidFill>
              <a:prstDash val="solid"/>
              <a:round/>
              <a:headEnd type="none" w="lg" len="med"/>
              <a:tailEnd type="arrow"/>
            </a:ln>
            <a:effectLst/>
          </p:spPr>
        </p:cxnSp>
        <p:cxnSp>
          <p:nvCxnSpPr>
            <p:cNvPr id="71" name="Straight Arrow Connector 70"/>
            <p:cNvCxnSpPr>
              <a:stCxn id="54" idx="3"/>
            </p:cNvCxnSpPr>
            <p:nvPr/>
          </p:nvCxnSpPr>
          <p:spPr bwMode="auto">
            <a:xfrm>
              <a:off x="2325671" y="5797809"/>
              <a:ext cx="4066503" cy="102659"/>
            </a:xfrm>
            <a:prstGeom prst="straightConnector1">
              <a:avLst/>
            </a:prstGeom>
            <a:noFill/>
            <a:ln w="12700" cap="flat" cmpd="sng" algn="ctr">
              <a:solidFill>
                <a:schemeClr val="tx2"/>
              </a:solidFill>
              <a:prstDash val="solid"/>
              <a:round/>
              <a:headEnd type="none" w="lg" len="med"/>
              <a:tailEnd type="arrow"/>
            </a:ln>
            <a:effectLst/>
          </p:spPr>
        </p:cxnSp>
        <p:cxnSp>
          <p:nvCxnSpPr>
            <p:cNvPr id="75" name="Straight Arrow Connector 74"/>
            <p:cNvCxnSpPr>
              <a:stCxn id="61" idx="3"/>
            </p:cNvCxnSpPr>
            <p:nvPr/>
          </p:nvCxnSpPr>
          <p:spPr bwMode="auto">
            <a:xfrm flipV="1">
              <a:off x="2532457" y="6098875"/>
              <a:ext cx="3920101" cy="131396"/>
            </a:xfrm>
            <a:prstGeom prst="straightConnector1">
              <a:avLst/>
            </a:prstGeom>
            <a:noFill/>
            <a:ln w="12700" cap="flat" cmpd="sng" algn="ctr">
              <a:solidFill>
                <a:schemeClr val="tx2"/>
              </a:solidFill>
              <a:prstDash val="solid"/>
              <a:round/>
              <a:headEnd type="none" w="lg" len="med"/>
              <a:tailEnd type="arrow"/>
            </a:ln>
            <a:effectLst/>
          </p:spPr>
        </p:cxnSp>
        <p:cxnSp>
          <p:nvCxnSpPr>
            <p:cNvPr id="78" name="Straight Arrow Connector 77"/>
            <p:cNvCxnSpPr>
              <a:stCxn id="60" idx="3"/>
            </p:cNvCxnSpPr>
            <p:nvPr/>
          </p:nvCxnSpPr>
          <p:spPr bwMode="auto">
            <a:xfrm flipV="1">
              <a:off x="1801488" y="6599208"/>
              <a:ext cx="4633818" cy="63527"/>
            </a:xfrm>
            <a:prstGeom prst="straightConnector1">
              <a:avLst/>
            </a:prstGeom>
            <a:noFill/>
            <a:ln w="12700" cap="flat" cmpd="sng" algn="ctr">
              <a:solidFill>
                <a:schemeClr val="tx2"/>
              </a:solidFill>
              <a:prstDash val="solid"/>
              <a:round/>
              <a:headEnd type="none" w="lg" len="med"/>
              <a:tailEnd type="arrow"/>
            </a:ln>
            <a:effectLst/>
          </p:spPr>
        </p:cxnSp>
      </p:grpSp>
      <p:pic>
        <p:nvPicPr>
          <p:cNvPr id="1716225" name="Picture 1">
            <a:hlinkClick r:id="rId3"/>
          </p:cNvPr>
          <p:cNvPicPr>
            <a:picLocks noChangeAspect="1" noChangeArrowheads="1"/>
          </p:cNvPicPr>
          <p:nvPr/>
        </p:nvPicPr>
        <p:blipFill>
          <a:blip r:embed="rId4" cstate="email"/>
          <a:srcRect/>
          <a:stretch>
            <a:fillRect/>
          </a:stretch>
        </p:blipFill>
        <p:spPr bwMode="auto">
          <a:xfrm>
            <a:off x="168356" y="2610035"/>
            <a:ext cx="1314583" cy="964438"/>
          </a:xfrm>
          <a:prstGeom prst="rect">
            <a:avLst/>
          </a:prstGeom>
          <a:noFill/>
          <a:ln w="9525">
            <a:noFill/>
            <a:miter lim="800000"/>
            <a:headEnd/>
            <a:tailEnd/>
          </a:ln>
        </p:spPr>
      </p:pic>
      <p:pic>
        <p:nvPicPr>
          <p:cNvPr id="1716226" name="Picture 2">
            <a:hlinkClick r:id="rId5"/>
          </p:cNvPr>
          <p:cNvPicPr>
            <a:picLocks noChangeAspect="1" noChangeArrowheads="1"/>
          </p:cNvPicPr>
          <p:nvPr/>
        </p:nvPicPr>
        <p:blipFill>
          <a:blip r:embed="rId6" cstate="email"/>
          <a:srcRect/>
          <a:stretch>
            <a:fillRect/>
          </a:stretch>
        </p:blipFill>
        <p:spPr bwMode="auto">
          <a:xfrm>
            <a:off x="1524496" y="2321937"/>
            <a:ext cx="1254330" cy="1248522"/>
          </a:xfrm>
          <a:prstGeom prst="rect">
            <a:avLst/>
          </a:prstGeom>
          <a:noFill/>
          <a:ln w="9525">
            <a:noFill/>
            <a:miter lim="800000"/>
            <a:headEnd/>
            <a:tailEnd/>
          </a:ln>
        </p:spPr>
      </p:pic>
      <p:pic>
        <p:nvPicPr>
          <p:cNvPr id="1716227" name="Picture 3">
            <a:hlinkClick r:id="rId7"/>
          </p:cNvPr>
          <p:cNvPicPr>
            <a:picLocks noChangeAspect="1" noChangeArrowheads="1"/>
          </p:cNvPicPr>
          <p:nvPr/>
        </p:nvPicPr>
        <p:blipFill>
          <a:blip r:embed="rId8" cstate="email"/>
          <a:srcRect/>
          <a:stretch>
            <a:fillRect/>
          </a:stretch>
        </p:blipFill>
        <p:spPr bwMode="auto">
          <a:xfrm>
            <a:off x="2861953" y="2339437"/>
            <a:ext cx="1177397" cy="1246911"/>
          </a:xfrm>
          <a:prstGeom prst="rect">
            <a:avLst/>
          </a:prstGeom>
          <a:noFill/>
          <a:ln w="9525">
            <a:noFill/>
            <a:miter lim="800000"/>
            <a:headEnd/>
            <a:tailEnd/>
          </a:ln>
        </p:spPr>
      </p:pic>
      <p:sp>
        <p:nvSpPr>
          <p:cNvPr id="35" name="TextBox 34"/>
          <p:cNvSpPr txBox="1"/>
          <p:nvPr/>
        </p:nvSpPr>
        <p:spPr>
          <a:xfrm>
            <a:off x="154379" y="2232561"/>
            <a:ext cx="1370888" cy="400110"/>
          </a:xfrm>
          <a:prstGeom prst="rect">
            <a:avLst/>
          </a:prstGeom>
          <a:noFill/>
        </p:spPr>
        <p:txBody>
          <a:bodyPr wrap="none" rtlCol="0">
            <a:spAutoFit/>
          </a:bodyPr>
          <a:lstStyle/>
          <a:p>
            <a:r>
              <a:rPr lang="en-US" sz="2000" dirty="0" smtClean="0"/>
              <a:t>Flat bottom</a:t>
            </a:r>
            <a:endParaRPr lang="en-US" sz="2000" dirty="0"/>
          </a:p>
        </p:txBody>
      </p:sp>
      <p:sp>
        <p:nvSpPr>
          <p:cNvPr id="36" name="TextBox 35"/>
          <p:cNvSpPr txBox="1"/>
          <p:nvPr/>
        </p:nvSpPr>
        <p:spPr>
          <a:xfrm>
            <a:off x="1448790" y="1864426"/>
            <a:ext cx="1428596" cy="400110"/>
          </a:xfrm>
          <a:prstGeom prst="rect">
            <a:avLst/>
          </a:prstGeom>
          <a:noFill/>
        </p:spPr>
        <p:txBody>
          <a:bodyPr wrap="none" rtlCol="0">
            <a:spAutoFit/>
          </a:bodyPr>
          <a:lstStyle/>
          <a:p>
            <a:r>
              <a:rPr lang="en-US" sz="2000" dirty="0" smtClean="0"/>
              <a:t>Centered jet</a:t>
            </a:r>
            <a:endParaRPr lang="en-US" sz="2000" dirty="0"/>
          </a:p>
        </p:txBody>
      </p:sp>
      <p:sp>
        <p:nvSpPr>
          <p:cNvPr id="37" name="TextBox 36"/>
          <p:cNvSpPr txBox="1"/>
          <p:nvPr/>
        </p:nvSpPr>
        <p:spPr>
          <a:xfrm>
            <a:off x="2897578" y="1888176"/>
            <a:ext cx="1138645" cy="400110"/>
          </a:xfrm>
          <a:prstGeom prst="rect">
            <a:avLst/>
          </a:prstGeom>
          <a:noFill/>
        </p:spPr>
        <p:txBody>
          <a:bodyPr wrap="none" rtlCol="0">
            <a:spAutoFit/>
          </a:bodyPr>
          <a:lstStyle/>
          <a:p>
            <a:r>
              <a:rPr lang="en-US" sz="2000" dirty="0" smtClean="0"/>
              <a:t>Offset jet</a:t>
            </a:r>
            <a:endParaRPr lang="en-US" sz="2000" dirty="0"/>
          </a:p>
        </p:txBody>
      </p:sp>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noProof="0" dirty="0" smtClean="0"/>
              <a:t>Depth </a:t>
            </a:r>
            <a:r>
              <a:rPr lang="en-US" noProof="0" dirty="0" err="1" smtClean="0"/>
              <a:t>vs</a:t>
            </a:r>
            <a:r>
              <a:rPr lang="en-US" noProof="0" dirty="0" smtClean="0"/>
              <a:t> Surface Filtration</a:t>
            </a:r>
            <a:endParaRPr lang="en-US" noProof="0" dirty="0"/>
          </a:p>
        </p:txBody>
      </p:sp>
      <p:sp>
        <p:nvSpPr>
          <p:cNvPr id="3" name="Content Placeholder 2"/>
          <p:cNvSpPr>
            <a:spLocks noGrp="1"/>
          </p:cNvSpPr>
          <p:nvPr>
            <p:ph idx="1"/>
          </p:nvPr>
        </p:nvSpPr>
        <p:spPr/>
        <p:txBody>
          <a:bodyPr/>
          <a:lstStyle/>
          <a:p>
            <a:r>
              <a:rPr lang="en-US" dirty="0" smtClean="0"/>
              <a:t>Compare a conventional Stacked Rapid Sand Filter to a Rapid Sand Filter: What are the big differences?</a:t>
            </a:r>
          </a:p>
          <a:p>
            <a:r>
              <a:rPr lang="en-US" dirty="0" smtClean="0"/>
              <a:t>We’d like to know what determines whether depth or surface filtration occurs</a:t>
            </a:r>
          </a:p>
          <a:p>
            <a:r>
              <a:rPr lang="en-US" dirty="0" smtClean="0"/>
              <a:t>We’d like to ensure that the slots in the pipes in the filter bed don’t clog!</a:t>
            </a:r>
          </a:p>
          <a:p>
            <a:r>
              <a:rPr lang="en-US" dirty="0" smtClean="0"/>
              <a:t>We’d like to know the advantages and disadvantages of depth and surface filtration</a:t>
            </a:r>
            <a:endParaRPr lang="en-US" dirty="0"/>
          </a:p>
        </p:txBody>
      </p:sp>
    </p:spTree>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250" name="Text Box 82"/>
          <p:cNvSpPr txBox="1">
            <a:spLocks noChangeArrowheads="1"/>
          </p:cNvSpPr>
          <p:nvPr/>
        </p:nvSpPr>
        <p:spPr bwMode="auto">
          <a:xfrm>
            <a:off x="0" y="0"/>
            <a:ext cx="2530549" cy="175432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eaLnBrk="0" fontAlgn="base" hangingPunct="0">
              <a:spcBef>
                <a:spcPct val="50000"/>
              </a:spcBef>
              <a:spcAft>
                <a:spcPct val="0"/>
              </a:spcAft>
            </a:pPr>
            <a:r>
              <a:rPr lang="en-US" sz="3600" b="1" dirty="0" smtClean="0">
                <a:solidFill>
                  <a:srgbClr val="000000"/>
                </a:solidFill>
              </a:rPr>
              <a:t>Begin Filtration </a:t>
            </a:r>
            <a:r>
              <a:rPr lang="en-US" sz="3600" b="1" dirty="0">
                <a:solidFill>
                  <a:srgbClr val="000000"/>
                </a:solidFill>
              </a:rPr>
              <a:t>cycle</a:t>
            </a:r>
          </a:p>
        </p:txBody>
      </p:sp>
      <p:sp>
        <p:nvSpPr>
          <p:cNvPr id="7251" name="Text Box 83"/>
          <p:cNvSpPr txBox="1">
            <a:spLocks noChangeArrowheads="1"/>
          </p:cNvSpPr>
          <p:nvPr/>
        </p:nvSpPr>
        <p:spPr bwMode="auto">
          <a:xfrm>
            <a:off x="3886200" y="232900"/>
            <a:ext cx="838200" cy="641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eaLnBrk="0" fontAlgn="base" hangingPunct="0">
              <a:spcBef>
                <a:spcPct val="50000"/>
              </a:spcBef>
              <a:spcAft>
                <a:spcPct val="0"/>
              </a:spcAft>
            </a:pPr>
            <a:r>
              <a:rPr lang="en-US" b="1" dirty="0">
                <a:solidFill>
                  <a:srgbClr val="000000"/>
                </a:solidFill>
              </a:rPr>
              <a:t>Outlet box</a:t>
            </a:r>
          </a:p>
        </p:txBody>
      </p:sp>
      <p:sp>
        <p:nvSpPr>
          <p:cNvPr id="105" name="Rectangle 104"/>
          <p:cNvSpPr/>
          <p:nvPr/>
        </p:nvSpPr>
        <p:spPr>
          <a:xfrm>
            <a:off x="375781" y="6987291"/>
            <a:ext cx="7265096" cy="954107"/>
          </a:xfrm>
          <a:prstGeom prst="rect">
            <a:avLst/>
          </a:prstGeom>
        </p:spPr>
        <p:txBody>
          <a:bodyPr wrap="square">
            <a:spAutoFit/>
          </a:bodyPr>
          <a:lstStyle/>
          <a:p>
            <a:pPr eaLnBrk="0" fontAlgn="base" hangingPunct="0">
              <a:spcBef>
                <a:spcPct val="0"/>
              </a:spcBef>
              <a:spcAft>
                <a:spcPct val="0"/>
              </a:spcAft>
            </a:pPr>
            <a:r>
              <a:rPr lang="en-US" sz="2800" dirty="0" smtClean="0">
                <a:solidFill>
                  <a:srgbClr val="000000"/>
                </a:solidFill>
              </a:rPr>
              <a:t>What causes water to flow through the filter bed?</a:t>
            </a:r>
          </a:p>
          <a:p>
            <a:pPr eaLnBrk="0" fontAlgn="base" hangingPunct="0">
              <a:spcBef>
                <a:spcPct val="0"/>
              </a:spcBef>
              <a:spcAft>
                <a:spcPct val="0"/>
              </a:spcAft>
            </a:pPr>
            <a:r>
              <a:rPr lang="en-US" sz="2800" dirty="0" smtClean="0">
                <a:solidFill>
                  <a:srgbClr val="000000"/>
                </a:solidFill>
              </a:rPr>
              <a:t>____________________________ </a:t>
            </a:r>
            <a:endParaRPr lang="en-US" sz="2800" dirty="0">
              <a:solidFill>
                <a:srgbClr val="000000"/>
              </a:solidFill>
            </a:endParaRPr>
          </a:p>
        </p:txBody>
      </p:sp>
      <p:sp>
        <p:nvSpPr>
          <p:cNvPr id="107" name="Rectangle 106"/>
          <p:cNvSpPr/>
          <p:nvPr/>
        </p:nvSpPr>
        <p:spPr>
          <a:xfrm>
            <a:off x="440296" y="7355548"/>
            <a:ext cx="4670323" cy="523220"/>
          </a:xfrm>
          <a:prstGeom prst="rect">
            <a:avLst/>
          </a:prstGeom>
        </p:spPr>
        <p:txBody>
          <a:bodyPr wrap="square">
            <a:spAutoFit/>
          </a:bodyPr>
          <a:lstStyle/>
          <a:p>
            <a:pPr eaLnBrk="0" fontAlgn="base" hangingPunct="0">
              <a:spcBef>
                <a:spcPct val="0"/>
              </a:spcBef>
              <a:spcAft>
                <a:spcPct val="0"/>
              </a:spcAft>
            </a:pPr>
            <a:r>
              <a:rPr lang="en-US" sz="2800" dirty="0" smtClean="0">
                <a:solidFill>
                  <a:srgbClr val="AC0000"/>
                </a:solidFill>
              </a:rPr>
              <a:t>differences in piezometric head</a:t>
            </a:r>
            <a:endParaRPr lang="en-US" sz="2800" dirty="0">
              <a:solidFill>
                <a:srgbClr val="AC0000"/>
              </a:solidFill>
            </a:endParaRPr>
          </a:p>
        </p:txBody>
      </p:sp>
      <p:sp>
        <p:nvSpPr>
          <p:cNvPr id="129" name="TextBox 128"/>
          <p:cNvSpPr txBox="1"/>
          <p:nvPr/>
        </p:nvSpPr>
        <p:spPr>
          <a:xfrm>
            <a:off x="6964472" y="814192"/>
            <a:ext cx="1766170" cy="830997"/>
          </a:xfrm>
          <a:prstGeom prst="rect">
            <a:avLst/>
          </a:prstGeom>
          <a:noFill/>
        </p:spPr>
        <p:txBody>
          <a:bodyPr wrap="square" rtlCol="0">
            <a:spAutoFit/>
          </a:bodyPr>
          <a:lstStyle/>
          <a:p>
            <a:pPr eaLnBrk="0" fontAlgn="base" hangingPunct="0">
              <a:spcBef>
                <a:spcPct val="0"/>
              </a:spcBef>
              <a:spcAft>
                <a:spcPct val="0"/>
              </a:spcAft>
            </a:pPr>
            <a:r>
              <a:rPr lang="en-US" sz="2400" dirty="0" smtClean="0">
                <a:solidFill>
                  <a:srgbClr val="000000"/>
                </a:solidFill>
              </a:rPr>
              <a:t>Total filter head loss</a:t>
            </a:r>
            <a:endParaRPr lang="en-US" sz="2400" dirty="0">
              <a:solidFill>
                <a:srgbClr val="000000"/>
              </a:solidFill>
            </a:endParaRPr>
          </a:p>
        </p:txBody>
      </p:sp>
      <p:sp>
        <p:nvSpPr>
          <p:cNvPr id="130" name="TextBox 129"/>
          <p:cNvSpPr txBox="1"/>
          <p:nvPr/>
        </p:nvSpPr>
        <p:spPr>
          <a:xfrm>
            <a:off x="6926893" y="0"/>
            <a:ext cx="2217107" cy="830997"/>
          </a:xfrm>
          <a:prstGeom prst="rect">
            <a:avLst/>
          </a:prstGeom>
          <a:noFill/>
        </p:spPr>
        <p:txBody>
          <a:bodyPr wrap="square" rtlCol="0">
            <a:spAutoFit/>
          </a:bodyPr>
          <a:lstStyle/>
          <a:p>
            <a:pPr eaLnBrk="0" fontAlgn="base" hangingPunct="0">
              <a:spcBef>
                <a:spcPct val="0"/>
              </a:spcBef>
              <a:spcAft>
                <a:spcPct val="0"/>
              </a:spcAft>
            </a:pPr>
            <a:r>
              <a:rPr lang="en-US" sz="2400" dirty="0" smtClean="0">
                <a:solidFill>
                  <a:srgbClr val="000000"/>
                </a:solidFill>
              </a:rPr>
              <a:t>Inlet plumbing head loss</a:t>
            </a:r>
            <a:endParaRPr lang="en-US" sz="2400" dirty="0">
              <a:solidFill>
                <a:srgbClr val="000000"/>
              </a:solidFill>
            </a:endParaRPr>
          </a:p>
        </p:txBody>
      </p:sp>
      <p:cxnSp>
        <p:nvCxnSpPr>
          <p:cNvPr id="132" name="Straight Arrow Connector 131"/>
          <p:cNvCxnSpPr/>
          <p:nvPr/>
        </p:nvCxnSpPr>
        <p:spPr bwMode="auto">
          <a:xfrm flipH="1">
            <a:off x="6688899" y="479297"/>
            <a:ext cx="237994" cy="498901"/>
          </a:xfrm>
          <a:prstGeom prst="straightConnector1">
            <a:avLst/>
          </a:prstGeom>
          <a:noFill/>
          <a:ln w="12700" cap="flat" cmpd="sng" algn="ctr">
            <a:solidFill>
              <a:schemeClr val="bg2"/>
            </a:solidFill>
            <a:prstDash val="solid"/>
            <a:round/>
            <a:headEnd type="none" w="lg" len="med"/>
            <a:tailEnd type="arrow"/>
          </a:ln>
          <a:effectLst/>
        </p:spPr>
      </p:cxnSp>
      <p:cxnSp>
        <p:nvCxnSpPr>
          <p:cNvPr id="134" name="Straight Arrow Connector 133"/>
          <p:cNvCxnSpPr/>
          <p:nvPr/>
        </p:nvCxnSpPr>
        <p:spPr bwMode="auto">
          <a:xfrm flipH="1">
            <a:off x="3970751" y="727677"/>
            <a:ext cx="62630" cy="475989"/>
          </a:xfrm>
          <a:prstGeom prst="straightConnector1">
            <a:avLst/>
          </a:prstGeom>
          <a:noFill/>
          <a:ln w="12700" cap="flat" cmpd="sng" algn="ctr">
            <a:solidFill>
              <a:schemeClr val="bg2"/>
            </a:solidFill>
            <a:prstDash val="solid"/>
            <a:round/>
            <a:headEnd type="none" w="lg" len="med"/>
            <a:tailEnd type="arrow"/>
          </a:ln>
          <a:effectLst/>
        </p:spPr>
      </p:cxnSp>
      <p:sp>
        <p:nvSpPr>
          <p:cNvPr id="2" name="Rectangle 32"/>
          <p:cNvSpPr/>
          <p:nvPr/>
        </p:nvSpPr>
        <p:spPr>
          <a:xfrm>
            <a:off x="4876800" y="1031358"/>
            <a:ext cx="1262063" cy="3394433"/>
          </a:xfrm>
          <a:prstGeom prst="rect">
            <a:avLst/>
          </a:prstGeom>
          <a:solidFill>
            <a:srgbClr val="339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b="1">
              <a:solidFill>
                <a:srgbClr val="FFFFFF"/>
              </a:solidFill>
            </a:endParaRPr>
          </a:p>
        </p:txBody>
      </p:sp>
      <p:sp>
        <p:nvSpPr>
          <p:cNvPr id="7" name="Rectangle 32"/>
          <p:cNvSpPr/>
          <p:nvPr/>
        </p:nvSpPr>
        <p:spPr>
          <a:xfrm>
            <a:off x="3543300" y="1279063"/>
            <a:ext cx="825500" cy="236537"/>
          </a:xfrm>
          <a:prstGeom prst="rect">
            <a:avLst/>
          </a:prstGeom>
          <a:solidFill>
            <a:srgbClr val="339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b="1">
              <a:solidFill>
                <a:srgbClr val="FFFFFF"/>
              </a:solidFill>
            </a:endParaRPr>
          </a:p>
        </p:txBody>
      </p:sp>
      <p:sp>
        <p:nvSpPr>
          <p:cNvPr id="151" name="Rectangle 150"/>
          <p:cNvSpPr>
            <a:spLocks noChangeArrowheads="1"/>
          </p:cNvSpPr>
          <p:nvPr/>
        </p:nvSpPr>
        <p:spPr bwMode="auto">
          <a:xfrm>
            <a:off x="4879975" y="4441666"/>
            <a:ext cx="1262063" cy="2266950"/>
          </a:xfrm>
          <a:prstGeom prst="rect">
            <a:avLst/>
          </a:prstGeom>
          <a:blipFill>
            <a:blip r:embed="rId3" cstate="email"/>
            <a:tile tx="0" ty="0" sx="100000" sy="100000" flip="none" algn="tl"/>
          </a:blipFill>
          <a:ln>
            <a:noFill/>
          </a:ln>
          <a:extLst>
            <a:ext uri="{91240B29-F687-4F45-9708-019B960494DF}">
              <a14:hiddenLine xmlns="" xmlns:a14="http://schemas.microsoft.com/office/drawing/2010/main" w="25400" algn="ctr">
                <a:solidFill>
                  <a:srgbClr val="385D8A"/>
                </a:solidFill>
                <a:miter lim="800000"/>
                <a:headEnd/>
                <a:tailEnd/>
              </a14:hiddenLine>
            </a:ext>
          </a:extLst>
        </p:spPr>
        <p:txBody>
          <a:bodyPr anchor="ctr"/>
          <a:lstStyle/>
          <a:p>
            <a:pPr algn="ctr">
              <a:defRPr/>
            </a:pPr>
            <a:endParaRPr lang="en-US" sz="2800" b="1">
              <a:solidFill>
                <a:srgbClr val="FFFFFF"/>
              </a:solidFill>
            </a:endParaRPr>
          </a:p>
        </p:txBody>
      </p:sp>
      <p:sp>
        <p:nvSpPr>
          <p:cNvPr id="7182" name="Line 53"/>
          <p:cNvSpPr>
            <a:spLocks noChangeShapeType="1"/>
          </p:cNvSpPr>
          <p:nvPr/>
        </p:nvSpPr>
        <p:spPr bwMode="auto">
          <a:xfrm>
            <a:off x="6427788" y="695077"/>
            <a:ext cx="0" cy="230187"/>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pPr eaLnBrk="0" fontAlgn="base" hangingPunct="0">
              <a:spcBef>
                <a:spcPct val="0"/>
              </a:spcBef>
              <a:spcAft>
                <a:spcPct val="0"/>
              </a:spcAft>
            </a:pPr>
            <a:endParaRPr lang="en-US" sz="2800" b="1">
              <a:solidFill>
                <a:srgbClr val="000000"/>
              </a:solidFill>
            </a:endParaRPr>
          </a:p>
        </p:txBody>
      </p:sp>
      <p:sp>
        <p:nvSpPr>
          <p:cNvPr id="7183" name="Line 54"/>
          <p:cNvSpPr>
            <a:spLocks noChangeShapeType="1"/>
          </p:cNvSpPr>
          <p:nvPr/>
        </p:nvSpPr>
        <p:spPr bwMode="auto">
          <a:xfrm>
            <a:off x="6511925" y="695077"/>
            <a:ext cx="0" cy="230187"/>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pPr eaLnBrk="0" fontAlgn="base" hangingPunct="0">
              <a:spcBef>
                <a:spcPct val="0"/>
              </a:spcBef>
              <a:spcAft>
                <a:spcPct val="0"/>
              </a:spcAft>
            </a:pPr>
            <a:endParaRPr lang="en-US" sz="2800" b="1">
              <a:solidFill>
                <a:srgbClr val="000000"/>
              </a:solidFill>
            </a:endParaRPr>
          </a:p>
        </p:txBody>
      </p:sp>
      <p:sp>
        <p:nvSpPr>
          <p:cNvPr id="7184" name="Line 56"/>
          <p:cNvSpPr>
            <a:spLocks noChangeShapeType="1"/>
          </p:cNvSpPr>
          <p:nvPr/>
        </p:nvSpPr>
        <p:spPr bwMode="auto">
          <a:xfrm>
            <a:off x="6443663" y="280739"/>
            <a:ext cx="0" cy="230188"/>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pPr eaLnBrk="0" fontAlgn="base" hangingPunct="0">
              <a:spcBef>
                <a:spcPct val="0"/>
              </a:spcBef>
              <a:spcAft>
                <a:spcPct val="0"/>
              </a:spcAft>
            </a:pPr>
            <a:endParaRPr lang="en-US" sz="2800" b="1">
              <a:solidFill>
                <a:srgbClr val="000000"/>
              </a:solidFill>
            </a:endParaRPr>
          </a:p>
        </p:txBody>
      </p:sp>
      <p:sp>
        <p:nvSpPr>
          <p:cNvPr id="7185" name="Line 57"/>
          <p:cNvSpPr>
            <a:spLocks noChangeShapeType="1"/>
          </p:cNvSpPr>
          <p:nvPr/>
        </p:nvSpPr>
        <p:spPr bwMode="auto">
          <a:xfrm>
            <a:off x="6527800" y="280739"/>
            <a:ext cx="0" cy="230188"/>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pPr eaLnBrk="0" fontAlgn="base" hangingPunct="0">
              <a:spcBef>
                <a:spcPct val="0"/>
              </a:spcBef>
              <a:spcAft>
                <a:spcPct val="0"/>
              </a:spcAft>
            </a:pPr>
            <a:endParaRPr lang="en-US" sz="2800" b="1">
              <a:solidFill>
                <a:srgbClr val="000000"/>
              </a:solidFill>
            </a:endParaRPr>
          </a:p>
        </p:txBody>
      </p:sp>
      <p:sp>
        <p:nvSpPr>
          <p:cNvPr id="7186" name="Oval 55"/>
          <p:cNvSpPr>
            <a:spLocks noChangeArrowheads="1"/>
          </p:cNvSpPr>
          <p:nvPr/>
        </p:nvSpPr>
        <p:spPr bwMode="auto">
          <a:xfrm rot="5400000">
            <a:off x="6333331" y="484734"/>
            <a:ext cx="269875" cy="246062"/>
          </a:xfrm>
          <a:prstGeom prst="ellipse">
            <a:avLst/>
          </a:prstGeom>
          <a:solidFill>
            <a:schemeClr val="bg1"/>
          </a:solidFill>
          <a:ln w="9525">
            <a:solidFill>
              <a:schemeClr val="tx1"/>
            </a:solidFill>
            <a:round/>
            <a:headEnd/>
            <a:tailEnd/>
          </a:ln>
        </p:spPr>
        <p:txBody>
          <a:bodyPr rot="10800000" vert="eaVert" wrap="none" anchor="ctr"/>
          <a:lstStyle/>
          <a:p>
            <a:pPr fontAlgn="base">
              <a:spcBef>
                <a:spcPct val="0"/>
              </a:spcBef>
              <a:spcAft>
                <a:spcPct val="0"/>
              </a:spcAft>
            </a:pPr>
            <a:endParaRPr lang="en-US" sz="2800" b="1">
              <a:solidFill>
                <a:srgbClr val="000000"/>
              </a:solidFill>
              <a:latin typeface="Calibri" pitchFamily="34" charset="0"/>
            </a:endParaRPr>
          </a:p>
        </p:txBody>
      </p:sp>
      <p:sp>
        <p:nvSpPr>
          <p:cNvPr id="7187" name="Line 58"/>
          <p:cNvSpPr>
            <a:spLocks noChangeShapeType="1"/>
          </p:cNvSpPr>
          <p:nvPr/>
        </p:nvSpPr>
        <p:spPr bwMode="auto">
          <a:xfrm rot="5400000" flipH="1">
            <a:off x="6469062" y="447427"/>
            <a:ext cx="3175" cy="234950"/>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pPr eaLnBrk="0" fontAlgn="base" hangingPunct="0">
              <a:spcBef>
                <a:spcPct val="0"/>
              </a:spcBef>
              <a:spcAft>
                <a:spcPct val="0"/>
              </a:spcAft>
            </a:pPr>
            <a:endParaRPr lang="en-US" sz="2800" b="1">
              <a:solidFill>
                <a:srgbClr val="000000"/>
              </a:solidFill>
            </a:endParaRPr>
          </a:p>
        </p:txBody>
      </p:sp>
      <p:sp>
        <p:nvSpPr>
          <p:cNvPr id="7188" name="Line 59"/>
          <p:cNvSpPr>
            <a:spLocks noChangeShapeType="1"/>
          </p:cNvSpPr>
          <p:nvPr/>
        </p:nvSpPr>
        <p:spPr bwMode="auto">
          <a:xfrm rot="5400000" flipH="1">
            <a:off x="6466681" y="538708"/>
            <a:ext cx="3175" cy="236538"/>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pPr eaLnBrk="0" fontAlgn="base" hangingPunct="0">
              <a:spcBef>
                <a:spcPct val="0"/>
              </a:spcBef>
              <a:spcAft>
                <a:spcPct val="0"/>
              </a:spcAft>
            </a:pPr>
            <a:endParaRPr lang="en-US" sz="2800" b="1">
              <a:solidFill>
                <a:srgbClr val="000000"/>
              </a:solidFill>
            </a:endParaRPr>
          </a:p>
        </p:txBody>
      </p:sp>
      <p:sp>
        <p:nvSpPr>
          <p:cNvPr id="74" name="Can 78"/>
          <p:cNvSpPr>
            <a:spLocks noChangeArrowheads="1"/>
          </p:cNvSpPr>
          <p:nvPr/>
        </p:nvSpPr>
        <p:spPr bwMode="auto">
          <a:xfrm rot="5400000">
            <a:off x="5453063" y="4194016"/>
            <a:ext cx="74612" cy="1227138"/>
          </a:xfrm>
          <a:prstGeom prst="can">
            <a:avLst>
              <a:gd name="adj" fmla="val 40584"/>
            </a:avLst>
          </a:prstGeom>
          <a:solidFill>
            <a:srgbClr val="336699"/>
          </a:solidFill>
          <a:ln w="25400" algn="ctr">
            <a:solidFill>
              <a:schemeClr val="tx1"/>
            </a:solidFill>
            <a:round/>
            <a:headEnd/>
            <a:tailEnd/>
          </a:ln>
        </p:spPr>
        <p:txBody>
          <a:bodyPr anchor="ctr"/>
          <a:lstStyle/>
          <a:p>
            <a:pPr algn="ctr">
              <a:defRPr/>
            </a:pPr>
            <a:endParaRPr lang="en-US" sz="2800" b="1" kern="0">
              <a:solidFill>
                <a:srgbClr val="FFFFFF"/>
              </a:solidFill>
              <a:latin typeface="Arial"/>
            </a:endParaRPr>
          </a:p>
        </p:txBody>
      </p:sp>
      <p:sp>
        <p:nvSpPr>
          <p:cNvPr id="13" name="Rectangle 32"/>
          <p:cNvSpPr/>
          <p:nvPr/>
        </p:nvSpPr>
        <p:spPr>
          <a:xfrm>
            <a:off x="2590800" y="964738"/>
            <a:ext cx="952500" cy="550862"/>
          </a:xfrm>
          <a:prstGeom prst="rect">
            <a:avLst/>
          </a:prstGeom>
          <a:solidFill>
            <a:srgbClr val="3399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b="1">
              <a:solidFill>
                <a:srgbClr val="FFFFFF"/>
              </a:solidFill>
            </a:endParaRPr>
          </a:p>
        </p:txBody>
      </p:sp>
      <p:sp>
        <p:nvSpPr>
          <p:cNvPr id="16" name="Can 78"/>
          <p:cNvSpPr>
            <a:spLocks noChangeArrowheads="1"/>
          </p:cNvSpPr>
          <p:nvPr/>
        </p:nvSpPr>
        <p:spPr bwMode="auto">
          <a:xfrm rot="5400000">
            <a:off x="5453856" y="4925060"/>
            <a:ext cx="73025" cy="1227138"/>
          </a:xfrm>
          <a:prstGeom prst="can">
            <a:avLst>
              <a:gd name="adj" fmla="val 41466"/>
            </a:avLst>
          </a:prstGeom>
          <a:solidFill>
            <a:srgbClr val="336699"/>
          </a:solidFill>
          <a:ln w="25400" algn="ctr">
            <a:solidFill>
              <a:schemeClr val="tx1"/>
            </a:solidFill>
            <a:round/>
            <a:headEnd/>
            <a:tailEnd/>
          </a:ln>
        </p:spPr>
        <p:txBody>
          <a:bodyPr anchor="ctr"/>
          <a:lstStyle/>
          <a:p>
            <a:pPr algn="ctr">
              <a:defRPr/>
            </a:pPr>
            <a:endParaRPr lang="en-US" sz="2800" b="1" kern="0">
              <a:solidFill>
                <a:srgbClr val="FFFFFF"/>
              </a:solidFill>
              <a:latin typeface="Arial"/>
            </a:endParaRPr>
          </a:p>
        </p:txBody>
      </p:sp>
      <p:sp>
        <p:nvSpPr>
          <p:cNvPr id="17" name="Can 78"/>
          <p:cNvSpPr>
            <a:spLocks noChangeArrowheads="1"/>
          </p:cNvSpPr>
          <p:nvPr/>
        </p:nvSpPr>
        <p:spPr bwMode="auto">
          <a:xfrm rot="5400000">
            <a:off x="5453856" y="5326698"/>
            <a:ext cx="73025" cy="1227138"/>
          </a:xfrm>
          <a:prstGeom prst="can">
            <a:avLst>
              <a:gd name="adj" fmla="val 41466"/>
            </a:avLst>
          </a:prstGeom>
          <a:solidFill>
            <a:srgbClr val="336699"/>
          </a:solidFill>
          <a:ln w="25400" algn="ctr">
            <a:solidFill>
              <a:schemeClr val="tx1"/>
            </a:solidFill>
            <a:round/>
            <a:headEnd/>
            <a:tailEnd/>
          </a:ln>
        </p:spPr>
        <p:txBody>
          <a:bodyPr anchor="ctr"/>
          <a:lstStyle/>
          <a:p>
            <a:pPr algn="ctr">
              <a:defRPr/>
            </a:pPr>
            <a:endParaRPr lang="en-US" sz="2800" b="1" kern="0">
              <a:solidFill>
                <a:srgbClr val="FFFFFF"/>
              </a:solidFill>
              <a:latin typeface="Arial"/>
            </a:endParaRPr>
          </a:p>
        </p:txBody>
      </p:sp>
      <p:sp>
        <p:nvSpPr>
          <p:cNvPr id="19" name="Can 78"/>
          <p:cNvSpPr>
            <a:spLocks noChangeArrowheads="1"/>
          </p:cNvSpPr>
          <p:nvPr/>
        </p:nvSpPr>
        <p:spPr bwMode="auto">
          <a:xfrm rot="5400000">
            <a:off x="5453063" y="6057741"/>
            <a:ext cx="74612" cy="1227138"/>
          </a:xfrm>
          <a:prstGeom prst="can">
            <a:avLst>
              <a:gd name="adj" fmla="val 40584"/>
            </a:avLst>
          </a:prstGeom>
          <a:solidFill>
            <a:srgbClr val="336699"/>
          </a:solidFill>
          <a:ln w="25400" algn="ctr">
            <a:solidFill>
              <a:schemeClr val="tx1"/>
            </a:solidFill>
            <a:round/>
            <a:headEnd/>
            <a:tailEnd/>
          </a:ln>
        </p:spPr>
        <p:txBody>
          <a:bodyPr anchor="ctr"/>
          <a:lstStyle/>
          <a:p>
            <a:pPr algn="ctr">
              <a:defRPr/>
            </a:pPr>
            <a:endParaRPr lang="en-US" sz="2800" b="1" kern="0">
              <a:solidFill>
                <a:srgbClr val="FFFFFF"/>
              </a:solidFill>
              <a:latin typeface="Arial"/>
            </a:endParaRPr>
          </a:p>
        </p:txBody>
      </p:sp>
      <p:sp>
        <p:nvSpPr>
          <p:cNvPr id="22" name="Can 78"/>
          <p:cNvSpPr>
            <a:spLocks noChangeArrowheads="1"/>
          </p:cNvSpPr>
          <p:nvPr/>
        </p:nvSpPr>
        <p:spPr bwMode="auto">
          <a:xfrm rot="5400000">
            <a:off x="5453063" y="3854291"/>
            <a:ext cx="74612" cy="1227138"/>
          </a:xfrm>
          <a:prstGeom prst="can">
            <a:avLst>
              <a:gd name="adj" fmla="val 40584"/>
            </a:avLst>
          </a:prstGeom>
          <a:solidFill>
            <a:srgbClr val="336699"/>
          </a:solidFill>
          <a:ln w="25400" algn="ctr">
            <a:solidFill>
              <a:schemeClr val="tx1"/>
            </a:solidFill>
            <a:round/>
            <a:headEnd/>
            <a:tailEnd/>
          </a:ln>
        </p:spPr>
        <p:txBody>
          <a:bodyPr anchor="ctr"/>
          <a:lstStyle/>
          <a:p>
            <a:pPr algn="ctr">
              <a:defRPr/>
            </a:pPr>
            <a:endParaRPr lang="en-US" sz="2800" b="1" kern="0">
              <a:solidFill>
                <a:srgbClr val="FFFFFF"/>
              </a:solidFill>
              <a:latin typeface="Arial"/>
            </a:endParaRPr>
          </a:p>
        </p:txBody>
      </p:sp>
      <p:sp>
        <p:nvSpPr>
          <p:cNvPr id="23" name="Can 78"/>
          <p:cNvSpPr>
            <a:spLocks noChangeArrowheads="1"/>
          </p:cNvSpPr>
          <p:nvPr/>
        </p:nvSpPr>
        <p:spPr bwMode="auto">
          <a:xfrm rot="5400000">
            <a:off x="5453856" y="4547235"/>
            <a:ext cx="73025" cy="1227138"/>
          </a:xfrm>
          <a:prstGeom prst="can">
            <a:avLst>
              <a:gd name="adj" fmla="val 41466"/>
            </a:avLst>
          </a:prstGeom>
          <a:solidFill>
            <a:srgbClr val="336699"/>
          </a:solidFill>
          <a:ln w="25400" algn="ctr">
            <a:solidFill>
              <a:schemeClr val="tx1"/>
            </a:solidFill>
            <a:round/>
            <a:headEnd/>
            <a:tailEnd/>
          </a:ln>
        </p:spPr>
        <p:txBody>
          <a:bodyPr anchor="ctr"/>
          <a:lstStyle/>
          <a:p>
            <a:pPr algn="ctr">
              <a:defRPr/>
            </a:pPr>
            <a:endParaRPr lang="en-US" sz="2800" b="1" kern="0">
              <a:solidFill>
                <a:srgbClr val="FFFFFF"/>
              </a:solidFill>
              <a:latin typeface="Arial"/>
            </a:endParaRPr>
          </a:p>
        </p:txBody>
      </p:sp>
      <p:sp>
        <p:nvSpPr>
          <p:cNvPr id="24" name="Can 78"/>
          <p:cNvSpPr>
            <a:spLocks noChangeArrowheads="1"/>
          </p:cNvSpPr>
          <p:nvPr/>
        </p:nvSpPr>
        <p:spPr bwMode="auto">
          <a:xfrm rot="5400000">
            <a:off x="5453063" y="5679916"/>
            <a:ext cx="74612" cy="1227138"/>
          </a:xfrm>
          <a:prstGeom prst="can">
            <a:avLst>
              <a:gd name="adj" fmla="val 40584"/>
            </a:avLst>
          </a:prstGeom>
          <a:solidFill>
            <a:srgbClr val="336699"/>
          </a:solidFill>
          <a:ln w="25400" algn="ctr">
            <a:solidFill>
              <a:schemeClr val="tx1"/>
            </a:solidFill>
            <a:round/>
            <a:headEnd/>
            <a:tailEnd/>
          </a:ln>
        </p:spPr>
        <p:txBody>
          <a:bodyPr anchor="ctr"/>
          <a:lstStyle/>
          <a:p>
            <a:pPr algn="ctr">
              <a:defRPr/>
            </a:pPr>
            <a:endParaRPr lang="en-US" sz="2800" b="1" kern="0">
              <a:solidFill>
                <a:srgbClr val="FFFFFF"/>
              </a:solidFill>
              <a:latin typeface="Arial"/>
            </a:endParaRPr>
          </a:p>
        </p:txBody>
      </p:sp>
      <p:sp>
        <p:nvSpPr>
          <p:cNvPr id="7248" name="Line 80"/>
          <p:cNvSpPr>
            <a:spLocks noChangeShapeType="1"/>
          </p:cNvSpPr>
          <p:nvPr/>
        </p:nvSpPr>
        <p:spPr bwMode="auto">
          <a:xfrm>
            <a:off x="4572000" y="1375900"/>
            <a:ext cx="228600" cy="304800"/>
          </a:xfrm>
          <a:prstGeom prst="line">
            <a:avLst/>
          </a:prstGeom>
          <a:noFill/>
          <a:ln w="57150">
            <a:solidFill>
              <a:srgbClr val="FFC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b="1">
              <a:solidFill>
                <a:srgbClr val="000000"/>
              </a:solidFill>
            </a:endParaRPr>
          </a:p>
        </p:txBody>
      </p:sp>
      <p:sp>
        <p:nvSpPr>
          <p:cNvPr id="68" name="Down Arrow 67"/>
          <p:cNvSpPr>
            <a:spLocks noChangeArrowheads="1"/>
          </p:cNvSpPr>
          <p:nvPr/>
        </p:nvSpPr>
        <p:spPr bwMode="auto">
          <a:xfrm rot="10800000">
            <a:off x="5413375" y="4886166"/>
            <a:ext cx="204788" cy="185738"/>
          </a:xfrm>
          <a:prstGeom prst="downArrow">
            <a:avLst>
              <a:gd name="adj1" fmla="val 50000"/>
              <a:gd name="adj2" fmla="val 50000"/>
            </a:avLst>
          </a:prstGeom>
          <a:solidFill>
            <a:srgbClr val="3333FF"/>
          </a:solidFill>
          <a:ln w="25400" algn="ctr">
            <a:solidFill>
              <a:srgbClr val="89A4A7"/>
            </a:solidFill>
            <a:miter lim="800000"/>
            <a:headEnd/>
            <a:tailEnd/>
          </a:ln>
        </p:spPr>
        <p:txBody>
          <a:bodyPr rot="10800000" anchor="ctr"/>
          <a:lstStyle/>
          <a:p>
            <a:pPr algn="ctr">
              <a:defRPr/>
            </a:pPr>
            <a:endParaRPr lang="en-US" sz="2800" b="1" kern="0">
              <a:solidFill>
                <a:srgbClr val="FFFFFF"/>
              </a:solidFill>
              <a:latin typeface="Arial"/>
            </a:endParaRPr>
          </a:p>
        </p:txBody>
      </p:sp>
      <p:sp>
        <p:nvSpPr>
          <p:cNvPr id="14340" name="Down Arrow 67"/>
          <p:cNvSpPr>
            <a:spLocks noChangeArrowheads="1"/>
          </p:cNvSpPr>
          <p:nvPr/>
        </p:nvSpPr>
        <p:spPr bwMode="auto">
          <a:xfrm rot="10800000">
            <a:off x="5410200" y="5627529"/>
            <a:ext cx="204788" cy="185737"/>
          </a:xfrm>
          <a:prstGeom prst="downArrow">
            <a:avLst>
              <a:gd name="adj1" fmla="val 50000"/>
              <a:gd name="adj2" fmla="val 50000"/>
            </a:avLst>
          </a:prstGeom>
          <a:solidFill>
            <a:srgbClr val="3333FF"/>
          </a:solidFill>
          <a:ln w="25400" algn="ctr">
            <a:solidFill>
              <a:srgbClr val="89A4A7"/>
            </a:solidFill>
            <a:miter lim="800000"/>
            <a:headEnd/>
            <a:tailEnd/>
          </a:ln>
        </p:spPr>
        <p:txBody>
          <a:bodyPr rot="10800000" anchor="ctr"/>
          <a:lstStyle/>
          <a:p>
            <a:pPr algn="ctr">
              <a:defRPr/>
            </a:pPr>
            <a:endParaRPr lang="en-US" sz="2800" b="1" kern="0">
              <a:solidFill>
                <a:srgbClr val="FFFFFF"/>
              </a:solidFill>
              <a:latin typeface="Arial"/>
            </a:endParaRPr>
          </a:p>
        </p:txBody>
      </p:sp>
      <p:sp>
        <p:nvSpPr>
          <p:cNvPr id="14341" name="Down Arrow 67"/>
          <p:cNvSpPr>
            <a:spLocks noChangeArrowheads="1"/>
          </p:cNvSpPr>
          <p:nvPr/>
        </p:nvSpPr>
        <p:spPr bwMode="auto">
          <a:xfrm rot="10800000">
            <a:off x="5410200" y="6389529"/>
            <a:ext cx="204788" cy="185737"/>
          </a:xfrm>
          <a:prstGeom prst="downArrow">
            <a:avLst>
              <a:gd name="adj1" fmla="val 50000"/>
              <a:gd name="adj2" fmla="val 50000"/>
            </a:avLst>
          </a:prstGeom>
          <a:solidFill>
            <a:srgbClr val="3333FF"/>
          </a:solidFill>
          <a:ln w="25400" algn="ctr">
            <a:solidFill>
              <a:srgbClr val="89A4A7"/>
            </a:solidFill>
            <a:miter lim="800000"/>
            <a:headEnd/>
            <a:tailEnd/>
          </a:ln>
        </p:spPr>
        <p:txBody>
          <a:bodyPr rot="10800000" anchor="ctr"/>
          <a:lstStyle/>
          <a:p>
            <a:pPr algn="ctr">
              <a:defRPr/>
            </a:pPr>
            <a:endParaRPr lang="en-US" sz="2800" b="1" kern="0">
              <a:solidFill>
                <a:srgbClr val="FFFFFF"/>
              </a:solidFill>
              <a:latin typeface="Arial"/>
            </a:endParaRPr>
          </a:p>
        </p:txBody>
      </p:sp>
      <p:sp>
        <p:nvSpPr>
          <p:cNvPr id="14342" name="Down Arrow 67"/>
          <p:cNvSpPr>
            <a:spLocks noChangeArrowheads="1"/>
          </p:cNvSpPr>
          <p:nvPr/>
        </p:nvSpPr>
        <p:spPr bwMode="auto">
          <a:xfrm>
            <a:off x="5413375" y="4544854"/>
            <a:ext cx="204788" cy="185737"/>
          </a:xfrm>
          <a:prstGeom prst="downArrow">
            <a:avLst>
              <a:gd name="adj1" fmla="val 50000"/>
              <a:gd name="adj2" fmla="val 50000"/>
            </a:avLst>
          </a:prstGeom>
          <a:solidFill>
            <a:srgbClr val="558ED5"/>
          </a:solidFill>
          <a:ln w="25400" algn="ctr">
            <a:solidFill>
              <a:srgbClr val="89A4A7"/>
            </a:solidFill>
            <a:miter lim="800000"/>
            <a:headEnd/>
            <a:tailEnd/>
          </a:ln>
        </p:spPr>
        <p:txBody>
          <a:bodyPr anchor="ctr"/>
          <a:lstStyle/>
          <a:p>
            <a:pPr algn="ctr">
              <a:defRPr/>
            </a:pPr>
            <a:endParaRPr lang="en-US" sz="2800" b="1" kern="0">
              <a:solidFill>
                <a:srgbClr val="FFFFFF"/>
              </a:solidFill>
              <a:latin typeface="Arial"/>
            </a:endParaRPr>
          </a:p>
        </p:txBody>
      </p:sp>
      <p:sp>
        <p:nvSpPr>
          <p:cNvPr id="14343" name="Down Arrow 67"/>
          <p:cNvSpPr>
            <a:spLocks noChangeArrowheads="1"/>
          </p:cNvSpPr>
          <p:nvPr/>
        </p:nvSpPr>
        <p:spPr bwMode="auto">
          <a:xfrm>
            <a:off x="5405438" y="5265579"/>
            <a:ext cx="204787" cy="185737"/>
          </a:xfrm>
          <a:prstGeom prst="downArrow">
            <a:avLst>
              <a:gd name="adj1" fmla="val 50000"/>
              <a:gd name="adj2" fmla="val 50000"/>
            </a:avLst>
          </a:prstGeom>
          <a:solidFill>
            <a:srgbClr val="558ED5"/>
          </a:solidFill>
          <a:ln w="25400" algn="ctr">
            <a:solidFill>
              <a:srgbClr val="89A4A7"/>
            </a:solidFill>
            <a:miter lim="800000"/>
            <a:headEnd/>
            <a:tailEnd/>
          </a:ln>
        </p:spPr>
        <p:txBody>
          <a:bodyPr anchor="ctr"/>
          <a:lstStyle/>
          <a:p>
            <a:pPr algn="ctr">
              <a:defRPr/>
            </a:pPr>
            <a:endParaRPr lang="en-US" sz="2800" b="1" kern="0">
              <a:solidFill>
                <a:srgbClr val="FFFFFF"/>
              </a:solidFill>
              <a:latin typeface="Arial"/>
            </a:endParaRPr>
          </a:p>
        </p:txBody>
      </p:sp>
      <p:sp>
        <p:nvSpPr>
          <p:cNvPr id="14344" name="Down Arrow 67"/>
          <p:cNvSpPr>
            <a:spLocks noChangeArrowheads="1"/>
          </p:cNvSpPr>
          <p:nvPr/>
        </p:nvSpPr>
        <p:spPr bwMode="auto">
          <a:xfrm>
            <a:off x="5411788" y="6025991"/>
            <a:ext cx="204787" cy="185738"/>
          </a:xfrm>
          <a:prstGeom prst="downArrow">
            <a:avLst>
              <a:gd name="adj1" fmla="val 50000"/>
              <a:gd name="adj2" fmla="val 50000"/>
            </a:avLst>
          </a:prstGeom>
          <a:solidFill>
            <a:srgbClr val="558ED5"/>
          </a:solidFill>
          <a:ln w="25400" algn="ctr">
            <a:solidFill>
              <a:srgbClr val="89A4A7"/>
            </a:solidFill>
            <a:miter lim="800000"/>
            <a:headEnd/>
            <a:tailEnd/>
          </a:ln>
        </p:spPr>
        <p:txBody>
          <a:bodyPr anchor="ctr"/>
          <a:lstStyle/>
          <a:p>
            <a:pPr algn="ctr">
              <a:defRPr/>
            </a:pPr>
            <a:endParaRPr lang="en-US" sz="2800" b="1" kern="0">
              <a:solidFill>
                <a:srgbClr val="FFFFFF"/>
              </a:solidFill>
              <a:latin typeface="Arial"/>
            </a:endParaRPr>
          </a:p>
        </p:txBody>
      </p:sp>
      <p:sp>
        <p:nvSpPr>
          <p:cNvPr id="95" name="Rectangle 94"/>
          <p:cNvSpPr/>
          <p:nvPr/>
        </p:nvSpPr>
        <p:spPr bwMode="auto">
          <a:xfrm>
            <a:off x="5531325" y="1265274"/>
            <a:ext cx="93298" cy="2600924"/>
          </a:xfrm>
          <a:prstGeom prst="rect">
            <a:avLst/>
          </a:prstGeom>
          <a:solidFill>
            <a:schemeClr val="accent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b="1">
              <a:solidFill>
                <a:srgbClr val="FFFFFF"/>
              </a:solidFill>
            </a:endParaRPr>
          </a:p>
        </p:txBody>
      </p:sp>
      <p:sp>
        <p:nvSpPr>
          <p:cNvPr id="96" name="Block Arc 44"/>
          <p:cNvSpPr>
            <a:spLocks/>
          </p:cNvSpPr>
          <p:nvPr/>
        </p:nvSpPr>
        <p:spPr bwMode="auto">
          <a:xfrm>
            <a:off x="5521166" y="1039564"/>
            <a:ext cx="441325" cy="442913"/>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bg1"/>
          </a:solidFill>
          <a:ln w="12700" cap="flat" cmpd="sng" algn="ctr">
            <a:solidFill>
              <a:schemeClr val="tx1"/>
            </a:solidFill>
            <a:prstDash val="solid"/>
            <a:round/>
            <a:headEnd type="none" w="lg" len="med"/>
            <a:tailEnd type="none" w="lg" len="med"/>
          </a:ln>
        </p:spPr>
        <p:txBody>
          <a:bodyPr anchor="ctr">
            <a:spAutoFit/>
          </a:bodyPr>
          <a:lstStyle/>
          <a:p>
            <a:pPr eaLnBrk="0" fontAlgn="base" hangingPunct="0">
              <a:spcBef>
                <a:spcPct val="0"/>
              </a:spcBef>
              <a:spcAft>
                <a:spcPct val="0"/>
              </a:spcAft>
            </a:pPr>
            <a:endParaRPr lang="en-US" sz="2800" b="1">
              <a:solidFill>
                <a:srgbClr val="000000"/>
              </a:solidFill>
            </a:endParaRPr>
          </a:p>
        </p:txBody>
      </p:sp>
      <p:grpSp>
        <p:nvGrpSpPr>
          <p:cNvPr id="3" name="Group 329"/>
          <p:cNvGrpSpPr>
            <a:grpSpLocks/>
          </p:cNvGrpSpPr>
          <p:nvPr/>
        </p:nvGrpSpPr>
        <p:grpSpPr bwMode="auto">
          <a:xfrm rot="10800000">
            <a:off x="6280150" y="900657"/>
            <a:ext cx="255588" cy="376238"/>
            <a:chOff x="1440" y="3168"/>
            <a:chExt cx="192" cy="288"/>
          </a:xfrm>
        </p:grpSpPr>
        <p:sp>
          <p:nvSpPr>
            <p:cNvPr id="99" name="Rectangle 330"/>
            <p:cNvSpPr>
              <a:spLocks noChangeArrowheads="1"/>
            </p:cNvSpPr>
            <p:nvPr/>
          </p:nvSpPr>
          <p:spPr bwMode="auto">
            <a:xfrm>
              <a:off x="1440" y="3168"/>
              <a:ext cx="96" cy="288"/>
            </a:xfrm>
            <a:prstGeom prst="rect">
              <a:avLst/>
            </a:prstGeom>
            <a:solidFill>
              <a:schemeClr val="bg1"/>
            </a:solidFill>
            <a:ln w="12700">
              <a:solidFill>
                <a:schemeClr val="tx1"/>
              </a:solidFill>
              <a:miter lim="800000"/>
              <a:headEnd/>
              <a:tailEnd/>
            </a:ln>
          </p:spPr>
          <p:txBody>
            <a:bodyPr rot="10800000" wrap="none" anchor="ctr"/>
            <a:lstStyle/>
            <a:p>
              <a:pPr algn="ctr" fontAlgn="base">
                <a:spcBef>
                  <a:spcPct val="0"/>
                </a:spcBef>
                <a:spcAft>
                  <a:spcPct val="0"/>
                </a:spcAft>
              </a:pPr>
              <a:endParaRPr lang="en-US" sz="2800" b="1">
                <a:solidFill>
                  <a:srgbClr val="000000"/>
                </a:solidFill>
                <a:latin typeface="Calibri" pitchFamily="34" charset="0"/>
              </a:endParaRPr>
            </a:p>
          </p:txBody>
        </p:sp>
        <p:sp>
          <p:nvSpPr>
            <p:cNvPr id="100" name="Rectangle 331"/>
            <p:cNvSpPr>
              <a:spLocks noChangeArrowheads="1"/>
            </p:cNvSpPr>
            <p:nvPr/>
          </p:nvSpPr>
          <p:spPr bwMode="auto">
            <a:xfrm>
              <a:off x="1536" y="3264"/>
              <a:ext cx="96" cy="96"/>
            </a:xfrm>
            <a:prstGeom prst="rect">
              <a:avLst/>
            </a:prstGeom>
            <a:solidFill>
              <a:schemeClr val="bg1"/>
            </a:solidFill>
            <a:ln w="12700">
              <a:solidFill>
                <a:schemeClr val="tx1"/>
              </a:solidFill>
              <a:miter lim="800000"/>
              <a:headEnd/>
              <a:tailEnd/>
            </a:ln>
          </p:spPr>
          <p:txBody>
            <a:bodyPr rot="10800000" wrap="none" anchor="ctr"/>
            <a:lstStyle/>
            <a:p>
              <a:pPr algn="ctr" fontAlgn="base">
                <a:spcBef>
                  <a:spcPct val="0"/>
                </a:spcBef>
                <a:spcAft>
                  <a:spcPct val="0"/>
                </a:spcAft>
              </a:pPr>
              <a:endParaRPr lang="en-US" sz="2800" b="1">
                <a:solidFill>
                  <a:srgbClr val="000000"/>
                </a:solidFill>
                <a:latin typeface="Calibri" pitchFamily="34" charset="0"/>
              </a:endParaRPr>
            </a:p>
          </p:txBody>
        </p:sp>
      </p:grpSp>
      <p:sp>
        <p:nvSpPr>
          <p:cNvPr id="101" name="Rectangle 100"/>
          <p:cNvSpPr/>
          <p:nvPr/>
        </p:nvSpPr>
        <p:spPr bwMode="auto">
          <a:xfrm>
            <a:off x="4898628" y="3858655"/>
            <a:ext cx="1240235" cy="83345"/>
          </a:xfrm>
          <a:prstGeom prst="rect">
            <a:avLst/>
          </a:prstGeom>
          <a:solidFill>
            <a:schemeClr val="accent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b="1">
              <a:solidFill>
                <a:srgbClr val="FFFFFF"/>
              </a:solidFill>
            </a:endParaRPr>
          </a:p>
        </p:txBody>
      </p:sp>
      <p:sp>
        <p:nvSpPr>
          <p:cNvPr id="102" name="Rectangle 101"/>
          <p:cNvSpPr/>
          <p:nvPr/>
        </p:nvSpPr>
        <p:spPr bwMode="auto">
          <a:xfrm>
            <a:off x="5741828" y="1047502"/>
            <a:ext cx="538322" cy="93663"/>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mtClean="0">
              <a:solidFill>
                <a:srgbClr val="000000"/>
              </a:solidFill>
              <a:latin typeface="Arial" charset="0"/>
            </a:endParaRPr>
          </a:p>
        </p:txBody>
      </p:sp>
      <p:sp>
        <p:nvSpPr>
          <p:cNvPr id="104" name="Freeform 67"/>
          <p:cNvSpPr>
            <a:spLocks/>
          </p:cNvSpPr>
          <p:nvPr/>
        </p:nvSpPr>
        <p:spPr bwMode="auto">
          <a:xfrm>
            <a:off x="4320205" y="1300494"/>
            <a:ext cx="190500" cy="63500"/>
          </a:xfrm>
          <a:custGeom>
            <a:avLst/>
            <a:gdLst/>
            <a:ahLst/>
            <a:cxnLst>
              <a:cxn ang="0">
                <a:pos x="0" y="12"/>
              </a:cxn>
              <a:cxn ang="0">
                <a:pos x="90" y="12"/>
              </a:cxn>
              <a:cxn ang="0">
                <a:pos x="168" y="84"/>
              </a:cxn>
            </a:cxnLst>
            <a:rect l="0" t="0" r="r" b="b"/>
            <a:pathLst>
              <a:path w="168" h="84">
                <a:moveTo>
                  <a:pt x="0" y="12"/>
                </a:moveTo>
                <a:cubicBezTo>
                  <a:pt x="31" y="6"/>
                  <a:pt x="62" y="0"/>
                  <a:pt x="90" y="12"/>
                </a:cubicBezTo>
                <a:cubicBezTo>
                  <a:pt x="118" y="24"/>
                  <a:pt x="143" y="54"/>
                  <a:pt x="168" y="84"/>
                </a:cubicBezTo>
              </a:path>
            </a:pathLst>
          </a:custGeom>
          <a:solidFill>
            <a:srgbClr val="3399FF"/>
          </a:solidFill>
          <a:ln w="76200" cmpd="sng">
            <a:solidFill>
              <a:srgbClr val="3399FF"/>
            </a:solidFill>
            <a:round/>
            <a:headEnd/>
            <a:tailEnd/>
          </a:ln>
          <a:effectLst/>
        </p:spPr>
        <p:txBody>
          <a:bodyPr/>
          <a:lstStyle/>
          <a:p>
            <a:pPr eaLnBrk="0" fontAlgn="base" hangingPunct="0">
              <a:spcBef>
                <a:spcPct val="0"/>
              </a:spcBef>
              <a:spcAft>
                <a:spcPct val="0"/>
              </a:spcAft>
            </a:pPr>
            <a:endParaRPr lang="en-US" sz="2800" b="1">
              <a:solidFill>
                <a:srgbClr val="000000"/>
              </a:solidFill>
            </a:endParaRPr>
          </a:p>
        </p:txBody>
      </p:sp>
      <p:grpSp>
        <p:nvGrpSpPr>
          <p:cNvPr id="4" name="Group 192"/>
          <p:cNvGrpSpPr/>
          <p:nvPr/>
        </p:nvGrpSpPr>
        <p:grpSpPr>
          <a:xfrm>
            <a:off x="6424801" y="1254642"/>
            <a:ext cx="784525" cy="5510014"/>
            <a:chOff x="6424801" y="1254642"/>
            <a:chExt cx="784525" cy="5510014"/>
          </a:xfrm>
        </p:grpSpPr>
        <p:sp>
          <p:nvSpPr>
            <p:cNvPr id="106" name="Rectangle 105"/>
            <p:cNvSpPr/>
            <p:nvPr/>
          </p:nvSpPr>
          <p:spPr bwMode="auto">
            <a:xfrm>
              <a:off x="6426569" y="1254642"/>
              <a:ext cx="91189" cy="5220586"/>
            </a:xfrm>
            <a:prstGeom prst="rect">
              <a:avLst/>
            </a:prstGeom>
            <a:solidFill>
              <a:srgbClr val="339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b="1">
                <a:solidFill>
                  <a:srgbClr val="FFFFFF"/>
                </a:solidFill>
              </a:endParaRPr>
            </a:p>
          </p:txBody>
        </p:sp>
        <p:sp>
          <p:nvSpPr>
            <p:cNvPr id="109" name="Rectangle 108"/>
            <p:cNvSpPr/>
            <p:nvPr/>
          </p:nvSpPr>
          <p:spPr bwMode="auto">
            <a:xfrm>
              <a:off x="6758432" y="3936752"/>
              <a:ext cx="91440" cy="2549108"/>
            </a:xfrm>
            <a:prstGeom prst="rect">
              <a:avLst/>
            </a:prstGeom>
            <a:solidFill>
              <a:srgbClr val="3399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b="1">
                <a:solidFill>
                  <a:srgbClr val="FFFFFF"/>
                </a:solidFill>
              </a:endParaRPr>
            </a:p>
          </p:txBody>
        </p:sp>
        <p:sp>
          <p:nvSpPr>
            <p:cNvPr id="110" name="Block Arc 44"/>
            <p:cNvSpPr>
              <a:spLocks/>
            </p:cNvSpPr>
            <p:nvPr/>
          </p:nvSpPr>
          <p:spPr bwMode="auto">
            <a:xfrm>
              <a:off x="6750334" y="3730615"/>
              <a:ext cx="441325" cy="442913"/>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3399FF"/>
            </a:solidFill>
            <a:ln w="12700" cap="flat" cmpd="sng" algn="ctr">
              <a:solidFill>
                <a:schemeClr val="tx1"/>
              </a:solidFill>
              <a:prstDash val="solid"/>
              <a:round/>
              <a:headEnd type="none" w="lg" len="med"/>
              <a:tailEnd type="none" w="lg" len="med"/>
            </a:ln>
          </p:spPr>
          <p:txBody>
            <a:bodyPr anchor="ctr">
              <a:spAutoFit/>
            </a:bodyPr>
            <a:lstStyle/>
            <a:p>
              <a:pPr eaLnBrk="0" fontAlgn="base" hangingPunct="0">
                <a:spcBef>
                  <a:spcPct val="0"/>
                </a:spcBef>
                <a:spcAft>
                  <a:spcPct val="0"/>
                </a:spcAft>
              </a:pPr>
              <a:endParaRPr lang="en-US" sz="2800" b="1">
                <a:solidFill>
                  <a:srgbClr val="000000"/>
                </a:solidFill>
              </a:endParaRPr>
            </a:p>
          </p:txBody>
        </p:sp>
        <p:grpSp>
          <p:nvGrpSpPr>
            <p:cNvPr id="5" name="Group 191"/>
            <p:cNvGrpSpPr/>
            <p:nvPr/>
          </p:nvGrpSpPr>
          <p:grpSpPr>
            <a:xfrm>
              <a:off x="6424801" y="6257420"/>
              <a:ext cx="784525" cy="507236"/>
              <a:chOff x="6424801" y="5321716"/>
              <a:chExt cx="784525" cy="507236"/>
            </a:xfrm>
          </p:grpSpPr>
          <p:grpSp>
            <p:nvGrpSpPr>
              <p:cNvPr id="6" name="Group 99"/>
              <p:cNvGrpSpPr/>
              <p:nvPr/>
            </p:nvGrpSpPr>
            <p:grpSpPr>
              <a:xfrm rot="5400000">
                <a:off x="6693428" y="5487856"/>
                <a:ext cx="223645" cy="336234"/>
                <a:chOff x="6280150" y="1319213"/>
                <a:chExt cx="255588" cy="376238"/>
              </a:xfrm>
            </p:grpSpPr>
            <p:sp>
              <p:nvSpPr>
                <p:cNvPr id="115" name="Rectangle 330"/>
                <p:cNvSpPr>
                  <a:spLocks noChangeArrowheads="1"/>
                </p:cNvSpPr>
                <p:nvPr/>
              </p:nvSpPr>
              <p:spPr bwMode="auto">
                <a:xfrm rot="10800000">
                  <a:off x="6407944" y="1319213"/>
                  <a:ext cx="127794" cy="376238"/>
                </a:xfrm>
                <a:prstGeom prst="rect">
                  <a:avLst/>
                </a:prstGeom>
                <a:solidFill>
                  <a:srgbClr val="3399FF"/>
                </a:solidFill>
                <a:ln w="12700">
                  <a:solidFill>
                    <a:schemeClr val="tx1"/>
                  </a:solidFill>
                  <a:miter lim="800000"/>
                  <a:headEnd/>
                  <a:tailEnd/>
                </a:ln>
              </p:spPr>
              <p:txBody>
                <a:bodyPr rot="10800000" wrap="none" anchor="ctr"/>
                <a:lstStyle/>
                <a:p>
                  <a:pPr algn="ctr" fontAlgn="base">
                    <a:spcBef>
                      <a:spcPct val="0"/>
                    </a:spcBef>
                    <a:spcAft>
                      <a:spcPct val="0"/>
                    </a:spcAft>
                  </a:pPr>
                  <a:endParaRPr lang="en-US" sz="2800" b="1">
                    <a:solidFill>
                      <a:srgbClr val="000000"/>
                    </a:solidFill>
                    <a:latin typeface="Calibri" pitchFamily="34" charset="0"/>
                  </a:endParaRPr>
                </a:p>
              </p:txBody>
            </p:sp>
            <p:sp>
              <p:nvSpPr>
                <p:cNvPr id="116" name="Rectangle 331"/>
                <p:cNvSpPr>
                  <a:spLocks noChangeArrowheads="1"/>
                </p:cNvSpPr>
                <p:nvPr/>
              </p:nvSpPr>
              <p:spPr bwMode="auto">
                <a:xfrm rot="10800000">
                  <a:off x="6280150" y="1444626"/>
                  <a:ext cx="127794" cy="125413"/>
                </a:xfrm>
                <a:prstGeom prst="rect">
                  <a:avLst/>
                </a:prstGeom>
                <a:solidFill>
                  <a:srgbClr val="3399FF"/>
                </a:solidFill>
                <a:ln w="12700">
                  <a:solidFill>
                    <a:schemeClr val="tx1"/>
                  </a:solidFill>
                  <a:miter lim="800000"/>
                  <a:headEnd/>
                  <a:tailEnd/>
                </a:ln>
              </p:spPr>
              <p:txBody>
                <a:bodyPr rot="10800000" wrap="none" anchor="ctr"/>
                <a:lstStyle/>
                <a:p>
                  <a:pPr algn="ctr" fontAlgn="base">
                    <a:spcBef>
                      <a:spcPct val="0"/>
                    </a:spcBef>
                    <a:spcAft>
                      <a:spcPct val="0"/>
                    </a:spcAft>
                  </a:pPr>
                  <a:endParaRPr lang="en-US" sz="2800" b="1">
                    <a:solidFill>
                      <a:srgbClr val="000000"/>
                    </a:solidFill>
                    <a:latin typeface="Calibri" pitchFamily="34" charset="0"/>
                  </a:endParaRPr>
                </a:p>
              </p:txBody>
            </p:sp>
          </p:grpSp>
          <p:sp>
            <p:nvSpPr>
              <p:cNvPr id="108" name="Block Arc 44"/>
              <p:cNvSpPr>
                <a:spLocks/>
              </p:cNvSpPr>
              <p:nvPr/>
            </p:nvSpPr>
            <p:spPr bwMode="auto">
              <a:xfrm rot="16200000">
                <a:off x="6425595" y="5320922"/>
                <a:ext cx="441325" cy="442913"/>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rgbClr val="3399FF"/>
              </a:solidFill>
              <a:ln w="12700" cap="flat" cmpd="sng" algn="ctr">
                <a:solidFill>
                  <a:schemeClr val="tx1"/>
                </a:solidFill>
                <a:prstDash val="solid"/>
                <a:round/>
                <a:headEnd type="none" w="lg" len="med"/>
                <a:tailEnd type="none" w="lg" len="med"/>
              </a:ln>
            </p:spPr>
            <p:txBody>
              <a:bodyPr anchor="ctr">
                <a:spAutoFit/>
              </a:bodyPr>
              <a:lstStyle/>
              <a:p>
                <a:pPr eaLnBrk="0" fontAlgn="base" hangingPunct="0">
                  <a:spcBef>
                    <a:spcPct val="0"/>
                  </a:spcBef>
                  <a:spcAft>
                    <a:spcPct val="0"/>
                  </a:spcAft>
                </a:pPr>
                <a:endParaRPr lang="en-US" sz="2800" b="1">
                  <a:solidFill>
                    <a:srgbClr val="000000"/>
                  </a:solidFill>
                </a:endParaRPr>
              </a:p>
            </p:txBody>
          </p:sp>
          <p:grpSp>
            <p:nvGrpSpPr>
              <p:cNvPr id="8" name="Group 106"/>
              <p:cNvGrpSpPr/>
              <p:nvPr/>
            </p:nvGrpSpPr>
            <p:grpSpPr>
              <a:xfrm rot="16200000">
                <a:off x="6951357" y="5570983"/>
                <a:ext cx="246063" cy="269875"/>
                <a:chOff x="6346031" y="891382"/>
                <a:chExt cx="246063" cy="269875"/>
              </a:xfrm>
            </p:grpSpPr>
            <p:sp>
              <p:nvSpPr>
                <p:cNvPr id="112" name="Oval 55"/>
                <p:cNvSpPr>
                  <a:spLocks noChangeArrowheads="1"/>
                </p:cNvSpPr>
                <p:nvPr/>
              </p:nvSpPr>
              <p:spPr bwMode="auto">
                <a:xfrm rot="5400000">
                  <a:off x="6334125" y="903288"/>
                  <a:ext cx="269875" cy="246063"/>
                </a:xfrm>
                <a:prstGeom prst="ellipse">
                  <a:avLst/>
                </a:prstGeom>
                <a:solidFill>
                  <a:schemeClr val="bg1"/>
                </a:solidFill>
                <a:ln w="9525">
                  <a:solidFill>
                    <a:schemeClr val="tx1"/>
                  </a:solidFill>
                  <a:round/>
                  <a:headEnd/>
                  <a:tailEnd/>
                </a:ln>
              </p:spPr>
              <p:txBody>
                <a:bodyPr rot="10800000" vert="eaVert" wrap="none" anchor="ctr"/>
                <a:lstStyle/>
                <a:p>
                  <a:pPr fontAlgn="base">
                    <a:spcBef>
                      <a:spcPct val="0"/>
                    </a:spcBef>
                    <a:spcAft>
                      <a:spcPct val="0"/>
                    </a:spcAft>
                  </a:pPr>
                  <a:endParaRPr lang="en-US" sz="2800" b="1">
                    <a:solidFill>
                      <a:srgbClr val="000000"/>
                    </a:solidFill>
                    <a:latin typeface="Calibri" pitchFamily="34" charset="0"/>
                  </a:endParaRPr>
                </a:p>
              </p:txBody>
            </p:sp>
            <p:sp>
              <p:nvSpPr>
                <p:cNvPr id="113" name="Line 58"/>
                <p:cNvSpPr>
                  <a:spLocks noChangeShapeType="1"/>
                </p:cNvSpPr>
                <p:nvPr/>
              </p:nvSpPr>
              <p:spPr bwMode="auto">
                <a:xfrm rot="5400000" flipH="1">
                  <a:off x="6469063" y="866775"/>
                  <a:ext cx="3175" cy="234950"/>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pPr eaLnBrk="0" fontAlgn="base" hangingPunct="0">
                    <a:spcBef>
                      <a:spcPct val="0"/>
                    </a:spcBef>
                    <a:spcAft>
                      <a:spcPct val="0"/>
                    </a:spcAft>
                  </a:pPr>
                  <a:endParaRPr lang="en-US" sz="2800" b="1">
                    <a:solidFill>
                      <a:srgbClr val="000000"/>
                    </a:solidFill>
                  </a:endParaRPr>
                </a:p>
              </p:txBody>
            </p:sp>
            <p:sp>
              <p:nvSpPr>
                <p:cNvPr id="114" name="Line 59"/>
                <p:cNvSpPr>
                  <a:spLocks noChangeShapeType="1"/>
                </p:cNvSpPr>
                <p:nvPr/>
              </p:nvSpPr>
              <p:spPr bwMode="auto">
                <a:xfrm rot="5400000" flipH="1">
                  <a:off x="6467475" y="957263"/>
                  <a:ext cx="3175" cy="236538"/>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pPr eaLnBrk="0" fontAlgn="base" hangingPunct="0">
                    <a:spcBef>
                      <a:spcPct val="0"/>
                    </a:spcBef>
                    <a:spcAft>
                      <a:spcPct val="0"/>
                    </a:spcAft>
                  </a:pPr>
                  <a:endParaRPr lang="en-US" sz="2800" b="1">
                    <a:solidFill>
                      <a:srgbClr val="000000"/>
                    </a:solidFill>
                  </a:endParaRPr>
                </a:p>
              </p:txBody>
            </p:sp>
          </p:grpSp>
        </p:grpSp>
      </p:grpSp>
      <p:sp>
        <p:nvSpPr>
          <p:cNvPr id="118" name="Rectangle 117"/>
          <p:cNvSpPr/>
          <p:nvPr/>
        </p:nvSpPr>
        <p:spPr bwMode="auto">
          <a:xfrm>
            <a:off x="6441280" y="1265275"/>
            <a:ext cx="64008" cy="3675888"/>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b="1">
              <a:solidFill>
                <a:srgbClr val="FFFFFF"/>
              </a:solidFill>
            </a:endParaRPr>
          </a:p>
        </p:txBody>
      </p:sp>
      <p:cxnSp>
        <p:nvCxnSpPr>
          <p:cNvPr id="121" name="Straight Connector 120"/>
          <p:cNvCxnSpPr/>
          <p:nvPr/>
        </p:nvCxnSpPr>
        <p:spPr bwMode="auto">
          <a:xfrm>
            <a:off x="3519814" y="965672"/>
            <a:ext cx="3206663" cy="0"/>
          </a:xfrm>
          <a:prstGeom prst="line">
            <a:avLst/>
          </a:prstGeom>
          <a:noFill/>
          <a:ln w="12700" cap="flat" cmpd="sng" algn="ctr">
            <a:solidFill>
              <a:schemeClr val="accent2"/>
            </a:solidFill>
            <a:prstDash val="sysDash"/>
            <a:round/>
            <a:headEnd type="none" w="lg" len="med"/>
            <a:tailEnd type="none" w="lg" len="med"/>
          </a:ln>
          <a:effectLst/>
        </p:spPr>
      </p:cxnSp>
      <p:cxnSp>
        <p:nvCxnSpPr>
          <p:cNvPr id="122" name="Straight Connector 121"/>
          <p:cNvCxnSpPr/>
          <p:nvPr/>
        </p:nvCxnSpPr>
        <p:spPr bwMode="auto">
          <a:xfrm>
            <a:off x="3534428" y="1280910"/>
            <a:ext cx="3192049" cy="0"/>
          </a:xfrm>
          <a:prstGeom prst="line">
            <a:avLst/>
          </a:prstGeom>
          <a:noFill/>
          <a:ln w="12700" cap="flat" cmpd="sng" algn="ctr">
            <a:solidFill>
              <a:schemeClr val="accent2"/>
            </a:solidFill>
            <a:prstDash val="sysDash"/>
            <a:round/>
            <a:headEnd type="none" w="lg" len="med"/>
            <a:tailEnd type="none" w="lg" len="med"/>
          </a:ln>
          <a:effectLst/>
        </p:spPr>
      </p:cxnSp>
      <p:cxnSp>
        <p:nvCxnSpPr>
          <p:cNvPr id="123" name="Straight Connector 122"/>
          <p:cNvCxnSpPr/>
          <p:nvPr/>
        </p:nvCxnSpPr>
        <p:spPr bwMode="auto">
          <a:xfrm>
            <a:off x="4901853" y="1019951"/>
            <a:ext cx="1824624" cy="0"/>
          </a:xfrm>
          <a:prstGeom prst="line">
            <a:avLst/>
          </a:prstGeom>
          <a:noFill/>
          <a:ln w="12700" cap="flat" cmpd="sng" algn="ctr">
            <a:solidFill>
              <a:schemeClr val="accent2"/>
            </a:solidFill>
            <a:prstDash val="sysDash"/>
            <a:round/>
            <a:headEnd type="none" w="lg" len="med"/>
            <a:tailEnd type="none" w="lg" len="med"/>
          </a:ln>
          <a:effectLst/>
        </p:spPr>
      </p:cxnSp>
      <p:sp>
        <p:nvSpPr>
          <p:cNvPr id="128" name="Right Brace 127"/>
          <p:cNvSpPr/>
          <p:nvPr/>
        </p:nvSpPr>
        <p:spPr bwMode="auto">
          <a:xfrm>
            <a:off x="6839211" y="953146"/>
            <a:ext cx="100208" cy="338203"/>
          </a:xfrm>
          <a:prstGeom prst="rightBrace">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eaLnBrk="0" fontAlgn="base" hangingPunct="0">
              <a:spcBef>
                <a:spcPct val="50000"/>
              </a:spcBef>
              <a:spcAft>
                <a:spcPct val="0"/>
              </a:spcAft>
            </a:pPr>
            <a:endParaRPr lang="en-US" sz="2800" smtClean="0">
              <a:solidFill>
                <a:srgbClr val="000000"/>
              </a:solidFill>
            </a:endParaRPr>
          </a:p>
        </p:txBody>
      </p:sp>
      <p:sp>
        <p:nvSpPr>
          <p:cNvPr id="137" name="Rectangle 169"/>
          <p:cNvSpPr>
            <a:spLocks noChangeArrowheads="1"/>
          </p:cNvSpPr>
          <p:nvPr/>
        </p:nvSpPr>
        <p:spPr bwMode="auto">
          <a:xfrm flipV="1">
            <a:off x="3543300" y="4435695"/>
            <a:ext cx="1322388" cy="63500"/>
          </a:xfrm>
          <a:prstGeom prst="rect">
            <a:avLst/>
          </a:prstGeom>
          <a:solidFill>
            <a:schemeClr val="accent3"/>
          </a:solidFill>
          <a:ln w="12700" algn="ctr">
            <a:solidFill>
              <a:schemeClr val="tx1"/>
            </a:solidFill>
            <a:miter lim="800000"/>
            <a:headEnd/>
            <a:tailEnd/>
          </a:ln>
        </p:spPr>
        <p:txBody>
          <a:bodyPr rot="10800000" anchor="ctr"/>
          <a:lstStyle/>
          <a:p>
            <a:pPr algn="ctr">
              <a:defRPr/>
            </a:pPr>
            <a:endParaRPr lang="en-US" sz="2800" b="1">
              <a:solidFill>
                <a:srgbClr val="FFFFFF"/>
              </a:solidFill>
            </a:endParaRPr>
          </a:p>
        </p:txBody>
      </p:sp>
      <p:sp>
        <p:nvSpPr>
          <p:cNvPr id="138" name="Rectangle 169"/>
          <p:cNvSpPr>
            <a:spLocks noChangeArrowheads="1"/>
          </p:cNvSpPr>
          <p:nvPr/>
        </p:nvSpPr>
        <p:spPr bwMode="auto">
          <a:xfrm flipV="1">
            <a:off x="4051300" y="5507257"/>
            <a:ext cx="825500" cy="61913"/>
          </a:xfrm>
          <a:prstGeom prst="rect">
            <a:avLst/>
          </a:prstGeom>
          <a:solidFill>
            <a:schemeClr val="accent3"/>
          </a:solidFill>
          <a:ln w="12700" algn="ctr">
            <a:solidFill>
              <a:schemeClr val="tx1"/>
            </a:solidFill>
            <a:miter lim="800000"/>
            <a:headEnd/>
            <a:tailEnd/>
          </a:ln>
        </p:spPr>
        <p:txBody>
          <a:bodyPr rot="10800000" anchor="ctr"/>
          <a:lstStyle/>
          <a:p>
            <a:pPr algn="ctr">
              <a:defRPr/>
            </a:pPr>
            <a:endParaRPr lang="en-US" sz="2800" b="1">
              <a:solidFill>
                <a:srgbClr val="FFFFFF"/>
              </a:solidFill>
            </a:endParaRPr>
          </a:p>
        </p:txBody>
      </p:sp>
      <p:sp>
        <p:nvSpPr>
          <p:cNvPr id="139" name="Rectangle 138"/>
          <p:cNvSpPr>
            <a:spLocks noChangeArrowheads="1"/>
          </p:cNvSpPr>
          <p:nvPr/>
        </p:nvSpPr>
        <p:spPr bwMode="auto">
          <a:xfrm flipH="1">
            <a:off x="4144962" y="1562986"/>
            <a:ext cx="64008" cy="3118771"/>
          </a:xfrm>
          <a:prstGeom prst="rect">
            <a:avLst/>
          </a:prstGeom>
          <a:solidFill>
            <a:schemeClr val="accent3"/>
          </a:solidFill>
          <a:ln w="6350" algn="ctr">
            <a:solidFill>
              <a:schemeClr val="tx1"/>
            </a:solidFill>
            <a:miter lim="800000"/>
            <a:headEnd/>
            <a:tailEnd/>
          </a:ln>
        </p:spPr>
        <p:txBody>
          <a:bodyPr anchor="ctr"/>
          <a:lstStyle/>
          <a:p>
            <a:pPr algn="ctr">
              <a:defRPr/>
            </a:pPr>
            <a:endParaRPr lang="en-US" sz="2800" b="1">
              <a:solidFill>
                <a:srgbClr val="FFFFFF"/>
              </a:solidFill>
            </a:endParaRPr>
          </a:p>
        </p:txBody>
      </p:sp>
      <p:sp>
        <p:nvSpPr>
          <p:cNvPr id="140" name="Rectangle 11"/>
          <p:cNvSpPr>
            <a:spLocks noChangeArrowheads="1"/>
          </p:cNvSpPr>
          <p:nvPr/>
        </p:nvSpPr>
        <p:spPr bwMode="auto">
          <a:xfrm flipH="1">
            <a:off x="3127375" y="1541721"/>
            <a:ext cx="62392" cy="3524212"/>
          </a:xfrm>
          <a:prstGeom prst="rect">
            <a:avLst/>
          </a:prstGeom>
          <a:solidFill>
            <a:schemeClr val="accent3"/>
          </a:solidFill>
          <a:ln w="6350" algn="ctr">
            <a:solidFill>
              <a:schemeClr val="tx1"/>
            </a:solidFill>
            <a:miter lim="800000"/>
            <a:headEnd/>
            <a:tailEnd/>
          </a:ln>
        </p:spPr>
        <p:txBody>
          <a:bodyPr anchor="ctr"/>
          <a:lstStyle/>
          <a:p>
            <a:pPr algn="ctr">
              <a:defRPr/>
            </a:pPr>
            <a:endParaRPr lang="en-US" sz="2800" b="1">
              <a:solidFill>
                <a:srgbClr val="FFFFFF"/>
              </a:solidFill>
            </a:endParaRPr>
          </a:p>
        </p:txBody>
      </p:sp>
      <p:sp>
        <p:nvSpPr>
          <p:cNvPr id="141" name="Rectangle 11"/>
          <p:cNvSpPr>
            <a:spLocks noChangeArrowheads="1"/>
          </p:cNvSpPr>
          <p:nvPr/>
        </p:nvSpPr>
        <p:spPr bwMode="auto">
          <a:xfrm flipH="1">
            <a:off x="2908299" y="1573619"/>
            <a:ext cx="64008" cy="4219389"/>
          </a:xfrm>
          <a:prstGeom prst="rect">
            <a:avLst/>
          </a:prstGeom>
          <a:solidFill>
            <a:schemeClr val="accent3"/>
          </a:solidFill>
          <a:ln w="6350" algn="ctr">
            <a:solidFill>
              <a:schemeClr val="tx1"/>
            </a:solidFill>
            <a:miter lim="800000"/>
            <a:headEnd/>
            <a:tailEnd/>
          </a:ln>
        </p:spPr>
        <p:txBody>
          <a:bodyPr anchor="ctr"/>
          <a:lstStyle/>
          <a:p>
            <a:pPr algn="ctr">
              <a:defRPr/>
            </a:pPr>
            <a:endParaRPr lang="en-US" sz="2800" b="1">
              <a:solidFill>
                <a:srgbClr val="FFFFFF"/>
              </a:solidFill>
            </a:endParaRPr>
          </a:p>
        </p:txBody>
      </p:sp>
      <p:sp>
        <p:nvSpPr>
          <p:cNvPr id="142" name="Rectangle 11"/>
          <p:cNvSpPr>
            <a:spLocks noChangeArrowheads="1"/>
          </p:cNvSpPr>
          <p:nvPr/>
        </p:nvSpPr>
        <p:spPr bwMode="auto">
          <a:xfrm flipH="1">
            <a:off x="2668587" y="1520457"/>
            <a:ext cx="63979" cy="4993276"/>
          </a:xfrm>
          <a:prstGeom prst="rect">
            <a:avLst/>
          </a:prstGeom>
          <a:solidFill>
            <a:schemeClr val="accent3"/>
          </a:solidFill>
          <a:ln w="6350" algn="ctr">
            <a:solidFill>
              <a:schemeClr val="tx1"/>
            </a:solidFill>
            <a:miter lim="800000"/>
            <a:headEnd/>
            <a:tailEnd/>
          </a:ln>
        </p:spPr>
        <p:txBody>
          <a:bodyPr anchor="ctr"/>
          <a:lstStyle/>
          <a:p>
            <a:pPr algn="ctr">
              <a:defRPr/>
            </a:pPr>
            <a:endParaRPr lang="en-US" sz="2800" b="1">
              <a:solidFill>
                <a:srgbClr val="FFFFFF"/>
              </a:solidFill>
            </a:endParaRPr>
          </a:p>
        </p:txBody>
      </p:sp>
      <p:cxnSp>
        <p:nvCxnSpPr>
          <p:cNvPr id="145" name="Straight Connector 144"/>
          <p:cNvCxnSpPr/>
          <p:nvPr/>
        </p:nvCxnSpPr>
        <p:spPr bwMode="auto">
          <a:xfrm>
            <a:off x="2590800" y="1536137"/>
            <a:ext cx="1778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46" name="Rectangle 145"/>
          <p:cNvSpPr/>
          <p:nvPr/>
        </p:nvSpPr>
        <p:spPr bwMode="auto">
          <a:xfrm>
            <a:off x="2635250" y="1474224"/>
            <a:ext cx="13652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b="1">
              <a:solidFill>
                <a:srgbClr val="FFFFFF"/>
              </a:solidFill>
            </a:endParaRPr>
          </a:p>
        </p:txBody>
      </p:sp>
      <p:sp>
        <p:nvSpPr>
          <p:cNvPr id="147" name="Rectangle 146"/>
          <p:cNvSpPr/>
          <p:nvPr/>
        </p:nvSpPr>
        <p:spPr bwMode="auto">
          <a:xfrm>
            <a:off x="2863850" y="1474224"/>
            <a:ext cx="13652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b="1">
              <a:solidFill>
                <a:srgbClr val="FFFFFF"/>
              </a:solidFill>
            </a:endParaRPr>
          </a:p>
        </p:txBody>
      </p:sp>
      <p:sp>
        <p:nvSpPr>
          <p:cNvPr id="148" name="Rectangle 147"/>
          <p:cNvSpPr/>
          <p:nvPr/>
        </p:nvSpPr>
        <p:spPr bwMode="auto">
          <a:xfrm>
            <a:off x="3089275" y="1474224"/>
            <a:ext cx="13652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b="1">
              <a:solidFill>
                <a:srgbClr val="FFFFFF"/>
              </a:solidFill>
            </a:endParaRPr>
          </a:p>
        </p:txBody>
      </p:sp>
      <p:cxnSp>
        <p:nvCxnSpPr>
          <p:cNvPr id="149" name="Straight Connector 6"/>
          <p:cNvCxnSpPr>
            <a:cxnSpLocks noChangeShapeType="1"/>
          </p:cNvCxnSpPr>
          <p:nvPr/>
        </p:nvCxnSpPr>
        <p:spPr bwMode="auto">
          <a:xfrm>
            <a:off x="4368800" y="1347224"/>
            <a:ext cx="0" cy="188913"/>
          </a:xfrm>
          <a:prstGeom prst="line">
            <a:avLst/>
          </a:prstGeom>
          <a:noFill/>
          <a:ln w="28575" algn="ctr">
            <a:solidFill>
              <a:schemeClr val="tx1"/>
            </a:solidFill>
            <a:round/>
            <a:headEnd/>
            <a:tailEnd/>
          </a:ln>
          <a:extLst>
            <a:ext uri="{909E8E84-426E-40DD-AFC4-6F175D3DCCD1}">
              <a14:hiddenFill xmlns="" xmlns:a14="http://schemas.microsoft.com/office/drawing/2010/main">
                <a:noFill/>
              </a14:hiddenFill>
            </a:ext>
          </a:extLst>
        </p:spPr>
      </p:cxnSp>
      <p:sp>
        <p:nvSpPr>
          <p:cNvPr id="150" name="Rectangle 149"/>
          <p:cNvSpPr/>
          <p:nvPr/>
        </p:nvSpPr>
        <p:spPr bwMode="auto">
          <a:xfrm>
            <a:off x="2908300" y="1021787"/>
            <a:ext cx="61913" cy="45243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b="1">
              <a:solidFill>
                <a:srgbClr val="FFFFFF"/>
              </a:solidFill>
            </a:endParaRPr>
          </a:p>
        </p:txBody>
      </p:sp>
      <p:sp>
        <p:nvSpPr>
          <p:cNvPr id="152" name="Rectangle 16"/>
          <p:cNvSpPr/>
          <p:nvPr/>
        </p:nvSpPr>
        <p:spPr bwMode="auto">
          <a:xfrm>
            <a:off x="3135313" y="1010674"/>
            <a:ext cx="61913" cy="463550"/>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b="1">
              <a:solidFill>
                <a:srgbClr val="FFFFFF"/>
              </a:solidFill>
            </a:endParaRPr>
          </a:p>
        </p:txBody>
      </p:sp>
      <p:sp>
        <p:nvSpPr>
          <p:cNvPr id="153" name="Rectangle 152"/>
          <p:cNvSpPr/>
          <p:nvPr/>
        </p:nvSpPr>
        <p:spPr bwMode="auto">
          <a:xfrm>
            <a:off x="3362325" y="1024962"/>
            <a:ext cx="61913" cy="449263"/>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b="1">
              <a:solidFill>
                <a:srgbClr val="FFFFFF"/>
              </a:solidFill>
            </a:endParaRPr>
          </a:p>
        </p:txBody>
      </p:sp>
      <p:sp>
        <p:nvSpPr>
          <p:cNvPr id="154" name="Rectangle 169"/>
          <p:cNvSpPr>
            <a:spLocks noChangeArrowheads="1"/>
          </p:cNvSpPr>
          <p:nvPr/>
        </p:nvSpPr>
        <p:spPr bwMode="auto">
          <a:xfrm flipV="1">
            <a:off x="2840038" y="6639145"/>
            <a:ext cx="2036763" cy="63500"/>
          </a:xfrm>
          <a:prstGeom prst="rect">
            <a:avLst/>
          </a:prstGeom>
          <a:solidFill>
            <a:schemeClr val="accent3"/>
          </a:solidFill>
          <a:ln w="12700" algn="ctr">
            <a:solidFill>
              <a:schemeClr val="tx1"/>
            </a:solidFill>
            <a:miter lim="800000"/>
            <a:headEnd/>
            <a:tailEnd/>
          </a:ln>
        </p:spPr>
        <p:txBody>
          <a:bodyPr rot="10800000" anchor="ctr"/>
          <a:lstStyle/>
          <a:p>
            <a:pPr algn="ctr">
              <a:defRPr/>
            </a:pPr>
            <a:endParaRPr lang="en-US" sz="2800" b="1">
              <a:solidFill>
                <a:srgbClr val="FFFFFF"/>
              </a:solidFill>
            </a:endParaRPr>
          </a:p>
        </p:txBody>
      </p:sp>
      <p:sp>
        <p:nvSpPr>
          <p:cNvPr id="155" name="Block Arc 44"/>
          <p:cNvSpPr>
            <a:spLocks/>
          </p:cNvSpPr>
          <p:nvPr/>
        </p:nvSpPr>
        <p:spPr bwMode="auto">
          <a:xfrm rot="16200000">
            <a:off x="2647950" y="6278782"/>
            <a:ext cx="438150" cy="446088"/>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pPr eaLnBrk="0" fontAlgn="base" hangingPunct="0">
              <a:spcBef>
                <a:spcPct val="0"/>
              </a:spcBef>
              <a:spcAft>
                <a:spcPct val="0"/>
              </a:spcAft>
            </a:pPr>
            <a:endParaRPr lang="en-US" sz="2800" b="1">
              <a:solidFill>
                <a:srgbClr val="000000"/>
              </a:solidFill>
            </a:endParaRPr>
          </a:p>
        </p:txBody>
      </p:sp>
      <p:sp>
        <p:nvSpPr>
          <p:cNvPr id="156" name="Rectangle 169"/>
          <p:cNvSpPr>
            <a:spLocks noChangeArrowheads="1"/>
          </p:cNvSpPr>
          <p:nvPr/>
        </p:nvSpPr>
        <p:spPr bwMode="auto">
          <a:xfrm flipV="1">
            <a:off x="3098800" y="5905720"/>
            <a:ext cx="1766888" cy="61913"/>
          </a:xfrm>
          <a:prstGeom prst="rect">
            <a:avLst/>
          </a:prstGeom>
          <a:solidFill>
            <a:schemeClr val="accent3"/>
          </a:solidFill>
          <a:ln w="12700" algn="ctr">
            <a:solidFill>
              <a:schemeClr val="tx1"/>
            </a:solidFill>
            <a:miter lim="800000"/>
            <a:headEnd/>
            <a:tailEnd/>
          </a:ln>
        </p:spPr>
        <p:txBody>
          <a:bodyPr rot="10800000" anchor="ctr"/>
          <a:lstStyle/>
          <a:p>
            <a:pPr algn="ctr">
              <a:defRPr/>
            </a:pPr>
            <a:endParaRPr lang="en-US" sz="2800" b="1">
              <a:solidFill>
                <a:srgbClr val="FFFFFF"/>
              </a:solidFill>
            </a:endParaRPr>
          </a:p>
        </p:txBody>
      </p:sp>
      <p:sp>
        <p:nvSpPr>
          <p:cNvPr id="157" name="Block Arc 44"/>
          <p:cNvSpPr>
            <a:spLocks/>
          </p:cNvSpPr>
          <p:nvPr/>
        </p:nvSpPr>
        <p:spPr bwMode="auto">
          <a:xfrm rot="16200000">
            <a:off x="2887663" y="5543770"/>
            <a:ext cx="438150" cy="447675"/>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pPr eaLnBrk="0" fontAlgn="base" hangingPunct="0">
              <a:spcBef>
                <a:spcPct val="0"/>
              </a:spcBef>
              <a:spcAft>
                <a:spcPct val="0"/>
              </a:spcAft>
            </a:pPr>
            <a:endParaRPr lang="en-US" sz="2800" b="1">
              <a:solidFill>
                <a:srgbClr val="000000"/>
              </a:solidFill>
            </a:endParaRPr>
          </a:p>
        </p:txBody>
      </p:sp>
      <p:sp>
        <p:nvSpPr>
          <p:cNvPr id="158" name="Rectangle 169"/>
          <p:cNvSpPr>
            <a:spLocks noChangeArrowheads="1"/>
          </p:cNvSpPr>
          <p:nvPr/>
        </p:nvSpPr>
        <p:spPr bwMode="auto">
          <a:xfrm flipV="1">
            <a:off x="3289300" y="5129432"/>
            <a:ext cx="1576388" cy="61913"/>
          </a:xfrm>
          <a:prstGeom prst="rect">
            <a:avLst/>
          </a:prstGeom>
          <a:solidFill>
            <a:schemeClr val="accent3"/>
          </a:solidFill>
          <a:ln w="12700" algn="ctr">
            <a:solidFill>
              <a:schemeClr val="tx1"/>
            </a:solidFill>
            <a:miter lim="800000"/>
            <a:headEnd/>
            <a:tailEnd/>
          </a:ln>
        </p:spPr>
        <p:txBody>
          <a:bodyPr rot="10800000" anchor="ctr"/>
          <a:lstStyle/>
          <a:p>
            <a:pPr algn="ctr">
              <a:defRPr/>
            </a:pPr>
            <a:endParaRPr lang="en-US" sz="2800" b="1">
              <a:solidFill>
                <a:srgbClr val="FFFFFF"/>
              </a:solidFill>
            </a:endParaRPr>
          </a:p>
        </p:txBody>
      </p:sp>
      <p:sp>
        <p:nvSpPr>
          <p:cNvPr id="159" name="Block Arc 44"/>
          <p:cNvSpPr>
            <a:spLocks/>
          </p:cNvSpPr>
          <p:nvPr/>
        </p:nvSpPr>
        <p:spPr bwMode="auto">
          <a:xfrm rot="16200000">
            <a:off x="3114675" y="4778595"/>
            <a:ext cx="438150" cy="446088"/>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pPr eaLnBrk="0" fontAlgn="base" hangingPunct="0">
              <a:spcBef>
                <a:spcPct val="0"/>
              </a:spcBef>
              <a:spcAft>
                <a:spcPct val="0"/>
              </a:spcAft>
            </a:pPr>
            <a:endParaRPr lang="en-US" sz="2800" b="1">
              <a:solidFill>
                <a:srgbClr val="000000"/>
              </a:solidFill>
            </a:endParaRPr>
          </a:p>
        </p:txBody>
      </p:sp>
      <p:sp>
        <p:nvSpPr>
          <p:cNvPr id="160" name="Rectangle 11"/>
          <p:cNvSpPr>
            <a:spLocks noChangeArrowheads="1"/>
          </p:cNvSpPr>
          <p:nvPr/>
        </p:nvSpPr>
        <p:spPr bwMode="auto">
          <a:xfrm flipH="1">
            <a:off x="3354386" y="1562986"/>
            <a:ext cx="64008" cy="2747297"/>
          </a:xfrm>
          <a:prstGeom prst="rect">
            <a:avLst/>
          </a:prstGeom>
          <a:solidFill>
            <a:schemeClr val="accent3"/>
          </a:solidFill>
          <a:ln w="6350" algn="ctr">
            <a:solidFill>
              <a:schemeClr val="tx1"/>
            </a:solidFill>
            <a:miter lim="800000"/>
            <a:headEnd/>
            <a:tailEnd/>
          </a:ln>
        </p:spPr>
        <p:txBody>
          <a:bodyPr anchor="ctr"/>
          <a:lstStyle/>
          <a:p>
            <a:pPr algn="ctr">
              <a:defRPr/>
            </a:pPr>
            <a:endParaRPr lang="en-US" sz="2800" b="1">
              <a:solidFill>
                <a:srgbClr val="FFFFFF"/>
              </a:solidFill>
            </a:endParaRPr>
          </a:p>
        </p:txBody>
      </p:sp>
      <p:sp>
        <p:nvSpPr>
          <p:cNvPr id="161" name="Rectangle 160"/>
          <p:cNvSpPr/>
          <p:nvPr/>
        </p:nvSpPr>
        <p:spPr bwMode="auto">
          <a:xfrm>
            <a:off x="3317875" y="1474224"/>
            <a:ext cx="134938"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b="1">
              <a:solidFill>
                <a:srgbClr val="FFFFFF"/>
              </a:solidFill>
            </a:endParaRPr>
          </a:p>
        </p:txBody>
      </p:sp>
      <p:sp>
        <p:nvSpPr>
          <p:cNvPr id="162" name="Block Arc 44"/>
          <p:cNvSpPr>
            <a:spLocks/>
          </p:cNvSpPr>
          <p:nvPr/>
        </p:nvSpPr>
        <p:spPr bwMode="auto">
          <a:xfrm rot="16200000">
            <a:off x="3336925" y="4076920"/>
            <a:ext cx="438150" cy="446088"/>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pPr eaLnBrk="0" fontAlgn="base" hangingPunct="0">
              <a:spcBef>
                <a:spcPct val="0"/>
              </a:spcBef>
              <a:spcAft>
                <a:spcPct val="0"/>
              </a:spcAft>
            </a:pPr>
            <a:endParaRPr lang="en-US" sz="2800" b="1">
              <a:solidFill>
                <a:srgbClr val="000000"/>
              </a:solidFill>
            </a:endParaRPr>
          </a:p>
        </p:txBody>
      </p:sp>
      <p:sp>
        <p:nvSpPr>
          <p:cNvPr id="163" name="Rectangle 169"/>
          <p:cNvSpPr>
            <a:spLocks noChangeArrowheads="1"/>
          </p:cNvSpPr>
          <p:nvPr/>
        </p:nvSpPr>
        <p:spPr bwMode="auto">
          <a:xfrm flipV="1">
            <a:off x="3830638" y="6261320"/>
            <a:ext cx="1035050" cy="61913"/>
          </a:xfrm>
          <a:prstGeom prst="rect">
            <a:avLst/>
          </a:prstGeom>
          <a:solidFill>
            <a:schemeClr val="accent3"/>
          </a:solidFill>
          <a:ln w="12700" algn="ctr">
            <a:solidFill>
              <a:schemeClr val="tx1"/>
            </a:solidFill>
            <a:miter lim="800000"/>
            <a:headEnd/>
            <a:tailEnd/>
          </a:ln>
        </p:spPr>
        <p:txBody>
          <a:bodyPr rot="10800000" anchor="ctr"/>
          <a:lstStyle/>
          <a:p>
            <a:pPr algn="ctr">
              <a:defRPr/>
            </a:pPr>
            <a:endParaRPr lang="en-US" sz="2800" b="1">
              <a:solidFill>
                <a:srgbClr val="FFFFFF"/>
              </a:solidFill>
            </a:endParaRPr>
          </a:p>
        </p:txBody>
      </p:sp>
      <p:sp>
        <p:nvSpPr>
          <p:cNvPr id="165" name="Rectangle 11"/>
          <p:cNvSpPr>
            <a:spLocks noChangeArrowheads="1"/>
          </p:cNvSpPr>
          <p:nvPr/>
        </p:nvSpPr>
        <p:spPr bwMode="auto">
          <a:xfrm flipH="1">
            <a:off x="3924300" y="1562986"/>
            <a:ext cx="62909" cy="3817272"/>
          </a:xfrm>
          <a:prstGeom prst="rect">
            <a:avLst/>
          </a:prstGeom>
          <a:solidFill>
            <a:schemeClr val="accent3"/>
          </a:solidFill>
          <a:ln w="6350" algn="ctr">
            <a:solidFill>
              <a:schemeClr val="tx1"/>
            </a:solidFill>
            <a:miter lim="800000"/>
            <a:headEnd/>
            <a:tailEnd/>
          </a:ln>
        </p:spPr>
        <p:txBody>
          <a:bodyPr anchor="ctr"/>
          <a:lstStyle/>
          <a:p>
            <a:pPr algn="ctr">
              <a:defRPr/>
            </a:pPr>
            <a:endParaRPr lang="en-US" sz="2800" b="1">
              <a:solidFill>
                <a:srgbClr val="FFFFFF"/>
              </a:solidFill>
            </a:endParaRPr>
          </a:p>
        </p:txBody>
      </p:sp>
      <p:sp>
        <p:nvSpPr>
          <p:cNvPr id="166" name="Rectangle 11"/>
          <p:cNvSpPr>
            <a:spLocks noChangeArrowheads="1"/>
          </p:cNvSpPr>
          <p:nvPr/>
        </p:nvSpPr>
        <p:spPr bwMode="auto">
          <a:xfrm flipH="1">
            <a:off x="3673474" y="1552353"/>
            <a:ext cx="64008" cy="4683567"/>
          </a:xfrm>
          <a:prstGeom prst="rect">
            <a:avLst/>
          </a:prstGeom>
          <a:solidFill>
            <a:schemeClr val="accent3"/>
          </a:solidFill>
          <a:ln w="6350" algn="ctr">
            <a:solidFill>
              <a:schemeClr val="tx1"/>
            </a:solidFill>
            <a:miter lim="800000"/>
            <a:headEnd/>
            <a:tailEnd/>
          </a:ln>
        </p:spPr>
        <p:txBody>
          <a:bodyPr anchor="ctr"/>
          <a:lstStyle/>
          <a:p>
            <a:pPr algn="ctr">
              <a:defRPr/>
            </a:pPr>
            <a:endParaRPr lang="en-US" sz="2800" b="1">
              <a:solidFill>
                <a:srgbClr val="FFFFFF"/>
              </a:solidFill>
            </a:endParaRPr>
          </a:p>
        </p:txBody>
      </p:sp>
      <p:sp>
        <p:nvSpPr>
          <p:cNvPr id="167" name="Block Arc 44"/>
          <p:cNvSpPr>
            <a:spLocks/>
          </p:cNvSpPr>
          <p:nvPr/>
        </p:nvSpPr>
        <p:spPr bwMode="auto">
          <a:xfrm rot="16200000">
            <a:off x="3898900" y="5148482"/>
            <a:ext cx="438150" cy="447675"/>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pPr eaLnBrk="0" fontAlgn="base" hangingPunct="0">
              <a:spcBef>
                <a:spcPct val="0"/>
              </a:spcBef>
              <a:spcAft>
                <a:spcPct val="0"/>
              </a:spcAft>
            </a:pPr>
            <a:endParaRPr lang="en-US" sz="2800" b="1">
              <a:solidFill>
                <a:srgbClr val="000000"/>
              </a:solidFill>
            </a:endParaRPr>
          </a:p>
        </p:txBody>
      </p:sp>
      <p:sp>
        <p:nvSpPr>
          <p:cNvPr id="168" name="Rectangle 169"/>
          <p:cNvSpPr>
            <a:spLocks noChangeArrowheads="1"/>
          </p:cNvSpPr>
          <p:nvPr/>
        </p:nvSpPr>
        <p:spPr bwMode="auto">
          <a:xfrm flipV="1">
            <a:off x="4241800" y="4781770"/>
            <a:ext cx="635000" cy="61913"/>
          </a:xfrm>
          <a:prstGeom prst="rect">
            <a:avLst/>
          </a:prstGeom>
          <a:solidFill>
            <a:schemeClr val="accent3"/>
          </a:solidFill>
          <a:ln w="12700" algn="ctr">
            <a:solidFill>
              <a:schemeClr val="tx1"/>
            </a:solidFill>
            <a:miter lim="800000"/>
            <a:headEnd/>
            <a:tailEnd/>
          </a:ln>
        </p:spPr>
        <p:txBody>
          <a:bodyPr rot="10800000" anchor="ctr"/>
          <a:lstStyle/>
          <a:p>
            <a:pPr algn="ctr">
              <a:defRPr/>
            </a:pPr>
            <a:endParaRPr lang="en-US" sz="2800" b="1">
              <a:solidFill>
                <a:srgbClr val="FFFFFF"/>
              </a:solidFill>
            </a:endParaRPr>
          </a:p>
        </p:txBody>
      </p:sp>
      <p:sp>
        <p:nvSpPr>
          <p:cNvPr id="169" name="Block Arc 44"/>
          <p:cNvSpPr>
            <a:spLocks/>
          </p:cNvSpPr>
          <p:nvPr/>
        </p:nvSpPr>
        <p:spPr bwMode="auto">
          <a:xfrm rot="16200000">
            <a:off x="4141788" y="4430932"/>
            <a:ext cx="438150" cy="447675"/>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pPr eaLnBrk="0" fontAlgn="base" hangingPunct="0">
              <a:spcBef>
                <a:spcPct val="0"/>
              </a:spcBef>
              <a:spcAft>
                <a:spcPct val="0"/>
              </a:spcAft>
            </a:pPr>
            <a:endParaRPr lang="en-US" sz="2800" b="1">
              <a:solidFill>
                <a:srgbClr val="000000"/>
              </a:solidFill>
            </a:endParaRPr>
          </a:p>
        </p:txBody>
      </p:sp>
      <p:sp>
        <p:nvSpPr>
          <p:cNvPr id="170" name="Block Arc 44"/>
          <p:cNvSpPr>
            <a:spLocks/>
          </p:cNvSpPr>
          <p:nvPr/>
        </p:nvSpPr>
        <p:spPr bwMode="auto">
          <a:xfrm rot="16200000">
            <a:off x="3640138" y="5913657"/>
            <a:ext cx="438150" cy="446088"/>
          </a:xfrm>
          <a:custGeom>
            <a:avLst/>
            <a:gdLst>
              <a:gd name="T0" fmla="*/ 0 w 685800"/>
              <a:gd name="T1" fmla="*/ 0 h 685800"/>
              <a:gd name="T2" fmla="*/ 0 w 685800"/>
              <a:gd name="T3" fmla="*/ 0 h 685800"/>
              <a:gd name="T4" fmla="*/ 0 w 685800"/>
              <a:gd name="T5" fmla="*/ 0 h 685800"/>
              <a:gd name="T6" fmla="*/ 5898240 60000 65536"/>
              <a:gd name="T7" fmla="*/ 0 60000 65536"/>
              <a:gd name="T8" fmla="*/ 17694720 60000 65536"/>
              <a:gd name="T9" fmla="*/ 0 w 685800"/>
              <a:gd name="T10" fmla="*/ 0 h 685800"/>
              <a:gd name="T11" fmla="*/ 353126 w 685800"/>
              <a:gd name="T12" fmla="*/ 342901 h 685800"/>
            </a:gdLst>
            <a:ahLst/>
            <a:cxnLst>
              <a:cxn ang="T6">
                <a:pos x="T0" y="T1"/>
              </a:cxn>
              <a:cxn ang="T7">
                <a:pos x="T2" y="T3"/>
              </a:cxn>
              <a:cxn ang="T8">
                <a:pos x="T4" y="T5"/>
              </a:cxn>
            </a:cxnLst>
            <a:rect l="T9" t="T10" r="T11" b="T12"/>
            <a:pathLst>
              <a:path w="685800" h="685800">
                <a:moveTo>
                  <a:pt x="0" y="342900"/>
                </a:moveTo>
                <a:lnTo>
                  <a:pt x="0" y="342900"/>
                </a:lnTo>
                <a:cubicBezTo>
                  <a:pt x="0" y="153521"/>
                  <a:pt x="153521" y="0"/>
                  <a:pt x="342900" y="0"/>
                </a:cubicBezTo>
                <a:cubicBezTo>
                  <a:pt x="346196" y="0"/>
                  <a:pt x="349492" y="47"/>
                  <a:pt x="352787" y="142"/>
                </a:cubicBezTo>
                <a:lnTo>
                  <a:pt x="348095" y="162788"/>
                </a:lnTo>
                <a:lnTo>
                  <a:pt x="348095" y="162787"/>
                </a:lnTo>
                <a:cubicBezTo>
                  <a:pt x="346363" y="162737"/>
                  <a:pt x="344631" y="162713"/>
                  <a:pt x="342900" y="162713"/>
                </a:cubicBezTo>
                <a:cubicBezTo>
                  <a:pt x="243385" y="162713"/>
                  <a:pt x="162713" y="243385"/>
                  <a:pt x="162713" y="342900"/>
                </a:cubicBezTo>
                <a:lnTo>
                  <a:pt x="0" y="342900"/>
                </a:lnTo>
                <a:close/>
              </a:path>
            </a:pathLst>
          </a:custGeom>
          <a:solidFill>
            <a:schemeClr val="accent3"/>
          </a:solidFill>
          <a:ln w="12700" cap="flat" cmpd="sng" algn="ctr">
            <a:solidFill>
              <a:schemeClr val="tx1"/>
            </a:solidFill>
            <a:prstDash val="solid"/>
            <a:round/>
            <a:headEnd type="none" w="lg" len="med"/>
            <a:tailEnd type="none" w="lg" len="med"/>
          </a:ln>
        </p:spPr>
        <p:txBody>
          <a:bodyPr anchor="ctr">
            <a:spAutoFit/>
          </a:bodyPr>
          <a:lstStyle/>
          <a:p>
            <a:pPr eaLnBrk="0" fontAlgn="base" hangingPunct="0">
              <a:spcBef>
                <a:spcPct val="0"/>
              </a:spcBef>
              <a:spcAft>
                <a:spcPct val="0"/>
              </a:spcAft>
            </a:pPr>
            <a:endParaRPr lang="en-US" sz="2800" b="1">
              <a:solidFill>
                <a:srgbClr val="000000"/>
              </a:solidFill>
            </a:endParaRPr>
          </a:p>
        </p:txBody>
      </p:sp>
      <p:sp>
        <p:nvSpPr>
          <p:cNvPr id="171" name="Rectangle 14"/>
          <p:cNvSpPr/>
          <p:nvPr/>
        </p:nvSpPr>
        <p:spPr bwMode="auto">
          <a:xfrm>
            <a:off x="3638550" y="1472637"/>
            <a:ext cx="14287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b="1">
              <a:solidFill>
                <a:srgbClr val="FFFFFF"/>
              </a:solidFill>
            </a:endParaRPr>
          </a:p>
        </p:txBody>
      </p:sp>
      <p:sp>
        <p:nvSpPr>
          <p:cNvPr id="172" name="Rectangle 17"/>
          <p:cNvSpPr/>
          <p:nvPr/>
        </p:nvSpPr>
        <p:spPr bwMode="auto">
          <a:xfrm>
            <a:off x="3876675" y="1472637"/>
            <a:ext cx="14287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b="1">
              <a:solidFill>
                <a:srgbClr val="FFFFFF"/>
              </a:solidFill>
            </a:endParaRPr>
          </a:p>
        </p:txBody>
      </p:sp>
      <p:sp>
        <p:nvSpPr>
          <p:cNvPr id="173" name="Rectangle 20"/>
          <p:cNvSpPr/>
          <p:nvPr/>
        </p:nvSpPr>
        <p:spPr bwMode="auto">
          <a:xfrm>
            <a:off x="4113213" y="1472637"/>
            <a:ext cx="142875" cy="90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b="1">
              <a:solidFill>
                <a:srgbClr val="FFFFFF"/>
              </a:solidFill>
            </a:endParaRPr>
          </a:p>
        </p:txBody>
      </p:sp>
      <p:grpSp>
        <p:nvGrpSpPr>
          <p:cNvPr id="9" name="Group 185"/>
          <p:cNvGrpSpPr/>
          <p:nvPr/>
        </p:nvGrpSpPr>
        <p:grpSpPr>
          <a:xfrm>
            <a:off x="2590800" y="212655"/>
            <a:ext cx="952500" cy="1316736"/>
            <a:chOff x="2590800" y="545537"/>
            <a:chExt cx="952500" cy="990600"/>
          </a:xfrm>
        </p:grpSpPr>
        <p:cxnSp>
          <p:nvCxnSpPr>
            <p:cNvPr id="144" name="Straight Connector 6"/>
            <p:cNvCxnSpPr>
              <a:cxnSpLocks noChangeShapeType="1"/>
            </p:cNvCxnSpPr>
            <p:nvPr/>
          </p:nvCxnSpPr>
          <p:spPr bwMode="auto">
            <a:xfrm>
              <a:off x="3543300" y="545537"/>
              <a:ext cx="0" cy="990600"/>
            </a:xfrm>
            <a:prstGeom prst="line">
              <a:avLst/>
            </a:prstGeom>
            <a:noFill/>
            <a:ln w="28575" algn="ctr">
              <a:solidFill>
                <a:schemeClr val="tx1"/>
              </a:solidFill>
              <a:round/>
              <a:headEnd/>
              <a:tailEnd/>
            </a:ln>
            <a:extLst>
              <a:ext uri="{909E8E84-426E-40DD-AFC4-6F175D3DCCD1}">
                <a14:hiddenFill xmlns="" xmlns:a14="http://schemas.microsoft.com/office/drawing/2010/main">
                  <a:noFill/>
                </a14:hiddenFill>
              </a:ext>
            </a:extLst>
          </p:spPr>
        </p:cxnSp>
        <p:cxnSp>
          <p:nvCxnSpPr>
            <p:cNvPr id="176" name="Straight Connector 4"/>
            <p:cNvCxnSpPr>
              <a:cxnSpLocks noChangeShapeType="1"/>
            </p:cNvCxnSpPr>
            <p:nvPr/>
          </p:nvCxnSpPr>
          <p:spPr bwMode="auto">
            <a:xfrm>
              <a:off x="2590800" y="545537"/>
              <a:ext cx="0" cy="990600"/>
            </a:xfrm>
            <a:prstGeom prst="line">
              <a:avLst/>
            </a:prstGeom>
            <a:noFill/>
            <a:ln w="28575" algn="ctr">
              <a:solidFill>
                <a:schemeClr val="tx1"/>
              </a:solidFill>
              <a:round/>
              <a:headEnd/>
              <a:tailEnd/>
            </a:ln>
            <a:extLst>
              <a:ext uri="{909E8E84-426E-40DD-AFC4-6F175D3DCCD1}">
                <a14:hiddenFill xmlns="" xmlns:a14="http://schemas.microsoft.com/office/drawing/2010/main">
                  <a:noFill/>
                </a14:hiddenFill>
              </a:ext>
            </a:extLst>
          </p:spPr>
        </p:cxnSp>
      </p:grpSp>
      <p:sp>
        <p:nvSpPr>
          <p:cNvPr id="7240" name="Line 72"/>
          <p:cNvSpPr>
            <a:spLocks noChangeShapeType="1"/>
          </p:cNvSpPr>
          <p:nvPr/>
        </p:nvSpPr>
        <p:spPr bwMode="auto">
          <a:xfrm>
            <a:off x="2697902" y="3497878"/>
            <a:ext cx="0" cy="381000"/>
          </a:xfrm>
          <a:prstGeom prst="line">
            <a:avLst/>
          </a:prstGeom>
          <a:noFill/>
          <a:ln w="57150">
            <a:solidFill>
              <a:srgbClr val="FFC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b="1">
              <a:solidFill>
                <a:srgbClr val="000000"/>
              </a:solidFill>
            </a:endParaRPr>
          </a:p>
        </p:txBody>
      </p:sp>
      <p:sp>
        <p:nvSpPr>
          <p:cNvPr id="7241" name="Line 73"/>
          <p:cNvSpPr>
            <a:spLocks noChangeShapeType="1"/>
          </p:cNvSpPr>
          <p:nvPr/>
        </p:nvSpPr>
        <p:spPr bwMode="auto">
          <a:xfrm>
            <a:off x="2942377" y="3491528"/>
            <a:ext cx="0" cy="381000"/>
          </a:xfrm>
          <a:prstGeom prst="line">
            <a:avLst/>
          </a:prstGeom>
          <a:noFill/>
          <a:ln w="57150">
            <a:solidFill>
              <a:srgbClr val="FFC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b="1">
              <a:solidFill>
                <a:srgbClr val="000000"/>
              </a:solidFill>
            </a:endParaRPr>
          </a:p>
        </p:txBody>
      </p:sp>
      <p:sp>
        <p:nvSpPr>
          <p:cNvPr id="7242" name="Line 74"/>
          <p:cNvSpPr>
            <a:spLocks noChangeShapeType="1"/>
          </p:cNvSpPr>
          <p:nvPr/>
        </p:nvSpPr>
        <p:spPr bwMode="auto">
          <a:xfrm>
            <a:off x="3167802" y="3504228"/>
            <a:ext cx="0" cy="381000"/>
          </a:xfrm>
          <a:prstGeom prst="line">
            <a:avLst/>
          </a:prstGeom>
          <a:noFill/>
          <a:ln w="57150">
            <a:solidFill>
              <a:srgbClr val="FFC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b="1">
              <a:solidFill>
                <a:srgbClr val="000000"/>
              </a:solidFill>
            </a:endParaRPr>
          </a:p>
        </p:txBody>
      </p:sp>
      <p:sp>
        <p:nvSpPr>
          <p:cNvPr id="7243" name="Line 75"/>
          <p:cNvSpPr>
            <a:spLocks noChangeShapeType="1"/>
          </p:cNvSpPr>
          <p:nvPr/>
        </p:nvSpPr>
        <p:spPr bwMode="auto">
          <a:xfrm>
            <a:off x="3388465" y="3504228"/>
            <a:ext cx="0" cy="381000"/>
          </a:xfrm>
          <a:prstGeom prst="line">
            <a:avLst/>
          </a:prstGeom>
          <a:noFill/>
          <a:ln w="57150">
            <a:solidFill>
              <a:srgbClr val="FFC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b="1">
              <a:solidFill>
                <a:srgbClr val="000000"/>
              </a:solidFill>
            </a:endParaRPr>
          </a:p>
        </p:txBody>
      </p:sp>
      <p:sp>
        <p:nvSpPr>
          <p:cNvPr id="7244" name="Line 76"/>
          <p:cNvSpPr>
            <a:spLocks noChangeShapeType="1"/>
          </p:cNvSpPr>
          <p:nvPr/>
        </p:nvSpPr>
        <p:spPr bwMode="auto">
          <a:xfrm flipV="1">
            <a:off x="3701202" y="3489941"/>
            <a:ext cx="14288" cy="381000"/>
          </a:xfrm>
          <a:prstGeom prst="line">
            <a:avLst/>
          </a:prstGeom>
          <a:noFill/>
          <a:ln w="57150">
            <a:solidFill>
              <a:srgbClr val="FFC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b="1">
              <a:solidFill>
                <a:srgbClr val="000000"/>
              </a:solidFill>
            </a:endParaRPr>
          </a:p>
        </p:txBody>
      </p:sp>
      <p:sp>
        <p:nvSpPr>
          <p:cNvPr id="7245" name="Line 77"/>
          <p:cNvSpPr>
            <a:spLocks noChangeShapeType="1"/>
          </p:cNvSpPr>
          <p:nvPr/>
        </p:nvSpPr>
        <p:spPr bwMode="auto">
          <a:xfrm flipV="1">
            <a:off x="3959965" y="3496291"/>
            <a:ext cx="14287" cy="381000"/>
          </a:xfrm>
          <a:prstGeom prst="line">
            <a:avLst/>
          </a:prstGeom>
          <a:noFill/>
          <a:ln w="57150">
            <a:solidFill>
              <a:srgbClr val="FFC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b="1">
              <a:solidFill>
                <a:srgbClr val="000000"/>
              </a:solidFill>
            </a:endParaRPr>
          </a:p>
        </p:txBody>
      </p:sp>
      <p:sp>
        <p:nvSpPr>
          <p:cNvPr id="7246" name="Line 78"/>
          <p:cNvSpPr>
            <a:spLocks noChangeShapeType="1"/>
          </p:cNvSpPr>
          <p:nvPr/>
        </p:nvSpPr>
        <p:spPr bwMode="auto">
          <a:xfrm flipV="1">
            <a:off x="4204440" y="3504228"/>
            <a:ext cx="14287" cy="381000"/>
          </a:xfrm>
          <a:prstGeom prst="line">
            <a:avLst/>
          </a:prstGeom>
          <a:noFill/>
          <a:ln w="57150">
            <a:solidFill>
              <a:srgbClr val="FFC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800" b="1">
              <a:solidFill>
                <a:srgbClr val="000000"/>
              </a:solidFill>
            </a:endParaRPr>
          </a:p>
        </p:txBody>
      </p:sp>
      <p:grpSp>
        <p:nvGrpSpPr>
          <p:cNvPr id="10" name="Group 182"/>
          <p:cNvGrpSpPr/>
          <p:nvPr/>
        </p:nvGrpSpPr>
        <p:grpSpPr>
          <a:xfrm>
            <a:off x="4876800" y="170124"/>
            <a:ext cx="1270000" cy="6537960"/>
            <a:chOff x="4876800" y="1729007"/>
            <a:chExt cx="1270000" cy="4973638"/>
          </a:xfrm>
        </p:grpSpPr>
        <p:cxnSp>
          <p:nvCxnSpPr>
            <p:cNvPr id="184" name="Straight Connector 4"/>
            <p:cNvCxnSpPr>
              <a:cxnSpLocks noChangeShapeType="1"/>
            </p:cNvCxnSpPr>
            <p:nvPr/>
          </p:nvCxnSpPr>
          <p:spPr bwMode="auto">
            <a:xfrm>
              <a:off x="4876800" y="1729007"/>
              <a:ext cx="0" cy="4973638"/>
            </a:xfrm>
            <a:prstGeom prst="line">
              <a:avLst/>
            </a:prstGeom>
            <a:noFill/>
            <a:ln w="28575" algn="ctr">
              <a:solidFill>
                <a:schemeClr val="tx1"/>
              </a:solidFill>
              <a:round/>
              <a:headEnd/>
              <a:tailEnd/>
            </a:ln>
            <a:extLst>
              <a:ext uri="{909E8E84-426E-40DD-AFC4-6F175D3DCCD1}">
                <a14:hiddenFill xmlns="" xmlns:a14="http://schemas.microsoft.com/office/drawing/2010/main">
                  <a:noFill/>
                </a14:hiddenFill>
              </a:ext>
            </a:extLst>
          </p:spPr>
        </p:cxnSp>
        <p:cxnSp>
          <p:nvCxnSpPr>
            <p:cNvPr id="185" name="Straight Connector 4"/>
            <p:cNvCxnSpPr>
              <a:cxnSpLocks noChangeShapeType="1"/>
            </p:cNvCxnSpPr>
            <p:nvPr/>
          </p:nvCxnSpPr>
          <p:spPr bwMode="auto">
            <a:xfrm>
              <a:off x="6146800" y="1729007"/>
              <a:ext cx="0" cy="4973638"/>
            </a:xfrm>
            <a:prstGeom prst="line">
              <a:avLst/>
            </a:prstGeom>
            <a:noFill/>
            <a:ln w="28575" algn="ctr">
              <a:solidFill>
                <a:schemeClr val="tx1"/>
              </a:solidFill>
              <a:round/>
              <a:headEnd/>
              <a:tailEnd/>
            </a:ln>
            <a:extLst>
              <a:ext uri="{909E8E84-426E-40DD-AFC4-6F175D3DCCD1}">
                <a14:hiddenFill xmlns="" xmlns:a14="http://schemas.microsoft.com/office/drawing/2010/main">
                  <a:noFill/>
                </a14:hiddenFill>
              </a:ext>
            </a:extLst>
          </p:spPr>
        </p:cxnSp>
      </p:grpSp>
      <p:sp>
        <p:nvSpPr>
          <p:cNvPr id="187" name="Rectangle 186"/>
          <p:cNvSpPr/>
          <p:nvPr/>
        </p:nvSpPr>
        <p:spPr bwMode="auto">
          <a:xfrm>
            <a:off x="5542162" y="1205024"/>
            <a:ext cx="73152" cy="1005840"/>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b="1">
              <a:solidFill>
                <a:srgbClr val="FFFFFF"/>
              </a:solidFill>
            </a:endParaRPr>
          </a:p>
        </p:txBody>
      </p:sp>
      <p:cxnSp>
        <p:nvCxnSpPr>
          <p:cNvPr id="188" name="Straight Connector 187"/>
          <p:cNvCxnSpPr/>
          <p:nvPr/>
        </p:nvCxnSpPr>
        <p:spPr bwMode="auto">
          <a:xfrm>
            <a:off x="4902046" y="3559995"/>
            <a:ext cx="2243033" cy="0"/>
          </a:xfrm>
          <a:prstGeom prst="line">
            <a:avLst/>
          </a:prstGeom>
          <a:noFill/>
          <a:ln w="12700" cap="flat" cmpd="sng" algn="ctr">
            <a:solidFill>
              <a:schemeClr val="accent2"/>
            </a:solidFill>
            <a:prstDash val="sysDash"/>
            <a:round/>
            <a:headEnd type="none" w="lg" len="med"/>
            <a:tailEnd type="none" w="lg" len="med"/>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does water flow through SRSF?</a:t>
            </a:r>
            <a:endParaRPr lang="en-US" dirty="0"/>
          </a:p>
        </p:txBody>
      </p:sp>
      <p:sp>
        <p:nvSpPr>
          <p:cNvPr id="3" name="Rectangle 2"/>
          <p:cNvSpPr>
            <a:spLocks noChangeArrowheads="1"/>
          </p:cNvSpPr>
          <p:nvPr/>
        </p:nvSpPr>
        <p:spPr bwMode="auto">
          <a:xfrm>
            <a:off x="544578" y="1765004"/>
            <a:ext cx="2892437" cy="5092995"/>
          </a:xfrm>
          <a:prstGeom prst="rect">
            <a:avLst/>
          </a:prstGeom>
          <a:blipFill>
            <a:blip r:embed="rId2" cstate="email"/>
            <a:tile tx="0" ty="0" sx="100000" sy="100000" flip="none" algn="tl"/>
          </a:blipFill>
          <a:ln>
            <a:noFill/>
          </a:ln>
          <a:extLst>
            <a:ext uri="{91240B29-F687-4F45-9708-019B960494DF}">
              <a14:hiddenLine xmlns="" xmlns:a14="http://schemas.microsoft.com/office/drawing/2010/main" w="25400" algn="ctr">
                <a:solidFill>
                  <a:srgbClr val="385D8A"/>
                </a:solidFill>
                <a:miter lim="800000"/>
                <a:headEnd/>
                <a:tailEnd/>
              </a14:hiddenLine>
            </a:ext>
          </a:extLst>
        </p:spPr>
        <p:txBody>
          <a:bodyPr anchor="ctr"/>
          <a:lstStyle/>
          <a:p>
            <a:pPr algn="ctr" eaLnBrk="1" fontAlgn="auto" hangingPunct="1">
              <a:spcBef>
                <a:spcPts val="0"/>
              </a:spcBef>
              <a:spcAft>
                <a:spcPts val="0"/>
              </a:spcAft>
              <a:defRPr/>
            </a:pPr>
            <a:endParaRPr lang="en-US">
              <a:solidFill>
                <a:schemeClr val="lt1"/>
              </a:solidFill>
              <a:latin typeface="+mn-lt"/>
            </a:endParaRPr>
          </a:p>
        </p:txBody>
      </p:sp>
      <p:grpSp>
        <p:nvGrpSpPr>
          <p:cNvPr id="4" name="Group 28"/>
          <p:cNvGrpSpPr/>
          <p:nvPr/>
        </p:nvGrpSpPr>
        <p:grpSpPr>
          <a:xfrm>
            <a:off x="616652" y="1813051"/>
            <a:ext cx="2737090" cy="206603"/>
            <a:chOff x="4199831" y="3125972"/>
            <a:chExt cx="1211405" cy="91440"/>
          </a:xfrm>
          <a:solidFill>
            <a:schemeClr val="accent3"/>
          </a:solidFill>
        </p:grpSpPr>
        <p:sp>
          <p:nvSpPr>
            <p:cNvPr id="11" name="Oval 10"/>
            <p:cNvSpPr/>
            <p:nvPr/>
          </p:nvSpPr>
          <p:spPr bwMode="auto">
            <a:xfrm>
              <a:off x="4199831"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3" name="Oval 12"/>
            <p:cNvSpPr/>
            <p:nvPr/>
          </p:nvSpPr>
          <p:spPr bwMode="auto">
            <a:xfrm>
              <a:off x="4386492"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4" name="Oval 13"/>
            <p:cNvSpPr/>
            <p:nvPr/>
          </p:nvSpPr>
          <p:spPr bwMode="auto">
            <a:xfrm>
              <a:off x="4573153"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6" name="Oval 15"/>
            <p:cNvSpPr/>
            <p:nvPr/>
          </p:nvSpPr>
          <p:spPr bwMode="auto">
            <a:xfrm>
              <a:off x="4759814"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7" name="Oval 16"/>
            <p:cNvSpPr/>
            <p:nvPr/>
          </p:nvSpPr>
          <p:spPr bwMode="auto">
            <a:xfrm>
              <a:off x="4946475"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8" name="Oval 17"/>
            <p:cNvSpPr/>
            <p:nvPr/>
          </p:nvSpPr>
          <p:spPr bwMode="auto">
            <a:xfrm>
              <a:off x="5133136"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9" name="Oval 18"/>
            <p:cNvSpPr/>
            <p:nvPr/>
          </p:nvSpPr>
          <p:spPr bwMode="auto">
            <a:xfrm>
              <a:off x="5319796"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nvGrpSpPr>
          <p:cNvPr id="5" name="Group 29"/>
          <p:cNvGrpSpPr/>
          <p:nvPr/>
        </p:nvGrpSpPr>
        <p:grpSpPr>
          <a:xfrm>
            <a:off x="616652" y="2609834"/>
            <a:ext cx="2737090" cy="206603"/>
            <a:chOff x="4199831" y="3125972"/>
            <a:chExt cx="1211405" cy="91440"/>
          </a:xfrm>
          <a:solidFill>
            <a:schemeClr val="accent3"/>
          </a:solidFill>
        </p:grpSpPr>
        <p:sp>
          <p:nvSpPr>
            <p:cNvPr id="31" name="Oval 30"/>
            <p:cNvSpPr/>
            <p:nvPr/>
          </p:nvSpPr>
          <p:spPr bwMode="auto">
            <a:xfrm>
              <a:off x="4199831"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2" name="Oval 31"/>
            <p:cNvSpPr/>
            <p:nvPr/>
          </p:nvSpPr>
          <p:spPr bwMode="auto">
            <a:xfrm>
              <a:off x="4386492"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3" name="Oval 32"/>
            <p:cNvSpPr/>
            <p:nvPr/>
          </p:nvSpPr>
          <p:spPr bwMode="auto">
            <a:xfrm>
              <a:off x="4573153"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4" name="Oval 33"/>
            <p:cNvSpPr/>
            <p:nvPr/>
          </p:nvSpPr>
          <p:spPr bwMode="auto">
            <a:xfrm>
              <a:off x="4759814"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5" name="Oval 34"/>
            <p:cNvSpPr/>
            <p:nvPr/>
          </p:nvSpPr>
          <p:spPr bwMode="auto">
            <a:xfrm>
              <a:off x="4946475"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6" name="Oval 35"/>
            <p:cNvSpPr/>
            <p:nvPr/>
          </p:nvSpPr>
          <p:spPr bwMode="auto">
            <a:xfrm>
              <a:off x="5133136"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37" name="Oval 36"/>
            <p:cNvSpPr/>
            <p:nvPr/>
          </p:nvSpPr>
          <p:spPr bwMode="auto">
            <a:xfrm>
              <a:off x="5319796"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nvGrpSpPr>
          <p:cNvPr id="6" name="Group 37"/>
          <p:cNvGrpSpPr/>
          <p:nvPr/>
        </p:nvGrpSpPr>
        <p:grpSpPr>
          <a:xfrm>
            <a:off x="616652" y="3406616"/>
            <a:ext cx="2737090" cy="206603"/>
            <a:chOff x="4199831" y="3125972"/>
            <a:chExt cx="1211405" cy="91440"/>
          </a:xfrm>
          <a:solidFill>
            <a:schemeClr val="accent3"/>
          </a:solidFill>
        </p:grpSpPr>
        <p:sp>
          <p:nvSpPr>
            <p:cNvPr id="39" name="Oval 38"/>
            <p:cNvSpPr/>
            <p:nvPr/>
          </p:nvSpPr>
          <p:spPr bwMode="auto">
            <a:xfrm>
              <a:off x="4199831"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40" name="Oval 39"/>
            <p:cNvSpPr/>
            <p:nvPr/>
          </p:nvSpPr>
          <p:spPr bwMode="auto">
            <a:xfrm>
              <a:off x="4386492"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41" name="Oval 40"/>
            <p:cNvSpPr/>
            <p:nvPr/>
          </p:nvSpPr>
          <p:spPr bwMode="auto">
            <a:xfrm>
              <a:off x="4573153"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42" name="Oval 41"/>
            <p:cNvSpPr/>
            <p:nvPr/>
          </p:nvSpPr>
          <p:spPr bwMode="auto">
            <a:xfrm>
              <a:off x="4759814"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43" name="Oval 42"/>
            <p:cNvSpPr/>
            <p:nvPr/>
          </p:nvSpPr>
          <p:spPr bwMode="auto">
            <a:xfrm>
              <a:off x="4946475"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44" name="Oval 43"/>
            <p:cNvSpPr/>
            <p:nvPr/>
          </p:nvSpPr>
          <p:spPr bwMode="auto">
            <a:xfrm>
              <a:off x="5133136"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45" name="Oval 44"/>
            <p:cNvSpPr/>
            <p:nvPr/>
          </p:nvSpPr>
          <p:spPr bwMode="auto">
            <a:xfrm>
              <a:off x="5319796"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nvGrpSpPr>
          <p:cNvPr id="7" name="Group 45"/>
          <p:cNvGrpSpPr/>
          <p:nvPr/>
        </p:nvGrpSpPr>
        <p:grpSpPr>
          <a:xfrm>
            <a:off x="616652" y="4203399"/>
            <a:ext cx="2737090" cy="206603"/>
            <a:chOff x="4199831" y="3125972"/>
            <a:chExt cx="1211405" cy="91440"/>
          </a:xfrm>
          <a:solidFill>
            <a:schemeClr val="accent3"/>
          </a:solidFill>
        </p:grpSpPr>
        <p:sp>
          <p:nvSpPr>
            <p:cNvPr id="47" name="Oval 46"/>
            <p:cNvSpPr/>
            <p:nvPr/>
          </p:nvSpPr>
          <p:spPr bwMode="auto">
            <a:xfrm>
              <a:off x="4199831"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48" name="Oval 47"/>
            <p:cNvSpPr/>
            <p:nvPr/>
          </p:nvSpPr>
          <p:spPr bwMode="auto">
            <a:xfrm>
              <a:off x="4386492"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49" name="Oval 48"/>
            <p:cNvSpPr/>
            <p:nvPr/>
          </p:nvSpPr>
          <p:spPr bwMode="auto">
            <a:xfrm>
              <a:off x="4573153"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50" name="Oval 49"/>
            <p:cNvSpPr/>
            <p:nvPr/>
          </p:nvSpPr>
          <p:spPr bwMode="auto">
            <a:xfrm>
              <a:off x="4759814"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51" name="Oval 50"/>
            <p:cNvSpPr/>
            <p:nvPr/>
          </p:nvSpPr>
          <p:spPr bwMode="auto">
            <a:xfrm>
              <a:off x="4946475"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52" name="Oval 51"/>
            <p:cNvSpPr/>
            <p:nvPr/>
          </p:nvSpPr>
          <p:spPr bwMode="auto">
            <a:xfrm>
              <a:off x="5133136"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53" name="Oval 52"/>
            <p:cNvSpPr/>
            <p:nvPr/>
          </p:nvSpPr>
          <p:spPr bwMode="auto">
            <a:xfrm>
              <a:off x="5319796"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nvGrpSpPr>
          <p:cNvPr id="8" name="Group 53"/>
          <p:cNvGrpSpPr/>
          <p:nvPr/>
        </p:nvGrpSpPr>
        <p:grpSpPr>
          <a:xfrm>
            <a:off x="616652" y="5000182"/>
            <a:ext cx="2737090" cy="206603"/>
            <a:chOff x="4199831" y="3125972"/>
            <a:chExt cx="1211405" cy="91440"/>
          </a:xfrm>
          <a:solidFill>
            <a:schemeClr val="accent3"/>
          </a:solidFill>
        </p:grpSpPr>
        <p:sp>
          <p:nvSpPr>
            <p:cNvPr id="55" name="Oval 54"/>
            <p:cNvSpPr/>
            <p:nvPr/>
          </p:nvSpPr>
          <p:spPr bwMode="auto">
            <a:xfrm>
              <a:off x="4199831"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56" name="Oval 55"/>
            <p:cNvSpPr/>
            <p:nvPr/>
          </p:nvSpPr>
          <p:spPr bwMode="auto">
            <a:xfrm>
              <a:off x="4386492"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57" name="Oval 56"/>
            <p:cNvSpPr/>
            <p:nvPr/>
          </p:nvSpPr>
          <p:spPr bwMode="auto">
            <a:xfrm>
              <a:off x="4573153"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58" name="Oval 57"/>
            <p:cNvSpPr/>
            <p:nvPr/>
          </p:nvSpPr>
          <p:spPr bwMode="auto">
            <a:xfrm>
              <a:off x="4759814"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59" name="Oval 58"/>
            <p:cNvSpPr/>
            <p:nvPr/>
          </p:nvSpPr>
          <p:spPr bwMode="auto">
            <a:xfrm>
              <a:off x="4946475"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60" name="Oval 59"/>
            <p:cNvSpPr/>
            <p:nvPr/>
          </p:nvSpPr>
          <p:spPr bwMode="auto">
            <a:xfrm>
              <a:off x="5133136"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61" name="Oval 60"/>
            <p:cNvSpPr/>
            <p:nvPr/>
          </p:nvSpPr>
          <p:spPr bwMode="auto">
            <a:xfrm>
              <a:off x="5319796"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nvGrpSpPr>
          <p:cNvPr id="9" name="Group 61"/>
          <p:cNvGrpSpPr/>
          <p:nvPr/>
        </p:nvGrpSpPr>
        <p:grpSpPr>
          <a:xfrm>
            <a:off x="616652" y="5796964"/>
            <a:ext cx="2737090" cy="206603"/>
            <a:chOff x="4199831" y="3125972"/>
            <a:chExt cx="1211405" cy="91440"/>
          </a:xfrm>
          <a:solidFill>
            <a:schemeClr val="accent3"/>
          </a:solidFill>
        </p:grpSpPr>
        <p:sp>
          <p:nvSpPr>
            <p:cNvPr id="63" name="Oval 62"/>
            <p:cNvSpPr/>
            <p:nvPr/>
          </p:nvSpPr>
          <p:spPr bwMode="auto">
            <a:xfrm>
              <a:off x="4199831"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64" name="Oval 63"/>
            <p:cNvSpPr/>
            <p:nvPr/>
          </p:nvSpPr>
          <p:spPr bwMode="auto">
            <a:xfrm>
              <a:off x="4386492"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65" name="Oval 64"/>
            <p:cNvSpPr/>
            <p:nvPr/>
          </p:nvSpPr>
          <p:spPr bwMode="auto">
            <a:xfrm>
              <a:off x="4573153"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66" name="Oval 65"/>
            <p:cNvSpPr/>
            <p:nvPr/>
          </p:nvSpPr>
          <p:spPr bwMode="auto">
            <a:xfrm>
              <a:off x="4759814"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67" name="Oval 66"/>
            <p:cNvSpPr/>
            <p:nvPr/>
          </p:nvSpPr>
          <p:spPr bwMode="auto">
            <a:xfrm>
              <a:off x="4946475"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68" name="Oval 67"/>
            <p:cNvSpPr/>
            <p:nvPr/>
          </p:nvSpPr>
          <p:spPr bwMode="auto">
            <a:xfrm>
              <a:off x="5133136"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69" name="Oval 68"/>
            <p:cNvSpPr/>
            <p:nvPr/>
          </p:nvSpPr>
          <p:spPr bwMode="auto">
            <a:xfrm>
              <a:off x="5319796"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nvGrpSpPr>
          <p:cNvPr id="10" name="Group 69"/>
          <p:cNvGrpSpPr/>
          <p:nvPr/>
        </p:nvGrpSpPr>
        <p:grpSpPr>
          <a:xfrm>
            <a:off x="616652" y="6593745"/>
            <a:ext cx="2737090" cy="206603"/>
            <a:chOff x="4199831" y="3125972"/>
            <a:chExt cx="1211405" cy="91440"/>
          </a:xfrm>
          <a:solidFill>
            <a:schemeClr val="accent3"/>
          </a:solidFill>
        </p:grpSpPr>
        <p:sp>
          <p:nvSpPr>
            <p:cNvPr id="71" name="Oval 70"/>
            <p:cNvSpPr/>
            <p:nvPr/>
          </p:nvSpPr>
          <p:spPr bwMode="auto">
            <a:xfrm>
              <a:off x="4199831"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72" name="Oval 71"/>
            <p:cNvSpPr/>
            <p:nvPr/>
          </p:nvSpPr>
          <p:spPr bwMode="auto">
            <a:xfrm>
              <a:off x="4386492"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73" name="Oval 72"/>
            <p:cNvSpPr/>
            <p:nvPr/>
          </p:nvSpPr>
          <p:spPr bwMode="auto">
            <a:xfrm>
              <a:off x="4573153"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74" name="Oval 73"/>
            <p:cNvSpPr/>
            <p:nvPr/>
          </p:nvSpPr>
          <p:spPr bwMode="auto">
            <a:xfrm>
              <a:off x="4759814"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75" name="Oval 74"/>
            <p:cNvSpPr/>
            <p:nvPr/>
          </p:nvSpPr>
          <p:spPr bwMode="auto">
            <a:xfrm>
              <a:off x="4946475"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76" name="Oval 75"/>
            <p:cNvSpPr/>
            <p:nvPr/>
          </p:nvSpPr>
          <p:spPr bwMode="auto">
            <a:xfrm>
              <a:off x="5133136"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77" name="Oval 76"/>
            <p:cNvSpPr/>
            <p:nvPr/>
          </p:nvSpPr>
          <p:spPr bwMode="auto">
            <a:xfrm>
              <a:off x="5319796" y="3125972"/>
              <a:ext cx="91440" cy="91440"/>
            </a:xfrm>
            <a:prstGeom prst="ellipse">
              <a:avLst/>
            </a:prstGeom>
            <a:grp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cxnSp>
        <p:nvCxnSpPr>
          <p:cNvPr id="139" name="Straight Connector 138"/>
          <p:cNvCxnSpPr/>
          <p:nvPr/>
        </p:nvCxnSpPr>
        <p:spPr bwMode="auto">
          <a:xfrm flipH="1">
            <a:off x="2257425" y="1924050"/>
            <a:ext cx="2495550" cy="1428750"/>
          </a:xfrm>
          <a:prstGeom prst="line">
            <a:avLst/>
          </a:prstGeom>
          <a:noFill/>
          <a:ln w="12700" cap="flat" cmpd="sng" algn="ctr">
            <a:solidFill>
              <a:schemeClr val="bg2"/>
            </a:solidFill>
            <a:prstDash val="solid"/>
            <a:round/>
            <a:headEnd type="none" w="lg" len="med"/>
            <a:tailEnd type="none" w="lg" len="med"/>
          </a:ln>
          <a:effectLst/>
        </p:spPr>
      </p:cxnSp>
      <p:cxnSp>
        <p:nvCxnSpPr>
          <p:cNvPr id="140" name="Straight Connector 139"/>
          <p:cNvCxnSpPr/>
          <p:nvPr/>
        </p:nvCxnSpPr>
        <p:spPr bwMode="auto">
          <a:xfrm flipH="1" flipV="1">
            <a:off x="2238376" y="4514850"/>
            <a:ext cx="2514599" cy="1971675"/>
          </a:xfrm>
          <a:prstGeom prst="line">
            <a:avLst/>
          </a:prstGeom>
          <a:noFill/>
          <a:ln w="12700" cap="flat" cmpd="sng" algn="ctr">
            <a:solidFill>
              <a:schemeClr val="bg2"/>
            </a:solidFill>
            <a:prstDash val="solid"/>
            <a:round/>
            <a:headEnd type="none" w="lg" len="med"/>
            <a:tailEnd type="none" w="lg" len="med"/>
          </a:ln>
          <a:effectLst/>
        </p:spPr>
      </p:cxnSp>
      <p:sp>
        <p:nvSpPr>
          <p:cNvPr id="142" name="Rectangle 141"/>
          <p:cNvSpPr/>
          <p:nvPr/>
        </p:nvSpPr>
        <p:spPr bwMode="auto">
          <a:xfrm>
            <a:off x="2238375" y="3343275"/>
            <a:ext cx="790575" cy="1181100"/>
          </a:xfrm>
          <a:prstGeom prst="rect">
            <a:avLst/>
          </a:prstGeom>
          <a:no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nvGrpSpPr>
          <p:cNvPr id="12" name="Group 242"/>
          <p:cNvGrpSpPr/>
          <p:nvPr/>
        </p:nvGrpSpPr>
        <p:grpSpPr>
          <a:xfrm>
            <a:off x="1838325" y="2105025"/>
            <a:ext cx="285750" cy="3590925"/>
            <a:chOff x="1371600" y="2105025"/>
            <a:chExt cx="285750" cy="3590925"/>
          </a:xfrm>
        </p:grpSpPr>
        <p:sp>
          <p:nvSpPr>
            <p:cNvPr id="240" name="Down Arrow 239"/>
            <p:cNvSpPr/>
            <p:nvPr/>
          </p:nvSpPr>
          <p:spPr bwMode="auto">
            <a:xfrm>
              <a:off x="1371600" y="2105025"/>
              <a:ext cx="285750" cy="428625"/>
            </a:xfrm>
            <a:prstGeom prst="downArrow">
              <a:avLst/>
            </a:prstGeom>
            <a:solidFill>
              <a:schemeClr val="accent3"/>
            </a:solid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241" name="Down Arrow 240"/>
            <p:cNvSpPr/>
            <p:nvPr/>
          </p:nvSpPr>
          <p:spPr bwMode="auto">
            <a:xfrm>
              <a:off x="1371600" y="3686175"/>
              <a:ext cx="285750" cy="428625"/>
            </a:xfrm>
            <a:prstGeom prst="downArrow">
              <a:avLst/>
            </a:prstGeom>
            <a:solidFill>
              <a:schemeClr val="accent3"/>
            </a:solid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242" name="Down Arrow 241"/>
            <p:cNvSpPr/>
            <p:nvPr/>
          </p:nvSpPr>
          <p:spPr bwMode="auto">
            <a:xfrm>
              <a:off x="1371600" y="5267325"/>
              <a:ext cx="285750" cy="428625"/>
            </a:xfrm>
            <a:prstGeom prst="downArrow">
              <a:avLst/>
            </a:prstGeom>
            <a:solidFill>
              <a:schemeClr val="accent3"/>
            </a:solid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nvGrpSpPr>
          <p:cNvPr id="15" name="Group 243"/>
          <p:cNvGrpSpPr/>
          <p:nvPr/>
        </p:nvGrpSpPr>
        <p:grpSpPr>
          <a:xfrm flipV="1">
            <a:off x="1828800" y="2876550"/>
            <a:ext cx="285750" cy="3590925"/>
            <a:chOff x="1371600" y="2105025"/>
            <a:chExt cx="285750" cy="3590925"/>
          </a:xfrm>
        </p:grpSpPr>
        <p:sp>
          <p:nvSpPr>
            <p:cNvPr id="245" name="Down Arrow 244"/>
            <p:cNvSpPr/>
            <p:nvPr/>
          </p:nvSpPr>
          <p:spPr bwMode="auto">
            <a:xfrm>
              <a:off x="1371600" y="2105025"/>
              <a:ext cx="285750" cy="428625"/>
            </a:xfrm>
            <a:prstGeom prst="downArrow">
              <a:avLst/>
            </a:prstGeom>
            <a:solidFill>
              <a:schemeClr val="accent3"/>
            </a:solid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246" name="Down Arrow 245"/>
            <p:cNvSpPr/>
            <p:nvPr/>
          </p:nvSpPr>
          <p:spPr bwMode="auto">
            <a:xfrm>
              <a:off x="1371600" y="3686175"/>
              <a:ext cx="285750" cy="428625"/>
            </a:xfrm>
            <a:prstGeom prst="downArrow">
              <a:avLst/>
            </a:prstGeom>
            <a:solidFill>
              <a:schemeClr val="accent3"/>
            </a:solid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247" name="Down Arrow 246"/>
            <p:cNvSpPr/>
            <p:nvPr/>
          </p:nvSpPr>
          <p:spPr bwMode="auto">
            <a:xfrm>
              <a:off x="1371600" y="5267325"/>
              <a:ext cx="285750" cy="428625"/>
            </a:xfrm>
            <a:prstGeom prst="downArrow">
              <a:avLst/>
            </a:prstGeom>
            <a:solidFill>
              <a:schemeClr val="accent3"/>
            </a:solid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nvGrpSpPr>
          <p:cNvPr id="20" name="Group 252"/>
          <p:cNvGrpSpPr/>
          <p:nvPr/>
        </p:nvGrpSpPr>
        <p:grpSpPr>
          <a:xfrm>
            <a:off x="4351153" y="1904999"/>
            <a:ext cx="4462130" cy="4591494"/>
            <a:chOff x="4351153" y="1904999"/>
            <a:chExt cx="4462130" cy="4591494"/>
          </a:xfrm>
        </p:grpSpPr>
        <p:sp>
          <p:nvSpPr>
            <p:cNvPr id="79" name="Rectangle 78"/>
            <p:cNvSpPr>
              <a:spLocks noChangeArrowheads="1"/>
            </p:cNvSpPr>
            <p:nvPr/>
          </p:nvSpPr>
          <p:spPr bwMode="auto">
            <a:xfrm>
              <a:off x="4741014" y="1935127"/>
              <a:ext cx="3479061" cy="4548800"/>
            </a:xfrm>
            <a:prstGeom prst="rect">
              <a:avLst/>
            </a:prstGeom>
            <a:blipFill>
              <a:blip r:embed="rId2" cstate="email"/>
              <a:tile tx="0" ty="0" sx="100000" sy="100000" flip="none" algn="tl"/>
            </a:blipFill>
            <a:ln>
              <a:noFill/>
            </a:ln>
            <a:extLst>
              <a:ext uri="{91240B29-F687-4F45-9708-019B960494DF}">
                <a14:hiddenLine xmlns="" xmlns:a14="http://schemas.microsoft.com/office/drawing/2010/main" w="25400" algn="ctr">
                  <a:solidFill>
                    <a:srgbClr val="385D8A"/>
                  </a:solidFill>
                  <a:miter lim="800000"/>
                  <a:headEnd/>
                  <a:tailEnd/>
                </a14:hiddenLine>
              </a:ext>
            </a:extLst>
          </p:spPr>
          <p:txBody>
            <a:bodyPr anchor="ctr"/>
            <a:lstStyle/>
            <a:p>
              <a:pPr algn="ctr" eaLnBrk="1" fontAlgn="auto" hangingPunct="1">
                <a:spcBef>
                  <a:spcPts val="0"/>
                </a:spcBef>
                <a:spcAft>
                  <a:spcPts val="0"/>
                </a:spcAft>
                <a:defRPr/>
              </a:pPr>
              <a:endParaRPr lang="en-US">
                <a:solidFill>
                  <a:schemeClr val="lt1"/>
                </a:solidFill>
                <a:latin typeface="+mn-lt"/>
              </a:endParaRPr>
            </a:p>
          </p:txBody>
        </p:sp>
        <p:sp>
          <p:nvSpPr>
            <p:cNvPr id="81" name="Oval 80"/>
            <p:cNvSpPr/>
            <p:nvPr/>
          </p:nvSpPr>
          <p:spPr bwMode="auto">
            <a:xfrm>
              <a:off x="5192975" y="2122840"/>
              <a:ext cx="818412" cy="818412"/>
            </a:xfrm>
            <a:prstGeom prst="ellipse">
              <a:avLst/>
            </a:prstGeom>
            <a:solidFill>
              <a:schemeClr val="accent3"/>
            </a:solid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82" name="Oval 81"/>
            <p:cNvSpPr/>
            <p:nvPr/>
          </p:nvSpPr>
          <p:spPr bwMode="auto">
            <a:xfrm>
              <a:off x="6916030" y="2122840"/>
              <a:ext cx="818412" cy="818412"/>
            </a:xfrm>
            <a:prstGeom prst="ellipse">
              <a:avLst/>
            </a:prstGeom>
            <a:solidFill>
              <a:schemeClr val="accent3"/>
            </a:solid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89" name="Oval 88"/>
            <p:cNvSpPr/>
            <p:nvPr/>
          </p:nvSpPr>
          <p:spPr bwMode="auto">
            <a:xfrm>
              <a:off x="5192975" y="5279116"/>
              <a:ext cx="818412" cy="818412"/>
            </a:xfrm>
            <a:prstGeom prst="ellipse">
              <a:avLst/>
            </a:prstGeom>
            <a:solidFill>
              <a:schemeClr val="accent3"/>
            </a:solid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90" name="Oval 89"/>
            <p:cNvSpPr/>
            <p:nvPr/>
          </p:nvSpPr>
          <p:spPr bwMode="auto">
            <a:xfrm>
              <a:off x="6916030" y="5279116"/>
              <a:ext cx="818412" cy="818412"/>
            </a:xfrm>
            <a:prstGeom prst="ellipse">
              <a:avLst/>
            </a:prstGeom>
            <a:solidFill>
              <a:schemeClr val="accent3"/>
            </a:solidFill>
            <a:ln w="28575"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cxnSp>
          <p:nvCxnSpPr>
            <p:cNvPr id="98" name="Straight Connector 97"/>
            <p:cNvCxnSpPr/>
            <p:nvPr/>
          </p:nvCxnSpPr>
          <p:spPr bwMode="auto">
            <a:xfrm>
              <a:off x="4507097" y="2541181"/>
              <a:ext cx="4306186" cy="0"/>
            </a:xfrm>
            <a:prstGeom prst="line">
              <a:avLst/>
            </a:prstGeom>
            <a:noFill/>
            <a:ln w="12700" cap="flat" cmpd="sng" algn="ctr">
              <a:solidFill>
                <a:schemeClr val="bg2"/>
              </a:solidFill>
              <a:prstDash val="solid"/>
              <a:round/>
              <a:headEnd type="none" w="lg" len="med"/>
              <a:tailEnd type="none" w="lg" len="med"/>
            </a:ln>
            <a:effectLst/>
          </p:spPr>
        </p:cxnSp>
        <p:cxnSp>
          <p:nvCxnSpPr>
            <p:cNvPr id="99" name="Straight Connector 98"/>
            <p:cNvCxnSpPr/>
            <p:nvPr/>
          </p:nvCxnSpPr>
          <p:spPr bwMode="auto">
            <a:xfrm>
              <a:off x="4351153" y="5723860"/>
              <a:ext cx="4306186" cy="0"/>
            </a:xfrm>
            <a:prstGeom prst="line">
              <a:avLst/>
            </a:prstGeom>
            <a:noFill/>
            <a:ln w="12700" cap="flat" cmpd="sng" algn="ctr">
              <a:solidFill>
                <a:schemeClr val="bg2"/>
              </a:solidFill>
              <a:prstDash val="solid"/>
              <a:round/>
              <a:headEnd type="none" w="lg" len="med"/>
              <a:tailEnd type="none" w="lg" len="med"/>
            </a:ln>
            <a:effectLst/>
          </p:spPr>
        </p:cxnSp>
        <p:cxnSp>
          <p:nvCxnSpPr>
            <p:cNvPr id="100" name="Straight Connector 99"/>
            <p:cNvCxnSpPr/>
            <p:nvPr/>
          </p:nvCxnSpPr>
          <p:spPr bwMode="auto">
            <a:xfrm flipV="1">
              <a:off x="6465259" y="1904999"/>
              <a:ext cx="0" cy="4591494"/>
            </a:xfrm>
            <a:prstGeom prst="line">
              <a:avLst/>
            </a:prstGeom>
            <a:noFill/>
            <a:ln w="12700" cap="flat" cmpd="sng" algn="ctr">
              <a:solidFill>
                <a:schemeClr val="bg2"/>
              </a:solidFill>
              <a:prstDash val="solid"/>
              <a:round/>
              <a:headEnd type="none" w="lg" len="med"/>
              <a:tailEnd type="none" w="lg" len="med"/>
            </a:ln>
            <a:effectLst/>
          </p:spPr>
        </p:cxnSp>
        <p:grpSp>
          <p:nvGrpSpPr>
            <p:cNvPr id="21" name="Group 176"/>
            <p:cNvGrpSpPr/>
            <p:nvPr/>
          </p:nvGrpSpPr>
          <p:grpSpPr>
            <a:xfrm>
              <a:off x="4602057" y="2543509"/>
              <a:ext cx="3737087" cy="3147679"/>
              <a:chOff x="4135332" y="2543509"/>
              <a:chExt cx="3737087" cy="3147679"/>
            </a:xfrm>
          </p:grpSpPr>
          <p:grpSp>
            <p:nvGrpSpPr>
              <p:cNvPr id="22" name="Group 121"/>
              <p:cNvGrpSpPr/>
              <p:nvPr/>
            </p:nvGrpSpPr>
            <p:grpSpPr>
              <a:xfrm>
                <a:off x="4135332" y="2543509"/>
                <a:ext cx="1998768" cy="3147679"/>
                <a:chOff x="4135332" y="2543509"/>
                <a:chExt cx="1998768" cy="3147679"/>
              </a:xfrm>
            </p:grpSpPr>
            <p:grpSp>
              <p:nvGrpSpPr>
                <p:cNvPr id="23" name="Group 113"/>
                <p:cNvGrpSpPr/>
                <p:nvPr/>
              </p:nvGrpSpPr>
              <p:grpSpPr>
                <a:xfrm>
                  <a:off x="5144981" y="2543509"/>
                  <a:ext cx="989119" cy="3147678"/>
                  <a:chOff x="5144981" y="2543509"/>
                  <a:chExt cx="989119" cy="3147678"/>
                </a:xfrm>
              </p:grpSpPr>
              <p:cxnSp>
                <p:nvCxnSpPr>
                  <p:cNvPr id="105" name="Straight Connector 104"/>
                  <p:cNvCxnSpPr>
                    <a:stCxn id="81" idx="4"/>
                    <a:endCxn id="89" idx="0"/>
                  </p:cNvCxnSpPr>
                  <p:nvPr/>
                </p:nvCxnSpPr>
                <p:spPr bwMode="auto">
                  <a:xfrm>
                    <a:off x="5144981" y="2941252"/>
                    <a:ext cx="0" cy="2337864"/>
                  </a:xfrm>
                  <a:prstGeom prst="line">
                    <a:avLst/>
                  </a:prstGeom>
                  <a:noFill/>
                  <a:ln w="28575" cap="flat" cmpd="sng" algn="ctr">
                    <a:solidFill>
                      <a:schemeClr val="bg1"/>
                    </a:solidFill>
                    <a:prstDash val="solid"/>
                    <a:round/>
                    <a:headEnd type="none" w="lg" len="med"/>
                    <a:tailEnd type="none" w="lg" len="med"/>
                  </a:ln>
                  <a:effectLst/>
                </p:spPr>
              </p:cxnSp>
              <p:sp>
                <p:nvSpPr>
                  <p:cNvPr id="109" name="Freeform 108"/>
                  <p:cNvSpPr/>
                  <p:nvPr/>
                </p:nvSpPr>
                <p:spPr bwMode="auto">
                  <a:xfrm>
                    <a:off x="5553619" y="2543509"/>
                    <a:ext cx="580481" cy="3147678"/>
                  </a:xfrm>
                  <a:custGeom>
                    <a:avLst/>
                    <a:gdLst>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03790 h 2936358"/>
                      <a:gd name="connsiteX1" fmla="*/ 148856 w 221512"/>
                      <a:gd name="connsiteY1" fmla="*/ 384544 h 2936358"/>
                      <a:gd name="connsiteX2" fmla="*/ 202019 w 221512"/>
                      <a:gd name="connsiteY2" fmla="*/ 2511055 h 2936358"/>
                      <a:gd name="connsiteX3" fmla="*/ 31898 w 221512"/>
                      <a:gd name="connsiteY3" fmla="*/ 2936358 h 2936358"/>
                      <a:gd name="connsiteX0" fmla="*/ 0 w 221512"/>
                      <a:gd name="connsiteY0" fmla="*/ 128477 h 2861045"/>
                      <a:gd name="connsiteX1" fmla="*/ 148856 w 221512"/>
                      <a:gd name="connsiteY1" fmla="*/ 309231 h 2861045"/>
                      <a:gd name="connsiteX2" fmla="*/ 202019 w 221512"/>
                      <a:gd name="connsiteY2" fmla="*/ 1202366 h 2861045"/>
                      <a:gd name="connsiteX3" fmla="*/ 31898 w 221512"/>
                      <a:gd name="connsiteY3" fmla="*/ 2861045 h 2861045"/>
                      <a:gd name="connsiteX0" fmla="*/ 0 w 202905"/>
                      <a:gd name="connsiteY0" fmla="*/ 0 h 2732568"/>
                      <a:gd name="connsiteX1" fmla="*/ 202019 w 202905"/>
                      <a:gd name="connsiteY1" fmla="*/ 1073889 h 2732568"/>
                      <a:gd name="connsiteX2" fmla="*/ 31898 w 202905"/>
                      <a:gd name="connsiteY2" fmla="*/ 2732568 h 2732568"/>
                      <a:gd name="connsiteX0" fmla="*/ 0 w 202905"/>
                      <a:gd name="connsiteY0" fmla="*/ 0 h 2732568"/>
                      <a:gd name="connsiteX1" fmla="*/ 202019 w 202905"/>
                      <a:gd name="connsiteY1" fmla="*/ 1073889 h 2732568"/>
                      <a:gd name="connsiteX2" fmla="*/ 31898 w 202905"/>
                      <a:gd name="connsiteY2" fmla="*/ 2732568 h 2732568"/>
                      <a:gd name="connsiteX0" fmla="*/ 0 w 256067"/>
                      <a:gd name="connsiteY0" fmla="*/ 0 h 2732568"/>
                      <a:gd name="connsiteX1" fmla="*/ 202019 w 256067"/>
                      <a:gd name="connsiteY1" fmla="*/ 1073889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86636"/>
                      <a:gd name="connsiteY0" fmla="*/ 0 h 2732568"/>
                      <a:gd name="connsiteX1" fmla="*/ 223284 w 286636"/>
                      <a:gd name="connsiteY1" fmla="*/ 1275908 h 2732568"/>
                      <a:gd name="connsiteX2" fmla="*/ 31898 w 286636"/>
                      <a:gd name="connsiteY2" fmla="*/ 2732568 h 2732568"/>
                      <a:gd name="connsiteX0" fmla="*/ 4901 w 291537"/>
                      <a:gd name="connsiteY0" fmla="*/ 0 h 2736661"/>
                      <a:gd name="connsiteX1" fmla="*/ 228185 w 291537"/>
                      <a:gd name="connsiteY1" fmla="*/ 1275908 h 2736661"/>
                      <a:gd name="connsiteX2" fmla="*/ 0 w 291537"/>
                      <a:gd name="connsiteY2" fmla="*/ 2736661 h 2736661"/>
                      <a:gd name="connsiteX0" fmla="*/ 0 w 286636"/>
                      <a:gd name="connsiteY0" fmla="*/ 0 h 2679352"/>
                      <a:gd name="connsiteX1" fmla="*/ 230644 w 286636"/>
                      <a:gd name="connsiteY1" fmla="*/ 1218599 h 2679352"/>
                      <a:gd name="connsiteX2" fmla="*/ 2459 w 286636"/>
                      <a:gd name="connsiteY2" fmla="*/ 2679352 h 2679352"/>
                      <a:gd name="connsiteX0" fmla="*/ 0 w 286636"/>
                      <a:gd name="connsiteY0" fmla="*/ 0 h 2626137"/>
                      <a:gd name="connsiteX1" fmla="*/ 230644 w 286636"/>
                      <a:gd name="connsiteY1" fmla="*/ 1218599 h 2626137"/>
                      <a:gd name="connsiteX2" fmla="*/ 2459 w 286636"/>
                      <a:gd name="connsiteY2" fmla="*/ 2626137 h 2626137"/>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Lst>
                    <a:ahLst/>
                    <a:cxnLst>
                      <a:cxn ang="0">
                        <a:pos x="connsiteX0" y="connsiteY0"/>
                      </a:cxn>
                      <a:cxn ang="0">
                        <a:pos x="connsiteX1" y="connsiteY1"/>
                      </a:cxn>
                      <a:cxn ang="0">
                        <a:pos x="connsiteX2" y="connsiteY2"/>
                      </a:cxn>
                    </a:cxnLst>
                    <a:rect l="l" t="t" r="r" b="b"/>
                    <a:pathLst>
                      <a:path w="301356" h="2645873">
                        <a:moveTo>
                          <a:pt x="0" y="19736"/>
                        </a:moveTo>
                        <a:cubicBezTo>
                          <a:pt x="301356" y="0"/>
                          <a:pt x="225328" y="782907"/>
                          <a:pt x="230644" y="1238335"/>
                        </a:cubicBezTo>
                        <a:cubicBezTo>
                          <a:pt x="230783" y="1675647"/>
                          <a:pt x="270787" y="2623651"/>
                          <a:pt x="2459" y="2645873"/>
                        </a:cubicBezTo>
                      </a:path>
                    </a:pathLst>
                  </a:custGeom>
                  <a:noFill/>
                  <a:ln w="28575" cap="flat" cmpd="sng" algn="ctr">
                    <a:solidFill>
                      <a:schemeClr val="bg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10" name="Freeform 109"/>
                  <p:cNvSpPr/>
                  <p:nvPr/>
                </p:nvSpPr>
                <p:spPr bwMode="auto">
                  <a:xfrm>
                    <a:off x="5525044" y="2637431"/>
                    <a:ext cx="394744" cy="2991844"/>
                  </a:xfrm>
                  <a:custGeom>
                    <a:avLst/>
                    <a:gdLst>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03790 h 2936358"/>
                      <a:gd name="connsiteX1" fmla="*/ 148856 w 221512"/>
                      <a:gd name="connsiteY1" fmla="*/ 384544 h 2936358"/>
                      <a:gd name="connsiteX2" fmla="*/ 202019 w 221512"/>
                      <a:gd name="connsiteY2" fmla="*/ 2511055 h 2936358"/>
                      <a:gd name="connsiteX3" fmla="*/ 31898 w 221512"/>
                      <a:gd name="connsiteY3" fmla="*/ 2936358 h 2936358"/>
                      <a:gd name="connsiteX0" fmla="*/ 0 w 221512"/>
                      <a:gd name="connsiteY0" fmla="*/ 128477 h 2861045"/>
                      <a:gd name="connsiteX1" fmla="*/ 148856 w 221512"/>
                      <a:gd name="connsiteY1" fmla="*/ 309231 h 2861045"/>
                      <a:gd name="connsiteX2" fmla="*/ 202019 w 221512"/>
                      <a:gd name="connsiteY2" fmla="*/ 1202366 h 2861045"/>
                      <a:gd name="connsiteX3" fmla="*/ 31898 w 221512"/>
                      <a:gd name="connsiteY3" fmla="*/ 2861045 h 2861045"/>
                      <a:gd name="connsiteX0" fmla="*/ 0 w 202905"/>
                      <a:gd name="connsiteY0" fmla="*/ 0 h 2732568"/>
                      <a:gd name="connsiteX1" fmla="*/ 202019 w 202905"/>
                      <a:gd name="connsiteY1" fmla="*/ 1073889 h 2732568"/>
                      <a:gd name="connsiteX2" fmla="*/ 31898 w 202905"/>
                      <a:gd name="connsiteY2" fmla="*/ 2732568 h 2732568"/>
                      <a:gd name="connsiteX0" fmla="*/ 0 w 202905"/>
                      <a:gd name="connsiteY0" fmla="*/ 0 h 2732568"/>
                      <a:gd name="connsiteX1" fmla="*/ 202019 w 202905"/>
                      <a:gd name="connsiteY1" fmla="*/ 1073889 h 2732568"/>
                      <a:gd name="connsiteX2" fmla="*/ 31898 w 202905"/>
                      <a:gd name="connsiteY2" fmla="*/ 2732568 h 2732568"/>
                      <a:gd name="connsiteX0" fmla="*/ 0 w 256067"/>
                      <a:gd name="connsiteY0" fmla="*/ 0 h 2732568"/>
                      <a:gd name="connsiteX1" fmla="*/ 202019 w 256067"/>
                      <a:gd name="connsiteY1" fmla="*/ 1073889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86636"/>
                      <a:gd name="connsiteY0" fmla="*/ 0 h 2732568"/>
                      <a:gd name="connsiteX1" fmla="*/ 223284 w 286636"/>
                      <a:gd name="connsiteY1" fmla="*/ 1275908 h 2732568"/>
                      <a:gd name="connsiteX2" fmla="*/ 31898 w 286636"/>
                      <a:gd name="connsiteY2" fmla="*/ 2732568 h 2732568"/>
                      <a:gd name="connsiteX0" fmla="*/ 4901 w 291537"/>
                      <a:gd name="connsiteY0" fmla="*/ 0 h 2736661"/>
                      <a:gd name="connsiteX1" fmla="*/ 228185 w 291537"/>
                      <a:gd name="connsiteY1" fmla="*/ 1275908 h 2736661"/>
                      <a:gd name="connsiteX2" fmla="*/ 0 w 291537"/>
                      <a:gd name="connsiteY2" fmla="*/ 2736661 h 2736661"/>
                      <a:gd name="connsiteX0" fmla="*/ 0 w 286636"/>
                      <a:gd name="connsiteY0" fmla="*/ 0 h 2679352"/>
                      <a:gd name="connsiteX1" fmla="*/ 230644 w 286636"/>
                      <a:gd name="connsiteY1" fmla="*/ 1218599 h 2679352"/>
                      <a:gd name="connsiteX2" fmla="*/ 2459 w 286636"/>
                      <a:gd name="connsiteY2" fmla="*/ 2679352 h 2679352"/>
                      <a:gd name="connsiteX0" fmla="*/ 0 w 286636"/>
                      <a:gd name="connsiteY0" fmla="*/ 0 h 2626137"/>
                      <a:gd name="connsiteX1" fmla="*/ 230644 w 286636"/>
                      <a:gd name="connsiteY1" fmla="*/ 1218599 h 2626137"/>
                      <a:gd name="connsiteX2" fmla="*/ 2459 w 286636"/>
                      <a:gd name="connsiteY2" fmla="*/ 2626137 h 2626137"/>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281434"/>
                      <a:gd name="connsiteY0" fmla="*/ 0 h 2626137"/>
                      <a:gd name="connsiteX1" fmla="*/ 230644 w 281434"/>
                      <a:gd name="connsiteY1" fmla="*/ 1218599 h 2626137"/>
                      <a:gd name="connsiteX2" fmla="*/ 2459 w 281434"/>
                      <a:gd name="connsiteY2" fmla="*/ 2626137 h 2626137"/>
                      <a:gd name="connsiteX0" fmla="*/ 0 w 281434"/>
                      <a:gd name="connsiteY0" fmla="*/ 0 h 2626137"/>
                      <a:gd name="connsiteX1" fmla="*/ 230644 w 281434"/>
                      <a:gd name="connsiteY1" fmla="*/ 1218599 h 2626137"/>
                      <a:gd name="connsiteX2" fmla="*/ 2459 w 281434"/>
                      <a:gd name="connsiteY2" fmla="*/ 2626137 h 2626137"/>
                    </a:gdLst>
                    <a:ahLst/>
                    <a:cxnLst>
                      <a:cxn ang="0">
                        <a:pos x="connsiteX0" y="connsiteY0"/>
                      </a:cxn>
                      <a:cxn ang="0">
                        <a:pos x="connsiteX1" y="connsiteY1"/>
                      </a:cxn>
                      <a:cxn ang="0">
                        <a:pos x="connsiteX2" y="connsiteY2"/>
                      </a:cxn>
                    </a:cxnLst>
                    <a:rect l="l" t="t" r="r" b="b"/>
                    <a:pathLst>
                      <a:path w="281434" h="2626137">
                        <a:moveTo>
                          <a:pt x="0" y="0"/>
                        </a:moveTo>
                        <a:cubicBezTo>
                          <a:pt x="281434" y="139118"/>
                          <a:pt x="225328" y="763171"/>
                          <a:pt x="230644" y="1218599"/>
                        </a:cubicBezTo>
                        <a:cubicBezTo>
                          <a:pt x="230783" y="1655911"/>
                          <a:pt x="276479" y="2436700"/>
                          <a:pt x="2459" y="2626137"/>
                        </a:cubicBezTo>
                      </a:path>
                    </a:pathLst>
                  </a:custGeom>
                  <a:noFill/>
                  <a:ln w="28575" cap="flat" cmpd="sng" algn="ctr">
                    <a:solidFill>
                      <a:schemeClr val="bg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11" name="Freeform 110"/>
                  <p:cNvSpPr/>
                  <p:nvPr/>
                </p:nvSpPr>
                <p:spPr bwMode="auto">
                  <a:xfrm>
                    <a:off x="5491707" y="2752725"/>
                    <a:ext cx="232818" cy="2752726"/>
                  </a:xfrm>
                  <a:custGeom>
                    <a:avLst/>
                    <a:gdLst>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03790 h 2936358"/>
                      <a:gd name="connsiteX1" fmla="*/ 148856 w 221512"/>
                      <a:gd name="connsiteY1" fmla="*/ 384544 h 2936358"/>
                      <a:gd name="connsiteX2" fmla="*/ 202019 w 221512"/>
                      <a:gd name="connsiteY2" fmla="*/ 2511055 h 2936358"/>
                      <a:gd name="connsiteX3" fmla="*/ 31898 w 221512"/>
                      <a:gd name="connsiteY3" fmla="*/ 2936358 h 2936358"/>
                      <a:gd name="connsiteX0" fmla="*/ 0 w 221512"/>
                      <a:gd name="connsiteY0" fmla="*/ 128477 h 2861045"/>
                      <a:gd name="connsiteX1" fmla="*/ 148856 w 221512"/>
                      <a:gd name="connsiteY1" fmla="*/ 309231 h 2861045"/>
                      <a:gd name="connsiteX2" fmla="*/ 202019 w 221512"/>
                      <a:gd name="connsiteY2" fmla="*/ 1202366 h 2861045"/>
                      <a:gd name="connsiteX3" fmla="*/ 31898 w 221512"/>
                      <a:gd name="connsiteY3" fmla="*/ 2861045 h 2861045"/>
                      <a:gd name="connsiteX0" fmla="*/ 0 w 202905"/>
                      <a:gd name="connsiteY0" fmla="*/ 0 h 2732568"/>
                      <a:gd name="connsiteX1" fmla="*/ 202019 w 202905"/>
                      <a:gd name="connsiteY1" fmla="*/ 1073889 h 2732568"/>
                      <a:gd name="connsiteX2" fmla="*/ 31898 w 202905"/>
                      <a:gd name="connsiteY2" fmla="*/ 2732568 h 2732568"/>
                      <a:gd name="connsiteX0" fmla="*/ 0 w 202905"/>
                      <a:gd name="connsiteY0" fmla="*/ 0 h 2732568"/>
                      <a:gd name="connsiteX1" fmla="*/ 202019 w 202905"/>
                      <a:gd name="connsiteY1" fmla="*/ 1073889 h 2732568"/>
                      <a:gd name="connsiteX2" fmla="*/ 31898 w 202905"/>
                      <a:gd name="connsiteY2" fmla="*/ 2732568 h 2732568"/>
                      <a:gd name="connsiteX0" fmla="*/ 0 w 256067"/>
                      <a:gd name="connsiteY0" fmla="*/ 0 h 2732568"/>
                      <a:gd name="connsiteX1" fmla="*/ 202019 w 256067"/>
                      <a:gd name="connsiteY1" fmla="*/ 1073889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86636"/>
                      <a:gd name="connsiteY0" fmla="*/ 0 h 2732568"/>
                      <a:gd name="connsiteX1" fmla="*/ 223284 w 286636"/>
                      <a:gd name="connsiteY1" fmla="*/ 1275908 h 2732568"/>
                      <a:gd name="connsiteX2" fmla="*/ 31898 w 286636"/>
                      <a:gd name="connsiteY2" fmla="*/ 2732568 h 2732568"/>
                      <a:gd name="connsiteX0" fmla="*/ 4901 w 291537"/>
                      <a:gd name="connsiteY0" fmla="*/ 0 h 2736661"/>
                      <a:gd name="connsiteX1" fmla="*/ 228185 w 291537"/>
                      <a:gd name="connsiteY1" fmla="*/ 1275908 h 2736661"/>
                      <a:gd name="connsiteX2" fmla="*/ 0 w 291537"/>
                      <a:gd name="connsiteY2" fmla="*/ 2736661 h 2736661"/>
                      <a:gd name="connsiteX0" fmla="*/ 0 w 286636"/>
                      <a:gd name="connsiteY0" fmla="*/ 0 h 2679352"/>
                      <a:gd name="connsiteX1" fmla="*/ 230644 w 286636"/>
                      <a:gd name="connsiteY1" fmla="*/ 1218599 h 2679352"/>
                      <a:gd name="connsiteX2" fmla="*/ 2459 w 286636"/>
                      <a:gd name="connsiteY2" fmla="*/ 2679352 h 2679352"/>
                      <a:gd name="connsiteX0" fmla="*/ 0 w 286636"/>
                      <a:gd name="connsiteY0" fmla="*/ 0 h 2626137"/>
                      <a:gd name="connsiteX1" fmla="*/ 230644 w 286636"/>
                      <a:gd name="connsiteY1" fmla="*/ 1218599 h 2626137"/>
                      <a:gd name="connsiteX2" fmla="*/ 2459 w 286636"/>
                      <a:gd name="connsiteY2" fmla="*/ 2626137 h 2626137"/>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281434"/>
                      <a:gd name="connsiteY0" fmla="*/ 0 h 2626137"/>
                      <a:gd name="connsiteX1" fmla="*/ 230644 w 281434"/>
                      <a:gd name="connsiteY1" fmla="*/ 1218599 h 2626137"/>
                      <a:gd name="connsiteX2" fmla="*/ 2459 w 281434"/>
                      <a:gd name="connsiteY2" fmla="*/ 2626137 h 2626137"/>
                      <a:gd name="connsiteX0" fmla="*/ 0 w 281434"/>
                      <a:gd name="connsiteY0" fmla="*/ 0 h 2626137"/>
                      <a:gd name="connsiteX1" fmla="*/ 230644 w 281434"/>
                      <a:gd name="connsiteY1" fmla="*/ 1218599 h 2626137"/>
                      <a:gd name="connsiteX2" fmla="*/ 2459 w 281434"/>
                      <a:gd name="connsiteY2" fmla="*/ 2626137 h 2626137"/>
                      <a:gd name="connsiteX0" fmla="*/ 0 w 276479"/>
                      <a:gd name="connsiteY0" fmla="*/ 0 h 2626137"/>
                      <a:gd name="connsiteX1" fmla="*/ 230644 w 276479"/>
                      <a:gd name="connsiteY1" fmla="*/ 1218599 h 2626137"/>
                      <a:gd name="connsiteX2" fmla="*/ 2459 w 276479"/>
                      <a:gd name="connsiteY2" fmla="*/ 2626137 h 2626137"/>
                      <a:gd name="connsiteX0" fmla="*/ 0 w 261243"/>
                      <a:gd name="connsiteY0" fmla="*/ 0 h 2626137"/>
                      <a:gd name="connsiteX1" fmla="*/ 230644 w 261243"/>
                      <a:gd name="connsiteY1" fmla="*/ 1218599 h 2626137"/>
                      <a:gd name="connsiteX2" fmla="*/ 2459 w 261243"/>
                      <a:gd name="connsiteY2" fmla="*/ 2626137 h 2626137"/>
                    </a:gdLst>
                    <a:ahLst/>
                    <a:cxnLst>
                      <a:cxn ang="0">
                        <a:pos x="connsiteX0" y="connsiteY0"/>
                      </a:cxn>
                      <a:cxn ang="0">
                        <a:pos x="connsiteX1" y="connsiteY1"/>
                      </a:cxn>
                      <a:cxn ang="0">
                        <a:pos x="connsiteX2" y="connsiteY2"/>
                      </a:cxn>
                    </a:cxnLst>
                    <a:rect l="l" t="t" r="r" b="b"/>
                    <a:pathLst>
                      <a:path w="261243" h="2626137">
                        <a:moveTo>
                          <a:pt x="0" y="0"/>
                        </a:moveTo>
                        <a:cubicBezTo>
                          <a:pt x="250962" y="198183"/>
                          <a:pt x="225328" y="763171"/>
                          <a:pt x="230644" y="1218599"/>
                        </a:cubicBezTo>
                        <a:cubicBezTo>
                          <a:pt x="230783" y="1655911"/>
                          <a:pt x="261243" y="2395810"/>
                          <a:pt x="2459" y="2626137"/>
                        </a:cubicBezTo>
                      </a:path>
                    </a:pathLst>
                  </a:custGeom>
                  <a:noFill/>
                  <a:ln w="28575" cap="flat" cmpd="sng" algn="ctr">
                    <a:solidFill>
                      <a:schemeClr val="bg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12" name="Freeform 111"/>
                  <p:cNvSpPr/>
                  <p:nvPr/>
                </p:nvSpPr>
                <p:spPr bwMode="auto">
                  <a:xfrm>
                    <a:off x="5396457" y="2833688"/>
                    <a:ext cx="132806" cy="2528887"/>
                  </a:xfrm>
                  <a:custGeom>
                    <a:avLst/>
                    <a:gdLst>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03790 h 2936358"/>
                      <a:gd name="connsiteX1" fmla="*/ 148856 w 221512"/>
                      <a:gd name="connsiteY1" fmla="*/ 384544 h 2936358"/>
                      <a:gd name="connsiteX2" fmla="*/ 202019 w 221512"/>
                      <a:gd name="connsiteY2" fmla="*/ 2511055 h 2936358"/>
                      <a:gd name="connsiteX3" fmla="*/ 31898 w 221512"/>
                      <a:gd name="connsiteY3" fmla="*/ 2936358 h 2936358"/>
                      <a:gd name="connsiteX0" fmla="*/ 0 w 221512"/>
                      <a:gd name="connsiteY0" fmla="*/ 128477 h 2861045"/>
                      <a:gd name="connsiteX1" fmla="*/ 148856 w 221512"/>
                      <a:gd name="connsiteY1" fmla="*/ 309231 h 2861045"/>
                      <a:gd name="connsiteX2" fmla="*/ 202019 w 221512"/>
                      <a:gd name="connsiteY2" fmla="*/ 1202366 h 2861045"/>
                      <a:gd name="connsiteX3" fmla="*/ 31898 w 221512"/>
                      <a:gd name="connsiteY3" fmla="*/ 2861045 h 2861045"/>
                      <a:gd name="connsiteX0" fmla="*/ 0 w 202905"/>
                      <a:gd name="connsiteY0" fmla="*/ 0 h 2732568"/>
                      <a:gd name="connsiteX1" fmla="*/ 202019 w 202905"/>
                      <a:gd name="connsiteY1" fmla="*/ 1073889 h 2732568"/>
                      <a:gd name="connsiteX2" fmla="*/ 31898 w 202905"/>
                      <a:gd name="connsiteY2" fmla="*/ 2732568 h 2732568"/>
                      <a:gd name="connsiteX0" fmla="*/ 0 w 202905"/>
                      <a:gd name="connsiteY0" fmla="*/ 0 h 2732568"/>
                      <a:gd name="connsiteX1" fmla="*/ 202019 w 202905"/>
                      <a:gd name="connsiteY1" fmla="*/ 1073889 h 2732568"/>
                      <a:gd name="connsiteX2" fmla="*/ 31898 w 202905"/>
                      <a:gd name="connsiteY2" fmla="*/ 2732568 h 2732568"/>
                      <a:gd name="connsiteX0" fmla="*/ 0 w 256067"/>
                      <a:gd name="connsiteY0" fmla="*/ 0 h 2732568"/>
                      <a:gd name="connsiteX1" fmla="*/ 202019 w 256067"/>
                      <a:gd name="connsiteY1" fmla="*/ 1073889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86636"/>
                      <a:gd name="connsiteY0" fmla="*/ 0 h 2732568"/>
                      <a:gd name="connsiteX1" fmla="*/ 223284 w 286636"/>
                      <a:gd name="connsiteY1" fmla="*/ 1275908 h 2732568"/>
                      <a:gd name="connsiteX2" fmla="*/ 31898 w 286636"/>
                      <a:gd name="connsiteY2" fmla="*/ 2732568 h 2732568"/>
                      <a:gd name="connsiteX0" fmla="*/ 4901 w 291537"/>
                      <a:gd name="connsiteY0" fmla="*/ 0 h 2736661"/>
                      <a:gd name="connsiteX1" fmla="*/ 228185 w 291537"/>
                      <a:gd name="connsiteY1" fmla="*/ 1275908 h 2736661"/>
                      <a:gd name="connsiteX2" fmla="*/ 0 w 291537"/>
                      <a:gd name="connsiteY2" fmla="*/ 2736661 h 2736661"/>
                      <a:gd name="connsiteX0" fmla="*/ 0 w 286636"/>
                      <a:gd name="connsiteY0" fmla="*/ 0 h 2679352"/>
                      <a:gd name="connsiteX1" fmla="*/ 230644 w 286636"/>
                      <a:gd name="connsiteY1" fmla="*/ 1218599 h 2679352"/>
                      <a:gd name="connsiteX2" fmla="*/ 2459 w 286636"/>
                      <a:gd name="connsiteY2" fmla="*/ 2679352 h 2679352"/>
                      <a:gd name="connsiteX0" fmla="*/ 0 w 286636"/>
                      <a:gd name="connsiteY0" fmla="*/ 0 h 2626137"/>
                      <a:gd name="connsiteX1" fmla="*/ 230644 w 286636"/>
                      <a:gd name="connsiteY1" fmla="*/ 1218599 h 2626137"/>
                      <a:gd name="connsiteX2" fmla="*/ 2459 w 286636"/>
                      <a:gd name="connsiteY2" fmla="*/ 2626137 h 2626137"/>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281434"/>
                      <a:gd name="connsiteY0" fmla="*/ 0 h 2626137"/>
                      <a:gd name="connsiteX1" fmla="*/ 230644 w 281434"/>
                      <a:gd name="connsiteY1" fmla="*/ 1218599 h 2626137"/>
                      <a:gd name="connsiteX2" fmla="*/ 2459 w 281434"/>
                      <a:gd name="connsiteY2" fmla="*/ 2626137 h 2626137"/>
                      <a:gd name="connsiteX0" fmla="*/ 0 w 281434"/>
                      <a:gd name="connsiteY0" fmla="*/ 0 h 2626137"/>
                      <a:gd name="connsiteX1" fmla="*/ 230644 w 281434"/>
                      <a:gd name="connsiteY1" fmla="*/ 1218599 h 2626137"/>
                      <a:gd name="connsiteX2" fmla="*/ 2459 w 281434"/>
                      <a:gd name="connsiteY2" fmla="*/ 2626137 h 2626137"/>
                      <a:gd name="connsiteX0" fmla="*/ 0 w 276479"/>
                      <a:gd name="connsiteY0" fmla="*/ 0 h 2626137"/>
                      <a:gd name="connsiteX1" fmla="*/ 230644 w 276479"/>
                      <a:gd name="connsiteY1" fmla="*/ 1218599 h 2626137"/>
                      <a:gd name="connsiteX2" fmla="*/ 2459 w 276479"/>
                      <a:gd name="connsiteY2" fmla="*/ 2626137 h 2626137"/>
                      <a:gd name="connsiteX0" fmla="*/ 0 w 261243"/>
                      <a:gd name="connsiteY0" fmla="*/ 0 h 2626137"/>
                      <a:gd name="connsiteX1" fmla="*/ 230644 w 261243"/>
                      <a:gd name="connsiteY1" fmla="*/ 1218599 h 2626137"/>
                      <a:gd name="connsiteX2" fmla="*/ 2459 w 261243"/>
                      <a:gd name="connsiteY2" fmla="*/ 2626137 h 2626137"/>
                      <a:gd name="connsiteX0" fmla="*/ 0 w 261243"/>
                      <a:gd name="connsiteY0" fmla="*/ 0 h 2626137"/>
                      <a:gd name="connsiteX1" fmla="*/ 230644 w 261243"/>
                      <a:gd name="connsiteY1" fmla="*/ 1218599 h 2626137"/>
                      <a:gd name="connsiteX2" fmla="*/ 2459 w 261243"/>
                      <a:gd name="connsiteY2" fmla="*/ 2626137 h 2626137"/>
                      <a:gd name="connsiteX0" fmla="*/ 0 w 230783"/>
                      <a:gd name="connsiteY0" fmla="*/ 0 h 2626137"/>
                      <a:gd name="connsiteX1" fmla="*/ 230644 w 230783"/>
                      <a:gd name="connsiteY1" fmla="*/ 1218599 h 2626137"/>
                      <a:gd name="connsiteX2" fmla="*/ 2459 w 230783"/>
                      <a:gd name="connsiteY2" fmla="*/ 2626137 h 2626137"/>
                    </a:gdLst>
                    <a:ahLst/>
                    <a:cxnLst>
                      <a:cxn ang="0">
                        <a:pos x="connsiteX0" y="connsiteY0"/>
                      </a:cxn>
                      <a:cxn ang="0">
                        <a:pos x="connsiteX1" y="connsiteY1"/>
                      </a:cxn>
                      <a:cxn ang="0">
                        <a:pos x="connsiteX2" y="connsiteY2"/>
                      </a:cxn>
                    </a:cxnLst>
                    <a:rect l="l" t="t" r="r" b="b"/>
                    <a:pathLst>
                      <a:path w="230783" h="2626137">
                        <a:moveTo>
                          <a:pt x="0" y="0"/>
                        </a:moveTo>
                        <a:cubicBezTo>
                          <a:pt x="220425" y="242693"/>
                          <a:pt x="225328" y="763171"/>
                          <a:pt x="230644" y="1218599"/>
                        </a:cubicBezTo>
                        <a:cubicBezTo>
                          <a:pt x="230783" y="1655911"/>
                          <a:pt x="208895" y="2405701"/>
                          <a:pt x="2459" y="2626137"/>
                        </a:cubicBezTo>
                      </a:path>
                    </a:pathLst>
                  </a:custGeom>
                  <a:noFill/>
                  <a:ln w="28575" cap="flat" cmpd="sng" algn="ctr">
                    <a:solidFill>
                      <a:schemeClr val="bg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13" name="Freeform 112"/>
                  <p:cNvSpPr/>
                  <p:nvPr/>
                </p:nvSpPr>
                <p:spPr bwMode="auto">
                  <a:xfrm>
                    <a:off x="5253582" y="2933700"/>
                    <a:ext cx="70893" cy="2366963"/>
                  </a:xfrm>
                  <a:custGeom>
                    <a:avLst/>
                    <a:gdLst>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03790 h 2936358"/>
                      <a:gd name="connsiteX1" fmla="*/ 148856 w 221512"/>
                      <a:gd name="connsiteY1" fmla="*/ 384544 h 2936358"/>
                      <a:gd name="connsiteX2" fmla="*/ 202019 w 221512"/>
                      <a:gd name="connsiteY2" fmla="*/ 2511055 h 2936358"/>
                      <a:gd name="connsiteX3" fmla="*/ 31898 w 221512"/>
                      <a:gd name="connsiteY3" fmla="*/ 2936358 h 2936358"/>
                      <a:gd name="connsiteX0" fmla="*/ 0 w 221512"/>
                      <a:gd name="connsiteY0" fmla="*/ 128477 h 2861045"/>
                      <a:gd name="connsiteX1" fmla="*/ 148856 w 221512"/>
                      <a:gd name="connsiteY1" fmla="*/ 309231 h 2861045"/>
                      <a:gd name="connsiteX2" fmla="*/ 202019 w 221512"/>
                      <a:gd name="connsiteY2" fmla="*/ 1202366 h 2861045"/>
                      <a:gd name="connsiteX3" fmla="*/ 31898 w 221512"/>
                      <a:gd name="connsiteY3" fmla="*/ 2861045 h 2861045"/>
                      <a:gd name="connsiteX0" fmla="*/ 0 w 202905"/>
                      <a:gd name="connsiteY0" fmla="*/ 0 h 2732568"/>
                      <a:gd name="connsiteX1" fmla="*/ 202019 w 202905"/>
                      <a:gd name="connsiteY1" fmla="*/ 1073889 h 2732568"/>
                      <a:gd name="connsiteX2" fmla="*/ 31898 w 202905"/>
                      <a:gd name="connsiteY2" fmla="*/ 2732568 h 2732568"/>
                      <a:gd name="connsiteX0" fmla="*/ 0 w 202905"/>
                      <a:gd name="connsiteY0" fmla="*/ 0 h 2732568"/>
                      <a:gd name="connsiteX1" fmla="*/ 202019 w 202905"/>
                      <a:gd name="connsiteY1" fmla="*/ 1073889 h 2732568"/>
                      <a:gd name="connsiteX2" fmla="*/ 31898 w 202905"/>
                      <a:gd name="connsiteY2" fmla="*/ 2732568 h 2732568"/>
                      <a:gd name="connsiteX0" fmla="*/ 0 w 256067"/>
                      <a:gd name="connsiteY0" fmla="*/ 0 h 2732568"/>
                      <a:gd name="connsiteX1" fmla="*/ 202019 w 256067"/>
                      <a:gd name="connsiteY1" fmla="*/ 1073889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86636"/>
                      <a:gd name="connsiteY0" fmla="*/ 0 h 2732568"/>
                      <a:gd name="connsiteX1" fmla="*/ 223284 w 286636"/>
                      <a:gd name="connsiteY1" fmla="*/ 1275908 h 2732568"/>
                      <a:gd name="connsiteX2" fmla="*/ 31898 w 286636"/>
                      <a:gd name="connsiteY2" fmla="*/ 2732568 h 2732568"/>
                      <a:gd name="connsiteX0" fmla="*/ 4901 w 291537"/>
                      <a:gd name="connsiteY0" fmla="*/ 0 h 2736661"/>
                      <a:gd name="connsiteX1" fmla="*/ 228185 w 291537"/>
                      <a:gd name="connsiteY1" fmla="*/ 1275908 h 2736661"/>
                      <a:gd name="connsiteX2" fmla="*/ 0 w 291537"/>
                      <a:gd name="connsiteY2" fmla="*/ 2736661 h 2736661"/>
                      <a:gd name="connsiteX0" fmla="*/ 0 w 286636"/>
                      <a:gd name="connsiteY0" fmla="*/ 0 h 2679352"/>
                      <a:gd name="connsiteX1" fmla="*/ 230644 w 286636"/>
                      <a:gd name="connsiteY1" fmla="*/ 1218599 h 2679352"/>
                      <a:gd name="connsiteX2" fmla="*/ 2459 w 286636"/>
                      <a:gd name="connsiteY2" fmla="*/ 2679352 h 2679352"/>
                      <a:gd name="connsiteX0" fmla="*/ 0 w 286636"/>
                      <a:gd name="connsiteY0" fmla="*/ 0 h 2626137"/>
                      <a:gd name="connsiteX1" fmla="*/ 230644 w 286636"/>
                      <a:gd name="connsiteY1" fmla="*/ 1218599 h 2626137"/>
                      <a:gd name="connsiteX2" fmla="*/ 2459 w 286636"/>
                      <a:gd name="connsiteY2" fmla="*/ 2626137 h 2626137"/>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281434"/>
                      <a:gd name="connsiteY0" fmla="*/ 0 h 2626137"/>
                      <a:gd name="connsiteX1" fmla="*/ 230644 w 281434"/>
                      <a:gd name="connsiteY1" fmla="*/ 1218599 h 2626137"/>
                      <a:gd name="connsiteX2" fmla="*/ 2459 w 281434"/>
                      <a:gd name="connsiteY2" fmla="*/ 2626137 h 2626137"/>
                      <a:gd name="connsiteX0" fmla="*/ 0 w 281434"/>
                      <a:gd name="connsiteY0" fmla="*/ 0 h 2626137"/>
                      <a:gd name="connsiteX1" fmla="*/ 230644 w 281434"/>
                      <a:gd name="connsiteY1" fmla="*/ 1218599 h 2626137"/>
                      <a:gd name="connsiteX2" fmla="*/ 2459 w 281434"/>
                      <a:gd name="connsiteY2" fmla="*/ 2626137 h 2626137"/>
                      <a:gd name="connsiteX0" fmla="*/ 0 w 276479"/>
                      <a:gd name="connsiteY0" fmla="*/ 0 h 2626137"/>
                      <a:gd name="connsiteX1" fmla="*/ 230644 w 276479"/>
                      <a:gd name="connsiteY1" fmla="*/ 1218599 h 2626137"/>
                      <a:gd name="connsiteX2" fmla="*/ 2459 w 276479"/>
                      <a:gd name="connsiteY2" fmla="*/ 2626137 h 2626137"/>
                      <a:gd name="connsiteX0" fmla="*/ 0 w 261243"/>
                      <a:gd name="connsiteY0" fmla="*/ 0 h 2626137"/>
                      <a:gd name="connsiteX1" fmla="*/ 230644 w 261243"/>
                      <a:gd name="connsiteY1" fmla="*/ 1218599 h 2626137"/>
                      <a:gd name="connsiteX2" fmla="*/ 2459 w 261243"/>
                      <a:gd name="connsiteY2" fmla="*/ 2626137 h 2626137"/>
                      <a:gd name="connsiteX0" fmla="*/ 0 w 261243"/>
                      <a:gd name="connsiteY0" fmla="*/ 0 h 2626137"/>
                      <a:gd name="connsiteX1" fmla="*/ 230644 w 261243"/>
                      <a:gd name="connsiteY1" fmla="*/ 1218599 h 2626137"/>
                      <a:gd name="connsiteX2" fmla="*/ 2459 w 261243"/>
                      <a:gd name="connsiteY2" fmla="*/ 2626137 h 2626137"/>
                      <a:gd name="connsiteX0" fmla="*/ 0 w 230783"/>
                      <a:gd name="connsiteY0" fmla="*/ 0 h 2626137"/>
                      <a:gd name="connsiteX1" fmla="*/ 230644 w 230783"/>
                      <a:gd name="connsiteY1" fmla="*/ 1218599 h 2626137"/>
                      <a:gd name="connsiteX2" fmla="*/ 2459 w 230783"/>
                      <a:gd name="connsiteY2" fmla="*/ 2626137 h 2626137"/>
                    </a:gdLst>
                    <a:ahLst/>
                    <a:cxnLst>
                      <a:cxn ang="0">
                        <a:pos x="connsiteX0" y="connsiteY0"/>
                      </a:cxn>
                      <a:cxn ang="0">
                        <a:pos x="connsiteX1" y="connsiteY1"/>
                      </a:cxn>
                      <a:cxn ang="0">
                        <a:pos x="connsiteX2" y="connsiteY2"/>
                      </a:cxn>
                    </a:cxnLst>
                    <a:rect l="l" t="t" r="r" b="b"/>
                    <a:pathLst>
                      <a:path w="230783" h="2626137">
                        <a:moveTo>
                          <a:pt x="0" y="0"/>
                        </a:moveTo>
                        <a:cubicBezTo>
                          <a:pt x="220425" y="242693"/>
                          <a:pt x="225328" y="763171"/>
                          <a:pt x="230644" y="1218599"/>
                        </a:cubicBezTo>
                        <a:cubicBezTo>
                          <a:pt x="230783" y="1655911"/>
                          <a:pt x="208895" y="2405701"/>
                          <a:pt x="2459" y="2626137"/>
                        </a:cubicBezTo>
                      </a:path>
                    </a:pathLst>
                  </a:custGeom>
                  <a:noFill/>
                  <a:ln w="28575" cap="flat" cmpd="sng" algn="ctr">
                    <a:solidFill>
                      <a:schemeClr val="bg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nvGrpSpPr>
                <p:cNvPr id="24" name="Group 114"/>
                <p:cNvGrpSpPr/>
                <p:nvPr/>
              </p:nvGrpSpPr>
              <p:grpSpPr>
                <a:xfrm flipH="1">
                  <a:off x="4135332" y="2543510"/>
                  <a:ext cx="998644" cy="3147678"/>
                  <a:chOff x="5135456" y="2543509"/>
                  <a:chExt cx="998644" cy="3147678"/>
                </a:xfrm>
              </p:grpSpPr>
              <p:cxnSp>
                <p:nvCxnSpPr>
                  <p:cNvPr id="116" name="Straight Connector 115"/>
                  <p:cNvCxnSpPr/>
                  <p:nvPr/>
                </p:nvCxnSpPr>
                <p:spPr bwMode="auto">
                  <a:xfrm>
                    <a:off x="5135456" y="2941252"/>
                    <a:ext cx="0" cy="2337864"/>
                  </a:xfrm>
                  <a:prstGeom prst="line">
                    <a:avLst/>
                  </a:prstGeom>
                  <a:noFill/>
                  <a:ln w="28575" cap="flat" cmpd="sng" algn="ctr">
                    <a:solidFill>
                      <a:schemeClr val="bg1"/>
                    </a:solidFill>
                    <a:prstDash val="solid"/>
                    <a:round/>
                    <a:headEnd type="none" w="lg" len="med"/>
                    <a:tailEnd type="none" w="lg" len="med"/>
                  </a:ln>
                  <a:effectLst/>
                </p:spPr>
              </p:cxnSp>
              <p:sp>
                <p:nvSpPr>
                  <p:cNvPr id="117" name="Freeform 116"/>
                  <p:cNvSpPr/>
                  <p:nvPr/>
                </p:nvSpPr>
                <p:spPr bwMode="auto">
                  <a:xfrm>
                    <a:off x="5553619" y="2543509"/>
                    <a:ext cx="580481" cy="3147678"/>
                  </a:xfrm>
                  <a:custGeom>
                    <a:avLst/>
                    <a:gdLst>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03790 h 2936358"/>
                      <a:gd name="connsiteX1" fmla="*/ 148856 w 221512"/>
                      <a:gd name="connsiteY1" fmla="*/ 384544 h 2936358"/>
                      <a:gd name="connsiteX2" fmla="*/ 202019 w 221512"/>
                      <a:gd name="connsiteY2" fmla="*/ 2511055 h 2936358"/>
                      <a:gd name="connsiteX3" fmla="*/ 31898 w 221512"/>
                      <a:gd name="connsiteY3" fmla="*/ 2936358 h 2936358"/>
                      <a:gd name="connsiteX0" fmla="*/ 0 w 221512"/>
                      <a:gd name="connsiteY0" fmla="*/ 128477 h 2861045"/>
                      <a:gd name="connsiteX1" fmla="*/ 148856 w 221512"/>
                      <a:gd name="connsiteY1" fmla="*/ 309231 h 2861045"/>
                      <a:gd name="connsiteX2" fmla="*/ 202019 w 221512"/>
                      <a:gd name="connsiteY2" fmla="*/ 1202366 h 2861045"/>
                      <a:gd name="connsiteX3" fmla="*/ 31898 w 221512"/>
                      <a:gd name="connsiteY3" fmla="*/ 2861045 h 2861045"/>
                      <a:gd name="connsiteX0" fmla="*/ 0 w 202905"/>
                      <a:gd name="connsiteY0" fmla="*/ 0 h 2732568"/>
                      <a:gd name="connsiteX1" fmla="*/ 202019 w 202905"/>
                      <a:gd name="connsiteY1" fmla="*/ 1073889 h 2732568"/>
                      <a:gd name="connsiteX2" fmla="*/ 31898 w 202905"/>
                      <a:gd name="connsiteY2" fmla="*/ 2732568 h 2732568"/>
                      <a:gd name="connsiteX0" fmla="*/ 0 w 202905"/>
                      <a:gd name="connsiteY0" fmla="*/ 0 h 2732568"/>
                      <a:gd name="connsiteX1" fmla="*/ 202019 w 202905"/>
                      <a:gd name="connsiteY1" fmla="*/ 1073889 h 2732568"/>
                      <a:gd name="connsiteX2" fmla="*/ 31898 w 202905"/>
                      <a:gd name="connsiteY2" fmla="*/ 2732568 h 2732568"/>
                      <a:gd name="connsiteX0" fmla="*/ 0 w 256067"/>
                      <a:gd name="connsiteY0" fmla="*/ 0 h 2732568"/>
                      <a:gd name="connsiteX1" fmla="*/ 202019 w 256067"/>
                      <a:gd name="connsiteY1" fmla="*/ 1073889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86636"/>
                      <a:gd name="connsiteY0" fmla="*/ 0 h 2732568"/>
                      <a:gd name="connsiteX1" fmla="*/ 223284 w 286636"/>
                      <a:gd name="connsiteY1" fmla="*/ 1275908 h 2732568"/>
                      <a:gd name="connsiteX2" fmla="*/ 31898 w 286636"/>
                      <a:gd name="connsiteY2" fmla="*/ 2732568 h 2732568"/>
                      <a:gd name="connsiteX0" fmla="*/ 4901 w 291537"/>
                      <a:gd name="connsiteY0" fmla="*/ 0 h 2736661"/>
                      <a:gd name="connsiteX1" fmla="*/ 228185 w 291537"/>
                      <a:gd name="connsiteY1" fmla="*/ 1275908 h 2736661"/>
                      <a:gd name="connsiteX2" fmla="*/ 0 w 291537"/>
                      <a:gd name="connsiteY2" fmla="*/ 2736661 h 2736661"/>
                      <a:gd name="connsiteX0" fmla="*/ 0 w 286636"/>
                      <a:gd name="connsiteY0" fmla="*/ 0 h 2679352"/>
                      <a:gd name="connsiteX1" fmla="*/ 230644 w 286636"/>
                      <a:gd name="connsiteY1" fmla="*/ 1218599 h 2679352"/>
                      <a:gd name="connsiteX2" fmla="*/ 2459 w 286636"/>
                      <a:gd name="connsiteY2" fmla="*/ 2679352 h 2679352"/>
                      <a:gd name="connsiteX0" fmla="*/ 0 w 286636"/>
                      <a:gd name="connsiteY0" fmla="*/ 0 h 2626137"/>
                      <a:gd name="connsiteX1" fmla="*/ 230644 w 286636"/>
                      <a:gd name="connsiteY1" fmla="*/ 1218599 h 2626137"/>
                      <a:gd name="connsiteX2" fmla="*/ 2459 w 286636"/>
                      <a:gd name="connsiteY2" fmla="*/ 2626137 h 2626137"/>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Lst>
                    <a:ahLst/>
                    <a:cxnLst>
                      <a:cxn ang="0">
                        <a:pos x="connsiteX0" y="connsiteY0"/>
                      </a:cxn>
                      <a:cxn ang="0">
                        <a:pos x="connsiteX1" y="connsiteY1"/>
                      </a:cxn>
                      <a:cxn ang="0">
                        <a:pos x="connsiteX2" y="connsiteY2"/>
                      </a:cxn>
                    </a:cxnLst>
                    <a:rect l="l" t="t" r="r" b="b"/>
                    <a:pathLst>
                      <a:path w="301356" h="2645873">
                        <a:moveTo>
                          <a:pt x="0" y="19736"/>
                        </a:moveTo>
                        <a:cubicBezTo>
                          <a:pt x="301356" y="0"/>
                          <a:pt x="225328" y="782907"/>
                          <a:pt x="230644" y="1238335"/>
                        </a:cubicBezTo>
                        <a:cubicBezTo>
                          <a:pt x="230783" y="1675647"/>
                          <a:pt x="270787" y="2623651"/>
                          <a:pt x="2459" y="2645873"/>
                        </a:cubicBezTo>
                      </a:path>
                    </a:pathLst>
                  </a:custGeom>
                  <a:noFill/>
                  <a:ln w="28575" cap="flat" cmpd="sng" algn="ctr">
                    <a:solidFill>
                      <a:schemeClr val="bg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18" name="Freeform 117"/>
                  <p:cNvSpPr/>
                  <p:nvPr/>
                </p:nvSpPr>
                <p:spPr bwMode="auto">
                  <a:xfrm>
                    <a:off x="5525044" y="2637431"/>
                    <a:ext cx="394744" cy="2991844"/>
                  </a:xfrm>
                  <a:custGeom>
                    <a:avLst/>
                    <a:gdLst>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03790 h 2936358"/>
                      <a:gd name="connsiteX1" fmla="*/ 148856 w 221512"/>
                      <a:gd name="connsiteY1" fmla="*/ 384544 h 2936358"/>
                      <a:gd name="connsiteX2" fmla="*/ 202019 w 221512"/>
                      <a:gd name="connsiteY2" fmla="*/ 2511055 h 2936358"/>
                      <a:gd name="connsiteX3" fmla="*/ 31898 w 221512"/>
                      <a:gd name="connsiteY3" fmla="*/ 2936358 h 2936358"/>
                      <a:gd name="connsiteX0" fmla="*/ 0 w 221512"/>
                      <a:gd name="connsiteY0" fmla="*/ 128477 h 2861045"/>
                      <a:gd name="connsiteX1" fmla="*/ 148856 w 221512"/>
                      <a:gd name="connsiteY1" fmla="*/ 309231 h 2861045"/>
                      <a:gd name="connsiteX2" fmla="*/ 202019 w 221512"/>
                      <a:gd name="connsiteY2" fmla="*/ 1202366 h 2861045"/>
                      <a:gd name="connsiteX3" fmla="*/ 31898 w 221512"/>
                      <a:gd name="connsiteY3" fmla="*/ 2861045 h 2861045"/>
                      <a:gd name="connsiteX0" fmla="*/ 0 w 202905"/>
                      <a:gd name="connsiteY0" fmla="*/ 0 h 2732568"/>
                      <a:gd name="connsiteX1" fmla="*/ 202019 w 202905"/>
                      <a:gd name="connsiteY1" fmla="*/ 1073889 h 2732568"/>
                      <a:gd name="connsiteX2" fmla="*/ 31898 w 202905"/>
                      <a:gd name="connsiteY2" fmla="*/ 2732568 h 2732568"/>
                      <a:gd name="connsiteX0" fmla="*/ 0 w 202905"/>
                      <a:gd name="connsiteY0" fmla="*/ 0 h 2732568"/>
                      <a:gd name="connsiteX1" fmla="*/ 202019 w 202905"/>
                      <a:gd name="connsiteY1" fmla="*/ 1073889 h 2732568"/>
                      <a:gd name="connsiteX2" fmla="*/ 31898 w 202905"/>
                      <a:gd name="connsiteY2" fmla="*/ 2732568 h 2732568"/>
                      <a:gd name="connsiteX0" fmla="*/ 0 w 256067"/>
                      <a:gd name="connsiteY0" fmla="*/ 0 h 2732568"/>
                      <a:gd name="connsiteX1" fmla="*/ 202019 w 256067"/>
                      <a:gd name="connsiteY1" fmla="*/ 1073889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86636"/>
                      <a:gd name="connsiteY0" fmla="*/ 0 h 2732568"/>
                      <a:gd name="connsiteX1" fmla="*/ 223284 w 286636"/>
                      <a:gd name="connsiteY1" fmla="*/ 1275908 h 2732568"/>
                      <a:gd name="connsiteX2" fmla="*/ 31898 w 286636"/>
                      <a:gd name="connsiteY2" fmla="*/ 2732568 h 2732568"/>
                      <a:gd name="connsiteX0" fmla="*/ 4901 w 291537"/>
                      <a:gd name="connsiteY0" fmla="*/ 0 h 2736661"/>
                      <a:gd name="connsiteX1" fmla="*/ 228185 w 291537"/>
                      <a:gd name="connsiteY1" fmla="*/ 1275908 h 2736661"/>
                      <a:gd name="connsiteX2" fmla="*/ 0 w 291537"/>
                      <a:gd name="connsiteY2" fmla="*/ 2736661 h 2736661"/>
                      <a:gd name="connsiteX0" fmla="*/ 0 w 286636"/>
                      <a:gd name="connsiteY0" fmla="*/ 0 h 2679352"/>
                      <a:gd name="connsiteX1" fmla="*/ 230644 w 286636"/>
                      <a:gd name="connsiteY1" fmla="*/ 1218599 h 2679352"/>
                      <a:gd name="connsiteX2" fmla="*/ 2459 w 286636"/>
                      <a:gd name="connsiteY2" fmla="*/ 2679352 h 2679352"/>
                      <a:gd name="connsiteX0" fmla="*/ 0 w 286636"/>
                      <a:gd name="connsiteY0" fmla="*/ 0 h 2626137"/>
                      <a:gd name="connsiteX1" fmla="*/ 230644 w 286636"/>
                      <a:gd name="connsiteY1" fmla="*/ 1218599 h 2626137"/>
                      <a:gd name="connsiteX2" fmla="*/ 2459 w 286636"/>
                      <a:gd name="connsiteY2" fmla="*/ 2626137 h 2626137"/>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281434"/>
                      <a:gd name="connsiteY0" fmla="*/ 0 h 2626137"/>
                      <a:gd name="connsiteX1" fmla="*/ 230644 w 281434"/>
                      <a:gd name="connsiteY1" fmla="*/ 1218599 h 2626137"/>
                      <a:gd name="connsiteX2" fmla="*/ 2459 w 281434"/>
                      <a:gd name="connsiteY2" fmla="*/ 2626137 h 2626137"/>
                      <a:gd name="connsiteX0" fmla="*/ 0 w 281434"/>
                      <a:gd name="connsiteY0" fmla="*/ 0 h 2626137"/>
                      <a:gd name="connsiteX1" fmla="*/ 230644 w 281434"/>
                      <a:gd name="connsiteY1" fmla="*/ 1218599 h 2626137"/>
                      <a:gd name="connsiteX2" fmla="*/ 2459 w 281434"/>
                      <a:gd name="connsiteY2" fmla="*/ 2626137 h 2626137"/>
                    </a:gdLst>
                    <a:ahLst/>
                    <a:cxnLst>
                      <a:cxn ang="0">
                        <a:pos x="connsiteX0" y="connsiteY0"/>
                      </a:cxn>
                      <a:cxn ang="0">
                        <a:pos x="connsiteX1" y="connsiteY1"/>
                      </a:cxn>
                      <a:cxn ang="0">
                        <a:pos x="connsiteX2" y="connsiteY2"/>
                      </a:cxn>
                    </a:cxnLst>
                    <a:rect l="l" t="t" r="r" b="b"/>
                    <a:pathLst>
                      <a:path w="281434" h="2626137">
                        <a:moveTo>
                          <a:pt x="0" y="0"/>
                        </a:moveTo>
                        <a:cubicBezTo>
                          <a:pt x="281434" y="139118"/>
                          <a:pt x="225328" y="763171"/>
                          <a:pt x="230644" y="1218599"/>
                        </a:cubicBezTo>
                        <a:cubicBezTo>
                          <a:pt x="230783" y="1655911"/>
                          <a:pt x="276479" y="2436700"/>
                          <a:pt x="2459" y="2626137"/>
                        </a:cubicBezTo>
                      </a:path>
                    </a:pathLst>
                  </a:custGeom>
                  <a:noFill/>
                  <a:ln w="28575" cap="flat" cmpd="sng" algn="ctr">
                    <a:solidFill>
                      <a:schemeClr val="bg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19" name="Freeform 118"/>
                  <p:cNvSpPr/>
                  <p:nvPr/>
                </p:nvSpPr>
                <p:spPr bwMode="auto">
                  <a:xfrm>
                    <a:off x="5491707" y="2752725"/>
                    <a:ext cx="232818" cy="2752726"/>
                  </a:xfrm>
                  <a:custGeom>
                    <a:avLst/>
                    <a:gdLst>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03790 h 2936358"/>
                      <a:gd name="connsiteX1" fmla="*/ 148856 w 221512"/>
                      <a:gd name="connsiteY1" fmla="*/ 384544 h 2936358"/>
                      <a:gd name="connsiteX2" fmla="*/ 202019 w 221512"/>
                      <a:gd name="connsiteY2" fmla="*/ 2511055 h 2936358"/>
                      <a:gd name="connsiteX3" fmla="*/ 31898 w 221512"/>
                      <a:gd name="connsiteY3" fmla="*/ 2936358 h 2936358"/>
                      <a:gd name="connsiteX0" fmla="*/ 0 w 221512"/>
                      <a:gd name="connsiteY0" fmla="*/ 128477 h 2861045"/>
                      <a:gd name="connsiteX1" fmla="*/ 148856 w 221512"/>
                      <a:gd name="connsiteY1" fmla="*/ 309231 h 2861045"/>
                      <a:gd name="connsiteX2" fmla="*/ 202019 w 221512"/>
                      <a:gd name="connsiteY2" fmla="*/ 1202366 h 2861045"/>
                      <a:gd name="connsiteX3" fmla="*/ 31898 w 221512"/>
                      <a:gd name="connsiteY3" fmla="*/ 2861045 h 2861045"/>
                      <a:gd name="connsiteX0" fmla="*/ 0 w 202905"/>
                      <a:gd name="connsiteY0" fmla="*/ 0 h 2732568"/>
                      <a:gd name="connsiteX1" fmla="*/ 202019 w 202905"/>
                      <a:gd name="connsiteY1" fmla="*/ 1073889 h 2732568"/>
                      <a:gd name="connsiteX2" fmla="*/ 31898 w 202905"/>
                      <a:gd name="connsiteY2" fmla="*/ 2732568 h 2732568"/>
                      <a:gd name="connsiteX0" fmla="*/ 0 w 202905"/>
                      <a:gd name="connsiteY0" fmla="*/ 0 h 2732568"/>
                      <a:gd name="connsiteX1" fmla="*/ 202019 w 202905"/>
                      <a:gd name="connsiteY1" fmla="*/ 1073889 h 2732568"/>
                      <a:gd name="connsiteX2" fmla="*/ 31898 w 202905"/>
                      <a:gd name="connsiteY2" fmla="*/ 2732568 h 2732568"/>
                      <a:gd name="connsiteX0" fmla="*/ 0 w 256067"/>
                      <a:gd name="connsiteY0" fmla="*/ 0 h 2732568"/>
                      <a:gd name="connsiteX1" fmla="*/ 202019 w 256067"/>
                      <a:gd name="connsiteY1" fmla="*/ 1073889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86636"/>
                      <a:gd name="connsiteY0" fmla="*/ 0 h 2732568"/>
                      <a:gd name="connsiteX1" fmla="*/ 223284 w 286636"/>
                      <a:gd name="connsiteY1" fmla="*/ 1275908 h 2732568"/>
                      <a:gd name="connsiteX2" fmla="*/ 31898 w 286636"/>
                      <a:gd name="connsiteY2" fmla="*/ 2732568 h 2732568"/>
                      <a:gd name="connsiteX0" fmla="*/ 4901 w 291537"/>
                      <a:gd name="connsiteY0" fmla="*/ 0 h 2736661"/>
                      <a:gd name="connsiteX1" fmla="*/ 228185 w 291537"/>
                      <a:gd name="connsiteY1" fmla="*/ 1275908 h 2736661"/>
                      <a:gd name="connsiteX2" fmla="*/ 0 w 291537"/>
                      <a:gd name="connsiteY2" fmla="*/ 2736661 h 2736661"/>
                      <a:gd name="connsiteX0" fmla="*/ 0 w 286636"/>
                      <a:gd name="connsiteY0" fmla="*/ 0 h 2679352"/>
                      <a:gd name="connsiteX1" fmla="*/ 230644 w 286636"/>
                      <a:gd name="connsiteY1" fmla="*/ 1218599 h 2679352"/>
                      <a:gd name="connsiteX2" fmla="*/ 2459 w 286636"/>
                      <a:gd name="connsiteY2" fmla="*/ 2679352 h 2679352"/>
                      <a:gd name="connsiteX0" fmla="*/ 0 w 286636"/>
                      <a:gd name="connsiteY0" fmla="*/ 0 h 2626137"/>
                      <a:gd name="connsiteX1" fmla="*/ 230644 w 286636"/>
                      <a:gd name="connsiteY1" fmla="*/ 1218599 h 2626137"/>
                      <a:gd name="connsiteX2" fmla="*/ 2459 w 286636"/>
                      <a:gd name="connsiteY2" fmla="*/ 2626137 h 2626137"/>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281434"/>
                      <a:gd name="connsiteY0" fmla="*/ 0 h 2626137"/>
                      <a:gd name="connsiteX1" fmla="*/ 230644 w 281434"/>
                      <a:gd name="connsiteY1" fmla="*/ 1218599 h 2626137"/>
                      <a:gd name="connsiteX2" fmla="*/ 2459 w 281434"/>
                      <a:gd name="connsiteY2" fmla="*/ 2626137 h 2626137"/>
                      <a:gd name="connsiteX0" fmla="*/ 0 w 281434"/>
                      <a:gd name="connsiteY0" fmla="*/ 0 h 2626137"/>
                      <a:gd name="connsiteX1" fmla="*/ 230644 w 281434"/>
                      <a:gd name="connsiteY1" fmla="*/ 1218599 h 2626137"/>
                      <a:gd name="connsiteX2" fmla="*/ 2459 w 281434"/>
                      <a:gd name="connsiteY2" fmla="*/ 2626137 h 2626137"/>
                      <a:gd name="connsiteX0" fmla="*/ 0 w 276479"/>
                      <a:gd name="connsiteY0" fmla="*/ 0 h 2626137"/>
                      <a:gd name="connsiteX1" fmla="*/ 230644 w 276479"/>
                      <a:gd name="connsiteY1" fmla="*/ 1218599 h 2626137"/>
                      <a:gd name="connsiteX2" fmla="*/ 2459 w 276479"/>
                      <a:gd name="connsiteY2" fmla="*/ 2626137 h 2626137"/>
                      <a:gd name="connsiteX0" fmla="*/ 0 w 261243"/>
                      <a:gd name="connsiteY0" fmla="*/ 0 h 2626137"/>
                      <a:gd name="connsiteX1" fmla="*/ 230644 w 261243"/>
                      <a:gd name="connsiteY1" fmla="*/ 1218599 h 2626137"/>
                      <a:gd name="connsiteX2" fmla="*/ 2459 w 261243"/>
                      <a:gd name="connsiteY2" fmla="*/ 2626137 h 2626137"/>
                    </a:gdLst>
                    <a:ahLst/>
                    <a:cxnLst>
                      <a:cxn ang="0">
                        <a:pos x="connsiteX0" y="connsiteY0"/>
                      </a:cxn>
                      <a:cxn ang="0">
                        <a:pos x="connsiteX1" y="connsiteY1"/>
                      </a:cxn>
                      <a:cxn ang="0">
                        <a:pos x="connsiteX2" y="connsiteY2"/>
                      </a:cxn>
                    </a:cxnLst>
                    <a:rect l="l" t="t" r="r" b="b"/>
                    <a:pathLst>
                      <a:path w="261243" h="2626137">
                        <a:moveTo>
                          <a:pt x="0" y="0"/>
                        </a:moveTo>
                        <a:cubicBezTo>
                          <a:pt x="250962" y="198183"/>
                          <a:pt x="225328" y="763171"/>
                          <a:pt x="230644" y="1218599"/>
                        </a:cubicBezTo>
                        <a:cubicBezTo>
                          <a:pt x="230783" y="1655911"/>
                          <a:pt x="261243" y="2395810"/>
                          <a:pt x="2459" y="2626137"/>
                        </a:cubicBezTo>
                      </a:path>
                    </a:pathLst>
                  </a:custGeom>
                  <a:noFill/>
                  <a:ln w="28575" cap="flat" cmpd="sng" algn="ctr">
                    <a:solidFill>
                      <a:schemeClr val="bg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20" name="Freeform 119"/>
                  <p:cNvSpPr/>
                  <p:nvPr/>
                </p:nvSpPr>
                <p:spPr bwMode="auto">
                  <a:xfrm>
                    <a:off x="5396457" y="2833688"/>
                    <a:ext cx="132806" cy="2528887"/>
                  </a:xfrm>
                  <a:custGeom>
                    <a:avLst/>
                    <a:gdLst>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03790 h 2936358"/>
                      <a:gd name="connsiteX1" fmla="*/ 148856 w 221512"/>
                      <a:gd name="connsiteY1" fmla="*/ 384544 h 2936358"/>
                      <a:gd name="connsiteX2" fmla="*/ 202019 w 221512"/>
                      <a:gd name="connsiteY2" fmla="*/ 2511055 h 2936358"/>
                      <a:gd name="connsiteX3" fmla="*/ 31898 w 221512"/>
                      <a:gd name="connsiteY3" fmla="*/ 2936358 h 2936358"/>
                      <a:gd name="connsiteX0" fmla="*/ 0 w 221512"/>
                      <a:gd name="connsiteY0" fmla="*/ 128477 h 2861045"/>
                      <a:gd name="connsiteX1" fmla="*/ 148856 w 221512"/>
                      <a:gd name="connsiteY1" fmla="*/ 309231 h 2861045"/>
                      <a:gd name="connsiteX2" fmla="*/ 202019 w 221512"/>
                      <a:gd name="connsiteY2" fmla="*/ 1202366 h 2861045"/>
                      <a:gd name="connsiteX3" fmla="*/ 31898 w 221512"/>
                      <a:gd name="connsiteY3" fmla="*/ 2861045 h 2861045"/>
                      <a:gd name="connsiteX0" fmla="*/ 0 w 202905"/>
                      <a:gd name="connsiteY0" fmla="*/ 0 h 2732568"/>
                      <a:gd name="connsiteX1" fmla="*/ 202019 w 202905"/>
                      <a:gd name="connsiteY1" fmla="*/ 1073889 h 2732568"/>
                      <a:gd name="connsiteX2" fmla="*/ 31898 w 202905"/>
                      <a:gd name="connsiteY2" fmla="*/ 2732568 h 2732568"/>
                      <a:gd name="connsiteX0" fmla="*/ 0 w 202905"/>
                      <a:gd name="connsiteY0" fmla="*/ 0 h 2732568"/>
                      <a:gd name="connsiteX1" fmla="*/ 202019 w 202905"/>
                      <a:gd name="connsiteY1" fmla="*/ 1073889 h 2732568"/>
                      <a:gd name="connsiteX2" fmla="*/ 31898 w 202905"/>
                      <a:gd name="connsiteY2" fmla="*/ 2732568 h 2732568"/>
                      <a:gd name="connsiteX0" fmla="*/ 0 w 256067"/>
                      <a:gd name="connsiteY0" fmla="*/ 0 h 2732568"/>
                      <a:gd name="connsiteX1" fmla="*/ 202019 w 256067"/>
                      <a:gd name="connsiteY1" fmla="*/ 1073889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86636"/>
                      <a:gd name="connsiteY0" fmla="*/ 0 h 2732568"/>
                      <a:gd name="connsiteX1" fmla="*/ 223284 w 286636"/>
                      <a:gd name="connsiteY1" fmla="*/ 1275908 h 2732568"/>
                      <a:gd name="connsiteX2" fmla="*/ 31898 w 286636"/>
                      <a:gd name="connsiteY2" fmla="*/ 2732568 h 2732568"/>
                      <a:gd name="connsiteX0" fmla="*/ 4901 w 291537"/>
                      <a:gd name="connsiteY0" fmla="*/ 0 h 2736661"/>
                      <a:gd name="connsiteX1" fmla="*/ 228185 w 291537"/>
                      <a:gd name="connsiteY1" fmla="*/ 1275908 h 2736661"/>
                      <a:gd name="connsiteX2" fmla="*/ 0 w 291537"/>
                      <a:gd name="connsiteY2" fmla="*/ 2736661 h 2736661"/>
                      <a:gd name="connsiteX0" fmla="*/ 0 w 286636"/>
                      <a:gd name="connsiteY0" fmla="*/ 0 h 2679352"/>
                      <a:gd name="connsiteX1" fmla="*/ 230644 w 286636"/>
                      <a:gd name="connsiteY1" fmla="*/ 1218599 h 2679352"/>
                      <a:gd name="connsiteX2" fmla="*/ 2459 w 286636"/>
                      <a:gd name="connsiteY2" fmla="*/ 2679352 h 2679352"/>
                      <a:gd name="connsiteX0" fmla="*/ 0 w 286636"/>
                      <a:gd name="connsiteY0" fmla="*/ 0 h 2626137"/>
                      <a:gd name="connsiteX1" fmla="*/ 230644 w 286636"/>
                      <a:gd name="connsiteY1" fmla="*/ 1218599 h 2626137"/>
                      <a:gd name="connsiteX2" fmla="*/ 2459 w 286636"/>
                      <a:gd name="connsiteY2" fmla="*/ 2626137 h 2626137"/>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281434"/>
                      <a:gd name="connsiteY0" fmla="*/ 0 h 2626137"/>
                      <a:gd name="connsiteX1" fmla="*/ 230644 w 281434"/>
                      <a:gd name="connsiteY1" fmla="*/ 1218599 h 2626137"/>
                      <a:gd name="connsiteX2" fmla="*/ 2459 w 281434"/>
                      <a:gd name="connsiteY2" fmla="*/ 2626137 h 2626137"/>
                      <a:gd name="connsiteX0" fmla="*/ 0 w 281434"/>
                      <a:gd name="connsiteY0" fmla="*/ 0 h 2626137"/>
                      <a:gd name="connsiteX1" fmla="*/ 230644 w 281434"/>
                      <a:gd name="connsiteY1" fmla="*/ 1218599 h 2626137"/>
                      <a:gd name="connsiteX2" fmla="*/ 2459 w 281434"/>
                      <a:gd name="connsiteY2" fmla="*/ 2626137 h 2626137"/>
                      <a:gd name="connsiteX0" fmla="*/ 0 w 276479"/>
                      <a:gd name="connsiteY0" fmla="*/ 0 h 2626137"/>
                      <a:gd name="connsiteX1" fmla="*/ 230644 w 276479"/>
                      <a:gd name="connsiteY1" fmla="*/ 1218599 h 2626137"/>
                      <a:gd name="connsiteX2" fmla="*/ 2459 w 276479"/>
                      <a:gd name="connsiteY2" fmla="*/ 2626137 h 2626137"/>
                      <a:gd name="connsiteX0" fmla="*/ 0 w 261243"/>
                      <a:gd name="connsiteY0" fmla="*/ 0 h 2626137"/>
                      <a:gd name="connsiteX1" fmla="*/ 230644 w 261243"/>
                      <a:gd name="connsiteY1" fmla="*/ 1218599 h 2626137"/>
                      <a:gd name="connsiteX2" fmla="*/ 2459 w 261243"/>
                      <a:gd name="connsiteY2" fmla="*/ 2626137 h 2626137"/>
                      <a:gd name="connsiteX0" fmla="*/ 0 w 261243"/>
                      <a:gd name="connsiteY0" fmla="*/ 0 h 2626137"/>
                      <a:gd name="connsiteX1" fmla="*/ 230644 w 261243"/>
                      <a:gd name="connsiteY1" fmla="*/ 1218599 h 2626137"/>
                      <a:gd name="connsiteX2" fmla="*/ 2459 w 261243"/>
                      <a:gd name="connsiteY2" fmla="*/ 2626137 h 2626137"/>
                      <a:gd name="connsiteX0" fmla="*/ 0 w 230783"/>
                      <a:gd name="connsiteY0" fmla="*/ 0 h 2626137"/>
                      <a:gd name="connsiteX1" fmla="*/ 230644 w 230783"/>
                      <a:gd name="connsiteY1" fmla="*/ 1218599 h 2626137"/>
                      <a:gd name="connsiteX2" fmla="*/ 2459 w 230783"/>
                      <a:gd name="connsiteY2" fmla="*/ 2626137 h 2626137"/>
                    </a:gdLst>
                    <a:ahLst/>
                    <a:cxnLst>
                      <a:cxn ang="0">
                        <a:pos x="connsiteX0" y="connsiteY0"/>
                      </a:cxn>
                      <a:cxn ang="0">
                        <a:pos x="connsiteX1" y="connsiteY1"/>
                      </a:cxn>
                      <a:cxn ang="0">
                        <a:pos x="connsiteX2" y="connsiteY2"/>
                      </a:cxn>
                    </a:cxnLst>
                    <a:rect l="l" t="t" r="r" b="b"/>
                    <a:pathLst>
                      <a:path w="230783" h="2626137">
                        <a:moveTo>
                          <a:pt x="0" y="0"/>
                        </a:moveTo>
                        <a:cubicBezTo>
                          <a:pt x="220425" y="242693"/>
                          <a:pt x="225328" y="763171"/>
                          <a:pt x="230644" y="1218599"/>
                        </a:cubicBezTo>
                        <a:cubicBezTo>
                          <a:pt x="230783" y="1655911"/>
                          <a:pt x="208895" y="2405701"/>
                          <a:pt x="2459" y="2626137"/>
                        </a:cubicBezTo>
                      </a:path>
                    </a:pathLst>
                  </a:custGeom>
                  <a:noFill/>
                  <a:ln w="28575" cap="flat" cmpd="sng" algn="ctr">
                    <a:solidFill>
                      <a:schemeClr val="bg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21" name="Freeform 120"/>
                  <p:cNvSpPr/>
                  <p:nvPr/>
                </p:nvSpPr>
                <p:spPr bwMode="auto">
                  <a:xfrm>
                    <a:off x="5253582" y="2933700"/>
                    <a:ext cx="70893" cy="2366963"/>
                  </a:xfrm>
                  <a:custGeom>
                    <a:avLst/>
                    <a:gdLst>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03790 h 2936358"/>
                      <a:gd name="connsiteX1" fmla="*/ 148856 w 221512"/>
                      <a:gd name="connsiteY1" fmla="*/ 384544 h 2936358"/>
                      <a:gd name="connsiteX2" fmla="*/ 202019 w 221512"/>
                      <a:gd name="connsiteY2" fmla="*/ 2511055 h 2936358"/>
                      <a:gd name="connsiteX3" fmla="*/ 31898 w 221512"/>
                      <a:gd name="connsiteY3" fmla="*/ 2936358 h 2936358"/>
                      <a:gd name="connsiteX0" fmla="*/ 0 w 221512"/>
                      <a:gd name="connsiteY0" fmla="*/ 128477 h 2861045"/>
                      <a:gd name="connsiteX1" fmla="*/ 148856 w 221512"/>
                      <a:gd name="connsiteY1" fmla="*/ 309231 h 2861045"/>
                      <a:gd name="connsiteX2" fmla="*/ 202019 w 221512"/>
                      <a:gd name="connsiteY2" fmla="*/ 1202366 h 2861045"/>
                      <a:gd name="connsiteX3" fmla="*/ 31898 w 221512"/>
                      <a:gd name="connsiteY3" fmla="*/ 2861045 h 2861045"/>
                      <a:gd name="connsiteX0" fmla="*/ 0 w 202905"/>
                      <a:gd name="connsiteY0" fmla="*/ 0 h 2732568"/>
                      <a:gd name="connsiteX1" fmla="*/ 202019 w 202905"/>
                      <a:gd name="connsiteY1" fmla="*/ 1073889 h 2732568"/>
                      <a:gd name="connsiteX2" fmla="*/ 31898 w 202905"/>
                      <a:gd name="connsiteY2" fmla="*/ 2732568 h 2732568"/>
                      <a:gd name="connsiteX0" fmla="*/ 0 w 202905"/>
                      <a:gd name="connsiteY0" fmla="*/ 0 h 2732568"/>
                      <a:gd name="connsiteX1" fmla="*/ 202019 w 202905"/>
                      <a:gd name="connsiteY1" fmla="*/ 1073889 h 2732568"/>
                      <a:gd name="connsiteX2" fmla="*/ 31898 w 202905"/>
                      <a:gd name="connsiteY2" fmla="*/ 2732568 h 2732568"/>
                      <a:gd name="connsiteX0" fmla="*/ 0 w 256067"/>
                      <a:gd name="connsiteY0" fmla="*/ 0 h 2732568"/>
                      <a:gd name="connsiteX1" fmla="*/ 202019 w 256067"/>
                      <a:gd name="connsiteY1" fmla="*/ 1073889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86636"/>
                      <a:gd name="connsiteY0" fmla="*/ 0 h 2732568"/>
                      <a:gd name="connsiteX1" fmla="*/ 223284 w 286636"/>
                      <a:gd name="connsiteY1" fmla="*/ 1275908 h 2732568"/>
                      <a:gd name="connsiteX2" fmla="*/ 31898 w 286636"/>
                      <a:gd name="connsiteY2" fmla="*/ 2732568 h 2732568"/>
                      <a:gd name="connsiteX0" fmla="*/ 4901 w 291537"/>
                      <a:gd name="connsiteY0" fmla="*/ 0 h 2736661"/>
                      <a:gd name="connsiteX1" fmla="*/ 228185 w 291537"/>
                      <a:gd name="connsiteY1" fmla="*/ 1275908 h 2736661"/>
                      <a:gd name="connsiteX2" fmla="*/ 0 w 291537"/>
                      <a:gd name="connsiteY2" fmla="*/ 2736661 h 2736661"/>
                      <a:gd name="connsiteX0" fmla="*/ 0 w 286636"/>
                      <a:gd name="connsiteY0" fmla="*/ 0 h 2679352"/>
                      <a:gd name="connsiteX1" fmla="*/ 230644 w 286636"/>
                      <a:gd name="connsiteY1" fmla="*/ 1218599 h 2679352"/>
                      <a:gd name="connsiteX2" fmla="*/ 2459 w 286636"/>
                      <a:gd name="connsiteY2" fmla="*/ 2679352 h 2679352"/>
                      <a:gd name="connsiteX0" fmla="*/ 0 w 286636"/>
                      <a:gd name="connsiteY0" fmla="*/ 0 h 2626137"/>
                      <a:gd name="connsiteX1" fmla="*/ 230644 w 286636"/>
                      <a:gd name="connsiteY1" fmla="*/ 1218599 h 2626137"/>
                      <a:gd name="connsiteX2" fmla="*/ 2459 w 286636"/>
                      <a:gd name="connsiteY2" fmla="*/ 2626137 h 2626137"/>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281434"/>
                      <a:gd name="connsiteY0" fmla="*/ 0 h 2626137"/>
                      <a:gd name="connsiteX1" fmla="*/ 230644 w 281434"/>
                      <a:gd name="connsiteY1" fmla="*/ 1218599 h 2626137"/>
                      <a:gd name="connsiteX2" fmla="*/ 2459 w 281434"/>
                      <a:gd name="connsiteY2" fmla="*/ 2626137 h 2626137"/>
                      <a:gd name="connsiteX0" fmla="*/ 0 w 281434"/>
                      <a:gd name="connsiteY0" fmla="*/ 0 h 2626137"/>
                      <a:gd name="connsiteX1" fmla="*/ 230644 w 281434"/>
                      <a:gd name="connsiteY1" fmla="*/ 1218599 h 2626137"/>
                      <a:gd name="connsiteX2" fmla="*/ 2459 w 281434"/>
                      <a:gd name="connsiteY2" fmla="*/ 2626137 h 2626137"/>
                      <a:gd name="connsiteX0" fmla="*/ 0 w 276479"/>
                      <a:gd name="connsiteY0" fmla="*/ 0 h 2626137"/>
                      <a:gd name="connsiteX1" fmla="*/ 230644 w 276479"/>
                      <a:gd name="connsiteY1" fmla="*/ 1218599 h 2626137"/>
                      <a:gd name="connsiteX2" fmla="*/ 2459 w 276479"/>
                      <a:gd name="connsiteY2" fmla="*/ 2626137 h 2626137"/>
                      <a:gd name="connsiteX0" fmla="*/ 0 w 261243"/>
                      <a:gd name="connsiteY0" fmla="*/ 0 h 2626137"/>
                      <a:gd name="connsiteX1" fmla="*/ 230644 w 261243"/>
                      <a:gd name="connsiteY1" fmla="*/ 1218599 h 2626137"/>
                      <a:gd name="connsiteX2" fmla="*/ 2459 w 261243"/>
                      <a:gd name="connsiteY2" fmla="*/ 2626137 h 2626137"/>
                      <a:gd name="connsiteX0" fmla="*/ 0 w 261243"/>
                      <a:gd name="connsiteY0" fmla="*/ 0 h 2626137"/>
                      <a:gd name="connsiteX1" fmla="*/ 230644 w 261243"/>
                      <a:gd name="connsiteY1" fmla="*/ 1218599 h 2626137"/>
                      <a:gd name="connsiteX2" fmla="*/ 2459 w 261243"/>
                      <a:gd name="connsiteY2" fmla="*/ 2626137 h 2626137"/>
                      <a:gd name="connsiteX0" fmla="*/ 0 w 230783"/>
                      <a:gd name="connsiteY0" fmla="*/ 0 h 2626137"/>
                      <a:gd name="connsiteX1" fmla="*/ 230644 w 230783"/>
                      <a:gd name="connsiteY1" fmla="*/ 1218599 h 2626137"/>
                      <a:gd name="connsiteX2" fmla="*/ 2459 w 230783"/>
                      <a:gd name="connsiteY2" fmla="*/ 2626137 h 2626137"/>
                    </a:gdLst>
                    <a:ahLst/>
                    <a:cxnLst>
                      <a:cxn ang="0">
                        <a:pos x="connsiteX0" y="connsiteY0"/>
                      </a:cxn>
                      <a:cxn ang="0">
                        <a:pos x="connsiteX1" y="connsiteY1"/>
                      </a:cxn>
                      <a:cxn ang="0">
                        <a:pos x="connsiteX2" y="connsiteY2"/>
                      </a:cxn>
                    </a:cxnLst>
                    <a:rect l="l" t="t" r="r" b="b"/>
                    <a:pathLst>
                      <a:path w="230783" h="2626137">
                        <a:moveTo>
                          <a:pt x="0" y="0"/>
                        </a:moveTo>
                        <a:cubicBezTo>
                          <a:pt x="220425" y="242693"/>
                          <a:pt x="225328" y="763171"/>
                          <a:pt x="230644" y="1218599"/>
                        </a:cubicBezTo>
                        <a:cubicBezTo>
                          <a:pt x="230783" y="1655911"/>
                          <a:pt x="208895" y="2405701"/>
                          <a:pt x="2459" y="2626137"/>
                        </a:cubicBezTo>
                      </a:path>
                    </a:pathLst>
                  </a:custGeom>
                  <a:noFill/>
                  <a:ln w="28575" cap="flat" cmpd="sng" algn="ctr">
                    <a:solidFill>
                      <a:schemeClr val="bg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grpSp>
            <p:nvGrpSpPr>
              <p:cNvPr id="25" name="Group 122"/>
              <p:cNvGrpSpPr/>
              <p:nvPr/>
            </p:nvGrpSpPr>
            <p:grpSpPr>
              <a:xfrm>
                <a:off x="5873651" y="2543509"/>
                <a:ext cx="1998768" cy="3147679"/>
                <a:chOff x="4135332" y="2543509"/>
                <a:chExt cx="1998768" cy="3147679"/>
              </a:xfrm>
            </p:grpSpPr>
            <p:grpSp>
              <p:nvGrpSpPr>
                <p:cNvPr id="26" name="Group 123"/>
                <p:cNvGrpSpPr/>
                <p:nvPr/>
              </p:nvGrpSpPr>
              <p:grpSpPr>
                <a:xfrm>
                  <a:off x="5135456" y="2543509"/>
                  <a:ext cx="998644" cy="3147678"/>
                  <a:chOff x="5135456" y="2543509"/>
                  <a:chExt cx="998644" cy="3147678"/>
                </a:xfrm>
              </p:grpSpPr>
              <p:cxnSp>
                <p:nvCxnSpPr>
                  <p:cNvPr id="132" name="Straight Connector 131"/>
                  <p:cNvCxnSpPr/>
                  <p:nvPr/>
                </p:nvCxnSpPr>
                <p:spPr bwMode="auto">
                  <a:xfrm>
                    <a:off x="5135456" y="2941252"/>
                    <a:ext cx="0" cy="2337864"/>
                  </a:xfrm>
                  <a:prstGeom prst="line">
                    <a:avLst/>
                  </a:prstGeom>
                  <a:noFill/>
                  <a:ln w="28575" cap="flat" cmpd="sng" algn="ctr">
                    <a:solidFill>
                      <a:schemeClr val="bg1"/>
                    </a:solidFill>
                    <a:prstDash val="solid"/>
                    <a:round/>
                    <a:headEnd type="none" w="lg" len="med"/>
                    <a:tailEnd type="none" w="lg" len="med"/>
                  </a:ln>
                  <a:effectLst/>
                </p:spPr>
              </p:cxnSp>
              <p:sp>
                <p:nvSpPr>
                  <p:cNvPr id="133" name="Freeform 132"/>
                  <p:cNvSpPr/>
                  <p:nvPr/>
                </p:nvSpPr>
                <p:spPr bwMode="auto">
                  <a:xfrm>
                    <a:off x="5553619" y="2543509"/>
                    <a:ext cx="580481" cy="3147678"/>
                  </a:xfrm>
                  <a:custGeom>
                    <a:avLst/>
                    <a:gdLst>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03790 h 2936358"/>
                      <a:gd name="connsiteX1" fmla="*/ 148856 w 221512"/>
                      <a:gd name="connsiteY1" fmla="*/ 384544 h 2936358"/>
                      <a:gd name="connsiteX2" fmla="*/ 202019 w 221512"/>
                      <a:gd name="connsiteY2" fmla="*/ 2511055 h 2936358"/>
                      <a:gd name="connsiteX3" fmla="*/ 31898 w 221512"/>
                      <a:gd name="connsiteY3" fmla="*/ 2936358 h 2936358"/>
                      <a:gd name="connsiteX0" fmla="*/ 0 w 221512"/>
                      <a:gd name="connsiteY0" fmla="*/ 128477 h 2861045"/>
                      <a:gd name="connsiteX1" fmla="*/ 148856 w 221512"/>
                      <a:gd name="connsiteY1" fmla="*/ 309231 h 2861045"/>
                      <a:gd name="connsiteX2" fmla="*/ 202019 w 221512"/>
                      <a:gd name="connsiteY2" fmla="*/ 1202366 h 2861045"/>
                      <a:gd name="connsiteX3" fmla="*/ 31898 w 221512"/>
                      <a:gd name="connsiteY3" fmla="*/ 2861045 h 2861045"/>
                      <a:gd name="connsiteX0" fmla="*/ 0 w 202905"/>
                      <a:gd name="connsiteY0" fmla="*/ 0 h 2732568"/>
                      <a:gd name="connsiteX1" fmla="*/ 202019 w 202905"/>
                      <a:gd name="connsiteY1" fmla="*/ 1073889 h 2732568"/>
                      <a:gd name="connsiteX2" fmla="*/ 31898 w 202905"/>
                      <a:gd name="connsiteY2" fmla="*/ 2732568 h 2732568"/>
                      <a:gd name="connsiteX0" fmla="*/ 0 w 202905"/>
                      <a:gd name="connsiteY0" fmla="*/ 0 h 2732568"/>
                      <a:gd name="connsiteX1" fmla="*/ 202019 w 202905"/>
                      <a:gd name="connsiteY1" fmla="*/ 1073889 h 2732568"/>
                      <a:gd name="connsiteX2" fmla="*/ 31898 w 202905"/>
                      <a:gd name="connsiteY2" fmla="*/ 2732568 h 2732568"/>
                      <a:gd name="connsiteX0" fmla="*/ 0 w 256067"/>
                      <a:gd name="connsiteY0" fmla="*/ 0 h 2732568"/>
                      <a:gd name="connsiteX1" fmla="*/ 202019 w 256067"/>
                      <a:gd name="connsiteY1" fmla="*/ 1073889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86636"/>
                      <a:gd name="connsiteY0" fmla="*/ 0 h 2732568"/>
                      <a:gd name="connsiteX1" fmla="*/ 223284 w 286636"/>
                      <a:gd name="connsiteY1" fmla="*/ 1275908 h 2732568"/>
                      <a:gd name="connsiteX2" fmla="*/ 31898 w 286636"/>
                      <a:gd name="connsiteY2" fmla="*/ 2732568 h 2732568"/>
                      <a:gd name="connsiteX0" fmla="*/ 4901 w 291537"/>
                      <a:gd name="connsiteY0" fmla="*/ 0 h 2736661"/>
                      <a:gd name="connsiteX1" fmla="*/ 228185 w 291537"/>
                      <a:gd name="connsiteY1" fmla="*/ 1275908 h 2736661"/>
                      <a:gd name="connsiteX2" fmla="*/ 0 w 291537"/>
                      <a:gd name="connsiteY2" fmla="*/ 2736661 h 2736661"/>
                      <a:gd name="connsiteX0" fmla="*/ 0 w 286636"/>
                      <a:gd name="connsiteY0" fmla="*/ 0 h 2679352"/>
                      <a:gd name="connsiteX1" fmla="*/ 230644 w 286636"/>
                      <a:gd name="connsiteY1" fmla="*/ 1218599 h 2679352"/>
                      <a:gd name="connsiteX2" fmla="*/ 2459 w 286636"/>
                      <a:gd name="connsiteY2" fmla="*/ 2679352 h 2679352"/>
                      <a:gd name="connsiteX0" fmla="*/ 0 w 286636"/>
                      <a:gd name="connsiteY0" fmla="*/ 0 h 2626137"/>
                      <a:gd name="connsiteX1" fmla="*/ 230644 w 286636"/>
                      <a:gd name="connsiteY1" fmla="*/ 1218599 h 2626137"/>
                      <a:gd name="connsiteX2" fmla="*/ 2459 w 286636"/>
                      <a:gd name="connsiteY2" fmla="*/ 2626137 h 2626137"/>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Lst>
                    <a:ahLst/>
                    <a:cxnLst>
                      <a:cxn ang="0">
                        <a:pos x="connsiteX0" y="connsiteY0"/>
                      </a:cxn>
                      <a:cxn ang="0">
                        <a:pos x="connsiteX1" y="connsiteY1"/>
                      </a:cxn>
                      <a:cxn ang="0">
                        <a:pos x="connsiteX2" y="connsiteY2"/>
                      </a:cxn>
                    </a:cxnLst>
                    <a:rect l="l" t="t" r="r" b="b"/>
                    <a:pathLst>
                      <a:path w="301356" h="2645873">
                        <a:moveTo>
                          <a:pt x="0" y="19736"/>
                        </a:moveTo>
                        <a:cubicBezTo>
                          <a:pt x="301356" y="0"/>
                          <a:pt x="225328" y="782907"/>
                          <a:pt x="230644" y="1238335"/>
                        </a:cubicBezTo>
                        <a:cubicBezTo>
                          <a:pt x="230783" y="1675647"/>
                          <a:pt x="270787" y="2623651"/>
                          <a:pt x="2459" y="2645873"/>
                        </a:cubicBezTo>
                      </a:path>
                    </a:pathLst>
                  </a:custGeom>
                  <a:noFill/>
                  <a:ln w="28575" cap="flat" cmpd="sng" algn="ctr">
                    <a:solidFill>
                      <a:schemeClr val="bg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34" name="Freeform 133"/>
                  <p:cNvSpPr/>
                  <p:nvPr/>
                </p:nvSpPr>
                <p:spPr bwMode="auto">
                  <a:xfrm>
                    <a:off x="5525044" y="2637431"/>
                    <a:ext cx="394744" cy="2991844"/>
                  </a:xfrm>
                  <a:custGeom>
                    <a:avLst/>
                    <a:gdLst>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03790 h 2936358"/>
                      <a:gd name="connsiteX1" fmla="*/ 148856 w 221512"/>
                      <a:gd name="connsiteY1" fmla="*/ 384544 h 2936358"/>
                      <a:gd name="connsiteX2" fmla="*/ 202019 w 221512"/>
                      <a:gd name="connsiteY2" fmla="*/ 2511055 h 2936358"/>
                      <a:gd name="connsiteX3" fmla="*/ 31898 w 221512"/>
                      <a:gd name="connsiteY3" fmla="*/ 2936358 h 2936358"/>
                      <a:gd name="connsiteX0" fmla="*/ 0 w 221512"/>
                      <a:gd name="connsiteY0" fmla="*/ 128477 h 2861045"/>
                      <a:gd name="connsiteX1" fmla="*/ 148856 w 221512"/>
                      <a:gd name="connsiteY1" fmla="*/ 309231 h 2861045"/>
                      <a:gd name="connsiteX2" fmla="*/ 202019 w 221512"/>
                      <a:gd name="connsiteY2" fmla="*/ 1202366 h 2861045"/>
                      <a:gd name="connsiteX3" fmla="*/ 31898 w 221512"/>
                      <a:gd name="connsiteY3" fmla="*/ 2861045 h 2861045"/>
                      <a:gd name="connsiteX0" fmla="*/ 0 w 202905"/>
                      <a:gd name="connsiteY0" fmla="*/ 0 h 2732568"/>
                      <a:gd name="connsiteX1" fmla="*/ 202019 w 202905"/>
                      <a:gd name="connsiteY1" fmla="*/ 1073889 h 2732568"/>
                      <a:gd name="connsiteX2" fmla="*/ 31898 w 202905"/>
                      <a:gd name="connsiteY2" fmla="*/ 2732568 h 2732568"/>
                      <a:gd name="connsiteX0" fmla="*/ 0 w 202905"/>
                      <a:gd name="connsiteY0" fmla="*/ 0 h 2732568"/>
                      <a:gd name="connsiteX1" fmla="*/ 202019 w 202905"/>
                      <a:gd name="connsiteY1" fmla="*/ 1073889 h 2732568"/>
                      <a:gd name="connsiteX2" fmla="*/ 31898 w 202905"/>
                      <a:gd name="connsiteY2" fmla="*/ 2732568 h 2732568"/>
                      <a:gd name="connsiteX0" fmla="*/ 0 w 256067"/>
                      <a:gd name="connsiteY0" fmla="*/ 0 h 2732568"/>
                      <a:gd name="connsiteX1" fmla="*/ 202019 w 256067"/>
                      <a:gd name="connsiteY1" fmla="*/ 1073889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86636"/>
                      <a:gd name="connsiteY0" fmla="*/ 0 h 2732568"/>
                      <a:gd name="connsiteX1" fmla="*/ 223284 w 286636"/>
                      <a:gd name="connsiteY1" fmla="*/ 1275908 h 2732568"/>
                      <a:gd name="connsiteX2" fmla="*/ 31898 w 286636"/>
                      <a:gd name="connsiteY2" fmla="*/ 2732568 h 2732568"/>
                      <a:gd name="connsiteX0" fmla="*/ 4901 w 291537"/>
                      <a:gd name="connsiteY0" fmla="*/ 0 h 2736661"/>
                      <a:gd name="connsiteX1" fmla="*/ 228185 w 291537"/>
                      <a:gd name="connsiteY1" fmla="*/ 1275908 h 2736661"/>
                      <a:gd name="connsiteX2" fmla="*/ 0 w 291537"/>
                      <a:gd name="connsiteY2" fmla="*/ 2736661 h 2736661"/>
                      <a:gd name="connsiteX0" fmla="*/ 0 w 286636"/>
                      <a:gd name="connsiteY0" fmla="*/ 0 h 2679352"/>
                      <a:gd name="connsiteX1" fmla="*/ 230644 w 286636"/>
                      <a:gd name="connsiteY1" fmla="*/ 1218599 h 2679352"/>
                      <a:gd name="connsiteX2" fmla="*/ 2459 w 286636"/>
                      <a:gd name="connsiteY2" fmla="*/ 2679352 h 2679352"/>
                      <a:gd name="connsiteX0" fmla="*/ 0 w 286636"/>
                      <a:gd name="connsiteY0" fmla="*/ 0 h 2626137"/>
                      <a:gd name="connsiteX1" fmla="*/ 230644 w 286636"/>
                      <a:gd name="connsiteY1" fmla="*/ 1218599 h 2626137"/>
                      <a:gd name="connsiteX2" fmla="*/ 2459 w 286636"/>
                      <a:gd name="connsiteY2" fmla="*/ 2626137 h 2626137"/>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281434"/>
                      <a:gd name="connsiteY0" fmla="*/ 0 h 2626137"/>
                      <a:gd name="connsiteX1" fmla="*/ 230644 w 281434"/>
                      <a:gd name="connsiteY1" fmla="*/ 1218599 h 2626137"/>
                      <a:gd name="connsiteX2" fmla="*/ 2459 w 281434"/>
                      <a:gd name="connsiteY2" fmla="*/ 2626137 h 2626137"/>
                      <a:gd name="connsiteX0" fmla="*/ 0 w 281434"/>
                      <a:gd name="connsiteY0" fmla="*/ 0 h 2626137"/>
                      <a:gd name="connsiteX1" fmla="*/ 230644 w 281434"/>
                      <a:gd name="connsiteY1" fmla="*/ 1218599 h 2626137"/>
                      <a:gd name="connsiteX2" fmla="*/ 2459 w 281434"/>
                      <a:gd name="connsiteY2" fmla="*/ 2626137 h 2626137"/>
                    </a:gdLst>
                    <a:ahLst/>
                    <a:cxnLst>
                      <a:cxn ang="0">
                        <a:pos x="connsiteX0" y="connsiteY0"/>
                      </a:cxn>
                      <a:cxn ang="0">
                        <a:pos x="connsiteX1" y="connsiteY1"/>
                      </a:cxn>
                      <a:cxn ang="0">
                        <a:pos x="connsiteX2" y="connsiteY2"/>
                      </a:cxn>
                    </a:cxnLst>
                    <a:rect l="l" t="t" r="r" b="b"/>
                    <a:pathLst>
                      <a:path w="281434" h="2626137">
                        <a:moveTo>
                          <a:pt x="0" y="0"/>
                        </a:moveTo>
                        <a:cubicBezTo>
                          <a:pt x="281434" y="139118"/>
                          <a:pt x="225328" y="763171"/>
                          <a:pt x="230644" y="1218599"/>
                        </a:cubicBezTo>
                        <a:cubicBezTo>
                          <a:pt x="230783" y="1655911"/>
                          <a:pt x="276479" y="2436700"/>
                          <a:pt x="2459" y="2626137"/>
                        </a:cubicBezTo>
                      </a:path>
                    </a:pathLst>
                  </a:custGeom>
                  <a:noFill/>
                  <a:ln w="28575" cap="flat" cmpd="sng" algn="ctr">
                    <a:solidFill>
                      <a:schemeClr val="bg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35" name="Freeform 134"/>
                  <p:cNvSpPr/>
                  <p:nvPr/>
                </p:nvSpPr>
                <p:spPr bwMode="auto">
                  <a:xfrm>
                    <a:off x="5491707" y="2752725"/>
                    <a:ext cx="232818" cy="2752726"/>
                  </a:xfrm>
                  <a:custGeom>
                    <a:avLst/>
                    <a:gdLst>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03790 h 2936358"/>
                      <a:gd name="connsiteX1" fmla="*/ 148856 w 221512"/>
                      <a:gd name="connsiteY1" fmla="*/ 384544 h 2936358"/>
                      <a:gd name="connsiteX2" fmla="*/ 202019 w 221512"/>
                      <a:gd name="connsiteY2" fmla="*/ 2511055 h 2936358"/>
                      <a:gd name="connsiteX3" fmla="*/ 31898 w 221512"/>
                      <a:gd name="connsiteY3" fmla="*/ 2936358 h 2936358"/>
                      <a:gd name="connsiteX0" fmla="*/ 0 w 221512"/>
                      <a:gd name="connsiteY0" fmla="*/ 128477 h 2861045"/>
                      <a:gd name="connsiteX1" fmla="*/ 148856 w 221512"/>
                      <a:gd name="connsiteY1" fmla="*/ 309231 h 2861045"/>
                      <a:gd name="connsiteX2" fmla="*/ 202019 w 221512"/>
                      <a:gd name="connsiteY2" fmla="*/ 1202366 h 2861045"/>
                      <a:gd name="connsiteX3" fmla="*/ 31898 w 221512"/>
                      <a:gd name="connsiteY3" fmla="*/ 2861045 h 2861045"/>
                      <a:gd name="connsiteX0" fmla="*/ 0 w 202905"/>
                      <a:gd name="connsiteY0" fmla="*/ 0 h 2732568"/>
                      <a:gd name="connsiteX1" fmla="*/ 202019 w 202905"/>
                      <a:gd name="connsiteY1" fmla="*/ 1073889 h 2732568"/>
                      <a:gd name="connsiteX2" fmla="*/ 31898 w 202905"/>
                      <a:gd name="connsiteY2" fmla="*/ 2732568 h 2732568"/>
                      <a:gd name="connsiteX0" fmla="*/ 0 w 202905"/>
                      <a:gd name="connsiteY0" fmla="*/ 0 h 2732568"/>
                      <a:gd name="connsiteX1" fmla="*/ 202019 w 202905"/>
                      <a:gd name="connsiteY1" fmla="*/ 1073889 h 2732568"/>
                      <a:gd name="connsiteX2" fmla="*/ 31898 w 202905"/>
                      <a:gd name="connsiteY2" fmla="*/ 2732568 h 2732568"/>
                      <a:gd name="connsiteX0" fmla="*/ 0 w 256067"/>
                      <a:gd name="connsiteY0" fmla="*/ 0 h 2732568"/>
                      <a:gd name="connsiteX1" fmla="*/ 202019 w 256067"/>
                      <a:gd name="connsiteY1" fmla="*/ 1073889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86636"/>
                      <a:gd name="connsiteY0" fmla="*/ 0 h 2732568"/>
                      <a:gd name="connsiteX1" fmla="*/ 223284 w 286636"/>
                      <a:gd name="connsiteY1" fmla="*/ 1275908 h 2732568"/>
                      <a:gd name="connsiteX2" fmla="*/ 31898 w 286636"/>
                      <a:gd name="connsiteY2" fmla="*/ 2732568 h 2732568"/>
                      <a:gd name="connsiteX0" fmla="*/ 4901 w 291537"/>
                      <a:gd name="connsiteY0" fmla="*/ 0 h 2736661"/>
                      <a:gd name="connsiteX1" fmla="*/ 228185 w 291537"/>
                      <a:gd name="connsiteY1" fmla="*/ 1275908 h 2736661"/>
                      <a:gd name="connsiteX2" fmla="*/ 0 w 291537"/>
                      <a:gd name="connsiteY2" fmla="*/ 2736661 h 2736661"/>
                      <a:gd name="connsiteX0" fmla="*/ 0 w 286636"/>
                      <a:gd name="connsiteY0" fmla="*/ 0 h 2679352"/>
                      <a:gd name="connsiteX1" fmla="*/ 230644 w 286636"/>
                      <a:gd name="connsiteY1" fmla="*/ 1218599 h 2679352"/>
                      <a:gd name="connsiteX2" fmla="*/ 2459 w 286636"/>
                      <a:gd name="connsiteY2" fmla="*/ 2679352 h 2679352"/>
                      <a:gd name="connsiteX0" fmla="*/ 0 w 286636"/>
                      <a:gd name="connsiteY0" fmla="*/ 0 h 2626137"/>
                      <a:gd name="connsiteX1" fmla="*/ 230644 w 286636"/>
                      <a:gd name="connsiteY1" fmla="*/ 1218599 h 2626137"/>
                      <a:gd name="connsiteX2" fmla="*/ 2459 w 286636"/>
                      <a:gd name="connsiteY2" fmla="*/ 2626137 h 2626137"/>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281434"/>
                      <a:gd name="connsiteY0" fmla="*/ 0 h 2626137"/>
                      <a:gd name="connsiteX1" fmla="*/ 230644 w 281434"/>
                      <a:gd name="connsiteY1" fmla="*/ 1218599 h 2626137"/>
                      <a:gd name="connsiteX2" fmla="*/ 2459 w 281434"/>
                      <a:gd name="connsiteY2" fmla="*/ 2626137 h 2626137"/>
                      <a:gd name="connsiteX0" fmla="*/ 0 w 281434"/>
                      <a:gd name="connsiteY0" fmla="*/ 0 h 2626137"/>
                      <a:gd name="connsiteX1" fmla="*/ 230644 w 281434"/>
                      <a:gd name="connsiteY1" fmla="*/ 1218599 h 2626137"/>
                      <a:gd name="connsiteX2" fmla="*/ 2459 w 281434"/>
                      <a:gd name="connsiteY2" fmla="*/ 2626137 h 2626137"/>
                      <a:gd name="connsiteX0" fmla="*/ 0 w 276479"/>
                      <a:gd name="connsiteY0" fmla="*/ 0 h 2626137"/>
                      <a:gd name="connsiteX1" fmla="*/ 230644 w 276479"/>
                      <a:gd name="connsiteY1" fmla="*/ 1218599 h 2626137"/>
                      <a:gd name="connsiteX2" fmla="*/ 2459 w 276479"/>
                      <a:gd name="connsiteY2" fmla="*/ 2626137 h 2626137"/>
                      <a:gd name="connsiteX0" fmla="*/ 0 w 261243"/>
                      <a:gd name="connsiteY0" fmla="*/ 0 h 2626137"/>
                      <a:gd name="connsiteX1" fmla="*/ 230644 w 261243"/>
                      <a:gd name="connsiteY1" fmla="*/ 1218599 h 2626137"/>
                      <a:gd name="connsiteX2" fmla="*/ 2459 w 261243"/>
                      <a:gd name="connsiteY2" fmla="*/ 2626137 h 2626137"/>
                    </a:gdLst>
                    <a:ahLst/>
                    <a:cxnLst>
                      <a:cxn ang="0">
                        <a:pos x="connsiteX0" y="connsiteY0"/>
                      </a:cxn>
                      <a:cxn ang="0">
                        <a:pos x="connsiteX1" y="connsiteY1"/>
                      </a:cxn>
                      <a:cxn ang="0">
                        <a:pos x="connsiteX2" y="connsiteY2"/>
                      </a:cxn>
                    </a:cxnLst>
                    <a:rect l="l" t="t" r="r" b="b"/>
                    <a:pathLst>
                      <a:path w="261243" h="2626137">
                        <a:moveTo>
                          <a:pt x="0" y="0"/>
                        </a:moveTo>
                        <a:cubicBezTo>
                          <a:pt x="250962" y="198183"/>
                          <a:pt x="225328" y="763171"/>
                          <a:pt x="230644" y="1218599"/>
                        </a:cubicBezTo>
                        <a:cubicBezTo>
                          <a:pt x="230783" y="1655911"/>
                          <a:pt x="261243" y="2395810"/>
                          <a:pt x="2459" y="2626137"/>
                        </a:cubicBezTo>
                      </a:path>
                    </a:pathLst>
                  </a:custGeom>
                  <a:noFill/>
                  <a:ln w="28575" cap="flat" cmpd="sng" algn="ctr">
                    <a:solidFill>
                      <a:schemeClr val="bg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36" name="Freeform 135"/>
                  <p:cNvSpPr/>
                  <p:nvPr/>
                </p:nvSpPr>
                <p:spPr bwMode="auto">
                  <a:xfrm>
                    <a:off x="5396457" y="2833688"/>
                    <a:ext cx="132806" cy="2528887"/>
                  </a:xfrm>
                  <a:custGeom>
                    <a:avLst/>
                    <a:gdLst>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03790 h 2936358"/>
                      <a:gd name="connsiteX1" fmla="*/ 148856 w 221512"/>
                      <a:gd name="connsiteY1" fmla="*/ 384544 h 2936358"/>
                      <a:gd name="connsiteX2" fmla="*/ 202019 w 221512"/>
                      <a:gd name="connsiteY2" fmla="*/ 2511055 h 2936358"/>
                      <a:gd name="connsiteX3" fmla="*/ 31898 w 221512"/>
                      <a:gd name="connsiteY3" fmla="*/ 2936358 h 2936358"/>
                      <a:gd name="connsiteX0" fmla="*/ 0 w 221512"/>
                      <a:gd name="connsiteY0" fmla="*/ 128477 h 2861045"/>
                      <a:gd name="connsiteX1" fmla="*/ 148856 w 221512"/>
                      <a:gd name="connsiteY1" fmla="*/ 309231 h 2861045"/>
                      <a:gd name="connsiteX2" fmla="*/ 202019 w 221512"/>
                      <a:gd name="connsiteY2" fmla="*/ 1202366 h 2861045"/>
                      <a:gd name="connsiteX3" fmla="*/ 31898 w 221512"/>
                      <a:gd name="connsiteY3" fmla="*/ 2861045 h 2861045"/>
                      <a:gd name="connsiteX0" fmla="*/ 0 w 202905"/>
                      <a:gd name="connsiteY0" fmla="*/ 0 h 2732568"/>
                      <a:gd name="connsiteX1" fmla="*/ 202019 w 202905"/>
                      <a:gd name="connsiteY1" fmla="*/ 1073889 h 2732568"/>
                      <a:gd name="connsiteX2" fmla="*/ 31898 w 202905"/>
                      <a:gd name="connsiteY2" fmla="*/ 2732568 h 2732568"/>
                      <a:gd name="connsiteX0" fmla="*/ 0 w 202905"/>
                      <a:gd name="connsiteY0" fmla="*/ 0 h 2732568"/>
                      <a:gd name="connsiteX1" fmla="*/ 202019 w 202905"/>
                      <a:gd name="connsiteY1" fmla="*/ 1073889 h 2732568"/>
                      <a:gd name="connsiteX2" fmla="*/ 31898 w 202905"/>
                      <a:gd name="connsiteY2" fmla="*/ 2732568 h 2732568"/>
                      <a:gd name="connsiteX0" fmla="*/ 0 w 256067"/>
                      <a:gd name="connsiteY0" fmla="*/ 0 h 2732568"/>
                      <a:gd name="connsiteX1" fmla="*/ 202019 w 256067"/>
                      <a:gd name="connsiteY1" fmla="*/ 1073889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86636"/>
                      <a:gd name="connsiteY0" fmla="*/ 0 h 2732568"/>
                      <a:gd name="connsiteX1" fmla="*/ 223284 w 286636"/>
                      <a:gd name="connsiteY1" fmla="*/ 1275908 h 2732568"/>
                      <a:gd name="connsiteX2" fmla="*/ 31898 w 286636"/>
                      <a:gd name="connsiteY2" fmla="*/ 2732568 h 2732568"/>
                      <a:gd name="connsiteX0" fmla="*/ 4901 w 291537"/>
                      <a:gd name="connsiteY0" fmla="*/ 0 h 2736661"/>
                      <a:gd name="connsiteX1" fmla="*/ 228185 w 291537"/>
                      <a:gd name="connsiteY1" fmla="*/ 1275908 h 2736661"/>
                      <a:gd name="connsiteX2" fmla="*/ 0 w 291537"/>
                      <a:gd name="connsiteY2" fmla="*/ 2736661 h 2736661"/>
                      <a:gd name="connsiteX0" fmla="*/ 0 w 286636"/>
                      <a:gd name="connsiteY0" fmla="*/ 0 h 2679352"/>
                      <a:gd name="connsiteX1" fmla="*/ 230644 w 286636"/>
                      <a:gd name="connsiteY1" fmla="*/ 1218599 h 2679352"/>
                      <a:gd name="connsiteX2" fmla="*/ 2459 w 286636"/>
                      <a:gd name="connsiteY2" fmla="*/ 2679352 h 2679352"/>
                      <a:gd name="connsiteX0" fmla="*/ 0 w 286636"/>
                      <a:gd name="connsiteY0" fmla="*/ 0 h 2626137"/>
                      <a:gd name="connsiteX1" fmla="*/ 230644 w 286636"/>
                      <a:gd name="connsiteY1" fmla="*/ 1218599 h 2626137"/>
                      <a:gd name="connsiteX2" fmla="*/ 2459 w 286636"/>
                      <a:gd name="connsiteY2" fmla="*/ 2626137 h 2626137"/>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281434"/>
                      <a:gd name="connsiteY0" fmla="*/ 0 h 2626137"/>
                      <a:gd name="connsiteX1" fmla="*/ 230644 w 281434"/>
                      <a:gd name="connsiteY1" fmla="*/ 1218599 h 2626137"/>
                      <a:gd name="connsiteX2" fmla="*/ 2459 w 281434"/>
                      <a:gd name="connsiteY2" fmla="*/ 2626137 h 2626137"/>
                      <a:gd name="connsiteX0" fmla="*/ 0 w 281434"/>
                      <a:gd name="connsiteY0" fmla="*/ 0 h 2626137"/>
                      <a:gd name="connsiteX1" fmla="*/ 230644 w 281434"/>
                      <a:gd name="connsiteY1" fmla="*/ 1218599 h 2626137"/>
                      <a:gd name="connsiteX2" fmla="*/ 2459 w 281434"/>
                      <a:gd name="connsiteY2" fmla="*/ 2626137 h 2626137"/>
                      <a:gd name="connsiteX0" fmla="*/ 0 w 276479"/>
                      <a:gd name="connsiteY0" fmla="*/ 0 h 2626137"/>
                      <a:gd name="connsiteX1" fmla="*/ 230644 w 276479"/>
                      <a:gd name="connsiteY1" fmla="*/ 1218599 h 2626137"/>
                      <a:gd name="connsiteX2" fmla="*/ 2459 w 276479"/>
                      <a:gd name="connsiteY2" fmla="*/ 2626137 h 2626137"/>
                      <a:gd name="connsiteX0" fmla="*/ 0 w 261243"/>
                      <a:gd name="connsiteY0" fmla="*/ 0 h 2626137"/>
                      <a:gd name="connsiteX1" fmla="*/ 230644 w 261243"/>
                      <a:gd name="connsiteY1" fmla="*/ 1218599 h 2626137"/>
                      <a:gd name="connsiteX2" fmla="*/ 2459 w 261243"/>
                      <a:gd name="connsiteY2" fmla="*/ 2626137 h 2626137"/>
                      <a:gd name="connsiteX0" fmla="*/ 0 w 261243"/>
                      <a:gd name="connsiteY0" fmla="*/ 0 h 2626137"/>
                      <a:gd name="connsiteX1" fmla="*/ 230644 w 261243"/>
                      <a:gd name="connsiteY1" fmla="*/ 1218599 h 2626137"/>
                      <a:gd name="connsiteX2" fmla="*/ 2459 w 261243"/>
                      <a:gd name="connsiteY2" fmla="*/ 2626137 h 2626137"/>
                      <a:gd name="connsiteX0" fmla="*/ 0 w 230783"/>
                      <a:gd name="connsiteY0" fmla="*/ 0 h 2626137"/>
                      <a:gd name="connsiteX1" fmla="*/ 230644 w 230783"/>
                      <a:gd name="connsiteY1" fmla="*/ 1218599 h 2626137"/>
                      <a:gd name="connsiteX2" fmla="*/ 2459 w 230783"/>
                      <a:gd name="connsiteY2" fmla="*/ 2626137 h 2626137"/>
                    </a:gdLst>
                    <a:ahLst/>
                    <a:cxnLst>
                      <a:cxn ang="0">
                        <a:pos x="connsiteX0" y="connsiteY0"/>
                      </a:cxn>
                      <a:cxn ang="0">
                        <a:pos x="connsiteX1" y="connsiteY1"/>
                      </a:cxn>
                      <a:cxn ang="0">
                        <a:pos x="connsiteX2" y="connsiteY2"/>
                      </a:cxn>
                    </a:cxnLst>
                    <a:rect l="l" t="t" r="r" b="b"/>
                    <a:pathLst>
                      <a:path w="230783" h="2626137">
                        <a:moveTo>
                          <a:pt x="0" y="0"/>
                        </a:moveTo>
                        <a:cubicBezTo>
                          <a:pt x="220425" y="242693"/>
                          <a:pt x="225328" y="763171"/>
                          <a:pt x="230644" y="1218599"/>
                        </a:cubicBezTo>
                        <a:cubicBezTo>
                          <a:pt x="230783" y="1655911"/>
                          <a:pt x="208895" y="2405701"/>
                          <a:pt x="2459" y="2626137"/>
                        </a:cubicBezTo>
                      </a:path>
                    </a:pathLst>
                  </a:custGeom>
                  <a:noFill/>
                  <a:ln w="28575" cap="flat" cmpd="sng" algn="ctr">
                    <a:solidFill>
                      <a:schemeClr val="bg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37" name="Freeform 136"/>
                  <p:cNvSpPr/>
                  <p:nvPr/>
                </p:nvSpPr>
                <p:spPr bwMode="auto">
                  <a:xfrm>
                    <a:off x="5253582" y="2933700"/>
                    <a:ext cx="70893" cy="2366963"/>
                  </a:xfrm>
                  <a:custGeom>
                    <a:avLst/>
                    <a:gdLst>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03790 h 2936358"/>
                      <a:gd name="connsiteX1" fmla="*/ 148856 w 221512"/>
                      <a:gd name="connsiteY1" fmla="*/ 384544 h 2936358"/>
                      <a:gd name="connsiteX2" fmla="*/ 202019 w 221512"/>
                      <a:gd name="connsiteY2" fmla="*/ 2511055 h 2936358"/>
                      <a:gd name="connsiteX3" fmla="*/ 31898 w 221512"/>
                      <a:gd name="connsiteY3" fmla="*/ 2936358 h 2936358"/>
                      <a:gd name="connsiteX0" fmla="*/ 0 w 221512"/>
                      <a:gd name="connsiteY0" fmla="*/ 128477 h 2861045"/>
                      <a:gd name="connsiteX1" fmla="*/ 148856 w 221512"/>
                      <a:gd name="connsiteY1" fmla="*/ 309231 h 2861045"/>
                      <a:gd name="connsiteX2" fmla="*/ 202019 w 221512"/>
                      <a:gd name="connsiteY2" fmla="*/ 1202366 h 2861045"/>
                      <a:gd name="connsiteX3" fmla="*/ 31898 w 221512"/>
                      <a:gd name="connsiteY3" fmla="*/ 2861045 h 2861045"/>
                      <a:gd name="connsiteX0" fmla="*/ 0 w 202905"/>
                      <a:gd name="connsiteY0" fmla="*/ 0 h 2732568"/>
                      <a:gd name="connsiteX1" fmla="*/ 202019 w 202905"/>
                      <a:gd name="connsiteY1" fmla="*/ 1073889 h 2732568"/>
                      <a:gd name="connsiteX2" fmla="*/ 31898 w 202905"/>
                      <a:gd name="connsiteY2" fmla="*/ 2732568 h 2732568"/>
                      <a:gd name="connsiteX0" fmla="*/ 0 w 202905"/>
                      <a:gd name="connsiteY0" fmla="*/ 0 h 2732568"/>
                      <a:gd name="connsiteX1" fmla="*/ 202019 w 202905"/>
                      <a:gd name="connsiteY1" fmla="*/ 1073889 h 2732568"/>
                      <a:gd name="connsiteX2" fmla="*/ 31898 w 202905"/>
                      <a:gd name="connsiteY2" fmla="*/ 2732568 h 2732568"/>
                      <a:gd name="connsiteX0" fmla="*/ 0 w 256067"/>
                      <a:gd name="connsiteY0" fmla="*/ 0 h 2732568"/>
                      <a:gd name="connsiteX1" fmla="*/ 202019 w 256067"/>
                      <a:gd name="connsiteY1" fmla="*/ 1073889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86636"/>
                      <a:gd name="connsiteY0" fmla="*/ 0 h 2732568"/>
                      <a:gd name="connsiteX1" fmla="*/ 223284 w 286636"/>
                      <a:gd name="connsiteY1" fmla="*/ 1275908 h 2732568"/>
                      <a:gd name="connsiteX2" fmla="*/ 31898 w 286636"/>
                      <a:gd name="connsiteY2" fmla="*/ 2732568 h 2732568"/>
                      <a:gd name="connsiteX0" fmla="*/ 4901 w 291537"/>
                      <a:gd name="connsiteY0" fmla="*/ 0 h 2736661"/>
                      <a:gd name="connsiteX1" fmla="*/ 228185 w 291537"/>
                      <a:gd name="connsiteY1" fmla="*/ 1275908 h 2736661"/>
                      <a:gd name="connsiteX2" fmla="*/ 0 w 291537"/>
                      <a:gd name="connsiteY2" fmla="*/ 2736661 h 2736661"/>
                      <a:gd name="connsiteX0" fmla="*/ 0 w 286636"/>
                      <a:gd name="connsiteY0" fmla="*/ 0 h 2679352"/>
                      <a:gd name="connsiteX1" fmla="*/ 230644 w 286636"/>
                      <a:gd name="connsiteY1" fmla="*/ 1218599 h 2679352"/>
                      <a:gd name="connsiteX2" fmla="*/ 2459 w 286636"/>
                      <a:gd name="connsiteY2" fmla="*/ 2679352 h 2679352"/>
                      <a:gd name="connsiteX0" fmla="*/ 0 w 286636"/>
                      <a:gd name="connsiteY0" fmla="*/ 0 h 2626137"/>
                      <a:gd name="connsiteX1" fmla="*/ 230644 w 286636"/>
                      <a:gd name="connsiteY1" fmla="*/ 1218599 h 2626137"/>
                      <a:gd name="connsiteX2" fmla="*/ 2459 w 286636"/>
                      <a:gd name="connsiteY2" fmla="*/ 2626137 h 2626137"/>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281434"/>
                      <a:gd name="connsiteY0" fmla="*/ 0 h 2626137"/>
                      <a:gd name="connsiteX1" fmla="*/ 230644 w 281434"/>
                      <a:gd name="connsiteY1" fmla="*/ 1218599 h 2626137"/>
                      <a:gd name="connsiteX2" fmla="*/ 2459 w 281434"/>
                      <a:gd name="connsiteY2" fmla="*/ 2626137 h 2626137"/>
                      <a:gd name="connsiteX0" fmla="*/ 0 w 281434"/>
                      <a:gd name="connsiteY0" fmla="*/ 0 h 2626137"/>
                      <a:gd name="connsiteX1" fmla="*/ 230644 w 281434"/>
                      <a:gd name="connsiteY1" fmla="*/ 1218599 h 2626137"/>
                      <a:gd name="connsiteX2" fmla="*/ 2459 w 281434"/>
                      <a:gd name="connsiteY2" fmla="*/ 2626137 h 2626137"/>
                      <a:gd name="connsiteX0" fmla="*/ 0 w 276479"/>
                      <a:gd name="connsiteY0" fmla="*/ 0 h 2626137"/>
                      <a:gd name="connsiteX1" fmla="*/ 230644 w 276479"/>
                      <a:gd name="connsiteY1" fmla="*/ 1218599 h 2626137"/>
                      <a:gd name="connsiteX2" fmla="*/ 2459 w 276479"/>
                      <a:gd name="connsiteY2" fmla="*/ 2626137 h 2626137"/>
                      <a:gd name="connsiteX0" fmla="*/ 0 w 261243"/>
                      <a:gd name="connsiteY0" fmla="*/ 0 h 2626137"/>
                      <a:gd name="connsiteX1" fmla="*/ 230644 w 261243"/>
                      <a:gd name="connsiteY1" fmla="*/ 1218599 h 2626137"/>
                      <a:gd name="connsiteX2" fmla="*/ 2459 w 261243"/>
                      <a:gd name="connsiteY2" fmla="*/ 2626137 h 2626137"/>
                      <a:gd name="connsiteX0" fmla="*/ 0 w 261243"/>
                      <a:gd name="connsiteY0" fmla="*/ 0 h 2626137"/>
                      <a:gd name="connsiteX1" fmla="*/ 230644 w 261243"/>
                      <a:gd name="connsiteY1" fmla="*/ 1218599 h 2626137"/>
                      <a:gd name="connsiteX2" fmla="*/ 2459 w 261243"/>
                      <a:gd name="connsiteY2" fmla="*/ 2626137 h 2626137"/>
                      <a:gd name="connsiteX0" fmla="*/ 0 w 230783"/>
                      <a:gd name="connsiteY0" fmla="*/ 0 h 2626137"/>
                      <a:gd name="connsiteX1" fmla="*/ 230644 w 230783"/>
                      <a:gd name="connsiteY1" fmla="*/ 1218599 h 2626137"/>
                      <a:gd name="connsiteX2" fmla="*/ 2459 w 230783"/>
                      <a:gd name="connsiteY2" fmla="*/ 2626137 h 2626137"/>
                    </a:gdLst>
                    <a:ahLst/>
                    <a:cxnLst>
                      <a:cxn ang="0">
                        <a:pos x="connsiteX0" y="connsiteY0"/>
                      </a:cxn>
                      <a:cxn ang="0">
                        <a:pos x="connsiteX1" y="connsiteY1"/>
                      </a:cxn>
                      <a:cxn ang="0">
                        <a:pos x="connsiteX2" y="connsiteY2"/>
                      </a:cxn>
                    </a:cxnLst>
                    <a:rect l="l" t="t" r="r" b="b"/>
                    <a:pathLst>
                      <a:path w="230783" h="2626137">
                        <a:moveTo>
                          <a:pt x="0" y="0"/>
                        </a:moveTo>
                        <a:cubicBezTo>
                          <a:pt x="220425" y="242693"/>
                          <a:pt x="225328" y="763171"/>
                          <a:pt x="230644" y="1218599"/>
                        </a:cubicBezTo>
                        <a:cubicBezTo>
                          <a:pt x="230783" y="1655911"/>
                          <a:pt x="208895" y="2405701"/>
                          <a:pt x="2459" y="2626137"/>
                        </a:cubicBezTo>
                      </a:path>
                    </a:pathLst>
                  </a:custGeom>
                  <a:noFill/>
                  <a:ln w="28575" cap="flat" cmpd="sng" algn="ctr">
                    <a:solidFill>
                      <a:schemeClr val="bg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nvGrpSpPr>
                <p:cNvPr id="27" name="Group 124"/>
                <p:cNvGrpSpPr/>
                <p:nvPr/>
              </p:nvGrpSpPr>
              <p:grpSpPr>
                <a:xfrm flipH="1">
                  <a:off x="4135332" y="2543510"/>
                  <a:ext cx="998644" cy="3147678"/>
                  <a:chOff x="5135456" y="2543509"/>
                  <a:chExt cx="998644" cy="3147678"/>
                </a:xfrm>
              </p:grpSpPr>
              <p:cxnSp>
                <p:nvCxnSpPr>
                  <p:cNvPr id="126" name="Straight Connector 125"/>
                  <p:cNvCxnSpPr/>
                  <p:nvPr/>
                </p:nvCxnSpPr>
                <p:spPr bwMode="auto">
                  <a:xfrm>
                    <a:off x="5135456" y="2941252"/>
                    <a:ext cx="0" cy="2337864"/>
                  </a:xfrm>
                  <a:prstGeom prst="line">
                    <a:avLst/>
                  </a:prstGeom>
                  <a:noFill/>
                  <a:ln w="28575" cap="flat" cmpd="sng" algn="ctr">
                    <a:solidFill>
                      <a:schemeClr val="bg1"/>
                    </a:solidFill>
                    <a:prstDash val="solid"/>
                    <a:round/>
                    <a:headEnd type="none" w="lg" len="med"/>
                    <a:tailEnd type="none" w="lg" len="med"/>
                  </a:ln>
                  <a:effectLst/>
                </p:spPr>
              </p:cxnSp>
              <p:sp>
                <p:nvSpPr>
                  <p:cNvPr id="127" name="Freeform 126"/>
                  <p:cNvSpPr/>
                  <p:nvPr/>
                </p:nvSpPr>
                <p:spPr bwMode="auto">
                  <a:xfrm>
                    <a:off x="5553619" y="2543509"/>
                    <a:ext cx="580481" cy="3147678"/>
                  </a:xfrm>
                  <a:custGeom>
                    <a:avLst/>
                    <a:gdLst>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03790 h 2936358"/>
                      <a:gd name="connsiteX1" fmla="*/ 148856 w 221512"/>
                      <a:gd name="connsiteY1" fmla="*/ 384544 h 2936358"/>
                      <a:gd name="connsiteX2" fmla="*/ 202019 w 221512"/>
                      <a:gd name="connsiteY2" fmla="*/ 2511055 h 2936358"/>
                      <a:gd name="connsiteX3" fmla="*/ 31898 w 221512"/>
                      <a:gd name="connsiteY3" fmla="*/ 2936358 h 2936358"/>
                      <a:gd name="connsiteX0" fmla="*/ 0 w 221512"/>
                      <a:gd name="connsiteY0" fmla="*/ 128477 h 2861045"/>
                      <a:gd name="connsiteX1" fmla="*/ 148856 w 221512"/>
                      <a:gd name="connsiteY1" fmla="*/ 309231 h 2861045"/>
                      <a:gd name="connsiteX2" fmla="*/ 202019 w 221512"/>
                      <a:gd name="connsiteY2" fmla="*/ 1202366 h 2861045"/>
                      <a:gd name="connsiteX3" fmla="*/ 31898 w 221512"/>
                      <a:gd name="connsiteY3" fmla="*/ 2861045 h 2861045"/>
                      <a:gd name="connsiteX0" fmla="*/ 0 w 202905"/>
                      <a:gd name="connsiteY0" fmla="*/ 0 h 2732568"/>
                      <a:gd name="connsiteX1" fmla="*/ 202019 w 202905"/>
                      <a:gd name="connsiteY1" fmla="*/ 1073889 h 2732568"/>
                      <a:gd name="connsiteX2" fmla="*/ 31898 w 202905"/>
                      <a:gd name="connsiteY2" fmla="*/ 2732568 h 2732568"/>
                      <a:gd name="connsiteX0" fmla="*/ 0 w 202905"/>
                      <a:gd name="connsiteY0" fmla="*/ 0 h 2732568"/>
                      <a:gd name="connsiteX1" fmla="*/ 202019 w 202905"/>
                      <a:gd name="connsiteY1" fmla="*/ 1073889 h 2732568"/>
                      <a:gd name="connsiteX2" fmla="*/ 31898 w 202905"/>
                      <a:gd name="connsiteY2" fmla="*/ 2732568 h 2732568"/>
                      <a:gd name="connsiteX0" fmla="*/ 0 w 256067"/>
                      <a:gd name="connsiteY0" fmla="*/ 0 h 2732568"/>
                      <a:gd name="connsiteX1" fmla="*/ 202019 w 256067"/>
                      <a:gd name="connsiteY1" fmla="*/ 1073889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86636"/>
                      <a:gd name="connsiteY0" fmla="*/ 0 h 2732568"/>
                      <a:gd name="connsiteX1" fmla="*/ 223284 w 286636"/>
                      <a:gd name="connsiteY1" fmla="*/ 1275908 h 2732568"/>
                      <a:gd name="connsiteX2" fmla="*/ 31898 w 286636"/>
                      <a:gd name="connsiteY2" fmla="*/ 2732568 h 2732568"/>
                      <a:gd name="connsiteX0" fmla="*/ 4901 w 291537"/>
                      <a:gd name="connsiteY0" fmla="*/ 0 h 2736661"/>
                      <a:gd name="connsiteX1" fmla="*/ 228185 w 291537"/>
                      <a:gd name="connsiteY1" fmla="*/ 1275908 h 2736661"/>
                      <a:gd name="connsiteX2" fmla="*/ 0 w 291537"/>
                      <a:gd name="connsiteY2" fmla="*/ 2736661 h 2736661"/>
                      <a:gd name="connsiteX0" fmla="*/ 0 w 286636"/>
                      <a:gd name="connsiteY0" fmla="*/ 0 h 2679352"/>
                      <a:gd name="connsiteX1" fmla="*/ 230644 w 286636"/>
                      <a:gd name="connsiteY1" fmla="*/ 1218599 h 2679352"/>
                      <a:gd name="connsiteX2" fmla="*/ 2459 w 286636"/>
                      <a:gd name="connsiteY2" fmla="*/ 2679352 h 2679352"/>
                      <a:gd name="connsiteX0" fmla="*/ 0 w 286636"/>
                      <a:gd name="connsiteY0" fmla="*/ 0 h 2626137"/>
                      <a:gd name="connsiteX1" fmla="*/ 230644 w 286636"/>
                      <a:gd name="connsiteY1" fmla="*/ 1218599 h 2626137"/>
                      <a:gd name="connsiteX2" fmla="*/ 2459 w 286636"/>
                      <a:gd name="connsiteY2" fmla="*/ 2626137 h 2626137"/>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Lst>
                    <a:ahLst/>
                    <a:cxnLst>
                      <a:cxn ang="0">
                        <a:pos x="connsiteX0" y="connsiteY0"/>
                      </a:cxn>
                      <a:cxn ang="0">
                        <a:pos x="connsiteX1" y="connsiteY1"/>
                      </a:cxn>
                      <a:cxn ang="0">
                        <a:pos x="connsiteX2" y="connsiteY2"/>
                      </a:cxn>
                    </a:cxnLst>
                    <a:rect l="l" t="t" r="r" b="b"/>
                    <a:pathLst>
                      <a:path w="301356" h="2645873">
                        <a:moveTo>
                          <a:pt x="0" y="19736"/>
                        </a:moveTo>
                        <a:cubicBezTo>
                          <a:pt x="301356" y="0"/>
                          <a:pt x="225328" y="782907"/>
                          <a:pt x="230644" y="1238335"/>
                        </a:cubicBezTo>
                        <a:cubicBezTo>
                          <a:pt x="230783" y="1675647"/>
                          <a:pt x="270787" y="2623651"/>
                          <a:pt x="2459" y="2645873"/>
                        </a:cubicBezTo>
                      </a:path>
                    </a:pathLst>
                  </a:custGeom>
                  <a:noFill/>
                  <a:ln w="28575" cap="flat" cmpd="sng" algn="ctr">
                    <a:solidFill>
                      <a:schemeClr val="bg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28" name="Freeform 127"/>
                  <p:cNvSpPr/>
                  <p:nvPr/>
                </p:nvSpPr>
                <p:spPr bwMode="auto">
                  <a:xfrm>
                    <a:off x="5525044" y="2637431"/>
                    <a:ext cx="394744" cy="2991844"/>
                  </a:xfrm>
                  <a:custGeom>
                    <a:avLst/>
                    <a:gdLst>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03790 h 2936358"/>
                      <a:gd name="connsiteX1" fmla="*/ 148856 w 221512"/>
                      <a:gd name="connsiteY1" fmla="*/ 384544 h 2936358"/>
                      <a:gd name="connsiteX2" fmla="*/ 202019 w 221512"/>
                      <a:gd name="connsiteY2" fmla="*/ 2511055 h 2936358"/>
                      <a:gd name="connsiteX3" fmla="*/ 31898 w 221512"/>
                      <a:gd name="connsiteY3" fmla="*/ 2936358 h 2936358"/>
                      <a:gd name="connsiteX0" fmla="*/ 0 w 221512"/>
                      <a:gd name="connsiteY0" fmla="*/ 128477 h 2861045"/>
                      <a:gd name="connsiteX1" fmla="*/ 148856 w 221512"/>
                      <a:gd name="connsiteY1" fmla="*/ 309231 h 2861045"/>
                      <a:gd name="connsiteX2" fmla="*/ 202019 w 221512"/>
                      <a:gd name="connsiteY2" fmla="*/ 1202366 h 2861045"/>
                      <a:gd name="connsiteX3" fmla="*/ 31898 w 221512"/>
                      <a:gd name="connsiteY3" fmla="*/ 2861045 h 2861045"/>
                      <a:gd name="connsiteX0" fmla="*/ 0 w 202905"/>
                      <a:gd name="connsiteY0" fmla="*/ 0 h 2732568"/>
                      <a:gd name="connsiteX1" fmla="*/ 202019 w 202905"/>
                      <a:gd name="connsiteY1" fmla="*/ 1073889 h 2732568"/>
                      <a:gd name="connsiteX2" fmla="*/ 31898 w 202905"/>
                      <a:gd name="connsiteY2" fmla="*/ 2732568 h 2732568"/>
                      <a:gd name="connsiteX0" fmla="*/ 0 w 202905"/>
                      <a:gd name="connsiteY0" fmla="*/ 0 h 2732568"/>
                      <a:gd name="connsiteX1" fmla="*/ 202019 w 202905"/>
                      <a:gd name="connsiteY1" fmla="*/ 1073889 h 2732568"/>
                      <a:gd name="connsiteX2" fmla="*/ 31898 w 202905"/>
                      <a:gd name="connsiteY2" fmla="*/ 2732568 h 2732568"/>
                      <a:gd name="connsiteX0" fmla="*/ 0 w 256067"/>
                      <a:gd name="connsiteY0" fmla="*/ 0 h 2732568"/>
                      <a:gd name="connsiteX1" fmla="*/ 202019 w 256067"/>
                      <a:gd name="connsiteY1" fmla="*/ 1073889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86636"/>
                      <a:gd name="connsiteY0" fmla="*/ 0 h 2732568"/>
                      <a:gd name="connsiteX1" fmla="*/ 223284 w 286636"/>
                      <a:gd name="connsiteY1" fmla="*/ 1275908 h 2732568"/>
                      <a:gd name="connsiteX2" fmla="*/ 31898 w 286636"/>
                      <a:gd name="connsiteY2" fmla="*/ 2732568 h 2732568"/>
                      <a:gd name="connsiteX0" fmla="*/ 4901 w 291537"/>
                      <a:gd name="connsiteY0" fmla="*/ 0 h 2736661"/>
                      <a:gd name="connsiteX1" fmla="*/ 228185 w 291537"/>
                      <a:gd name="connsiteY1" fmla="*/ 1275908 h 2736661"/>
                      <a:gd name="connsiteX2" fmla="*/ 0 w 291537"/>
                      <a:gd name="connsiteY2" fmla="*/ 2736661 h 2736661"/>
                      <a:gd name="connsiteX0" fmla="*/ 0 w 286636"/>
                      <a:gd name="connsiteY0" fmla="*/ 0 h 2679352"/>
                      <a:gd name="connsiteX1" fmla="*/ 230644 w 286636"/>
                      <a:gd name="connsiteY1" fmla="*/ 1218599 h 2679352"/>
                      <a:gd name="connsiteX2" fmla="*/ 2459 w 286636"/>
                      <a:gd name="connsiteY2" fmla="*/ 2679352 h 2679352"/>
                      <a:gd name="connsiteX0" fmla="*/ 0 w 286636"/>
                      <a:gd name="connsiteY0" fmla="*/ 0 h 2626137"/>
                      <a:gd name="connsiteX1" fmla="*/ 230644 w 286636"/>
                      <a:gd name="connsiteY1" fmla="*/ 1218599 h 2626137"/>
                      <a:gd name="connsiteX2" fmla="*/ 2459 w 286636"/>
                      <a:gd name="connsiteY2" fmla="*/ 2626137 h 2626137"/>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281434"/>
                      <a:gd name="connsiteY0" fmla="*/ 0 h 2626137"/>
                      <a:gd name="connsiteX1" fmla="*/ 230644 w 281434"/>
                      <a:gd name="connsiteY1" fmla="*/ 1218599 h 2626137"/>
                      <a:gd name="connsiteX2" fmla="*/ 2459 w 281434"/>
                      <a:gd name="connsiteY2" fmla="*/ 2626137 h 2626137"/>
                      <a:gd name="connsiteX0" fmla="*/ 0 w 281434"/>
                      <a:gd name="connsiteY0" fmla="*/ 0 h 2626137"/>
                      <a:gd name="connsiteX1" fmla="*/ 230644 w 281434"/>
                      <a:gd name="connsiteY1" fmla="*/ 1218599 h 2626137"/>
                      <a:gd name="connsiteX2" fmla="*/ 2459 w 281434"/>
                      <a:gd name="connsiteY2" fmla="*/ 2626137 h 2626137"/>
                    </a:gdLst>
                    <a:ahLst/>
                    <a:cxnLst>
                      <a:cxn ang="0">
                        <a:pos x="connsiteX0" y="connsiteY0"/>
                      </a:cxn>
                      <a:cxn ang="0">
                        <a:pos x="connsiteX1" y="connsiteY1"/>
                      </a:cxn>
                      <a:cxn ang="0">
                        <a:pos x="connsiteX2" y="connsiteY2"/>
                      </a:cxn>
                    </a:cxnLst>
                    <a:rect l="l" t="t" r="r" b="b"/>
                    <a:pathLst>
                      <a:path w="281434" h="2626137">
                        <a:moveTo>
                          <a:pt x="0" y="0"/>
                        </a:moveTo>
                        <a:cubicBezTo>
                          <a:pt x="281434" y="139118"/>
                          <a:pt x="225328" y="763171"/>
                          <a:pt x="230644" y="1218599"/>
                        </a:cubicBezTo>
                        <a:cubicBezTo>
                          <a:pt x="230783" y="1655911"/>
                          <a:pt x="276479" y="2436700"/>
                          <a:pt x="2459" y="2626137"/>
                        </a:cubicBezTo>
                      </a:path>
                    </a:pathLst>
                  </a:custGeom>
                  <a:noFill/>
                  <a:ln w="28575" cap="flat" cmpd="sng" algn="ctr">
                    <a:solidFill>
                      <a:schemeClr val="bg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29" name="Freeform 128"/>
                  <p:cNvSpPr/>
                  <p:nvPr/>
                </p:nvSpPr>
                <p:spPr bwMode="auto">
                  <a:xfrm>
                    <a:off x="5491707" y="2752725"/>
                    <a:ext cx="232818" cy="2752726"/>
                  </a:xfrm>
                  <a:custGeom>
                    <a:avLst/>
                    <a:gdLst>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03790 h 2936358"/>
                      <a:gd name="connsiteX1" fmla="*/ 148856 w 221512"/>
                      <a:gd name="connsiteY1" fmla="*/ 384544 h 2936358"/>
                      <a:gd name="connsiteX2" fmla="*/ 202019 w 221512"/>
                      <a:gd name="connsiteY2" fmla="*/ 2511055 h 2936358"/>
                      <a:gd name="connsiteX3" fmla="*/ 31898 w 221512"/>
                      <a:gd name="connsiteY3" fmla="*/ 2936358 h 2936358"/>
                      <a:gd name="connsiteX0" fmla="*/ 0 w 221512"/>
                      <a:gd name="connsiteY0" fmla="*/ 128477 h 2861045"/>
                      <a:gd name="connsiteX1" fmla="*/ 148856 w 221512"/>
                      <a:gd name="connsiteY1" fmla="*/ 309231 h 2861045"/>
                      <a:gd name="connsiteX2" fmla="*/ 202019 w 221512"/>
                      <a:gd name="connsiteY2" fmla="*/ 1202366 h 2861045"/>
                      <a:gd name="connsiteX3" fmla="*/ 31898 w 221512"/>
                      <a:gd name="connsiteY3" fmla="*/ 2861045 h 2861045"/>
                      <a:gd name="connsiteX0" fmla="*/ 0 w 202905"/>
                      <a:gd name="connsiteY0" fmla="*/ 0 h 2732568"/>
                      <a:gd name="connsiteX1" fmla="*/ 202019 w 202905"/>
                      <a:gd name="connsiteY1" fmla="*/ 1073889 h 2732568"/>
                      <a:gd name="connsiteX2" fmla="*/ 31898 w 202905"/>
                      <a:gd name="connsiteY2" fmla="*/ 2732568 h 2732568"/>
                      <a:gd name="connsiteX0" fmla="*/ 0 w 202905"/>
                      <a:gd name="connsiteY0" fmla="*/ 0 h 2732568"/>
                      <a:gd name="connsiteX1" fmla="*/ 202019 w 202905"/>
                      <a:gd name="connsiteY1" fmla="*/ 1073889 h 2732568"/>
                      <a:gd name="connsiteX2" fmla="*/ 31898 w 202905"/>
                      <a:gd name="connsiteY2" fmla="*/ 2732568 h 2732568"/>
                      <a:gd name="connsiteX0" fmla="*/ 0 w 256067"/>
                      <a:gd name="connsiteY0" fmla="*/ 0 h 2732568"/>
                      <a:gd name="connsiteX1" fmla="*/ 202019 w 256067"/>
                      <a:gd name="connsiteY1" fmla="*/ 1073889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86636"/>
                      <a:gd name="connsiteY0" fmla="*/ 0 h 2732568"/>
                      <a:gd name="connsiteX1" fmla="*/ 223284 w 286636"/>
                      <a:gd name="connsiteY1" fmla="*/ 1275908 h 2732568"/>
                      <a:gd name="connsiteX2" fmla="*/ 31898 w 286636"/>
                      <a:gd name="connsiteY2" fmla="*/ 2732568 h 2732568"/>
                      <a:gd name="connsiteX0" fmla="*/ 4901 w 291537"/>
                      <a:gd name="connsiteY0" fmla="*/ 0 h 2736661"/>
                      <a:gd name="connsiteX1" fmla="*/ 228185 w 291537"/>
                      <a:gd name="connsiteY1" fmla="*/ 1275908 h 2736661"/>
                      <a:gd name="connsiteX2" fmla="*/ 0 w 291537"/>
                      <a:gd name="connsiteY2" fmla="*/ 2736661 h 2736661"/>
                      <a:gd name="connsiteX0" fmla="*/ 0 w 286636"/>
                      <a:gd name="connsiteY0" fmla="*/ 0 h 2679352"/>
                      <a:gd name="connsiteX1" fmla="*/ 230644 w 286636"/>
                      <a:gd name="connsiteY1" fmla="*/ 1218599 h 2679352"/>
                      <a:gd name="connsiteX2" fmla="*/ 2459 w 286636"/>
                      <a:gd name="connsiteY2" fmla="*/ 2679352 h 2679352"/>
                      <a:gd name="connsiteX0" fmla="*/ 0 w 286636"/>
                      <a:gd name="connsiteY0" fmla="*/ 0 h 2626137"/>
                      <a:gd name="connsiteX1" fmla="*/ 230644 w 286636"/>
                      <a:gd name="connsiteY1" fmla="*/ 1218599 h 2626137"/>
                      <a:gd name="connsiteX2" fmla="*/ 2459 w 286636"/>
                      <a:gd name="connsiteY2" fmla="*/ 2626137 h 2626137"/>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281434"/>
                      <a:gd name="connsiteY0" fmla="*/ 0 h 2626137"/>
                      <a:gd name="connsiteX1" fmla="*/ 230644 w 281434"/>
                      <a:gd name="connsiteY1" fmla="*/ 1218599 h 2626137"/>
                      <a:gd name="connsiteX2" fmla="*/ 2459 w 281434"/>
                      <a:gd name="connsiteY2" fmla="*/ 2626137 h 2626137"/>
                      <a:gd name="connsiteX0" fmla="*/ 0 w 281434"/>
                      <a:gd name="connsiteY0" fmla="*/ 0 h 2626137"/>
                      <a:gd name="connsiteX1" fmla="*/ 230644 w 281434"/>
                      <a:gd name="connsiteY1" fmla="*/ 1218599 h 2626137"/>
                      <a:gd name="connsiteX2" fmla="*/ 2459 w 281434"/>
                      <a:gd name="connsiteY2" fmla="*/ 2626137 h 2626137"/>
                      <a:gd name="connsiteX0" fmla="*/ 0 w 276479"/>
                      <a:gd name="connsiteY0" fmla="*/ 0 h 2626137"/>
                      <a:gd name="connsiteX1" fmla="*/ 230644 w 276479"/>
                      <a:gd name="connsiteY1" fmla="*/ 1218599 h 2626137"/>
                      <a:gd name="connsiteX2" fmla="*/ 2459 w 276479"/>
                      <a:gd name="connsiteY2" fmla="*/ 2626137 h 2626137"/>
                      <a:gd name="connsiteX0" fmla="*/ 0 w 261243"/>
                      <a:gd name="connsiteY0" fmla="*/ 0 h 2626137"/>
                      <a:gd name="connsiteX1" fmla="*/ 230644 w 261243"/>
                      <a:gd name="connsiteY1" fmla="*/ 1218599 h 2626137"/>
                      <a:gd name="connsiteX2" fmla="*/ 2459 w 261243"/>
                      <a:gd name="connsiteY2" fmla="*/ 2626137 h 2626137"/>
                    </a:gdLst>
                    <a:ahLst/>
                    <a:cxnLst>
                      <a:cxn ang="0">
                        <a:pos x="connsiteX0" y="connsiteY0"/>
                      </a:cxn>
                      <a:cxn ang="0">
                        <a:pos x="connsiteX1" y="connsiteY1"/>
                      </a:cxn>
                      <a:cxn ang="0">
                        <a:pos x="connsiteX2" y="connsiteY2"/>
                      </a:cxn>
                    </a:cxnLst>
                    <a:rect l="l" t="t" r="r" b="b"/>
                    <a:pathLst>
                      <a:path w="261243" h="2626137">
                        <a:moveTo>
                          <a:pt x="0" y="0"/>
                        </a:moveTo>
                        <a:cubicBezTo>
                          <a:pt x="250962" y="198183"/>
                          <a:pt x="225328" y="763171"/>
                          <a:pt x="230644" y="1218599"/>
                        </a:cubicBezTo>
                        <a:cubicBezTo>
                          <a:pt x="230783" y="1655911"/>
                          <a:pt x="261243" y="2395810"/>
                          <a:pt x="2459" y="2626137"/>
                        </a:cubicBezTo>
                      </a:path>
                    </a:pathLst>
                  </a:custGeom>
                  <a:noFill/>
                  <a:ln w="28575" cap="flat" cmpd="sng" algn="ctr">
                    <a:solidFill>
                      <a:schemeClr val="bg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30" name="Freeform 129"/>
                  <p:cNvSpPr/>
                  <p:nvPr/>
                </p:nvSpPr>
                <p:spPr bwMode="auto">
                  <a:xfrm>
                    <a:off x="5396457" y="2833688"/>
                    <a:ext cx="132806" cy="2528887"/>
                  </a:xfrm>
                  <a:custGeom>
                    <a:avLst/>
                    <a:gdLst>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03790 h 2936358"/>
                      <a:gd name="connsiteX1" fmla="*/ 148856 w 221512"/>
                      <a:gd name="connsiteY1" fmla="*/ 384544 h 2936358"/>
                      <a:gd name="connsiteX2" fmla="*/ 202019 w 221512"/>
                      <a:gd name="connsiteY2" fmla="*/ 2511055 h 2936358"/>
                      <a:gd name="connsiteX3" fmla="*/ 31898 w 221512"/>
                      <a:gd name="connsiteY3" fmla="*/ 2936358 h 2936358"/>
                      <a:gd name="connsiteX0" fmla="*/ 0 w 221512"/>
                      <a:gd name="connsiteY0" fmla="*/ 128477 h 2861045"/>
                      <a:gd name="connsiteX1" fmla="*/ 148856 w 221512"/>
                      <a:gd name="connsiteY1" fmla="*/ 309231 h 2861045"/>
                      <a:gd name="connsiteX2" fmla="*/ 202019 w 221512"/>
                      <a:gd name="connsiteY2" fmla="*/ 1202366 h 2861045"/>
                      <a:gd name="connsiteX3" fmla="*/ 31898 w 221512"/>
                      <a:gd name="connsiteY3" fmla="*/ 2861045 h 2861045"/>
                      <a:gd name="connsiteX0" fmla="*/ 0 w 202905"/>
                      <a:gd name="connsiteY0" fmla="*/ 0 h 2732568"/>
                      <a:gd name="connsiteX1" fmla="*/ 202019 w 202905"/>
                      <a:gd name="connsiteY1" fmla="*/ 1073889 h 2732568"/>
                      <a:gd name="connsiteX2" fmla="*/ 31898 w 202905"/>
                      <a:gd name="connsiteY2" fmla="*/ 2732568 h 2732568"/>
                      <a:gd name="connsiteX0" fmla="*/ 0 w 202905"/>
                      <a:gd name="connsiteY0" fmla="*/ 0 h 2732568"/>
                      <a:gd name="connsiteX1" fmla="*/ 202019 w 202905"/>
                      <a:gd name="connsiteY1" fmla="*/ 1073889 h 2732568"/>
                      <a:gd name="connsiteX2" fmla="*/ 31898 w 202905"/>
                      <a:gd name="connsiteY2" fmla="*/ 2732568 h 2732568"/>
                      <a:gd name="connsiteX0" fmla="*/ 0 w 256067"/>
                      <a:gd name="connsiteY0" fmla="*/ 0 h 2732568"/>
                      <a:gd name="connsiteX1" fmla="*/ 202019 w 256067"/>
                      <a:gd name="connsiteY1" fmla="*/ 1073889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86636"/>
                      <a:gd name="connsiteY0" fmla="*/ 0 h 2732568"/>
                      <a:gd name="connsiteX1" fmla="*/ 223284 w 286636"/>
                      <a:gd name="connsiteY1" fmla="*/ 1275908 h 2732568"/>
                      <a:gd name="connsiteX2" fmla="*/ 31898 w 286636"/>
                      <a:gd name="connsiteY2" fmla="*/ 2732568 h 2732568"/>
                      <a:gd name="connsiteX0" fmla="*/ 4901 w 291537"/>
                      <a:gd name="connsiteY0" fmla="*/ 0 h 2736661"/>
                      <a:gd name="connsiteX1" fmla="*/ 228185 w 291537"/>
                      <a:gd name="connsiteY1" fmla="*/ 1275908 h 2736661"/>
                      <a:gd name="connsiteX2" fmla="*/ 0 w 291537"/>
                      <a:gd name="connsiteY2" fmla="*/ 2736661 h 2736661"/>
                      <a:gd name="connsiteX0" fmla="*/ 0 w 286636"/>
                      <a:gd name="connsiteY0" fmla="*/ 0 h 2679352"/>
                      <a:gd name="connsiteX1" fmla="*/ 230644 w 286636"/>
                      <a:gd name="connsiteY1" fmla="*/ 1218599 h 2679352"/>
                      <a:gd name="connsiteX2" fmla="*/ 2459 w 286636"/>
                      <a:gd name="connsiteY2" fmla="*/ 2679352 h 2679352"/>
                      <a:gd name="connsiteX0" fmla="*/ 0 w 286636"/>
                      <a:gd name="connsiteY0" fmla="*/ 0 h 2626137"/>
                      <a:gd name="connsiteX1" fmla="*/ 230644 w 286636"/>
                      <a:gd name="connsiteY1" fmla="*/ 1218599 h 2626137"/>
                      <a:gd name="connsiteX2" fmla="*/ 2459 w 286636"/>
                      <a:gd name="connsiteY2" fmla="*/ 2626137 h 2626137"/>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281434"/>
                      <a:gd name="connsiteY0" fmla="*/ 0 h 2626137"/>
                      <a:gd name="connsiteX1" fmla="*/ 230644 w 281434"/>
                      <a:gd name="connsiteY1" fmla="*/ 1218599 h 2626137"/>
                      <a:gd name="connsiteX2" fmla="*/ 2459 w 281434"/>
                      <a:gd name="connsiteY2" fmla="*/ 2626137 h 2626137"/>
                      <a:gd name="connsiteX0" fmla="*/ 0 w 281434"/>
                      <a:gd name="connsiteY0" fmla="*/ 0 h 2626137"/>
                      <a:gd name="connsiteX1" fmla="*/ 230644 w 281434"/>
                      <a:gd name="connsiteY1" fmla="*/ 1218599 h 2626137"/>
                      <a:gd name="connsiteX2" fmla="*/ 2459 w 281434"/>
                      <a:gd name="connsiteY2" fmla="*/ 2626137 h 2626137"/>
                      <a:gd name="connsiteX0" fmla="*/ 0 w 276479"/>
                      <a:gd name="connsiteY0" fmla="*/ 0 h 2626137"/>
                      <a:gd name="connsiteX1" fmla="*/ 230644 w 276479"/>
                      <a:gd name="connsiteY1" fmla="*/ 1218599 h 2626137"/>
                      <a:gd name="connsiteX2" fmla="*/ 2459 w 276479"/>
                      <a:gd name="connsiteY2" fmla="*/ 2626137 h 2626137"/>
                      <a:gd name="connsiteX0" fmla="*/ 0 w 261243"/>
                      <a:gd name="connsiteY0" fmla="*/ 0 h 2626137"/>
                      <a:gd name="connsiteX1" fmla="*/ 230644 w 261243"/>
                      <a:gd name="connsiteY1" fmla="*/ 1218599 h 2626137"/>
                      <a:gd name="connsiteX2" fmla="*/ 2459 w 261243"/>
                      <a:gd name="connsiteY2" fmla="*/ 2626137 h 2626137"/>
                      <a:gd name="connsiteX0" fmla="*/ 0 w 261243"/>
                      <a:gd name="connsiteY0" fmla="*/ 0 h 2626137"/>
                      <a:gd name="connsiteX1" fmla="*/ 230644 w 261243"/>
                      <a:gd name="connsiteY1" fmla="*/ 1218599 h 2626137"/>
                      <a:gd name="connsiteX2" fmla="*/ 2459 w 261243"/>
                      <a:gd name="connsiteY2" fmla="*/ 2626137 h 2626137"/>
                      <a:gd name="connsiteX0" fmla="*/ 0 w 230783"/>
                      <a:gd name="connsiteY0" fmla="*/ 0 h 2626137"/>
                      <a:gd name="connsiteX1" fmla="*/ 230644 w 230783"/>
                      <a:gd name="connsiteY1" fmla="*/ 1218599 h 2626137"/>
                      <a:gd name="connsiteX2" fmla="*/ 2459 w 230783"/>
                      <a:gd name="connsiteY2" fmla="*/ 2626137 h 2626137"/>
                    </a:gdLst>
                    <a:ahLst/>
                    <a:cxnLst>
                      <a:cxn ang="0">
                        <a:pos x="connsiteX0" y="connsiteY0"/>
                      </a:cxn>
                      <a:cxn ang="0">
                        <a:pos x="connsiteX1" y="connsiteY1"/>
                      </a:cxn>
                      <a:cxn ang="0">
                        <a:pos x="connsiteX2" y="connsiteY2"/>
                      </a:cxn>
                    </a:cxnLst>
                    <a:rect l="l" t="t" r="r" b="b"/>
                    <a:pathLst>
                      <a:path w="230783" h="2626137">
                        <a:moveTo>
                          <a:pt x="0" y="0"/>
                        </a:moveTo>
                        <a:cubicBezTo>
                          <a:pt x="220425" y="242693"/>
                          <a:pt x="225328" y="763171"/>
                          <a:pt x="230644" y="1218599"/>
                        </a:cubicBezTo>
                        <a:cubicBezTo>
                          <a:pt x="230783" y="1655911"/>
                          <a:pt x="208895" y="2405701"/>
                          <a:pt x="2459" y="2626137"/>
                        </a:cubicBezTo>
                      </a:path>
                    </a:pathLst>
                  </a:custGeom>
                  <a:noFill/>
                  <a:ln w="28575" cap="flat" cmpd="sng" algn="ctr">
                    <a:solidFill>
                      <a:schemeClr val="bg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31" name="Freeform 130"/>
                  <p:cNvSpPr/>
                  <p:nvPr/>
                </p:nvSpPr>
                <p:spPr bwMode="auto">
                  <a:xfrm>
                    <a:off x="5253582" y="2933700"/>
                    <a:ext cx="70893" cy="2366963"/>
                  </a:xfrm>
                  <a:custGeom>
                    <a:avLst/>
                    <a:gdLst>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56953 h 3308497"/>
                      <a:gd name="connsiteX1" fmla="*/ 148856 w 221512"/>
                      <a:gd name="connsiteY1" fmla="*/ 437707 h 3308497"/>
                      <a:gd name="connsiteX2" fmla="*/ 202019 w 221512"/>
                      <a:gd name="connsiteY2" fmla="*/ 2883195 h 3308497"/>
                      <a:gd name="connsiteX3" fmla="*/ 31898 w 221512"/>
                      <a:gd name="connsiteY3" fmla="*/ 2989521 h 3308497"/>
                      <a:gd name="connsiteX0" fmla="*/ 0 w 221512"/>
                      <a:gd name="connsiteY0" fmla="*/ 203790 h 2936358"/>
                      <a:gd name="connsiteX1" fmla="*/ 148856 w 221512"/>
                      <a:gd name="connsiteY1" fmla="*/ 384544 h 2936358"/>
                      <a:gd name="connsiteX2" fmla="*/ 202019 w 221512"/>
                      <a:gd name="connsiteY2" fmla="*/ 2511055 h 2936358"/>
                      <a:gd name="connsiteX3" fmla="*/ 31898 w 221512"/>
                      <a:gd name="connsiteY3" fmla="*/ 2936358 h 2936358"/>
                      <a:gd name="connsiteX0" fmla="*/ 0 w 221512"/>
                      <a:gd name="connsiteY0" fmla="*/ 128477 h 2861045"/>
                      <a:gd name="connsiteX1" fmla="*/ 148856 w 221512"/>
                      <a:gd name="connsiteY1" fmla="*/ 309231 h 2861045"/>
                      <a:gd name="connsiteX2" fmla="*/ 202019 w 221512"/>
                      <a:gd name="connsiteY2" fmla="*/ 1202366 h 2861045"/>
                      <a:gd name="connsiteX3" fmla="*/ 31898 w 221512"/>
                      <a:gd name="connsiteY3" fmla="*/ 2861045 h 2861045"/>
                      <a:gd name="connsiteX0" fmla="*/ 0 w 202905"/>
                      <a:gd name="connsiteY0" fmla="*/ 0 h 2732568"/>
                      <a:gd name="connsiteX1" fmla="*/ 202019 w 202905"/>
                      <a:gd name="connsiteY1" fmla="*/ 1073889 h 2732568"/>
                      <a:gd name="connsiteX2" fmla="*/ 31898 w 202905"/>
                      <a:gd name="connsiteY2" fmla="*/ 2732568 h 2732568"/>
                      <a:gd name="connsiteX0" fmla="*/ 0 w 202905"/>
                      <a:gd name="connsiteY0" fmla="*/ 0 h 2732568"/>
                      <a:gd name="connsiteX1" fmla="*/ 202019 w 202905"/>
                      <a:gd name="connsiteY1" fmla="*/ 1073889 h 2732568"/>
                      <a:gd name="connsiteX2" fmla="*/ 31898 w 202905"/>
                      <a:gd name="connsiteY2" fmla="*/ 2732568 h 2732568"/>
                      <a:gd name="connsiteX0" fmla="*/ 0 w 256067"/>
                      <a:gd name="connsiteY0" fmla="*/ 0 h 2732568"/>
                      <a:gd name="connsiteX1" fmla="*/ 202019 w 256067"/>
                      <a:gd name="connsiteY1" fmla="*/ 1073889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56067"/>
                      <a:gd name="connsiteY0" fmla="*/ 0 h 2732568"/>
                      <a:gd name="connsiteX1" fmla="*/ 223284 w 256067"/>
                      <a:gd name="connsiteY1" fmla="*/ 1275908 h 2732568"/>
                      <a:gd name="connsiteX2" fmla="*/ 31898 w 256067"/>
                      <a:gd name="connsiteY2" fmla="*/ 2732568 h 2732568"/>
                      <a:gd name="connsiteX0" fmla="*/ 0 w 286636"/>
                      <a:gd name="connsiteY0" fmla="*/ 0 h 2732568"/>
                      <a:gd name="connsiteX1" fmla="*/ 223284 w 286636"/>
                      <a:gd name="connsiteY1" fmla="*/ 1275908 h 2732568"/>
                      <a:gd name="connsiteX2" fmla="*/ 31898 w 286636"/>
                      <a:gd name="connsiteY2" fmla="*/ 2732568 h 2732568"/>
                      <a:gd name="connsiteX0" fmla="*/ 4901 w 291537"/>
                      <a:gd name="connsiteY0" fmla="*/ 0 h 2736661"/>
                      <a:gd name="connsiteX1" fmla="*/ 228185 w 291537"/>
                      <a:gd name="connsiteY1" fmla="*/ 1275908 h 2736661"/>
                      <a:gd name="connsiteX2" fmla="*/ 0 w 291537"/>
                      <a:gd name="connsiteY2" fmla="*/ 2736661 h 2736661"/>
                      <a:gd name="connsiteX0" fmla="*/ 0 w 286636"/>
                      <a:gd name="connsiteY0" fmla="*/ 0 h 2679352"/>
                      <a:gd name="connsiteX1" fmla="*/ 230644 w 286636"/>
                      <a:gd name="connsiteY1" fmla="*/ 1218599 h 2679352"/>
                      <a:gd name="connsiteX2" fmla="*/ 2459 w 286636"/>
                      <a:gd name="connsiteY2" fmla="*/ 2679352 h 2679352"/>
                      <a:gd name="connsiteX0" fmla="*/ 0 w 286636"/>
                      <a:gd name="connsiteY0" fmla="*/ 0 h 2626137"/>
                      <a:gd name="connsiteX1" fmla="*/ 230644 w 286636"/>
                      <a:gd name="connsiteY1" fmla="*/ 1218599 h 2626137"/>
                      <a:gd name="connsiteX2" fmla="*/ 2459 w 286636"/>
                      <a:gd name="connsiteY2" fmla="*/ 2626137 h 2626137"/>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301356"/>
                      <a:gd name="connsiteY0" fmla="*/ 19736 h 2645873"/>
                      <a:gd name="connsiteX1" fmla="*/ 230644 w 301356"/>
                      <a:gd name="connsiteY1" fmla="*/ 1238335 h 2645873"/>
                      <a:gd name="connsiteX2" fmla="*/ 2459 w 301356"/>
                      <a:gd name="connsiteY2" fmla="*/ 2645873 h 2645873"/>
                      <a:gd name="connsiteX0" fmla="*/ 0 w 281434"/>
                      <a:gd name="connsiteY0" fmla="*/ 0 h 2626137"/>
                      <a:gd name="connsiteX1" fmla="*/ 230644 w 281434"/>
                      <a:gd name="connsiteY1" fmla="*/ 1218599 h 2626137"/>
                      <a:gd name="connsiteX2" fmla="*/ 2459 w 281434"/>
                      <a:gd name="connsiteY2" fmla="*/ 2626137 h 2626137"/>
                      <a:gd name="connsiteX0" fmla="*/ 0 w 281434"/>
                      <a:gd name="connsiteY0" fmla="*/ 0 h 2626137"/>
                      <a:gd name="connsiteX1" fmla="*/ 230644 w 281434"/>
                      <a:gd name="connsiteY1" fmla="*/ 1218599 h 2626137"/>
                      <a:gd name="connsiteX2" fmla="*/ 2459 w 281434"/>
                      <a:gd name="connsiteY2" fmla="*/ 2626137 h 2626137"/>
                      <a:gd name="connsiteX0" fmla="*/ 0 w 276479"/>
                      <a:gd name="connsiteY0" fmla="*/ 0 h 2626137"/>
                      <a:gd name="connsiteX1" fmla="*/ 230644 w 276479"/>
                      <a:gd name="connsiteY1" fmla="*/ 1218599 h 2626137"/>
                      <a:gd name="connsiteX2" fmla="*/ 2459 w 276479"/>
                      <a:gd name="connsiteY2" fmla="*/ 2626137 h 2626137"/>
                      <a:gd name="connsiteX0" fmla="*/ 0 w 261243"/>
                      <a:gd name="connsiteY0" fmla="*/ 0 h 2626137"/>
                      <a:gd name="connsiteX1" fmla="*/ 230644 w 261243"/>
                      <a:gd name="connsiteY1" fmla="*/ 1218599 h 2626137"/>
                      <a:gd name="connsiteX2" fmla="*/ 2459 w 261243"/>
                      <a:gd name="connsiteY2" fmla="*/ 2626137 h 2626137"/>
                      <a:gd name="connsiteX0" fmla="*/ 0 w 261243"/>
                      <a:gd name="connsiteY0" fmla="*/ 0 h 2626137"/>
                      <a:gd name="connsiteX1" fmla="*/ 230644 w 261243"/>
                      <a:gd name="connsiteY1" fmla="*/ 1218599 h 2626137"/>
                      <a:gd name="connsiteX2" fmla="*/ 2459 w 261243"/>
                      <a:gd name="connsiteY2" fmla="*/ 2626137 h 2626137"/>
                      <a:gd name="connsiteX0" fmla="*/ 0 w 230783"/>
                      <a:gd name="connsiteY0" fmla="*/ 0 h 2626137"/>
                      <a:gd name="connsiteX1" fmla="*/ 230644 w 230783"/>
                      <a:gd name="connsiteY1" fmla="*/ 1218599 h 2626137"/>
                      <a:gd name="connsiteX2" fmla="*/ 2459 w 230783"/>
                      <a:gd name="connsiteY2" fmla="*/ 2626137 h 2626137"/>
                    </a:gdLst>
                    <a:ahLst/>
                    <a:cxnLst>
                      <a:cxn ang="0">
                        <a:pos x="connsiteX0" y="connsiteY0"/>
                      </a:cxn>
                      <a:cxn ang="0">
                        <a:pos x="connsiteX1" y="connsiteY1"/>
                      </a:cxn>
                      <a:cxn ang="0">
                        <a:pos x="connsiteX2" y="connsiteY2"/>
                      </a:cxn>
                    </a:cxnLst>
                    <a:rect l="l" t="t" r="r" b="b"/>
                    <a:pathLst>
                      <a:path w="230783" h="2626137">
                        <a:moveTo>
                          <a:pt x="0" y="0"/>
                        </a:moveTo>
                        <a:cubicBezTo>
                          <a:pt x="220425" y="242693"/>
                          <a:pt x="225328" y="763171"/>
                          <a:pt x="230644" y="1218599"/>
                        </a:cubicBezTo>
                        <a:cubicBezTo>
                          <a:pt x="230783" y="1655911"/>
                          <a:pt x="208895" y="2405701"/>
                          <a:pt x="2459" y="2626137"/>
                        </a:cubicBezTo>
                      </a:path>
                    </a:pathLst>
                  </a:custGeom>
                  <a:noFill/>
                  <a:ln w="28575" cap="flat" cmpd="sng" algn="ctr">
                    <a:solidFill>
                      <a:schemeClr val="bg1"/>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grpSp>
        </p:grpSp>
        <p:sp>
          <p:nvSpPr>
            <p:cNvPr id="249" name="Down Arrow 248"/>
            <p:cNvSpPr/>
            <p:nvPr/>
          </p:nvSpPr>
          <p:spPr bwMode="auto">
            <a:xfrm>
              <a:off x="5448300" y="3871913"/>
              <a:ext cx="285750" cy="428625"/>
            </a:xfrm>
            <a:prstGeom prst="downArrow">
              <a:avLst/>
            </a:prstGeom>
            <a:solidFill>
              <a:schemeClr val="accent3"/>
            </a:solid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252" name="Down Arrow 251"/>
            <p:cNvSpPr/>
            <p:nvPr/>
          </p:nvSpPr>
          <p:spPr bwMode="auto">
            <a:xfrm>
              <a:off x="7200900" y="3871913"/>
              <a:ext cx="285750" cy="428625"/>
            </a:xfrm>
            <a:prstGeom prst="downArrow">
              <a:avLst/>
            </a:prstGeom>
            <a:solidFill>
              <a:schemeClr val="accent3"/>
            </a:solidFill>
            <a:ln w="12700" cap="flat" cmpd="sng" algn="ctr">
              <a:solidFill>
                <a:schemeClr val="bg2"/>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VI_1381.MOV">
            <a:hlinkClick r:id="" action="ppaction://media"/>
          </p:cNvPr>
          <p:cNvPicPr>
            <a:picLocks noRot="1" noChangeAspect="1"/>
          </p:cNvPicPr>
          <p:nvPr>
            <a:videoFile r:link="rId1"/>
          </p:nvPr>
        </p:nvPicPr>
        <p:blipFill>
          <a:blip r:embed="rId3" cstate="email"/>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dirty="0" smtClean="0"/>
              <a:t>First Female AguaClara Plant Operator: Rosa</a:t>
            </a:r>
            <a:endParaRPr lang="en-US" dirty="0"/>
          </a:p>
        </p:txBody>
      </p:sp>
    </p:spTree>
  </p:cSld>
  <p:clrMapOvr>
    <a:masterClrMapping/>
  </p:clrMapOvr>
  <p:transition>
    <p:fade/>
  </p:transition>
  <p:timing>
    <p:tnLst>
      <p:par>
        <p:cTn id="1" dur="indefinite" restart="never" nodeType="tmRoot">
          <p:childTnLst>
            <p:video>
              <p:cMediaNode>
                <p:cTn id="2" fill="hold" display="0">
                  <p:stCondLst>
                    <p:cond delay="indefinite"/>
                  </p:stCondLst>
                  <p:endCondLst>
                    <p:cond evt="onNext" delay="0">
                      <p:tgtEl>
                        <p:sldTgt/>
                      </p:tgtEl>
                    </p:cond>
                    <p:cond evt="onPrev" delay="0">
                      <p:tgtEl>
                        <p:sldTgt/>
                      </p:tgtEl>
                    </p:cond>
                  </p:endCondLst>
                </p:cTn>
                <p:tgtEl>
                  <p:spTgt spid="3"/>
                </p:tgtEl>
              </p:cMediaNode>
            </p:video>
            <p:seq concurrent="1" nextAc="seek">
              <p:cTn id="3" restart="whenNotActive" fill="hold" evtFilter="cancelBubble" nodeType="interactiveSeq">
                <p:stCondLst>
                  <p:cond evt="onClick" delay="0">
                    <p:tgtEl>
                      <p:spTgt spid="3"/>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p:cTn id="7"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noProof="0" smtClean="0"/>
              <a:t>Arsenic</a:t>
            </a:r>
            <a:endParaRPr lang="en-US" noProof="0"/>
          </a:p>
        </p:txBody>
      </p:sp>
      <p:sp>
        <p:nvSpPr>
          <p:cNvPr id="3" name="Content Placeholder 2"/>
          <p:cNvSpPr>
            <a:spLocks noGrp="1"/>
          </p:cNvSpPr>
          <p:nvPr>
            <p:ph idx="1"/>
          </p:nvPr>
        </p:nvSpPr>
        <p:spPr/>
        <p:txBody>
          <a:bodyPr/>
          <a:lstStyle/>
          <a:p>
            <a:r>
              <a:rPr lang="en-US" dirty="0" smtClean="0"/>
              <a:t>Expand AguaClara into removal of arsenic from groundwater</a:t>
            </a:r>
          </a:p>
          <a:p>
            <a:r>
              <a:rPr lang="en-US" dirty="0" smtClean="0"/>
              <a:t>Flocculation/Sedimentation/Filtration is an effective method for removing arsenic</a:t>
            </a:r>
          </a:p>
          <a:p>
            <a:r>
              <a:rPr lang="en-US" dirty="0" smtClean="0"/>
              <a:t>The chemistry and physics of the process are poorly understood</a:t>
            </a:r>
          </a:p>
        </p:txBody>
      </p:sp>
    </p:spTree>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noProof="0" smtClean="0"/>
              <a:t>Calcium Carbonate Scaling</a:t>
            </a:r>
            <a:endParaRPr lang="en-US" noProof="0"/>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2" cstate="email"/>
          <a:srcRect/>
          <a:stretch>
            <a:fillRect/>
          </a:stretch>
        </p:blipFill>
        <p:spPr bwMode="auto">
          <a:xfrm>
            <a:off x="3962400" y="1558636"/>
            <a:ext cx="5181600" cy="529936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email">
            <a:lum bright="20000" contrast="10000"/>
          </a:blip>
          <a:srcRect/>
          <a:stretch>
            <a:fillRect/>
          </a:stretch>
        </p:blipFill>
        <p:spPr bwMode="auto">
          <a:xfrm>
            <a:off x="1066800" y="1543050"/>
            <a:ext cx="7086600" cy="5314950"/>
          </a:xfrm>
          <a:prstGeom prst="rect">
            <a:avLst/>
          </a:prstGeom>
          <a:noFill/>
          <a:ln w="9525">
            <a:noFill/>
            <a:miter lim="800000"/>
            <a:headEnd/>
            <a:tailEnd/>
          </a:ln>
        </p:spPr>
      </p:pic>
      <p:sp>
        <p:nvSpPr>
          <p:cNvPr id="2" name="Title 1"/>
          <p:cNvSpPr>
            <a:spLocks noGrp="1"/>
          </p:cNvSpPr>
          <p:nvPr>
            <p:ph type="title"/>
          </p:nvPr>
        </p:nvSpPr>
        <p:spPr/>
        <p:txBody>
          <a:bodyPr/>
          <a:lstStyle/>
          <a:p>
            <a:pPr lvl="0"/>
            <a:r>
              <a:rPr lang="en-US" noProof="0" smtClean="0"/>
              <a:t>Turbidimeter</a:t>
            </a:r>
            <a:endParaRPr lang="en-US" noProof="0"/>
          </a:p>
        </p:txBody>
      </p:sp>
    </p:spTree>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noProof="0" dirty="0" smtClean="0"/>
              <a:t>Coagulant Management</a:t>
            </a:r>
            <a:endParaRPr lang="en-US" noProof="0" dirty="0"/>
          </a:p>
        </p:txBody>
      </p:sp>
      <p:sp>
        <p:nvSpPr>
          <p:cNvPr id="3" name="Content Placeholder 2"/>
          <p:cNvSpPr>
            <a:spLocks noGrp="1"/>
          </p:cNvSpPr>
          <p:nvPr>
            <p:ph idx="1"/>
          </p:nvPr>
        </p:nvSpPr>
        <p:spPr/>
        <p:txBody>
          <a:bodyPr/>
          <a:lstStyle/>
          <a:p>
            <a:r>
              <a:rPr lang="en-US" dirty="0" smtClean="0"/>
              <a:t>Chemical concentration in the stock tanks</a:t>
            </a:r>
          </a:p>
          <a:p>
            <a:r>
              <a:rPr lang="en-US" dirty="0" smtClean="0"/>
              <a:t>Mixing of the stock tank chemicals</a:t>
            </a:r>
            <a:endParaRPr lang="en-US" dirty="0"/>
          </a:p>
        </p:txBody>
      </p:sp>
      <p:pic>
        <p:nvPicPr>
          <p:cNvPr id="15362" name="Picture 2" descr="https://lh6.googleusercontent.com/-PqqUBnzKgGM/TsErU2sFs3I/AAAAAAAAj28/2kOqf-G-FjA/s800/IMG_0586.JPG"/>
          <p:cNvPicPr>
            <a:picLocks noChangeAspect="1" noChangeArrowheads="1"/>
          </p:cNvPicPr>
          <p:nvPr/>
        </p:nvPicPr>
        <p:blipFill>
          <a:blip r:embed="rId2" cstate="email"/>
          <a:srcRect/>
          <a:stretch>
            <a:fillRect/>
          </a:stretch>
        </p:blipFill>
        <p:spPr bwMode="auto">
          <a:xfrm>
            <a:off x="2057400" y="2971800"/>
            <a:ext cx="5181600" cy="3886200"/>
          </a:xfrm>
          <a:prstGeom prst="rect">
            <a:avLst/>
          </a:prstGeom>
          <a:noFill/>
        </p:spPr>
      </p:pic>
    </p:spTree>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Content Placeholder 2"/>
          <p:cNvSpPr>
            <a:spLocks noGrp="1"/>
          </p:cNvSpPr>
          <p:nvPr>
            <p:ph idx="1"/>
          </p:nvPr>
        </p:nvSpPr>
        <p:spPr/>
        <p:txBody>
          <a:bodyPr/>
          <a:lstStyle/>
          <a:p>
            <a:r>
              <a:rPr lang="en-US" dirty="0" smtClean="0">
                <a:hlinkClick r:id="rId2"/>
              </a:rPr>
              <a:t>https://confluence.cornell.edu/display/AGUACLARA/Syllabi</a:t>
            </a:r>
            <a:endParaRPr lang="en-US" dirty="0"/>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a:hlinkClick r:id="" action="ppaction://macro?name=randomNumber"/>
          </p:cNvPr>
          <p:cNvSpPr txBox="1">
            <a:spLocks noChangeArrowheads="1"/>
          </p:cNvSpPr>
          <p:nvPr/>
        </p:nvSpPr>
        <p:spPr bwMode="auto">
          <a:xfrm>
            <a:off x="152400" y="4648200"/>
            <a:ext cx="3200400" cy="990600"/>
          </a:xfrm>
          <a:prstGeom prst="rect">
            <a:avLst/>
          </a:prstGeom>
          <a:solidFill>
            <a:srgbClr val="FF0000"/>
          </a:solidFill>
          <a:ln w="25400">
            <a:solidFill>
              <a:schemeClr val="tx1"/>
            </a:solidFill>
            <a:miter lim="800000"/>
            <a:headEnd/>
            <a:tailEnd/>
          </a:ln>
          <a:effectLst/>
        </p:spPr>
        <p:txBody>
          <a:bodyPr anchor="ctr">
            <a:noAutofit/>
          </a:bodyPr>
          <a:lstStyle/>
          <a:p>
            <a:pPr algn="ctr">
              <a:spcBef>
                <a:spcPct val="50000"/>
              </a:spcBef>
            </a:pPr>
            <a:r>
              <a:rPr lang="en-US" dirty="0" smtClean="0"/>
              <a:t>Role the Dice</a:t>
            </a:r>
            <a:endParaRPr lang="en-US" b="1" dirty="0" smtClean="0">
              <a:solidFill>
                <a:schemeClr val="bg1"/>
              </a:solidFill>
              <a:latin typeface="Comic Sans MS" pitchFamily="66" charset="0"/>
            </a:endParaRPr>
          </a:p>
        </p:txBody>
      </p:sp>
      <p:sp>
        <p:nvSpPr>
          <p:cNvPr id="2054" name="Text Box 6"/>
          <p:cNvSpPr txBox="1">
            <a:spLocks noChangeArrowheads="1"/>
          </p:cNvSpPr>
          <p:nvPr/>
        </p:nvSpPr>
        <p:spPr bwMode="auto">
          <a:xfrm>
            <a:off x="685800" y="3276600"/>
            <a:ext cx="914400" cy="1569660"/>
          </a:xfrm>
          <a:prstGeom prst="rect">
            <a:avLst/>
          </a:prstGeom>
          <a:noFill/>
          <a:ln w="9525">
            <a:noFill/>
            <a:miter lim="800000"/>
            <a:headEnd/>
            <a:tailEnd/>
          </a:ln>
          <a:effectLst/>
        </p:spPr>
        <p:txBody>
          <a:bodyPr wrap="square">
            <a:spAutoFit/>
          </a:bodyPr>
          <a:lstStyle/>
          <a:p>
            <a:pPr algn="ctr">
              <a:spcBef>
                <a:spcPct val="50000"/>
              </a:spcBef>
            </a:pPr>
            <a:r>
              <a:rPr lang="en-US" sz="9600" b="1" smtClean="0"/>
              <a:t>1</a:t>
            </a:r>
            <a:endParaRPr lang="en-US" sz="9600" b="1"/>
          </a:p>
        </p:txBody>
      </p:sp>
      <p:sp>
        <p:nvSpPr>
          <p:cNvPr id="9" name="Text Box 6"/>
          <p:cNvSpPr txBox="1">
            <a:spLocks noChangeArrowheads="1"/>
          </p:cNvSpPr>
          <p:nvPr/>
        </p:nvSpPr>
        <p:spPr bwMode="auto">
          <a:xfrm>
            <a:off x="2381250" y="3276600"/>
            <a:ext cx="914400" cy="1569660"/>
          </a:xfrm>
          <a:prstGeom prst="rect">
            <a:avLst/>
          </a:prstGeom>
          <a:noFill/>
          <a:ln w="9525">
            <a:noFill/>
            <a:miter lim="800000"/>
            <a:headEnd/>
            <a:tailEnd/>
          </a:ln>
          <a:effectLst/>
        </p:spPr>
        <p:txBody>
          <a:bodyPr wrap="square">
            <a:spAutoFit/>
          </a:bodyPr>
          <a:lstStyle/>
          <a:p>
            <a:pPr algn="ctr">
              <a:spcBef>
                <a:spcPct val="50000"/>
              </a:spcBef>
            </a:pPr>
            <a:r>
              <a:rPr lang="en-US" sz="9600" b="1" smtClean="0"/>
              <a:t>1</a:t>
            </a:r>
            <a:endParaRPr lang="en-US" sz="9600" b="1"/>
          </a:p>
        </p:txBody>
      </p:sp>
      <p:sp>
        <p:nvSpPr>
          <p:cNvPr id="10" name="Text Box 6"/>
          <p:cNvSpPr txBox="1">
            <a:spLocks noChangeArrowheads="1"/>
          </p:cNvSpPr>
          <p:nvPr/>
        </p:nvSpPr>
        <p:spPr bwMode="auto">
          <a:xfrm>
            <a:off x="4076700" y="3276600"/>
            <a:ext cx="914400" cy="1569660"/>
          </a:xfrm>
          <a:prstGeom prst="rect">
            <a:avLst/>
          </a:prstGeom>
          <a:noFill/>
          <a:ln w="9525">
            <a:noFill/>
            <a:miter lim="800000"/>
            <a:headEnd/>
            <a:tailEnd/>
          </a:ln>
          <a:effectLst/>
        </p:spPr>
        <p:txBody>
          <a:bodyPr wrap="square">
            <a:spAutoFit/>
          </a:bodyPr>
          <a:lstStyle/>
          <a:p>
            <a:pPr algn="ctr">
              <a:spcBef>
                <a:spcPct val="50000"/>
              </a:spcBef>
            </a:pPr>
            <a:r>
              <a:rPr lang="en-US" sz="9600" b="1" smtClean="0"/>
              <a:t>1</a:t>
            </a:r>
            <a:endParaRPr lang="en-US" sz="9600" b="1"/>
          </a:p>
        </p:txBody>
      </p:sp>
      <p:sp>
        <p:nvSpPr>
          <p:cNvPr id="11" name="Text Box 6"/>
          <p:cNvSpPr txBox="1">
            <a:spLocks noChangeArrowheads="1"/>
          </p:cNvSpPr>
          <p:nvPr/>
        </p:nvSpPr>
        <p:spPr bwMode="auto">
          <a:xfrm>
            <a:off x="5772150" y="3276600"/>
            <a:ext cx="914400" cy="1569660"/>
          </a:xfrm>
          <a:prstGeom prst="rect">
            <a:avLst/>
          </a:prstGeom>
          <a:noFill/>
          <a:ln w="9525">
            <a:noFill/>
            <a:miter lim="800000"/>
            <a:headEnd/>
            <a:tailEnd/>
          </a:ln>
          <a:effectLst/>
        </p:spPr>
        <p:txBody>
          <a:bodyPr wrap="square">
            <a:spAutoFit/>
          </a:bodyPr>
          <a:lstStyle/>
          <a:p>
            <a:pPr algn="ctr">
              <a:spcBef>
                <a:spcPct val="50000"/>
              </a:spcBef>
            </a:pPr>
            <a:r>
              <a:rPr lang="en-US" sz="9600" b="1" smtClean="0"/>
              <a:t>0</a:t>
            </a:r>
            <a:endParaRPr lang="en-US" sz="9600" b="1"/>
          </a:p>
        </p:txBody>
      </p:sp>
      <p:sp>
        <p:nvSpPr>
          <p:cNvPr id="12" name="Text Box 6"/>
          <p:cNvSpPr txBox="1">
            <a:spLocks noChangeArrowheads="1"/>
          </p:cNvSpPr>
          <p:nvPr/>
        </p:nvSpPr>
        <p:spPr bwMode="auto">
          <a:xfrm>
            <a:off x="7467600" y="3276600"/>
            <a:ext cx="914400" cy="1569660"/>
          </a:xfrm>
          <a:prstGeom prst="rect">
            <a:avLst/>
          </a:prstGeom>
          <a:noFill/>
          <a:ln w="9525">
            <a:noFill/>
            <a:miter lim="800000"/>
            <a:headEnd/>
            <a:tailEnd/>
          </a:ln>
          <a:effectLst/>
        </p:spPr>
        <p:txBody>
          <a:bodyPr wrap="square">
            <a:spAutoFit/>
          </a:bodyPr>
          <a:lstStyle/>
          <a:p>
            <a:pPr algn="ctr">
              <a:spcBef>
                <a:spcPct val="50000"/>
              </a:spcBef>
            </a:pPr>
            <a:r>
              <a:rPr lang="en-US" sz="9600" b="1" smtClean="0"/>
              <a:t>1</a:t>
            </a:r>
            <a:endParaRPr lang="en-US" sz="9600" b="1"/>
          </a:p>
        </p:txBody>
      </p:sp>
      <p:sp>
        <p:nvSpPr>
          <p:cNvPr id="24" name="Text Box 6"/>
          <p:cNvSpPr txBox="1">
            <a:spLocks noChangeArrowheads="1"/>
          </p:cNvSpPr>
          <p:nvPr/>
        </p:nvSpPr>
        <p:spPr bwMode="auto">
          <a:xfrm>
            <a:off x="3429000" y="4297740"/>
            <a:ext cx="5715000" cy="1569660"/>
          </a:xfrm>
          <a:prstGeom prst="rect">
            <a:avLst/>
          </a:prstGeom>
          <a:noFill/>
          <a:ln w="9525">
            <a:noFill/>
            <a:miter lim="800000"/>
            <a:headEnd/>
            <a:tailEnd/>
          </a:ln>
          <a:effectLst/>
        </p:spPr>
        <p:txBody>
          <a:bodyPr wrap="square">
            <a:spAutoFit/>
          </a:bodyPr>
          <a:lstStyle/>
          <a:p>
            <a:pPr algn="ctr">
              <a:spcBef>
                <a:spcPct val="50000"/>
              </a:spcBef>
            </a:pPr>
            <a:r>
              <a:rPr lang="en-US" sz="9600" b="1" smtClean="0"/>
              <a:t>failure</a:t>
            </a:r>
            <a:endParaRPr lang="en-US" sz="9600" b="1"/>
          </a:p>
        </p:txBody>
      </p:sp>
      <p:sp>
        <p:nvSpPr>
          <p:cNvPr id="13" name="Title 12"/>
          <p:cNvSpPr>
            <a:spLocks noGrp="1"/>
          </p:cNvSpPr>
          <p:nvPr>
            <p:ph type="title"/>
          </p:nvPr>
        </p:nvSpPr>
        <p:spPr/>
        <p:txBody>
          <a:bodyPr/>
          <a:lstStyle/>
          <a:p>
            <a:r>
              <a:rPr lang="en-US" dirty="0" smtClean="0"/>
              <a:t>Risk of Failure in a Mechanized Plant</a:t>
            </a:r>
            <a:endParaRPr lang="en-US" dirty="0"/>
          </a:p>
        </p:txBody>
      </p:sp>
      <p:pic>
        <p:nvPicPr>
          <p:cNvPr id="15" name="Picture 14"/>
          <p:cNvPicPr>
            <a:picLocks noChangeAspect="1"/>
          </p:cNvPicPr>
          <p:nvPr/>
        </p:nvPicPr>
        <p:blipFill>
          <a:blip r:embed="rId2" cstate="email">
            <a:extLst>
              <a:ext uri="{28A0092B-C50C-407E-A947-70E740481C1C}">
                <a14:useLocalDpi xmlns:a14="http://schemas.microsoft.com/office/drawing/2010/main" xmlns="" val="0"/>
              </a:ext>
            </a:extLst>
          </a:blip>
          <a:srcRect/>
          <a:stretch>
            <a:fillRect/>
          </a:stretch>
        </p:blipFill>
        <p:spPr>
          <a:xfrm>
            <a:off x="3733800" y="1821180"/>
            <a:ext cx="1600200" cy="1760220"/>
          </a:xfrm>
          <a:prstGeom prst="rect">
            <a:avLst/>
          </a:prstGeom>
        </p:spPr>
      </p:pic>
      <p:pic>
        <p:nvPicPr>
          <p:cNvPr id="19" name="Picture 2" descr="https://lh5.googleusercontent.com/-LB9AuSXAl0w/TT83JEb9vhI/AAAAAAAAcpQ/CQlBmFv-2lI/s800/DSC00272.JPG"/>
          <p:cNvPicPr>
            <a:picLocks noChangeAspect="1" noChangeArrowheads="1"/>
          </p:cNvPicPr>
          <p:nvPr/>
        </p:nvPicPr>
        <p:blipFill>
          <a:blip r:embed="rId3" cstate="email"/>
          <a:srcRect/>
          <a:stretch>
            <a:fillRect/>
          </a:stretch>
        </p:blipFill>
        <p:spPr bwMode="auto">
          <a:xfrm>
            <a:off x="228600" y="2196612"/>
            <a:ext cx="1600200" cy="1384788"/>
          </a:xfrm>
          <a:prstGeom prst="rect">
            <a:avLst/>
          </a:prstGeom>
          <a:noFill/>
        </p:spPr>
      </p:pic>
      <p:pic>
        <p:nvPicPr>
          <p:cNvPr id="20" name="Picture 19" descr="https://lh5.googleusercontent.com/-EI4U3Dd4OXk/S1xWSNnkiTI/AAAAAAAANZM/Iq9YddyMVGI/s576/DSC03039.JPG"/>
          <p:cNvPicPr>
            <a:picLocks noChangeAspect="1" noChangeArrowheads="1"/>
          </p:cNvPicPr>
          <p:nvPr/>
        </p:nvPicPr>
        <p:blipFill>
          <a:blip r:embed="rId4" cstate="email"/>
          <a:srcRect/>
          <a:stretch>
            <a:fillRect/>
          </a:stretch>
        </p:blipFill>
        <p:spPr bwMode="auto">
          <a:xfrm>
            <a:off x="1981200" y="1447800"/>
            <a:ext cx="1600200" cy="2133600"/>
          </a:xfrm>
          <a:prstGeom prst="rect">
            <a:avLst/>
          </a:prstGeom>
          <a:noFill/>
        </p:spPr>
      </p:pic>
      <p:pic>
        <p:nvPicPr>
          <p:cNvPr id="21" name="Picture 4" descr="https://lh4.googleusercontent.com/-1CJyUq5XrJM/TTs1xNE0ffI/AAAAAAAAYrI/zTR3lYy1VTo/s720/DSC04824.JPG"/>
          <p:cNvPicPr>
            <a:picLocks noChangeAspect="1" noChangeArrowheads="1"/>
          </p:cNvPicPr>
          <p:nvPr/>
        </p:nvPicPr>
        <p:blipFill>
          <a:blip r:embed="rId5" cstate="email"/>
          <a:srcRect/>
          <a:stretch>
            <a:fillRect/>
          </a:stretch>
        </p:blipFill>
        <p:spPr bwMode="auto">
          <a:xfrm>
            <a:off x="7239000" y="2381250"/>
            <a:ext cx="1600200" cy="1200150"/>
          </a:xfrm>
          <a:prstGeom prst="rect">
            <a:avLst/>
          </a:prstGeom>
          <a:noFill/>
        </p:spPr>
      </p:pic>
      <p:pic>
        <p:nvPicPr>
          <p:cNvPr id="22" name="Picture 21"/>
          <p:cNvPicPr>
            <a:picLocks noChangeAspect="1"/>
          </p:cNvPicPr>
          <p:nvPr/>
        </p:nvPicPr>
        <p:blipFill>
          <a:blip r:embed="rId6" cstate="email">
            <a:extLst>
              <a:ext uri="{28A0092B-C50C-407E-A947-70E740481C1C}">
                <a14:useLocalDpi xmlns:a14="http://schemas.microsoft.com/office/drawing/2010/main" xmlns="" val="0"/>
              </a:ext>
            </a:extLst>
          </a:blip>
          <a:stretch>
            <a:fillRect/>
          </a:stretch>
        </p:blipFill>
        <p:spPr>
          <a:xfrm>
            <a:off x="9372600" y="2438400"/>
            <a:ext cx="1600200" cy="1066800"/>
          </a:xfrm>
          <a:prstGeom prst="rect">
            <a:avLst/>
          </a:prstGeom>
        </p:spPr>
      </p:pic>
      <p:sp>
        <p:nvSpPr>
          <p:cNvPr id="23" name="TextBox 22"/>
          <p:cNvSpPr txBox="1"/>
          <p:nvPr/>
        </p:nvSpPr>
        <p:spPr>
          <a:xfrm>
            <a:off x="648789" y="5657671"/>
            <a:ext cx="7543800" cy="923330"/>
          </a:xfrm>
          <a:prstGeom prst="rect">
            <a:avLst/>
          </a:prstGeom>
          <a:noFill/>
        </p:spPr>
        <p:txBody>
          <a:bodyPr wrap="square" rtlCol="0">
            <a:spAutoFit/>
          </a:bodyPr>
          <a:lstStyle/>
          <a:p>
            <a:pPr marL="228600" indent="-228600">
              <a:buFont typeface="Wingdings" pitchFamily="2" charset="2"/>
              <a:buChar char="Ø"/>
            </a:pPr>
            <a:r>
              <a:rPr lang="en-US" smtClean="0"/>
              <a:t>The plant can only function if all of the processes are working</a:t>
            </a:r>
          </a:p>
          <a:p>
            <a:pPr marL="228600" indent="-228600">
              <a:buFont typeface="Wingdings" pitchFamily="2" charset="2"/>
              <a:buChar char="Ø"/>
            </a:pPr>
            <a:r>
              <a:rPr lang="en-US" smtClean="0"/>
              <a:t>The probability of failure is very high when there are several technology platforms with many components</a:t>
            </a:r>
            <a:endParaRPr lang="en-US" smtClean="0">
              <a:latin typeface="+mn-lt"/>
            </a:endParaRPr>
          </a:p>
        </p:txBody>
      </p:sp>
      <p:pic>
        <p:nvPicPr>
          <p:cNvPr id="69634" name="Picture 2" descr="https://lh3.googleusercontent.com/-cmV1d22hpWE/UMolGQvTIqI/AAAAAAAAotU/tGpxtVFRWZc/s912/IMG_7783.JPG"/>
          <p:cNvPicPr>
            <a:picLocks noChangeAspect="1" noChangeArrowheads="1"/>
          </p:cNvPicPr>
          <p:nvPr/>
        </p:nvPicPr>
        <p:blipFill>
          <a:blip r:embed="rId7" cstate="email"/>
          <a:srcRect/>
          <a:stretch>
            <a:fillRect/>
          </a:stretch>
        </p:blipFill>
        <p:spPr bwMode="auto">
          <a:xfrm>
            <a:off x="5486400" y="1701164"/>
            <a:ext cx="1600200" cy="1880236"/>
          </a:xfrm>
          <a:prstGeom prst="rect">
            <a:avLst/>
          </a:prstGeom>
          <a:noFill/>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a:hlinkClick r:id="" action="ppaction://macro?name=onerandomNumber"/>
          </p:cNvPr>
          <p:cNvSpPr txBox="1">
            <a:spLocks noChangeArrowheads="1"/>
          </p:cNvSpPr>
          <p:nvPr/>
        </p:nvSpPr>
        <p:spPr bwMode="auto">
          <a:xfrm>
            <a:off x="76200" y="4876800"/>
            <a:ext cx="3124200" cy="958840"/>
          </a:xfrm>
          <a:prstGeom prst="rect">
            <a:avLst/>
          </a:prstGeom>
          <a:solidFill>
            <a:srgbClr val="FF0000"/>
          </a:solidFill>
          <a:ln w="25400">
            <a:solidFill>
              <a:schemeClr val="tx1"/>
            </a:solidFill>
            <a:miter lim="800000"/>
            <a:headEnd/>
            <a:tailEnd/>
          </a:ln>
          <a:effectLst/>
        </p:spPr>
        <p:txBody>
          <a:bodyPr anchor="ctr">
            <a:noAutofit/>
          </a:bodyPr>
          <a:lstStyle/>
          <a:p>
            <a:pPr algn="ctr">
              <a:spcBef>
                <a:spcPct val="50000"/>
              </a:spcBef>
            </a:pPr>
            <a:r>
              <a:rPr lang="en-US" dirty="0" smtClean="0"/>
              <a:t>Role the Dice</a:t>
            </a:r>
            <a:endParaRPr lang="en-US" b="1" dirty="0">
              <a:solidFill>
                <a:schemeClr val="bg1"/>
              </a:solidFill>
              <a:latin typeface="Comic Sans MS" pitchFamily="66" charset="0"/>
            </a:endParaRPr>
          </a:p>
        </p:txBody>
      </p:sp>
      <p:sp>
        <p:nvSpPr>
          <p:cNvPr id="2054" name="Text Box 6"/>
          <p:cNvSpPr txBox="1">
            <a:spLocks noChangeArrowheads="1"/>
          </p:cNvSpPr>
          <p:nvPr/>
        </p:nvSpPr>
        <p:spPr bwMode="auto">
          <a:xfrm>
            <a:off x="7543800" y="3192840"/>
            <a:ext cx="914400" cy="1569660"/>
          </a:xfrm>
          <a:prstGeom prst="rect">
            <a:avLst/>
          </a:prstGeom>
          <a:noFill/>
          <a:ln w="9525">
            <a:noFill/>
            <a:miter lim="800000"/>
            <a:headEnd/>
            <a:tailEnd/>
          </a:ln>
          <a:effectLst/>
        </p:spPr>
        <p:txBody>
          <a:bodyPr wrap="square">
            <a:spAutoFit/>
          </a:bodyPr>
          <a:lstStyle/>
          <a:p>
            <a:pPr algn="ctr">
              <a:spcBef>
                <a:spcPct val="50000"/>
              </a:spcBef>
            </a:pPr>
            <a:r>
              <a:rPr lang="en-US" sz="9600" b="1" smtClean="0"/>
              <a:t>1</a:t>
            </a:r>
            <a:endParaRPr lang="en-US" sz="9600" b="1"/>
          </a:p>
        </p:txBody>
      </p:sp>
      <p:sp>
        <p:nvSpPr>
          <p:cNvPr id="13" name="Title 12"/>
          <p:cNvSpPr>
            <a:spLocks noGrp="1"/>
          </p:cNvSpPr>
          <p:nvPr>
            <p:ph type="title"/>
          </p:nvPr>
        </p:nvSpPr>
        <p:spPr/>
        <p:txBody>
          <a:bodyPr/>
          <a:lstStyle/>
          <a:p>
            <a:r>
              <a:rPr lang="en-US" dirty="0" smtClean="0"/>
              <a:t>Risk of Failure in an AguaClara Plant</a:t>
            </a:r>
            <a:endParaRPr lang="en-US" dirty="0"/>
          </a:p>
        </p:txBody>
      </p:sp>
      <p:sp>
        <p:nvSpPr>
          <p:cNvPr id="14" name="Text Box 6"/>
          <p:cNvSpPr txBox="1">
            <a:spLocks noChangeArrowheads="1"/>
          </p:cNvSpPr>
          <p:nvPr/>
        </p:nvSpPr>
        <p:spPr bwMode="auto">
          <a:xfrm>
            <a:off x="3124200" y="4572000"/>
            <a:ext cx="6019800" cy="1569660"/>
          </a:xfrm>
          <a:prstGeom prst="rect">
            <a:avLst/>
          </a:prstGeom>
          <a:noFill/>
          <a:ln w="9525">
            <a:noFill/>
            <a:miter lim="800000"/>
            <a:headEnd/>
            <a:tailEnd/>
          </a:ln>
          <a:effectLst/>
        </p:spPr>
        <p:txBody>
          <a:bodyPr wrap="square">
            <a:spAutoFit/>
          </a:bodyPr>
          <a:lstStyle/>
          <a:p>
            <a:pPr algn="ctr">
              <a:spcBef>
                <a:spcPct val="50000"/>
              </a:spcBef>
            </a:pPr>
            <a:r>
              <a:rPr lang="en-US" sz="9600" b="1" smtClean="0"/>
              <a:t>success</a:t>
            </a:r>
            <a:endParaRPr lang="en-US" sz="9600" b="1"/>
          </a:p>
        </p:txBody>
      </p:sp>
      <p:sp>
        <p:nvSpPr>
          <p:cNvPr id="23" name="TextBox 22"/>
          <p:cNvSpPr txBox="1"/>
          <p:nvPr/>
        </p:nvSpPr>
        <p:spPr>
          <a:xfrm>
            <a:off x="118452" y="5943600"/>
            <a:ext cx="8873148" cy="369332"/>
          </a:xfrm>
          <a:prstGeom prst="rect">
            <a:avLst/>
          </a:prstGeom>
          <a:noFill/>
        </p:spPr>
        <p:txBody>
          <a:bodyPr wrap="square" rtlCol="0">
            <a:spAutoFit/>
          </a:bodyPr>
          <a:lstStyle/>
          <a:p>
            <a:r>
              <a:rPr lang="en-US" smtClean="0"/>
              <a:t>There are very few moving parts in an AguaClara plant and thus the risk of failure is very low.</a:t>
            </a:r>
            <a:endParaRPr lang="en-US" smtClean="0">
              <a:latin typeface="+mn-lt"/>
            </a:endParaRPr>
          </a:p>
        </p:txBody>
      </p:sp>
      <p:pic>
        <p:nvPicPr>
          <p:cNvPr id="67586" name="Picture 2" descr="https://lh3.googleusercontent.com/-k2PjgCnjjWs/TzLV3ca773I/AAAAAAAAmhY/TqH_eg88iPA/s640/IMG_1145.JPG"/>
          <p:cNvPicPr>
            <a:picLocks noChangeAspect="1" noChangeArrowheads="1"/>
          </p:cNvPicPr>
          <p:nvPr/>
        </p:nvPicPr>
        <p:blipFill>
          <a:blip r:embed="rId2" cstate="email"/>
          <a:srcRect/>
          <a:stretch>
            <a:fillRect/>
          </a:stretch>
        </p:blipFill>
        <p:spPr bwMode="auto">
          <a:xfrm>
            <a:off x="2895600" y="1676400"/>
            <a:ext cx="4114800" cy="3086100"/>
          </a:xfrm>
          <a:prstGeom prst="rect">
            <a:avLst/>
          </a:prstGeom>
          <a:noFill/>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1"/>
          <p:cNvPicPr>
            <a:picLocks noChangeAspect="1" noChangeArrowheads="1"/>
          </p:cNvPicPr>
          <p:nvPr/>
        </p:nvPicPr>
        <p:blipFill>
          <a:blip r:embed="rId3" cstate="email"/>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solidFill>
            <a:schemeClr val="bg1"/>
          </a:solidFill>
        </p:spPr>
        <p:txBody>
          <a:bodyPr/>
          <a:lstStyle/>
          <a:p>
            <a:r>
              <a:rPr lang="en-US" smtClean="0"/>
              <a:t>Since 2005: </a:t>
            </a:r>
            <a:br>
              <a:rPr lang="en-US" smtClean="0"/>
            </a:br>
            <a:r>
              <a:rPr lang="en-US" smtClean="0"/>
              <a:t>AguaClara in Honduras</a:t>
            </a:r>
            <a:endParaRPr lang="en-US"/>
          </a:p>
        </p:txBody>
      </p:sp>
      <p:sp>
        <p:nvSpPr>
          <p:cNvPr id="9" name="5-Point Star 8"/>
          <p:cNvSpPr/>
          <p:nvPr/>
        </p:nvSpPr>
        <p:spPr>
          <a:xfrm>
            <a:off x="4495800" y="3657600"/>
            <a:ext cx="533400" cy="457200"/>
          </a:xfrm>
          <a:prstGeom prst="star5">
            <a:avLst>
              <a:gd name="adj" fmla="val 25128"/>
              <a:gd name="hf" fmla="val 105146"/>
              <a:gd name="vf" fmla="val 110557"/>
            </a:avLst>
          </a:prstGeom>
          <a:solidFill>
            <a:srgbClr val="FF3300">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51"/>
          <p:cNvGrpSpPr/>
          <p:nvPr/>
        </p:nvGrpSpPr>
        <p:grpSpPr>
          <a:xfrm>
            <a:off x="5943600" y="3657600"/>
            <a:ext cx="2929466" cy="1207532"/>
            <a:chOff x="5943600" y="3657600"/>
            <a:chExt cx="2929466" cy="1207532"/>
          </a:xfrm>
        </p:grpSpPr>
        <p:pic>
          <p:nvPicPr>
            <p:cNvPr id="41987" name="Picture 3" descr="https://lh6.googleusercontent.com/-wj1XfIyazB8/TqrIPE6bs-I/AAAAAAAAjdQ/i7BA5JgxwwQ/s720/IMG_0534.JPG"/>
            <p:cNvPicPr>
              <a:picLocks noChangeAspect="1" noChangeArrowheads="1"/>
            </p:cNvPicPr>
            <p:nvPr/>
          </p:nvPicPr>
          <p:blipFill>
            <a:blip r:embed="rId4" cstate="email"/>
            <a:srcRect/>
            <a:stretch>
              <a:fillRect/>
            </a:stretch>
          </p:blipFill>
          <p:spPr bwMode="auto">
            <a:xfrm>
              <a:off x="7010400" y="3657600"/>
              <a:ext cx="1862666" cy="838200"/>
            </a:xfrm>
            <a:prstGeom prst="rect">
              <a:avLst/>
            </a:prstGeom>
            <a:noFill/>
          </p:spPr>
        </p:pic>
        <p:sp>
          <p:nvSpPr>
            <p:cNvPr id="17" name="TextBox 16"/>
            <p:cNvSpPr txBox="1"/>
            <p:nvPr/>
          </p:nvSpPr>
          <p:spPr>
            <a:xfrm>
              <a:off x="7010400" y="4495800"/>
              <a:ext cx="1449949" cy="369332"/>
            </a:xfrm>
            <a:prstGeom prst="rect">
              <a:avLst/>
            </a:prstGeom>
            <a:solidFill>
              <a:srgbClr val="FFF8D1"/>
            </a:solidFill>
          </p:spPr>
          <p:txBody>
            <a:bodyPr wrap="none" rtlCol="0">
              <a:spAutoFit/>
            </a:bodyPr>
            <a:lstStyle/>
            <a:p>
              <a:r>
                <a:rPr lang="en-US" dirty="0" err="1" smtClean="0"/>
                <a:t>Alauca</a:t>
              </a:r>
              <a:r>
                <a:rPr lang="en-US" dirty="0" smtClean="0"/>
                <a:t> 2011</a:t>
              </a:r>
              <a:endParaRPr lang="en-US" dirty="0"/>
            </a:p>
          </p:txBody>
        </p:sp>
        <p:cxnSp>
          <p:nvCxnSpPr>
            <p:cNvPr id="29" name="Straight Arrow Connector 28"/>
            <p:cNvCxnSpPr>
              <a:stCxn id="41987" idx="1"/>
            </p:cNvCxnSpPr>
            <p:nvPr/>
          </p:nvCxnSpPr>
          <p:spPr>
            <a:xfrm flipH="1">
              <a:off x="5943600" y="4076700"/>
              <a:ext cx="1066800" cy="381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8" name="Group 47"/>
          <p:cNvGrpSpPr/>
          <p:nvPr/>
        </p:nvGrpSpPr>
        <p:grpSpPr>
          <a:xfrm>
            <a:off x="4572000" y="2438400"/>
            <a:ext cx="2293253" cy="1359932"/>
            <a:chOff x="4572000" y="2438400"/>
            <a:chExt cx="2293253" cy="1359932"/>
          </a:xfrm>
        </p:grpSpPr>
        <p:pic>
          <p:nvPicPr>
            <p:cNvPr id="3" name="Picture 4" descr="IMGP4839"/>
            <p:cNvPicPr>
              <a:picLocks noChangeAspect="1" noChangeArrowheads="1"/>
            </p:cNvPicPr>
            <p:nvPr/>
          </p:nvPicPr>
          <p:blipFill>
            <a:blip r:embed="rId5" cstate="email"/>
            <a:srcRect/>
            <a:stretch>
              <a:fillRect/>
            </a:stretch>
          </p:blipFill>
          <p:spPr bwMode="auto">
            <a:xfrm>
              <a:off x="5486400" y="2438400"/>
              <a:ext cx="1295400" cy="971550"/>
            </a:xfrm>
            <a:prstGeom prst="rect">
              <a:avLst/>
            </a:prstGeom>
            <a:noFill/>
          </p:spPr>
        </p:pic>
        <p:sp>
          <p:nvSpPr>
            <p:cNvPr id="11" name="TextBox 10"/>
            <p:cNvSpPr txBox="1"/>
            <p:nvPr/>
          </p:nvSpPr>
          <p:spPr>
            <a:xfrm>
              <a:off x="5334000" y="3429000"/>
              <a:ext cx="1531253" cy="369332"/>
            </a:xfrm>
            <a:prstGeom prst="rect">
              <a:avLst/>
            </a:prstGeom>
            <a:solidFill>
              <a:srgbClr val="FFF8D1"/>
            </a:solidFill>
          </p:spPr>
          <p:txBody>
            <a:bodyPr wrap="none" rtlCol="0">
              <a:spAutoFit/>
            </a:bodyPr>
            <a:lstStyle/>
            <a:p>
              <a:r>
                <a:rPr lang="en-US" dirty="0" smtClean="0"/>
                <a:t>Tamara 2008</a:t>
              </a:r>
              <a:endParaRPr lang="en-US" dirty="0"/>
            </a:p>
          </p:txBody>
        </p:sp>
        <p:cxnSp>
          <p:nvCxnSpPr>
            <p:cNvPr id="31" name="Straight Arrow Connector 30"/>
            <p:cNvCxnSpPr>
              <a:stCxn id="3" idx="1"/>
            </p:cNvCxnSpPr>
            <p:nvPr/>
          </p:nvCxnSpPr>
          <p:spPr>
            <a:xfrm flipH="1">
              <a:off x="4572000" y="2924175"/>
              <a:ext cx="914400" cy="54292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15" name="Group 49"/>
          <p:cNvGrpSpPr/>
          <p:nvPr/>
        </p:nvGrpSpPr>
        <p:grpSpPr>
          <a:xfrm>
            <a:off x="4343400" y="1447800"/>
            <a:ext cx="4010119" cy="1838325"/>
            <a:chOff x="4343400" y="1447800"/>
            <a:chExt cx="4010119" cy="1838325"/>
          </a:xfrm>
        </p:grpSpPr>
        <p:pic>
          <p:nvPicPr>
            <p:cNvPr id="6" name="Picture 9"/>
            <p:cNvPicPr>
              <a:picLocks noChangeAspect="1" noChangeArrowheads="1"/>
            </p:cNvPicPr>
            <p:nvPr/>
          </p:nvPicPr>
          <p:blipFill>
            <a:blip r:embed="rId6" cstate="email"/>
            <a:srcRect/>
            <a:stretch>
              <a:fillRect/>
            </a:stretch>
          </p:blipFill>
          <p:spPr bwMode="auto">
            <a:xfrm>
              <a:off x="5410200" y="1447800"/>
              <a:ext cx="1204913" cy="904875"/>
            </a:xfrm>
            <a:prstGeom prst="rect">
              <a:avLst/>
            </a:prstGeom>
            <a:noFill/>
            <a:ln w="9525">
              <a:noFill/>
              <a:miter lim="800000"/>
              <a:headEnd/>
              <a:tailEnd/>
            </a:ln>
            <a:effectLst/>
          </p:spPr>
        </p:pic>
        <p:sp>
          <p:nvSpPr>
            <p:cNvPr id="13" name="TextBox 12"/>
            <p:cNvSpPr txBox="1"/>
            <p:nvPr/>
          </p:nvSpPr>
          <p:spPr>
            <a:xfrm>
              <a:off x="6629400" y="1447800"/>
              <a:ext cx="1724119" cy="923330"/>
            </a:xfrm>
            <a:prstGeom prst="rect">
              <a:avLst/>
            </a:prstGeom>
            <a:solidFill>
              <a:srgbClr val="FFF8D1"/>
            </a:solidFill>
          </p:spPr>
          <p:txBody>
            <a:bodyPr wrap="square" rtlCol="0">
              <a:spAutoFit/>
            </a:bodyPr>
            <a:lstStyle/>
            <a:p>
              <a:pPr algn="r"/>
              <a:r>
                <a:rPr lang="en-US" dirty="0" smtClean="0"/>
                <a:t>“</a:t>
              </a:r>
              <a:r>
                <a:rPr lang="en-US" dirty="0" err="1" smtClean="0"/>
                <a:t>Cuatro</a:t>
              </a:r>
              <a:r>
                <a:rPr lang="en-US" dirty="0" smtClean="0"/>
                <a:t> </a:t>
              </a:r>
              <a:r>
                <a:rPr lang="en-US" dirty="0" err="1" smtClean="0"/>
                <a:t>Comunidades</a:t>
              </a:r>
              <a:r>
                <a:rPr lang="en-US" dirty="0" smtClean="0"/>
                <a:t>” 2009</a:t>
              </a:r>
              <a:endParaRPr lang="en-US" dirty="0"/>
            </a:p>
          </p:txBody>
        </p:sp>
        <p:cxnSp>
          <p:nvCxnSpPr>
            <p:cNvPr id="33" name="Straight Arrow Connector 32"/>
            <p:cNvCxnSpPr>
              <a:stCxn id="6" idx="1"/>
            </p:cNvCxnSpPr>
            <p:nvPr/>
          </p:nvCxnSpPr>
          <p:spPr>
            <a:xfrm flipH="1">
              <a:off x="4343400" y="1900238"/>
              <a:ext cx="1066800" cy="138588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18" name="Group 50"/>
          <p:cNvGrpSpPr/>
          <p:nvPr/>
        </p:nvGrpSpPr>
        <p:grpSpPr>
          <a:xfrm>
            <a:off x="2743200" y="1600200"/>
            <a:ext cx="1828800" cy="1295400"/>
            <a:chOff x="2743200" y="1600200"/>
            <a:chExt cx="1828800" cy="1295400"/>
          </a:xfrm>
        </p:grpSpPr>
        <p:sp>
          <p:nvSpPr>
            <p:cNvPr id="14" name="TextBox 13"/>
            <p:cNvSpPr txBox="1"/>
            <p:nvPr/>
          </p:nvSpPr>
          <p:spPr>
            <a:xfrm>
              <a:off x="2743200" y="2413476"/>
              <a:ext cx="1659429" cy="369332"/>
            </a:xfrm>
            <a:prstGeom prst="rect">
              <a:avLst/>
            </a:prstGeom>
            <a:solidFill>
              <a:srgbClr val="FFF8D1"/>
            </a:solidFill>
          </p:spPr>
          <p:txBody>
            <a:bodyPr wrap="none" rtlCol="0">
              <a:spAutoFit/>
            </a:bodyPr>
            <a:lstStyle/>
            <a:p>
              <a:r>
                <a:rPr lang="en-US" dirty="0" err="1" smtClean="0"/>
                <a:t>Agalteca</a:t>
              </a:r>
              <a:r>
                <a:rPr lang="en-US" dirty="0" smtClean="0"/>
                <a:t> 2010</a:t>
              </a:r>
              <a:endParaRPr lang="en-US" dirty="0"/>
            </a:p>
          </p:txBody>
        </p:sp>
        <p:pic>
          <p:nvPicPr>
            <p:cNvPr id="16" name="Picture 3"/>
            <p:cNvPicPr>
              <a:picLocks noChangeAspect="1" noChangeArrowheads="1"/>
            </p:cNvPicPr>
            <p:nvPr/>
          </p:nvPicPr>
          <p:blipFill>
            <a:blip r:embed="rId7" cstate="email"/>
            <a:srcRect/>
            <a:stretch>
              <a:fillRect/>
            </a:stretch>
          </p:blipFill>
          <p:spPr bwMode="auto">
            <a:xfrm>
              <a:off x="2971800" y="1600200"/>
              <a:ext cx="1219200" cy="807903"/>
            </a:xfrm>
            <a:prstGeom prst="rect">
              <a:avLst/>
            </a:prstGeom>
            <a:noFill/>
            <a:ln w="9525">
              <a:noFill/>
              <a:miter lim="800000"/>
              <a:headEnd/>
              <a:tailEnd/>
            </a:ln>
            <a:effectLst/>
          </p:spPr>
        </p:pic>
        <p:cxnSp>
          <p:nvCxnSpPr>
            <p:cNvPr id="35" name="Straight Arrow Connector 34"/>
            <p:cNvCxnSpPr>
              <a:stCxn id="16" idx="3"/>
            </p:cNvCxnSpPr>
            <p:nvPr/>
          </p:nvCxnSpPr>
          <p:spPr>
            <a:xfrm>
              <a:off x="4191000" y="2004152"/>
              <a:ext cx="381000" cy="89144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19" name="Group 52"/>
          <p:cNvGrpSpPr/>
          <p:nvPr/>
        </p:nvGrpSpPr>
        <p:grpSpPr>
          <a:xfrm>
            <a:off x="228600" y="1650332"/>
            <a:ext cx="1981200" cy="1157400"/>
            <a:chOff x="228600" y="1650332"/>
            <a:chExt cx="1981200" cy="1157400"/>
          </a:xfrm>
        </p:grpSpPr>
        <p:pic>
          <p:nvPicPr>
            <p:cNvPr id="41989" name="Picture 5" descr="https://lh5.googleusercontent.com/-dkstSbrecug/Tx1apuytpFI/AAAAAAAAk8s/vjTvI0K8H4M/s720/IMG_7753.JPG"/>
            <p:cNvPicPr>
              <a:picLocks noChangeAspect="1" noChangeArrowheads="1"/>
            </p:cNvPicPr>
            <p:nvPr/>
          </p:nvPicPr>
          <p:blipFill>
            <a:blip r:embed="rId8" cstate="email"/>
            <a:stretch>
              <a:fillRect/>
            </a:stretch>
          </p:blipFill>
          <p:spPr bwMode="auto">
            <a:xfrm>
              <a:off x="304800" y="1650332"/>
              <a:ext cx="1219200" cy="814136"/>
            </a:xfrm>
            <a:prstGeom prst="rect">
              <a:avLst/>
            </a:prstGeom>
            <a:noFill/>
          </p:spPr>
        </p:pic>
        <p:sp>
          <p:nvSpPr>
            <p:cNvPr id="26" name="TextBox 25"/>
            <p:cNvSpPr txBox="1"/>
            <p:nvPr/>
          </p:nvSpPr>
          <p:spPr>
            <a:xfrm>
              <a:off x="228600" y="2438400"/>
              <a:ext cx="1351652" cy="369332"/>
            </a:xfrm>
            <a:prstGeom prst="rect">
              <a:avLst/>
            </a:prstGeom>
            <a:solidFill>
              <a:srgbClr val="FFF8D1"/>
            </a:solidFill>
          </p:spPr>
          <p:txBody>
            <a:bodyPr wrap="none" rtlCol="0">
              <a:spAutoFit/>
            </a:bodyPr>
            <a:lstStyle/>
            <a:p>
              <a:r>
                <a:rPr lang="en-US" dirty="0" err="1" smtClean="0"/>
                <a:t>Atima</a:t>
              </a:r>
              <a:r>
                <a:rPr lang="en-US" dirty="0" smtClean="0"/>
                <a:t> 2012</a:t>
              </a:r>
              <a:endParaRPr lang="en-US" dirty="0"/>
            </a:p>
          </p:txBody>
        </p:sp>
        <p:cxnSp>
          <p:nvCxnSpPr>
            <p:cNvPr id="38" name="Straight Arrow Connector 37"/>
            <p:cNvCxnSpPr>
              <a:stCxn id="41989" idx="3"/>
            </p:cNvCxnSpPr>
            <p:nvPr/>
          </p:nvCxnSpPr>
          <p:spPr>
            <a:xfrm flipV="1">
              <a:off x="1524000" y="1981200"/>
              <a:ext cx="685800" cy="76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20" name="Group 48"/>
          <p:cNvGrpSpPr/>
          <p:nvPr/>
        </p:nvGrpSpPr>
        <p:grpSpPr>
          <a:xfrm>
            <a:off x="1371600" y="3429000"/>
            <a:ext cx="2142446" cy="1207532"/>
            <a:chOff x="1371600" y="3429000"/>
            <a:chExt cx="2142446" cy="1207532"/>
          </a:xfrm>
        </p:grpSpPr>
        <p:pic>
          <p:nvPicPr>
            <p:cNvPr id="5" name="Picture 6" descr="Marcala%20inauguration"/>
            <p:cNvPicPr>
              <a:picLocks noChangeAspect="1" noChangeArrowheads="1"/>
            </p:cNvPicPr>
            <p:nvPr/>
          </p:nvPicPr>
          <p:blipFill>
            <a:blip r:embed="rId9" cstate="email"/>
            <a:srcRect b="-3435"/>
            <a:stretch>
              <a:fillRect/>
            </a:stretch>
          </p:blipFill>
          <p:spPr bwMode="auto">
            <a:xfrm>
              <a:off x="1524000" y="3429000"/>
              <a:ext cx="1143000" cy="857250"/>
            </a:xfrm>
            <a:prstGeom prst="rect">
              <a:avLst/>
            </a:prstGeom>
            <a:noFill/>
          </p:spPr>
        </p:pic>
        <p:sp>
          <p:nvSpPr>
            <p:cNvPr id="12" name="TextBox 11"/>
            <p:cNvSpPr txBox="1"/>
            <p:nvPr/>
          </p:nvSpPr>
          <p:spPr>
            <a:xfrm>
              <a:off x="1371600" y="4267200"/>
              <a:ext cx="2142446" cy="369332"/>
            </a:xfrm>
            <a:prstGeom prst="rect">
              <a:avLst/>
            </a:prstGeom>
            <a:solidFill>
              <a:srgbClr val="FFF8D1"/>
            </a:solidFill>
          </p:spPr>
          <p:txBody>
            <a:bodyPr wrap="none" rtlCol="0">
              <a:spAutoFit/>
            </a:bodyPr>
            <a:lstStyle/>
            <a:p>
              <a:r>
                <a:rPr lang="en-US" dirty="0" err="1" smtClean="0"/>
                <a:t>Marcala</a:t>
              </a:r>
              <a:r>
                <a:rPr lang="en-US" dirty="0" smtClean="0"/>
                <a:t> 2008/2011</a:t>
              </a:r>
              <a:endParaRPr lang="en-US" dirty="0"/>
            </a:p>
          </p:txBody>
        </p:sp>
        <p:cxnSp>
          <p:nvCxnSpPr>
            <p:cNvPr id="41" name="Straight Arrow Connector 40"/>
            <p:cNvCxnSpPr>
              <a:stCxn id="5" idx="3"/>
            </p:cNvCxnSpPr>
            <p:nvPr/>
          </p:nvCxnSpPr>
          <p:spPr>
            <a:xfrm flipV="1">
              <a:off x="2667000" y="3581400"/>
              <a:ext cx="457200" cy="27622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21" name="Group 46"/>
          <p:cNvGrpSpPr/>
          <p:nvPr/>
        </p:nvGrpSpPr>
        <p:grpSpPr>
          <a:xfrm>
            <a:off x="3886200" y="4038600"/>
            <a:ext cx="1556836" cy="1969532"/>
            <a:chOff x="3886200" y="4038600"/>
            <a:chExt cx="1556836" cy="1969532"/>
          </a:xfrm>
        </p:grpSpPr>
        <p:pic>
          <p:nvPicPr>
            <p:cNvPr id="4" name="Picture 5" descr="Honduras 154"/>
            <p:cNvPicPr>
              <a:picLocks noChangeAspect="1" noChangeArrowheads="1"/>
            </p:cNvPicPr>
            <p:nvPr/>
          </p:nvPicPr>
          <p:blipFill>
            <a:blip r:embed="rId10" cstate="email"/>
            <a:srcRect/>
            <a:stretch>
              <a:fillRect/>
            </a:stretch>
          </p:blipFill>
          <p:spPr bwMode="auto">
            <a:xfrm>
              <a:off x="4038600" y="4800600"/>
              <a:ext cx="1295400" cy="854075"/>
            </a:xfrm>
            <a:prstGeom prst="rect">
              <a:avLst/>
            </a:prstGeom>
            <a:noFill/>
          </p:spPr>
        </p:pic>
        <p:sp>
          <p:nvSpPr>
            <p:cNvPr id="10" name="TextBox 9"/>
            <p:cNvSpPr txBox="1"/>
            <p:nvPr/>
          </p:nvSpPr>
          <p:spPr>
            <a:xfrm>
              <a:off x="3886200" y="5638800"/>
              <a:ext cx="1556836" cy="369332"/>
            </a:xfrm>
            <a:prstGeom prst="rect">
              <a:avLst/>
            </a:prstGeom>
            <a:solidFill>
              <a:srgbClr val="FFF8D1"/>
            </a:solidFill>
          </p:spPr>
          <p:txBody>
            <a:bodyPr wrap="none" rtlCol="0">
              <a:spAutoFit/>
            </a:bodyPr>
            <a:lstStyle/>
            <a:p>
              <a:r>
                <a:rPr lang="en-US" dirty="0" err="1" smtClean="0"/>
                <a:t>Ojojona</a:t>
              </a:r>
              <a:r>
                <a:rPr lang="en-US" dirty="0" smtClean="0"/>
                <a:t> 2007</a:t>
              </a:r>
              <a:endParaRPr lang="en-US" dirty="0"/>
            </a:p>
          </p:txBody>
        </p:sp>
        <p:cxnSp>
          <p:nvCxnSpPr>
            <p:cNvPr id="44" name="Straight Arrow Connector 43"/>
            <p:cNvCxnSpPr>
              <a:stCxn id="4" idx="0"/>
            </p:cNvCxnSpPr>
            <p:nvPr/>
          </p:nvCxnSpPr>
          <p:spPr>
            <a:xfrm flipH="1" flipV="1">
              <a:off x="4572000" y="4038600"/>
              <a:ext cx="114300" cy="7620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 xmlns:p14="http://schemas.microsoft.com/office/powerpoint/2010/main" val="26274261"/>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AguaClara">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mn-lt"/>
          </a:defRPr>
        </a:defPPr>
      </a:lstStyle>
    </a:tx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nroe's Lectures">
  <a:themeElements>
    <a:clrScheme name="Classroom">
      <a:dk1>
        <a:srgbClr val="000000"/>
      </a:dk1>
      <a:lt1>
        <a:srgbClr val="FFFFFF"/>
      </a:lt1>
      <a:dk2>
        <a:srgbClr val="00005A"/>
      </a:dk2>
      <a:lt2>
        <a:srgbClr val="12037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teaching">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chemeClr val="bg2"/>
          </a:solidFill>
          <a:prstDash val="solid"/>
          <a:round/>
          <a:headEnd type="none" w="lg" len="med"/>
          <a:tailEnd type="none" w="lg"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solidFill>
            <a:schemeClr val="bg2"/>
          </a:solidFill>
          <a:prstDash val="solid"/>
          <a:round/>
          <a:headEnd type="none" w="lg" len="med"/>
          <a:tailEnd type="none" w="lg"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eaching 1">
        <a:dk1>
          <a:srgbClr val="000000"/>
        </a:dk1>
        <a:lt1>
          <a:srgbClr val="FFFFFF"/>
        </a:lt1>
        <a:dk2>
          <a:srgbClr val="000000"/>
        </a:dk2>
        <a:lt2>
          <a:srgbClr val="FFFFFF"/>
        </a:lt2>
        <a:accent1>
          <a:srgbClr val="969696"/>
        </a:accent1>
        <a:accent2>
          <a:srgbClr val="C0C0C0"/>
        </a:accent2>
        <a:accent3>
          <a:srgbClr val="FFFFFF"/>
        </a:accent3>
        <a:accent4>
          <a:srgbClr val="000000"/>
        </a:accent4>
        <a:accent5>
          <a:srgbClr val="C9C9C9"/>
        </a:accent5>
        <a:accent6>
          <a:srgbClr val="AEAEAE"/>
        </a:accent6>
        <a:hlink>
          <a:srgbClr val="EAEAEA"/>
        </a:hlink>
        <a:folHlink>
          <a:srgbClr val="000000"/>
        </a:folHlink>
      </a:clrScheme>
      <a:clrMap bg1="lt1" tx1="dk1" bg2="lt2" tx2="dk2" accent1="accent1" accent2="accent2" accent3="accent3" accent4="accent4" accent5="accent5" accent6="accent6" hlink="hlink" folHlink="folHlink"/>
    </a:extraClrScheme>
    <a:extraClrScheme>
      <a:clrScheme name="teaching 2">
        <a:dk1>
          <a:srgbClr val="000000"/>
        </a:dk1>
        <a:lt1>
          <a:srgbClr val="FFFFFF"/>
        </a:lt1>
        <a:dk2>
          <a:srgbClr val="003225"/>
        </a:dk2>
        <a:lt2>
          <a:srgbClr val="85FFBC"/>
        </a:lt2>
        <a:accent1>
          <a:srgbClr val="FA3A57"/>
        </a:accent1>
        <a:accent2>
          <a:srgbClr val="FBA305"/>
        </a:accent2>
        <a:accent3>
          <a:srgbClr val="AAADAC"/>
        </a:accent3>
        <a:accent4>
          <a:srgbClr val="DADADA"/>
        </a:accent4>
        <a:accent5>
          <a:srgbClr val="FCAEB4"/>
        </a:accent5>
        <a:accent6>
          <a:srgbClr val="E39304"/>
        </a:accent6>
        <a:hlink>
          <a:srgbClr val="3DA3FF"/>
        </a:hlink>
        <a:folHlink>
          <a:srgbClr val="FFFF00"/>
        </a:folHlink>
      </a:clrScheme>
      <a:clrMap bg1="dk2" tx1="lt1" bg2="dk1" tx2="lt2" accent1="accent1" accent2="accent2" accent3="accent3" accent4="accent4" accent5="accent5" accent6="accent6" hlink="hlink" folHlink="folHlink"/>
    </a:extraClrScheme>
    <a:extraClrScheme>
      <a:clrScheme name="teaching 3">
        <a:dk1>
          <a:srgbClr val="000000"/>
        </a:dk1>
        <a:lt1>
          <a:srgbClr val="FFFFFF"/>
        </a:lt1>
        <a:dk2>
          <a:srgbClr val="000044"/>
        </a:dk2>
        <a:lt2>
          <a:srgbClr val="FBBFF4"/>
        </a:lt2>
        <a:accent1>
          <a:srgbClr val="BC3C48"/>
        </a:accent1>
        <a:accent2>
          <a:srgbClr val="FF00FF"/>
        </a:accent2>
        <a:accent3>
          <a:srgbClr val="AAAAB0"/>
        </a:accent3>
        <a:accent4>
          <a:srgbClr val="DADADA"/>
        </a:accent4>
        <a:accent5>
          <a:srgbClr val="DAAFB1"/>
        </a:accent5>
        <a:accent6>
          <a:srgbClr val="E700E7"/>
        </a:accent6>
        <a:hlink>
          <a:srgbClr val="0000FF"/>
        </a:hlink>
        <a:folHlink>
          <a:srgbClr val="FFFF00"/>
        </a:folHlink>
      </a:clrScheme>
      <a:clrMap bg1="dk2" tx1="lt1" bg2="dk1" tx2="lt2" accent1="accent1" accent2="accent2" accent3="accent3" accent4="accent4" accent5="accent5" accent6="accent6" hlink="hlink" folHlink="folHlink"/>
    </a:extraClrScheme>
    <a:extraClrScheme>
      <a:clrScheme name="teaching 4">
        <a:dk1>
          <a:srgbClr val="000000"/>
        </a:dk1>
        <a:lt1>
          <a:srgbClr val="F8F8F8"/>
        </a:lt1>
        <a:dk2>
          <a:srgbClr val="2A002A"/>
        </a:dk2>
        <a:lt2>
          <a:srgbClr val="FFC9FF"/>
        </a:lt2>
        <a:accent1>
          <a:srgbClr val="CB9661"/>
        </a:accent1>
        <a:accent2>
          <a:srgbClr val="90F4B8"/>
        </a:accent2>
        <a:accent3>
          <a:srgbClr val="ACAAAC"/>
        </a:accent3>
        <a:accent4>
          <a:srgbClr val="D4D4D4"/>
        </a:accent4>
        <a:accent5>
          <a:srgbClr val="E2C9B7"/>
        </a:accent5>
        <a:accent6>
          <a:srgbClr val="82DDA6"/>
        </a:accent6>
        <a:hlink>
          <a:srgbClr val="0000FF"/>
        </a:hlink>
        <a:folHlink>
          <a:srgbClr val="FFFF00"/>
        </a:folHlink>
      </a:clrScheme>
      <a:clrMap bg1="dk2" tx1="lt1" bg2="dk1" tx2="lt2" accent1="accent1" accent2="accent2" accent3="accent3" accent4="accent4" accent5="accent5" accent6="accent6" hlink="hlink" folHlink="folHlink"/>
    </a:extraClrScheme>
    <a:extraClrScheme>
      <a:clrScheme name="teaching 5">
        <a:dk1>
          <a:srgbClr val="000000"/>
        </a:dk1>
        <a:lt1>
          <a:srgbClr val="FFFFFF"/>
        </a:lt1>
        <a:dk2>
          <a:srgbClr val="000000"/>
        </a:dk2>
        <a:lt2>
          <a:srgbClr val="FFFFFF"/>
        </a:lt2>
        <a:accent1>
          <a:srgbClr val="5F5F5F"/>
        </a:accent1>
        <a:accent2>
          <a:srgbClr val="808080"/>
        </a:accent2>
        <a:accent3>
          <a:srgbClr val="FFFFFF"/>
        </a:accent3>
        <a:accent4>
          <a:srgbClr val="000000"/>
        </a:accent4>
        <a:accent5>
          <a:srgbClr val="B6B6B6"/>
        </a:accent5>
        <a:accent6>
          <a:srgbClr val="737373"/>
        </a:accent6>
        <a:hlink>
          <a:srgbClr val="B2B2B2"/>
        </a:hlink>
        <a:folHlink>
          <a:srgbClr val="FFFFFF"/>
        </a:folHlink>
      </a:clrScheme>
      <a:clrMap bg1="lt1" tx1="dk1" bg2="lt2" tx2="dk2" accent1="accent1" accent2="accent2" accent3="accent3" accent4="accent4" accent5="accent5" accent6="accent6" hlink="hlink" folHlink="folHlink"/>
    </a:extraClrScheme>
    <a:extraClrScheme>
      <a:clrScheme name="teaching 6">
        <a:dk1>
          <a:srgbClr val="663300"/>
        </a:dk1>
        <a:lt1>
          <a:srgbClr val="FFFFFF"/>
        </a:lt1>
        <a:dk2>
          <a:srgbClr val="85FFBC"/>
        </a:dk2>
        <a:lt2>
          <a:srgbClr val="000000"/>
        </a:lt2>
        <a:accent1>
          <a:srgbClr val="FA3A57"/>
        </a:accent1>
        <a:accent2>
          <a:srgbClr val="FBA305"/>
        </a:accent2>
        <a:accent3>
          <a:srgbClr val="FFFFFF"/>
        </a:accent3>
        <a:accent4>
          <a:srgbClr val="562A00"/>
        </a:accent4>
        <a:accent5>
          <a:srgbClr val="FCAEB4"/>
        </a:accent5>
        <a:accent6>
          <a:srgbClr val="E39304"/>
        </a:accent6>
        <a:hlink>
          <a:srgbClr val="3DA3FF"/>
        </a:hlink>
        <a:folHlink>
          <a:srgbClr val="FFFF00"/>
        </a:folHlink>
      </a:clrScheme>
      <a:clrMap bg1="lt1" tx1="dk1" bg2="lt2" tx2="dk2" accent1="accent1" accent2="accent2" accent3="accent3" accent4="accent4" accent5="accent5" accent6="accent6" hlink="hlink" folHlink="folHlink"/>
    </a:extraClrScheme>
    <a:extraClrScheme>
      <a:clrScheme name="teaching 7">
        <a:dk1>
          <a:srgbClr val="663300"/>
        </a:dk1>
        <a:lt1>
          <a:srgbClr val="FFFFFF"/>
        </a:lt1>
        <a:dk2>
          <a:srgbClr val="003A1A"/>
        </a:dk2>
        <a:lt2>
          <a:srgbClr val="000000"/>
        </a:lt2>
        <a:accent1>
          <a:srgbClr val="F14343"/>
        </a:accent1>
        <a:accent2>
          <a:srgbClr val="FBA305"/>
        </a:accent2>
        <a:accent3>
          <a:srgbClr val="FFFFFF"/>
        </a:accent3>
        <a:accent4>
          <a:srgbClr val="562A00"/>
        </a:accent4>
        <a:accent5>
          <a:srgbClr val="F7B0B0"/>
        </a:accent5>
        <a:accent6>
          <a:srgbClr val="E39304"/>
        </a:accent6>
        <a:hlink>
          <a:srgbClr val="7E69FF"/>
        </a:hlink>
        <a:folHlink>
          <a:srgbClr val="AC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Template>
  <TotalTime>2958</TotalTime>
  <Words>1764</Words>
  <Application>Microsoft Office PowerPoint</Application>
  <PresentationFormat>On-screen Show (4:3)</PresentationFormat>
  <Paragraphs>322</Paragraphs>
  <Slides>64</Slides>
  <Notes>11</Notes>
  <HiddenSlides>0</HiddenSlides>
  <MMClips>4</MMClips>
  <ScaleCrop>false</ScaleCrop>
  <HeadingPairs>
    <vt:vector size="6" baseType="variant">
      <vt:variant>
        <vt:lpstr>Theme</vt:lpstr>
      </vt:variant>
      <vt:variant>
        <vt:i4>3</vt:i4>
      </vt:variant>
      <vt:variant>
        <vt:lpstr>Embedded OLE Servers</vt:lpstr>
      </vt:variant>
      <vt:variant>
        <vt:i4>1</vt:i4>
      </vt:variant>
      <vt:variant>
        <vt:lpstr>Slide Titles</vt:lpstr>
      </vt:variant>
      <vt:variant>
        <vt:i4>64</vt:i4>
      </vt:variant>
    </vt:vector>
  </HeadingPairs>
  <TitlesOfParts>
    <vt:vector size="68" baseType="lpstr">
      <vt:lpstr>AguaClara</vt:lpstr>
      <vt:lpstr>Monroe's Lectures</vt:lpstr>
      <vt:lpstr>1_AguaClara the road</vt:lpstr>
      <vt:lpstr>Photo Editor Photo</vt:lpstr>
      <vt:lpstr>An Introduction</vt:lpstr>
      <vt:lpstr>Slide 2</vt:lpstr>
      <vt:lpstr>Gravity Water Supply</vt:lpstr>
      <vt:lpstr>Package Plant</vt:lpstr>
      <vt:lpstr>Multiple Stage Filtration Plant (9 L/s)</vt:lpstr>
      <vt:lpstr>First Female AguaClara Plant Operator: Rosa</vt:lpstr>
      <vt:lpstr>Risk of Failure in a Mechanized Plant</vt:lpstr>
      <vt:lpstr>Risk of Failure in an AguaClara Plant</vt:lpstr>
      <vt:lpstr>Since 2005:  AguaClara in Honduras</vt:lpstr>
      <vt:lpstr>AguaClara Network</vt:lpstr>
      <vt:lpstr>Sharing understanding, feedback, and innovation</vt:lpstr>
      <vt:lpstr>AguaClara at Cornell</vt:lpstr>
      <vt:lpstr>What is AguaClara?</vt:lpstr>
      <vt:lpstr>AguaClara is…</vt:lpstr>
      <vt:lpstr>What is it like?</vt:lpstr>
      <vt:lpstr>Why we do what we do...</vt:lpstr>
      <vt:lpstr>Tamara Stacked Rapid Sand Filter Inauguration</vt:lpstr>
      <vt:lpstr>Tamara Inauguration: January 2012</vt:lpstr>
      <vt:lpstr>Alauca Inauguration: Feb. 2012</vt:lpstr>
      <vt:lpstr>Alauca results</vt:lpstr>
      <vt:lpstr>Atima</vt:lpstr>
      <vt:lpstr>Slide 22</vt:lpstr>
      <vt:lpstr>Slide 23</vt:lpstr>
      <vt:lpstr>Slide 24</vt:lpstr>
      <vt:lpstr>Atima Inauguration: July 2012</vt:lpstr>
      <vt:lpstr>Why has AguaClara succeeded?</vt:lpstr>
      <vt:lpstr>Guiding Philosophies</vt:lpstr>
      <vt:lpstr>Big ideas</vt:lpstr>
      <vt:lpstr>If only we had the solution set!</vt:lpstr>
      <vt:lpstr>There is no B team…</vt:lpstr>
      <vt:lpstr>The challenge of a large range of flow rates</vt:lpstr>
      <vt:lpstr>The challenge of low flow</vt:lpstr>
      <vt:lpstr>Vista de una planta de 0.8 L/s (sin el filtro)</vt:lpstr>
      <vt:lpstr>Floculador de 0.8 L/s</vt:lpstr>
      <vt:lpstr>Elevación del tanque de sedimentación</vt:lpstr>
      <vt:lpstr>Introduction to Teams</vt:lpstr>
      <vt:lpstr>Overview</vt:lpstr>
      <vt:lpstr>Public Relations</vt:lpstr>
      <vt:lpstr>Design Team</vt:lpstr>
      <vt:lpstr>Automated Design Tool</vt:lpstr>
      <vt:lpstr>The Drawing</vt:lpstr>
      <vt:lpstr>Overall Design Tasks</vt:lpstr>
      <vt:lpstr>0.8 L/s Stacked Rapid Sand Filter (LFSRSF)</vt:lpstr>
      <vt:lpstr>Slide 44</vt:lpstr>
      <vt:lpstr>Slide 45</vt:lpstr>
      <vt:lpstr>Slide 46</vt:lpstr>
      <vt:lpstr>Foam Filtration</vt:lpstr>
      <vt:lpstr>Demo Plant</vt:lpstr>
      <vt:lpstr>Ram Pump</vt:lpstr>
      <vt:lpstr>Ram pump</vt:lpstr>
      <vt:lpstr>Floc/Sed Optimization</vt:lpstr>
      <vt:lpstr>Tube Flocculator</vt:lpstr>
      <vt:lpstr>Tube Flocculator</vt:lpstr>
      <vt:lpstr>Tube Flocculator Data Analysis</vt:lpstr>
      <vt:lpstr>Sedimentation Tank Hydraulics</vt:lpstr>
      <vt:lpstr>Sedimentation Tank Hydraulics</vt:lpstr>
      <vt:lpstr>Depth vs Surface Filtration</vt:lpstr>
      <vt:lpstr>Slide 58</vt:lpstr>
      <vt:lpstr>How does water flow through SRSF?</vt:lpstr>
      <vt:lpstr>Arsenic</vt:lpstr>
      <vt:lpstr>Calcium Carbonate Scaling</vt:lpstr>
      <vt:lpstr>Turbidimeter</vt:lpstr>
      <vt:lpstr>Coagulant Management</vt:lpstr>
      <vt:lpstr>Next Steps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mw24</dc:creator>
  <cp:lastModifiedBy>Julia Morris</cp:lastModifiedBy>
  <cp:revision>100</cp:revision>
  <dcterms:created xsi:type="dcterms:W3CDTF">2012-05-22T00:46:07Z</dcterms:created>
  <dcterms:modified xsi:type="dcterms:W3CDTF">2013-01-21T22:28:59Z</dcterms:modified>
</cp:coreProperties>
</file>