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32918400" cy="21945600"/>
  <p:notesSz cx="6858000" cy="9144000"/>
  <p:defaultTextStyle>
    <a:defPPr>
      <a:defRPr lang="en-US"/>
    </a:defPPr>
    <a:lvl1pPr marL="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-1138" y="-403"/>
      </p:cViewPr>
      <p:guideLst>
        <p:guide orient="horz" pos="6912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6817362"/>
            <a:ext cx="27980640" cy="47040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2435840"/>
            <a:ext cx="23042880" cy="5608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7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5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7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4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919310" y="2814321"/>
            <a:ext cx="26660477" cy="599186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26459" y="2814321"/>
            <a:ext cx="79444213" cy="59918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77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82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14102082"/>
            <a:ext cx="27980640" cy="4358640"/>
          </a:xfrm>
        </p:spPr>
        <p:txBody>
          <a:bodyPr anchor="t"/>
          <a:lstStyle>
            <a:lvl1pPr algn="l">
              <a:defRPr sz="1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9301483"/>
            <a:ext cx="27980640" cy="48005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751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502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253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7004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755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506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7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26457" y="16388081"/>
            <a:ext cx="53052343" cy="4634484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27442" y="16388081"/>
            <a:ext cx="53052347" cy="4634484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5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4912362"/>
            <a:ext cx="14544677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6959600"/>
            <a:ext cx="14544677" cy="1264412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4912362"/>
            <a:ext cx="14550390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6959600"/>
            <a:ext cx="14550390" cy="1264412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9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85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873760"/>
            <a:ext cx="10829927" cy="3718560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873761"/>
            <a:ext cx="18402300" cy="1872996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4592321"/>
            <a:ext cx="10829927" cy="15011402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5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15361920"/>
            <a:ext cx="19751040" cy="1813562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1960880"/>
            <a:ext cx="19751040" cy="13167360"/>
          </a:xfrm>
        </p:spPr>
        <p:txBody>
          <a:bodyPr/>
          <a:lstStyle>
            <a:lvl1pPr marL="0" indent="0">
              <a:buNone/>
              <a:defRPr sz="11000"/>
            </a:lvl1pPr>
            <a:lvl2pPr marL="1567510" indent="0">
              <a:buNone/>
              <a:defRPr sz="9600"/>
            </a:lvl2pPr>
            <a:lvl3pPr marL="3135020" indent="0">
              <a:buNone/>
              <a:defRPr sz="8200"/>
            </a:lvl3pPr>
            <a:lvl4pPr marL="4702531" indent="0">
              <a:buNone/>
              <a:defRPr sz="6900"/>
            </a:lvl4pPr>
            <a:lvl5pPr marL="6270041" indent="0">
              <a:buNone/>
              <a:defRPr sz="6900"/>
            </a:lvl5pPr>
            <a:lvl6pPr marL="7837551" indent="0">
              <a:buNone/>
              <a:defRPr sz="6900"/>
            </a:lvl6pPr>
            <a:lvl7pPr marL="9405061" indent="0">
              <a:buNone/>
              <a:defRPr sz="6900"/>
            </a:lvl7pPr>
            <a:lvl8pPr marL="10972571" indent="0">
              <a:buNone/>
              <a:defRPr sz="6900"/>
            </a:lvl8pPr>
            <a:lvl9pPr marL="12540082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17175482"/>
            <a:ext cx="19751040" cy="2575558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0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  <a:prstGeom prst="rect">
            <a:avLst/>
          </a:prstGeom>
        </p:spPr>
        <p:txBody>
          <a:bodyPr vert="horz" lIns="313502" tIns="156751" rIns="313502" bIns="15675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1"/>
            <a:ext cx="29626560" cy="14483082"/>
          </a:xfrm>
          <a:prstGeom prst="rect">
            <a:avLst/>
          </a:prstGeom>
        </p:spPr>
        <p:txBody>
          <a:bodyPr vert="horz" lIns="313502" tIns="156751" rIns="313502" bIns="1567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20340322"/>
            <a:ext cx="76809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F3BEF-CD3D-42C2-A5EF-95E9039DBC23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20340322"/>
            <a:ext cx="104241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20340322"/>
            <a:ext cx="76809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B2F3B-2BB9-4728-B052-83C78D131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20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3502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33" indent="-1175633" algn="l" defTabSz="3135020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7204" indent="-979694" algn="l" defTabSz="31350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77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86" indent="-783755" algn="l" defTabSz="3135020" rtl="0" eaLnBrk="1" latinLnBrk="0" hangingPunct="1">
        <a:spcBef>
          <a:spcPct val="20000"/>
        </a:spcBef>
        <a:buFont typeface="Arial" pitchFamily="34" charset="0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796" indent="-783755" algn="l" defTabSz="3135020" rtl="0" eaLnBrk="1" latinLnBrk="0" hangingPunct="1">
        <a:spcBef>
          <a:spcPct val="20000"/>
        </a:spcBef>
        <a:buFont typeface="Arial" pitchFamily="34" charset="0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130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881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632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383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51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502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53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04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755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506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7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0082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paces.mannlib.cornell.edu/spaces.mannlib.cornell.ed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Thomas\Google Drive\Work - Ops\Resources\Vetor Graphics\Bisset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9000" pencilSize="3"/>
                    </a14:imgEffect>
                    <a14:imgEffect>
                      <a14:sharpenSoften amount="-11000"/>
                    </a14:imgEffect>
                    <a14:imgEffect>
                      <a14:brightnessContrast bright="3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40" t="3850" r="-236" b="19975"/>
          <a:stretch/>
        </p:blipFill>
        <p:spPr bwMode="auto">
          <a:xfrm>
            <a:off x="0" y="-1"/>
            <a:ext cx="22555200" cy="2194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585"/>
            <a:ext cx="32918400" cy="4704080"/>
          </a:xfrm>
        </p:spPr>
        <p:txBody>
          <a:bodyPr>
            <a:noAutofit/>
          </a:bodyPr>
          <a:lstStyle/>
          <a:p>
            <a:r>
              <a:rPr lang="en-US" sz="37400" u="sng" dirty="0" smtClean="0">
                <a:latin typeface="Agency FB" pitchFamily="34" charset="0"/>
              </a:rPr>
              <a:t>Collaborative Unit 1</a:t>
            </a:r>
            <a:endParaRPr lang="en-US" sz="37400" u="sng" dirty="0">
              <a:latin typeface="Agency FB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1227" y="5817541"/>
            <a:ext cx="31224415" cy="1031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itchFamily="34" charset="0"/>
              <a:buChar char="•"/>
            </a:pPr>
            <a:r>
              <a:rPr lang="en-US" sz="16600" dirty="0" err="1" smtClean="0">
                <a:latin typeface="Agency FB" pitchFamily="34" charset="0"/>
              </a:rPr>
              <a:t>Reservable</a:t>
            </a:r>
            <a:r>
              <a:rPr lang="en-US" sz="16600" dirty="0" smtClean="0">
                <a:latin typeface="Agency FB" pitchFamily="34" charset="0"/>
              </a:rPr>
              <a:t> up to 24hrs before group session</a:t>
            </a:r>
          </a:p>
          <a:p>
            <a:pPr marL="857250" indent="-857250">
              <a:buFont typeface="Arial" pitchFamily="34" charset="0"/>
              <a:buChar char="•"/>
            </a:pPr>
            <a:r>
              <a:rPr lang="en-US" sz="16600" dirty="0" smtClean="0">
                <a:latin typeface="Agency FB" pitchFamily="34" charset="0"/>
              </a:rPr>
              <a:t>Priority given to groups of 2 or more</a:t>
            </a:r>
          </a:p>
          <a:p>
            <a:pPr marL="857250" indent="-857250">
              <a:buFont typeface="Arial" pitchFamily="34" charset="0"/>
              <a:buChar char="•"/>
            </a:pPr>
            <a:r>
              <a:rPr lang="en-US" sz="16600" dirty="0" smtClean="0">
                <a:latin typeface="Agency FB" pitchFamily="34" charset="0"/>
              </a:rPr>
              <a:t>Integrated Computer with MS Office &amp; Adobe Creative Suite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8424" y="18918187"/>
            <a:ext cx="1894925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u="sng" dirty="0" smtClean="0"/>
              <a:t>Reserve this unit or view reservations at:</a:t>
            </a:r>
          </a:p>
          <a:p>
            <a:r>
              <a:rPr lang="en-US" sz="6000" dirty="0" smtClean="0"/>
              <a:t>http://spaces.mannlib.cornell.edu/rooms.php?i=1618</a:t>
            </a:r>
            <a:endParaRPr lang="en-US" sz="6000" dirty="0"/>
          </a:p>
        </p:txBody>
      </p:sp>
      <p:pic>
        <p:nvPicPr>
          <p:cNvPr id="1027" name="Picture 3" descr="C:\Users\Thomas\Desktop\Colabrativ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3842" y="18617227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69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762000"/>
            <a:ext cx="31318200" cy="20313253"/>
          </a:xfrm>
          <a:prstGeom prst="rect">
            <a:avLst/>
          </a:prstGeom>
          <a:solidFill>
            <a:srgbClr val="F57B17"/>
          </a:solidFill>
        </p:spPr>
        <p:txBody>
          <a:bodyPr wrap="square" rtlCol="0">
            <a:spAutoFit/>
          </a:bodyPr>
          <a:lstStyle/>
          <a:p>
            <a:endParaRPr lang="en-US" sz="1500" b="1" u="sng" dirty="0" smtClean="0"/>
          </a:p>
          <a:p>
            <a:r>
              <a:rPr lang="en-US" sz="8500" b="1" u="sng" dirty="0" smtClean="0"/>
              <a:t>Collaborative </a:t>
            </a:r>
            <a:r>
              <a:rPr lang="en-US" sz="8500" b="1" u="sng" dirty="0"/>
              <a:t>Workstation Reservation and Use </a:t>
            </a:r>
            <a:r>
              <a:rPr lang="en-US" sz="8500" b="1" u="sng" dirty="0" smtClean="0"/>
              <a:t>Policy</a:t>
            </a:r>
          </a:p>
          <a:p>
            <a:endParaRPr lang="en-US" sz="1500" dirty="0"/>
          </a:p>
          <a:p>
            <a:r>
              <a:rPr lang="en-US" sz="4300" b="1" i="1" dirty="0"/>
              <a:t>Collaborative Workstations are intended for group collaboration. The following policy is to facilitate better use of these spaces for all</a:t>
            </a:r>
            <a:r>
              <a:rPr lang="en-US" sz="4300" b="1" i="1" dirty="0" smtClean="0"/>
              <a:t>.</a:t>
            </a:r>
          </a:p>
          <a:p>
            <a:endParaRPr lang="en-US" sz="4300" dirty="0"/>
          </a:p>
          <a:p>
            <a:pPr marL="685800" indent="-685800">
              <a:buFont typeface="Arial" pitchFamily="34" charset="0"/>
              <a:buChar char="•"/>
            </a:pPr>
            <a:r>
              <a:rPr lang="en-US" sz="6300" b="1" dirty="0" smtClean="0"/>
              <a:t>RESERVATIONS </a:t>
            </a:r>
            <a:r>
              <a:rPr lang="en-US" sz="6300" b="1" dirty="0"/>
              <a:t>HAVE PRIORITY</a:t>
            </a:r>
            <a:r>
              <a:rPr lang="en-US" sz="6300" dirty="0"/>
              <a:t>. If you are using an Collaborative Workstation and do not have a valid reservation, you must leave when asked by a group that has a valid reservation. To make a reservation, use the online system at </a:t>
            </a:r>
            <a:r>
              <a:rPr lang="en-US" sz="6300" dirty="0">
                <a:hlinkClick r:id="rId2"/>
              </a:rPr>
              <a:t>spaces.mannlib.cornell.edu</a:t>
            </a:r>
            <a:r>
              <a:rPr lang="en-US" sz="6300" dirty="0"/>
              <a:t>.  </a:t>
            </a:r>
            <a:endParaRPr lang="en-US" sz="6300" dirty="0" smtClean="0"/>
          </a:p>
          <a:p>
            <a:pPr marL="685800" indent="-685800">
              <a:buFont typeface="Arial" pitchFamily="34" charset="0"/>
              <a:buChar char="•"/>
            </a:pPr>
            <a:endParaRPr lang="en-US" sz="1500" dirty="0" smtClean="0"/>
          </a:p>
          <a:p>
            <a:pPr marL="685800" indent="-685800">
              <a:buFont typeface="Arial" pitchFamily="34" charset="0"/>
              <a:buChar char="•"/>
            </a:pPr>
            <a:r>
              <a:rPr lang="en-US" sz="6300" dirty="0" smtClean="0"/>
              <a:t>Reservations </a:t>
            </a:r>
            <a:r>
              <a:rPr lang="en-US" sz="6300" dirty="0"/>
              <a:t>can be made up to 7 days in advance </a:t>
            </a:r>
            <a:r>
              <a:rPr lang="en-US" sz="6300" dirty="0" smtClean="0"/>
              <a:t>with your Cornell email address. </a:t>
            </a:r>
            <a:endParaRPr lang="en-US" sz="6300" dirty="0" smtClean="0"/>
          </a:p>
          <a:p>
            <a:pPr marL="685800" indent="-685800">
              <a:buFont typeface="Arial" pitchFamily="34" charset="0"/>
              <a:buChar char="•"/>
            </a:pPr>
            <a:endParaRPr lang="en-US" sz="1500" dirty="0" smtClean="0"/>
          </a:p>
          <a:p>
            <a:pPr marL="685800" indent="-685800">
              <a:buFont typeface="Arial" pitchFamily="34" charset="0"/>
              <a:buChar char="•"/>
            </a:pPr>
            <a:r>
              <a:rPr lang="en-US" sz="6300" dirty="0" smtClean="0"/>
              <a:t>On </a:t>
            </a:r>
            <a:r>
              <a:rPr lang="en-US" sz="6300" dirty="0"/>
              <a:t>any calendar day, you may reserve a maximum of TWO HOURS.  </a:t>
            </a:r>
            <a:endParaRPr lang="en-US" sz="6300" dirty="0" smtClean="0"/>
          </a:p>
          <a:p>
            <a:pPr marL="685800" indent="-685800">
              <a:buFont typeface="Arial" pitchFamily="34" charset="0"/>
              <a:buChar char="•"/>
            </a:pPr>
            <a:endParaRPr lang="en-US" sz="1500" dirty="0" smtClean="0"/>
          </a:p>
          <a:p>
            <a:pPr marL="685800" indent="-685800">
              <a:buFont typeface="Arial" pitchFamily="34" charset="0"/>
              <a:buChar char="•"/>
            </a:pPr>
            <a:r>
              <a:rPr lang="en-US" sz="6300" dirty="0" smtClean="0"/>
              <a:t>You </a:t>
            </a:r>
            <a:r>
              <a:rPr lang="en-US" sz="6300" dirty="0"/>
              <a:t>will have a </a:t>
            </a:r>
            <a:r>
              <a:rPr lang="en-US" sz="6300" b="1" dirty="0"/>
              <a:t>TEN MINUTE GRACE PERIOD</a:t>
            </a:r>
            <a:r>
              <a:rPr lang="en-US" sz="6300" dirty="0"/>
              <a:t> for your reservation. </a:t>
            </a:r>
            <a:r>
              <a:rPr lang="en-US" sz="6300" b="1" dirty="0"/>
              <a:t>If your group is not present within ten minutes of the start of your reserved time, you will lose the remainder of that hour of your reservation</a:t>
            </a:r>
            <a:r>
              <a:rPr lang="en-US" sz="6300" dirty="0"/>
              <a:t>, and another group may use the space for the rest of the hour. </a:t>
            </a:r>
            <a:endParaRPr lang="en-US" sz="6300" dirty="0" smtClean="0"/>
          </a:p>
          <a:p>
            <a:pPr marL="685800" indent="-685800">
              <a:buFont typeface="Arial" pitchFamily="34" charset="0"/>
              <a:buChar char="•"/>
            </a:pPr>
            <a:endParaRPr lang="en-US" sz="1500" dirty="0"/>
          </a:p>
          <a:p>
            <a:pPr marL="857250" indent="-857250">
              <a:buFont typeface="Arial" pitchFamily="34" charset="0"/>
              <a:buChar char="•"/>
            </a:pPr>
            <a:r>
              <a:rPr lang="en-US" sz="6300" dirty="0"/>
              <a:t>If you leave a Collaborative Workstation unoccupied after the grace period has expired, another group may take the Collaborative Workstation</a:t>
            </a:r>
            <a:r>
              <a:rPr lang="en-US" sz="6300" dirty="0" smtClean="0"/>
              <a:t>.  Any </a:t>
            </a:r>
            <a:r>
              <a:rPr lang="en-US" sz="6300" dirty="0"/>
              <a:t>belongings left at an unoccupied Collaborative Workstation will be turned in to the lost and found</a:t>
            </a:r>
            <a:r>
              <a:rPr lang="en-US" sz="6300" dirty="0" smtClean="0"/>
              <a:t>.</a:t>
            </a:r>
          </a:p>
          <a:p>
            <a:pPr marL="857250" indent="-857250">
              <a:buFont typeface="Arial" pitchFamily="34" charset="0"/>
              <a:buChar char="•"/>
            </a:pPr>
            <a:endParaRPr lang="en-US" sz="1500" dirty="0"/>
          </a:p>
          <a:p>
            <a:pPr marL="685800" indent="-685800">
              <a:buFont typeface="Arial" pitchFamily="34" charset="0"/>
              <a:buChar char="•"/>
            </a:pPr>
            <a:r>
              <a:rPr lang="en-US" sz="6300" b="1" dirty="0"/>
              <a:t>Save your booking confirmation e-mail</a:t>
            </a:r>
            <a:r>
              <a:rPr lang="en-US" sz="6300" dirty="0"/>
              <a:t> as it will be used to verify your reservation in the event that two groups claim to have a reservation for the same space and time</a:t>
            </a:r>
            <a:r>
              <a:rPr lang="en-US" sz="6300" dirty="0" smtClean="0"/>
              <a:t>.</a:t>
            </a:r>
          </a:p>
          <a:p>
            <a:pPr marL="685800" indent="-685800">
              <a:buFont typeface="Arial" pitchFamily="34" charset="0"/>
              <a:buChar char="•"/>
            </a:pPr>
            <a:endParaRPr lang="en-US" sz="1500" dirty="0"/>
          </a:p>
          <a:p>
            <a:pPr marL="685800" indent="-685800">
              <a:buFont typeface="Arial" pitchFamily="34" charset="0"/>
              <a:buChar char="•"/>
            </a:pPr>
            <a:r>
              <a:rPr lang="en-US" sz="6300" dirty="0" smtClean="0"/>
              <a:t>You </a:t>
            </a:r>
            <a:r>
              <a:rPr lang="en-US" sz="6300" dirty="0"/>
              <a:t>must make reservations through the online </a:t>
            </a:r>
            <a:r>
              <a:rPr lang="en-US" sz="6300" dirty="0" smtClean="0"/>
              <a:t>system at</a:t>
            </a:r>
            <a:r>
              <a:rPr lang="en-US" sz="6300" dirty="0"/>
              <a:t> </a:t>
            </a:r>
            <a:r>
              <a:rPr lang="en-US" sz="6300" dirty="0">
                <a:hlinkClick r:id="rId2"/>
              </a:rPr>
              <a:t>spaces.mannlib.cornell.edu</a:t>
            </a:r>
            <a:r>
              <a:rPr lang="en-US" sz="6300" dirty="0"/>
              <a:t>. </a:t>
            </a:r>
            <a:r>
              <a:rPr lang="en-US" sz="6300" b="1" dirty="0"/>
              <a:t>Reservations are not taken over the phone and cannot be made in person</a:t>
            </a:r>
            <a:r>
              <a:rPr lang="en-US" sz="6300" b="1" dirty="0" smtClean="0"/>
              <a:t>.</a:t>
            </a:r>
            <a:endParaRPr lang="en-US" sz="6300" dirty="0" smtClean="0">
              <a:latin typeface="Agency FB" pitchFamily="34" charset="0"/>
            </a:endParaRPr>
          </a:p>
          <a:p>
            <a:endParaRPr lang="en-US" sz="1500" dirty="0" smtClean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322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109</Words>
  <Application>Microsoft Office PowerPoint</Application>
  <PresentationFormat>Custom</PresentationFormat>
  <Paragraphs>24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Collaborative Unit 1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Unit 1</dc:title>
  <dc:creator>Thomas</dc:creator>
  <cp:lastModifiedBy>dmc8</cp:lastModifiedBy>
  <cp:revision>10</cp:revision>
  <dcterms:created xsi:type="dcterms:W3CDTF">2012-10-31T01:24:43Z</dcterms:created>
  <dcterms:modified xsi:type="dcterms:W3CDTF">2012-11-09T00:20:22Z</dcterms:modified>
</cp:coreProperties>
</file>