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1" r:id="rId1"/>
  </p:sldMasterIdLst>
  <p:notesMasterIdLst>
    <p:notesMasterId r:id="rId30"/>
  </p:notesMasterIdLst>
  <p:sldIdLst>
    <p:sldId id="290" r:id="rId2"/>
    <p:sldId id="283" r:id="rId3"/>
    <p:sldId id="295" r:id="rId4"/>
    <p:sldId id="291" r:id="rId5"/>
    <p:sldId id="284" r:id="rId6"/>
    <p:sldId id="266" r:id="rId7"/>
    <p:sldId id="267" r:id="rId8"/>
    <p:sldId id="269" r:id="rId9"/>
    <p:sldId id="292" r:id="rId10"/>
    <p:sldId id="270" r:id="rId11"/>
    <p:sldId id="271" r:id="rId12"/>
    <p:sldId id="257" r:id="rId13"/>
    <p:sldId id="301" r:id="rId14"/>
    <p:sldId id="268" r:id="rId15"/>
    <p:sldId id="258" r:id="rId16"/>
    <p:sldId id="276" r:id="rId17"/>
    <p:sldId id="278" r:id="rId18"/>
    <p:sldId id="302" r:id="rId19"/>
    <p:sldId id="280" r:id="rId20"/>
    <p:sldId id="287" r:id="rId21"/>
    <p:sldId id="288" r:id="rId22"/>
    <p:sldId id="296" r:id="rId23"/>
    <p:sldId id="297" r:id="rId24"/>
    <p:sldId id="298" r:id="rId25"/>
    <p:sldId id="299" r:id="rId26"/>
    <p:sldId id="300" r:id="rId27"/>
    <p:sldId id="293" r:id="rId28"/>
    <p:sldId id="261"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7" d="100"/>
          <a:sy n="107" d="100"/>
        </p:scale>
        <p:origin x="-84" y="-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C5411E8-24A9-4B68-B920-766568B3701A}" type="datetimeFigureOut">
              <a:rPr lang="en-US" smtClean="0"/>
              <a:pPr/>
              <a:t>7/8/2013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D48B642-6782-4B20-97FF-1EA52A39FD72}" type="slidenum">
              <a:rPr lang="en-US" smtClean="0"/>
              <a:pPr/>
              <a:t>‹#›</a:t>
            </a:fld>
            <a:endParaRPr lang="en-US"/>
          </a:p>
        </p:txBody>
      </p:sp>
    </p:spTree>
    <p:extLst>
      <p:ext uri="{BB962C8B-B14F-4D97-AF65-F5344CB8AC3E}">
        <p14:creationId xmlns:p14="http://schemas.microsoft.com/office/powerpoint/2010/main" val="8623623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p>
            <a:fld id="{44CCC4F7-229E-E14E-A2B6-AA65E6CE55A9}" type="slidenum">
              <a:rPr lang="en-US">
                <a:latin typeface="Arial" pitchFamily="27" charset="0"/>
                <a:ea typeface="Arial" pitchFamily="27" charset="0"/>
                <a:cs typeface="Arial" pitchFamily="27" charset="0"/>
              </a:rPr>
              <a:pPr/>
              <a:t>5</a:t>
            </a:fld>
            <a:endParaRPr lang="en-US">
              <a:latin typeface="Arial" pitchFamily="27" charset="0"/>
              <a:ea typeface="Arial" pitchFamily="27" charset="0"/>
              <a:cs typeface="Arial" pitchFamily="27" charset="0"/>
            </a:endParaRPr>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p:spPr>
        <p:txBody>
          <a:bodyPr/>
          <a:lstStyle/>
          <a:p>
            <a:pPr eaLnBrk="1" hangingPunct="1"/>
            <a:endParaRPr lang="en-US">
              <a:latin typeface="Arial" pitchFamily="27" charset="0"/>
              <a:ea typeface="ＭＳ Ｐゴシック" pitchFamily="27" charset="-128"/>
              <a:cs typeface="ＭＳ Ｐゴシック" pitchFamily="27"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have just finished the final year of a 3 year Mellon grant to explore deep collaboration between Columbia and Cornell. During that time there were some notable accomplishments in technical services. Sarah Elman and others implemented a shared Chinese purchasing/shelf ready plan. POOF which is an enhanced version of our OOF is going live at CU now. Cornell has cataloged Korean and Turkish books for us and we have done some web-archiving for them.  We worked with Ex </a:t>
            </a:r>
            <a:r>
              <a:rPr lang="en-US" baseline="0" dirty="0" err="1" smtClean="0"/>
              <a:t>Libris</a:t>
            </a:r>
            <a:r>
              <a:rPr lang="en-US" baseline="0" dirty="0" smtClean="0"/>
              <a:t> on a design for a shared LMS (library management system)  since real efficiencies can only be gained when we work in a shared system. </a:t>
            </a:r>
            <a:endParaRPr lang="en-US" dirty="0"/>
          </a:p>
        </p:txBody>
      </p:sp>
      <p:sp>
        <p:nvSpPr>
          <p:cNvPr id="4" name="Slide Number Placeholder 3"/>
          <p:cNvSpPr>
            <a:spLocks noGrp="1"/>
          </p:cNvSpPr>
          <p:nvPr>
            <p:ph type="sldNum" sz="quarter" idx="10"/>
          </p:nvPr>
        </p:nvSpPr>
        <p:spPr/>
        <p:txBody>
          <a:bodyPr/>
          <a:lstStyle/>
          <a:p>
            <a:fld id="{6F52D34D-242F-485C-957B-A33ED3FD93BA}" type="slidenum">
              <a:rPr lang="en-US" smtClean="0"/>
              <a:pPr/>
              <a:t>12</a:t>
            </a:fld>
            <a:endParaRPr lang="en-US"/>
          </a:p>
        </p:txBody>
      </p:sp>
    </p:spTree>
    <p:extLst>
      <p:ext uri="{BB962C8B-B14F-4D97-AF65-F5344CB8AC3E}">
        <p14:creationId xmlns:p14="http://schemas.microsoft.com/office/powerpoint/2010/main" val="37187900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Harmonizing workflows and changing</a:t>
            </a:r>
            <a:r>
              <a:rPr lang="en-US" baseline="0" dirty="0" smtClean="0"/>
              <a:t> established cultures </a:t>
            </a:r>
            <a:r>
              <a:rPr lang="en-US" dirty="0" smtClean="0"/>
              <a:t>won’t be easy. Both</a:t>
            </a:r>
            <a:r>
              <a:rPr lang="en-US" baseline="0" dirty="0" smtClean="0"/>
              <a:t> libraries have worked long and hard to build efficient workflows and have a lot invested in them. Integration involves compromise and sometimes the lion will win and sometimes it will be the bear. Or the best solution for 2CUL may not seem to be a clear win for either at first.  It may also appear to you that there is a kind of standoff where not much is happening. Much of the teams’ work will be theoretical or take place in small pilot projects until we have a shared workspace.</a:t>
            </a:r>
            <a:endParaRPr lang="en-US" dirty="0"/>
          </a:p>
        </p:txBody>
      </p:sp>
      <p:sp>
        <p:nvSpPr>
          <p:cNvPr id="4" name="Slide Number Placeholder 3"/>
          <p:cNvSpPr>
            <a:spLocks noGrp="1"/>
          </p:cNvSpPr>
          <p:nvPr>
            <p:ph type="sldNum" sz="quarter" idx="10"/>
          </p:nvPr>
        </p:nvSpPr>
        <p:spPr/>
        <p:txBody>
          <a:bodyPr/>
          <a:lstStyle/>
          <a:p>
            <a:fld id="{6F52D34D-242F-485C-957B-A33ED3FD93BA}" type="slidenum">
              <a:rPr lang="en-US" smtClean="0"/>
              <a:pPr/>
              <a:t>15</a:t>
            </a:fld>
            <a:endParaRPr lang="en-US"/>
          </a:p>
        </p:txBody>
      </p:sp>
    </p:spTree>
    <p:extLst>
      <p:ext uri="{BB962C8B-B14F-4D97-AF65-F5344CB8AC3E}">
        <p14:creationId xmlns:p14="http://schemas.microsoft.com/office/powerpoint/2010/main" val="38245831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Our</a:t>
            </a:r>
            <a:r>
              <a:rPr lang="en-US" baseline="0" dirty="0" smtClean="0"/>
              <a:t> goal will be to be prepared for a shared system and a shared organizational structure as early as 2015.  Benefits for both libraries include increased language and subject expertise, the elimination if redundant tasks (especially those that can be done remotely), more clout in negotiating with vendors and most of all, the means to reallocate savings and staff resources into what we can’t do now. For example, the $70,000 Rob Davis saved in de-duping Slavic titles was spent on rare and unique materials neither library could have afforded otherwise.</a:t>
            </a:r>
            <a:endParaRPr lang="en-US" dirty="0"/>
          </a:p>
        </p:txBody>
      </p:sp>
      <p:sp>
        <p:nvSpPr>
          <p:cNvPr id="4" name="Slide Number Placeholder 3"/>
          <p:cNvSpPr>
            <a:spLocks noGrp="1"/>
          </p:cNvSpPr>
          <p:nvPr>
            <p:ph type="sldNum" sz="quarter" idx="10"/>
          </p:nvPr>
        </p:nvSpPr>
        <p:spPr/>
        <p:txBody>
          <a:bodyPr/>
          <a:lstStyle/>
          <a:p>
            <a:fld id="{6F52D34D-242F-485C-957B-A33ED3FD93BA}" type="slidenum">
              <a:rPr lang="en-US" smtClean="0"/>
              <a:pPr/>
              <a:t>16</a:t>
            </a:fld>
            <a:endParaRPr lang="en-US"/>
          </a:p>
        </p:txBody>
      </p:sp>
    </p:spTree>
    <p:extLst>
      <p:ext uri="{BB962C8B-B14F-4D97-AF65-F5344CB8AC3E}">
        <p14:creationId xmlns:p14="http://schemas.microsoft.com/office/powerpoint/2010/main" val="9178867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Breaks</a:t>
            </a:r>
            <a:r>
              <a:rPr lang="en-US" baseline="0" dirty="0" smtClean="0"/>
              <a:t> and lunch hours are quite different!</a:t>
            </a:r>
            <a:endParaRPr lang="en-US" dirty="0"/>
          </a:p>
        </p:txBody>
      </p:sp>
      <p:sp>
        <p:nvSpPr>
          <p:cNvPr id="4" name="Slide Number Placeholder 3"/>
          <p:cNvSpPr>
            <a:spLocks noGrp="1"/>
          </p:cNvSpPr>
          <p:nvPr>
            <p:ph type="sldNum" sz="quarter" idx="10"/>
          </p:nvPr>
        </p:nvSpPr>
        <p:spPr/>
        <p:txBody>
          <a:bodyPr/>
          <a:lstStyle/>
          <a:p>
            <a:fld id="{6F52D34D-242F-485C-957B-A33ED3FD93BA}" type="slidenum">
              <a:rPr lang="en-US" smtClean="0"/>
              <a:pPr/>
              <a:t>28</a:t>
            </a:fld>
            <a:endParaRPr lang="en-US"/>
          </a:p>
        </p:txBody>
      </p:sp>
    </p:spTree>
    <p:extLst>
      <p:ext uri="{BB962C8B-B14F-4D97-AF65-F5344CB8AC3E}">
        <p14:creationId xmlns:p14="http://schemas.microsoft.com/office/powerpoint/2010/main" val="38746465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F2065F6-8361-4C7A-9B9D-E090333FD476}" type="datetimeFigureOut">
              <a:rPr lang="en-US" smtClean="0"/>
              <a:pPr/>
              <a:t>7/8/2013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0E4600-0381-4CF3-88F2-7ED7D2E3F9C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2065F6-8361-4C7A-9B9D-E090333FD476}" type="datetimeFigureOut">
              <a:rPr lang="en-US" smtClean="0"/>
              <a:pPr/>
              <a:t>7/8/2013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A3ACFE-9A3F-4F93-9A69-7DF3ED56636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2065F6-8361-4C7A-9B9D-E090333FD476}" type="datetimeFigureOut">
              <a:rPr lang="en-US" smtClean="0"/>
              <a:pPr/>
              <a:t>7/8/2013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A3ACFE-9A3F-4F93-9A69-7DF3ED56636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2065F6-8361-4C7A-9B9D-E090333FD476}" type="datetimeFigureOut">
              <a:rPr lang="en-US" smtClean="0"/>
              <a:pPr/>
              <a:t>7/8/2013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A3ACFE-9A3F-4F93-9A69-7DF3ED56636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F2065F6-8361-4C7A-9B9D-E090333FD476}" type="datetimeFigureOut">
              <a:rPr lang="en-US" smtClean="0"/>
              <a:pPr/>
              <a:t>7/8/2013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A3ACFE-9A3F-4F93-9A69-7DF3ED56636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F2065F6-8361-4C7A-9B9D-E090333FD476}" type="datetimeFigureOut">
              <a:rPr lang="en-US" smtClean="0"/>
              <a:pPr/>
              <a:t>7/8/2013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A3ACFE-9A3F-4F93-9A69-7DF3ED56636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F2065F6-8361-4C7A-9B9D-E090333FD476}" type="datetimeFigureOut">
              <a:rPr lang="en-US" smtClean="0"/>
              <a:pPr/>
              <a:t>7/8/2013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A3ACFE-9A3F-4F93-9A69-7DF3ED56636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F2065F6-8361-4C7A-9B9D-E090333FD476}" type="datetimeFigureOut">
              <a:rPr lang="en-US" smtClean="0"/>
              <a:pPr/>
              <a:t>7/8/2013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A3ACFE-9A3F-4F93-9A69-7DF3ED56636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2065F6-8361-4C7A-9B9D-E090333FD476}" type="datetimeFigureOut">
              <a:rPr lang="en-US" smtClean="0"/>
              <a:pPr/>
              <a:t>7/8/2013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A3ACFE-9A3F-4F93-9A69-7DF3ED56636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2065F6-8361-4C7A-9B9D-E090333FD476}" type="datetimeFigureOut">
              <a:rPr lang="en-US" smtClean="0"/>
              <a:pPr/>
              <a:t>7/8/2013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A3ACFE-9A3F-4F93-9A69-7DF3ED56636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2065F6-8361-4C7A-9B9D-E090333FD476}" type="datetimeFigureOut">
              <a:rPr lang="en-US" smtClean="0"/>
              <a:pPr/>
              <a:t>7/8/2013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A3ACFE-9A3F-4F93-9A69-7DF3ED56636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2065F6-8361-4C7A-9B9D-E090333FD476}" type="datetimeFigureOut">
              <a:rPr lang="en-US" smtClean="0"/>
              <a:pPr/>
              <a:t>7/8/2013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A3ACFE-9A3F-4F93-9A69-7DF3ED56636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dirty="0" smtClean="0"/>
              <a:t>Assessing Cataloging</a:t>
            </a:r>
            <a:br>
              <a:rPr lang="en-US" dirty="0" smtClean="0"/>
            </a:br>
            <a:r>
              <a:rPr lang="en-US" dirty="0" smtClean="0"/>
              <a:t>An Administrator’s Perspective</a:t>
            </a:r>
            <a:endParaRPr lang="en-US" dirty="0"/>
          </a:p>
        </p:txBody>
      </p:sp>
      <p:sp>
        <p:nvSpPr>
          <p:cNvPr id="5" name="Subtitle 4"/>
          <p:cNvSpPr>
            <a:spLocks noGrp="1"/>
          </p:cNvSpPr>
          <p:nvPr>
            <p:ph type="subTitle" idx="1"/>
          </p:nvPr>
        </p:nvSpPr>
        <p:spPr/>
        <p:txBody>
          <a:bodyPr/>
          <a:lstStyle/>
          <a:p>
            <a:r>
              <a:rPr lang="en-US" dirty="0" smtClean="0"/>
              <a:t>Cross-Institutional Assessment within 2CUL</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Phase 1: Early Successes</a:t>
            </a:r>
            <a:endParaRPr lang="en-US" dirty="0"/>
          </a:p>
        </p:txBody>
      </p:sp>
      <p:sp>
        <p:nvSpPr>
          <p:cNvPr id="3" name="Content Placeholder 2"/>
          <p:cNvSpPr>
            <a:spLocks noGrp="1"/>
          </p:cNvSpPr>
          <p:nvPr>
            <p:ph idx="1"/>
          </p:nvPr>
        </p:nvSpPr>
        <p:spPr/>
        <p:txBody>
          <a:bodyPr/>
          <a:lstStyle/>
          <a:p>
            <a:r>
              <a:rPr lang="en-US" dirty="0" smtClean="0"/>
              <a:t>Extending Collections:</a:t>
            </a:r>
          </a:p>
          <a:p>
            <a:endParaRPr lang="en-US" dirty="0" smtClean="0"/>
          </a:p>
          <a:p>
            <a:r>
              <a:rPr lang="en-US" dirty="0" smtClean="0"/>
              <a:t>Slavic: Reduced duplication from 20%-2%</a:t>
            </a:r>
          </a:p>
          <a:p>
            <a:pPr lvl="1"/>
            <a:r>
              <a:rPr lang="en-US" dirty="0" smtClean="0"/>
              <a:t>-- More Bosnian, Latvian, Ukrainian</a:t>
            </a:r>
          </a:p>
          <a:p>
            <a:r>
              <a:rPr lang="en-US" dirty="0" smtClean="0"/>
              <a:t>Latin American: </a:t>
            </a:r>
          </a:p>
          <a:p>
            <a:pPr lvl="1"/>
            <a:r>
              <a:rPr lang="en-US" dirty="0" smtClean="0"/>
              <a:t>More regional, local history</a:t>
            </a:r>
          </a:p>
          <a:p>
            <a:endParaRPr lang="en-US" dirty="0" smtClean="0"/>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Phase 1: Early Successes</a:t>
            </a:r>
            <a:endParaRPr lang="en-US" dirty="0"/>
          </a:p>
        </p:txBody>
      </p:sp>
      <p:sp>
        <p:nvSpPr>
          <p:cNvPr id="3" name="Content Placeholder 2"/>
          <p:cNvSpPr>
            <a:spLocks noGrp="1"/>
          </p:cNvSpPr>
          <p:nvPr>
            <p:ph idx="1"/>
          </p:nvPr>
        </p:nvSpPr>
        <p:spPr/>
        <p:txBody>
          <a:bodyPr/>
          <a:lstStyle/>
          <a:p>
            <a:r>
              <a:rPr lang="en-US" dirty="0" smtClean="0"/>
              <a:t>Significant cost savings …</a:t>
            </a:r>
          </a:p>
          <a:p>
            <a:pPr lvl="1"/>
            <a:r>
              <a:rPr lang="en-US" dirty="0" smtClean="0"/>
              <a:t>Share expertise</a:t>
            </a:r>
          </a:p>
          <a:p>
            <a:r>
              <a:rPr lang="en-US" dirty="0" smtClean="0"/>
              <a:t>Columbia savings reinvested in Korean cataloging by Cornell</a:t>
            </a:r>
          </a:p>
          <a:p>
            <a:r>
              <a:rPr lang="en-US" dirty="0" smtClean="0"/>
              <a:t>Co-invest in innovative services:</a:t>
            </a:r>
          </a:p>
          <a:p>
            <a:pPr lvl="1"/>
            <a:r>
              <a:rPr lang="en-US" dirty="0" smtClean="0"/>
              <a:t>Co-development in automating pre-order process</a:t>
            </a:r>
          </a:p>
          <a:p>
            <a:pPr lvl="1"/>
            <a:r>
              <a:rPr lang="en-US" dirty="0" smtClean="0"/>
              <a:t>Chinese purchasing/cataloging plan (reduces cost by ca. 70%)</a:t>
            </a:r>
          </a:p>
          <a:p>
            <a:endParaRPr lang="en-US" dirty="0" smtClean="0"/>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Phase 2: Getting in Deeper</a:t>
            </a:r>
            <a:endParaRPr lang="en-US" dirty="0"/>
          </a:p>
        </p:txBody>
      </p:sp>
      <p:sp>
        <p:nvSpPr>
          <p:cNvPr id="3" name="Content Placeholder 2"/>
          <p:cNvSpPr>
            <a:spLocks noGrp="1"/>
          </p:cNvSpPr>
          <p:nvPr>
            <p:ph idx="1"/>
          </p:nvPr>
        </p:nvSpPr>
        <p:spPr/>
        <p:txBody>
          <a:bodyPr/>
          <a:lstStyle/>
          <a:p>
            <a:pPr marL="0" indent="0" algn="ctr">
              <a:buNone/>
            </a:pPr>
            <a:r>
              <a:rPr lang="en-US" dirty="0" smtClean="0"/>
              <a:t>2CUL Technical Services Integration</a:t>
            </a:r>
          </a:p>
          <a:p>
            <a:pPr marL="0" indent="0" algn="ctr">
              <a:buNone/>
            </a:pPr>
            <a:r>
              <a:rPr lang="en-US" dirty="0" smtClean="0"/>
              <a:t>TSI</a:t>
            </a:r>
          </a:p>
          <a:p>
            <a:pPr marL="0" indent="0" algn="ctr">
              <a:buNone/>
            </a:pPr>
            <a:endParaRPr lang="en-US" dirty="0"/>
          </a:p>
        </p:txBody>
      </p:sp>
      <p:pic>
        <p:nvPicPr>
          <p:cNvPr id="1024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2975" y="3200400"/>
            <a:ext cx="2943225" cy="306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4"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86400" y="3124200"/>
            <a:ext cx="2438400" cy="312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0281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385763" y="1239838"/>
            <a:ext cx="8448675" cy="1228725"/>
          </a:xfrm>
        </p:spPr>
        <p:txBody>
          <a:bodyPr/>
          <a:lstStyle/>
          <a:p>
            <a:pPr algn="ctr"/>
            <a:r>
              <a:rPr lang="en-US" sz="3600" smtClean="0"/>
              <a:t>Why Integrate Technical Services?</a:t>
            </a:r>
          </a:p>
        </p:txBody>
      </p:sp>
      <p:sp>
        <p:nvSpPr>
          <p:cNvPr id="14339" name="Content Placeholder 2"/>
          <p:cNvSpPr>
            <a:spLocks noGrp="1"/>
          </p:cNvSpPr>
          <p:nvPr>
            <p:ph idx="1"/>
          </p:nvPr>
        </p:nvSpPr>
        <p:spPr>
          <a:xfrm>
            <a:off x="423863" y="2622550"/>
            <a:ext cx="8258175" cy="3686175"/>
          </a:xfrm>
        </p:spPr>
        <p:txBody>
          <a:bodyPr>
            <a:normAutofit fontScale="92500" lnSpcReduction="10000"/>
          </a:bodyPr>
          <a:lstStyle/>
          <a:p>
            <a:r>
              <a:rPr lang="en-US" smtClean="0"/>
              <a:t>Increase scope of language &amp; subject expertise</a:t>
            </a:r>
          </a:p>
          <a:p>
            <a:r>
              <a:rPr lang="en-US" smtClean="0"/>
              <a:t>Eliminate redundant tasks</a:t>
            </a:r>
          </a:p>
          <a:p>
            <a:r>
              <a:rPr lang="en-US" smtClean="0"/>
              <a:t>Many TS tasks can be performed remotely</a:t>
            </a:r>
          </a:p>
          <a:p>
            <a:r>
              <a:rPr lang="en-US" smtClean="0"/>
              <a:t>20% of 2CUL staff works in technical services</a:t>
            </a:r>
          </a:p>
          <a:p>
            <a:r>
              <a:rPr lang="en-US" smtClean="0"/>
              <a:t>Potential for significant reallocation of resources</a:t>
            </a:r>
          </a:p>
          <a:p>
            <a:r>
              <a:rPr lang="en-US" smtClean="0"/>
              <a:t>Model for mainstreaming 2CUL more broadly across both institutions </a:t>
            </a:r>
          </a:p>
        </p:txBody>
      </p:sp>
    </p:spTree>
    <p:extLst>
      <p:ext uri="{BB962C8B-B14F-4D97-AF65-F5344CB8AC3E}">
        <p14:creationId xmlns:p14="http://schemas.microsoft.com/office/powerpoint/2010/main" val="2339799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500"/>
                                        <p:tgtEl>
                                          <p:spTgt spid="1433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4339">
                                            <p:txEl>
                                              <p:pRg st="1" end="1"/>
                                            </p:txEl>
                                          </p:spTgt>
                                        </p:tgtEl>
                                        <p:attrNameLst>
                                          <p:attrName>style.visibility</p:attrName>
                                        </p:attrNameLst>
                                      </p:cBhvr>
                                      <p:to>
                                        <p:strVal val="visible"/>
                                      </p:to>
                                    </p:set>
                                    <p:animEffect transition="in" filter="fade">
                                      <p:cBhvr>
                                        <p:cTn id="12" dur="500"/>
                                        <p:tgtEl>
                                          <p:spTgt spid="1433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14339">
                                            <p:txEl>
                                              <p:pRg st="2" end="2"/>
                                            </p:txEl>
                                          </p:spTgt>
                                        </p:tgtEl>
                                        <p:attrNameLst>
                                          <p:attrName>style.visibility</p:attrName>
                                        </p:attrNameLst>
                                      </p:cBhvr>
                                      <p:to>
                                        <p:strVal val="visible"/>
                                      </p:to>
                                    </p:set>
                                    <p:animEffect transition="in" filter="fade">
                                      <p:cBhvr>
                                        <p:cTn id="17" dur="500"/>
                                        <p:tgtEl>
                                          <p:spTgt spid="1433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14339">
                                            <p:txEl>
                                              <p:pRg st="3" end="3"/>
                                            </p:txEl>
                                          </p:spTgt>
                                        </p:tgtEl>
                                        <p:attrNameLst>
                                          <p:attrName>style.visibility</p:attrName>
                                        </p:attrNameLst>
                                      </p:cBhvr>
                                      <p:to>
                                        <p:strVal val="visible"/>
                                      </p:to>
                                    </p:set>
                                    <p:animEffect transition="in" filter="fade">
                                      <p:cBhvr>
                                        <p:cTn id="22" dur="500"/>
                                        <p:tgtEl>
                                          <p:spTgt spid="1433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14339">
                                            <p:txEl>
                                              <p:pRg st="4" end="4"/>
                                            </p:txEl>
                                          </p:spTgt>
                                        </p:tgtEl>
                                        <p:attrNameLst>
                                          <p:attrName>style.visibility</p:attrName>
                                        </p:attrNameLst>
                                      </p:cBhvr>
                                      <p:to>
                                        <p:strVal val="visible"/>
                                      </p:to>
                                    </p:set>
                                    <p:animEffect transition="in" filter="fade">
                                      <p:cBhvr>
                                        <p:cTn id="27" dur="500"/>
                                        <p:tgtEl>
                                          <p:spTgt spid="14339">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14339">
                                            <p:txEl>
                                              <p:pRg st="5" end="5"/>
                                            </p:txEl>
                                          </p:spTgt>
                                        </p:tgtEl>
                                        <p:attrNameLst>
                                          <p:attrName>style.visibility</p:attrName>
                                        </p:attrNameLst>
                                      </p:cBhvr>
                                      <p:to>
                                        <p:strVal val="visible"/>
                                      </p:to>
                                    </p:set>
                                    <p:animEffect transition="in" filter="fade">
                                      <p:cBhvr>
                                        <p:cTn id="32" dur="500"/>
                                        <p:tgtEl>
                                          <p:spTgt spid="1433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eaLnBrk="1" hangingPunct="1"/>
            <a:r>
              <a:rPr lang="en-US"/>
              <a:t>What technical services?</a:t>
            </a:r>
          </a:p>
        </p:txBody>
      </p:sp>
      <p:sp>
        <p:nvSpPr>
          <p:cNvPr id="25603" name="Content Placeholder 2"/>
          <p:cNvSpPr>
            <a:spLocks noGrp="1"/>
          </p:cNvSpPr>
          <p:nvPr>
            <p:ph idx="1"/>
          </p:nvPr>
        </p:nvSpPr>
        <p:spPr/>
        <p:txBody>
          <a:bodyPr>
            <a:normAutofit/>
          </a:bodyPr>
          <a:lstStyle/>
          <a:p>
            <a:pPr eaLnBrk="1" hangingPunct="1">
              <a:lnSpc>
                <a:spcPct val="80000"/>
              </a:lnSpc>
            </a:pPr>
            <a:r>
              <a:rPr lang="en-US" sz="2400" dirty="0"/>
              <a:t>Acquisitions</a:t>
            </a:r>
          </a:p>
          <a:p>
            <a:pPr eaLnBrk="1" hangingPunct="1">
              <a:lnSpc>
                <a:spcPct val="80000"/>
              </a:lnSpc>
            </a:pPr>
            <a:r>
              <a:rPr lang="en-US" sz="2400" dirty="0"/>
              <a:t>Cataloging</a:t>
            </a:r>
          </a:p>
          <a:p>
            <a:pPr eaLnBrk="1" hangingPunct="1">
              <a:lnSpc>
                <a:spcPct val="80000"/>
              </a:lnSpc>
            </a:pPr>
            <a:r>
              <a:rPr lang="en-US" sz="2400" dirty="0"/>
              <a:t>E-Resource management</a:t>
            </a:r>
          </a:p>
          <a:p>
            <a:pPr eaLnBrk="1" hangingPunct="1">
              <a:lnSpc>
                <a:spcPct val="80000"/>
              </a:lnSpc>
            </a:pPr>
            <a:r>
              <a:rPr lang="en-US" sz="2400" dirty="0"/>
              <a:t>Record Maintenance</a:t>
            </a:r>
          </a:p>
          <a:p>
            <a:pPr eaLnBrk="1" hangingPunct="1">
              <a:lnSpc>
                <a:spcPct val="80000"/>
              </a:lnSpc>
            </a:pPr>
            <a:r>
              <a:rPr lang="en-US" sz="2400" dirty="0"/>
              <a:t>Batch </a:t>
            </a:r>
            <a:r>
              <a:rPr lang="en-US" sz="2400" dirty="0" smtClean="0"/>
              <a:t>loading</a:t>
            </a:r>
          </a:p>
          <a:p>
            <a:pPr eaLnBrk="1" hangingPunct="1">
              <a:lnSpc>
                <a:spcPct val="80000"/>
              </a:lnSpc>
              <a:buNone/>
            </a:pPr>
            <a:r>
              <a:rPr lang="en-US" sz="2400" dirty="0" smtClean="0"/>
              <a:t>___________________________</a:t>
            </a:r>
          </a:p>
          <a:p>
            <a:pPr eaLnBrk="1" hangingPunct="1">
              <a:lnSpc>
                <a:spcPct val="80000"/>
              </a:lnSpc>
            </a:pPr>
            <a:r>
              <a:rPr lang="en-US" sz="2400" dirty="0"/>
              <a:t>Shelf processing</a:t>
            </a:r>
          </a:p>
          <a:p>
            <a:pPr eaLnBrk="1" hangingPunct="1">
              <a:lnSpc>
                <a:spcPct val="80000"/>
              </a:lnSpc>
            </a:pPr>
            <a:r>
              <a:rPr lang="en-US" sz="2400" dirty="0"/>
              <a:t>Remote storage transfers</a:t>
            </a:r>
          </a:p>
          <a:p>
            <a:pPr eaLnBrk="1" hangingPunct="1">
              <a:lnSpc>
                <a:spcPct val="80000"/>
              </a:lnSpc>
            </a:pPr>
            <a:r>
              <a:rPr lang="en-US" sz="2400" dirty="0"/>
              <a:t>Preservation reformatting</a:t>
            </a:r>
          </a:p>
          <a:p>
            <a:pPr eaLnBrk="1" hangingPunct="1">
              <a:lnSpc>
                <a:spcPct val="80000"/>
              </a:lnSpc>
            </a:pPr>
            <a:r>
              <a:rPr lang="en-US" sz="2400" dirty="0"/>
              <a:t>ILL/Document delivery</a:t>
            </a:r>
          </a:p>
        </p:txBody>
      </p:sp>
      <p:sp>
        <p:nvSpPr>
          <p:cNvPr id="2" name="Footer Placeholder 3"/>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n-US" dirty="0">
              <a:ea typeface="Arial" pitchFamily="-111" charset="0"/>
              <a:cs typeface="Arial" pitchFamily="-111" charset="0"/>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t>How do we get from here?</a:t>
            </a:r>
            <a:endParaRPr lang="en-US" sz="3200" dirty="0"/>
          </a:p>
        </p:txBody>
      </p:sp>
      <p:sp>
        <p:nvSpPr>
          <p:cNvPr id="3" name="Content Placeholder 2"/>
          <p:cNvSpPr>
            <a:spLocks noGrp="1"/>
          </p:cNvSpPr>
          <p:nvPr>
            <p:ph idx="1"/>
          </p:nvPr>
        </p:nvSpPr>
        <p:spPr/>
        <p:txBody>
          <a:bodyPr/>
          <a:lstStyle/>
          <a:p>
            <a:endParaRPr lang="en-US" dirty="0"/>
          </a:p>
        </p:txBody>
      </p:sp>
      <p:pic>
        <p:nvPicPr>
          <p:cNvPr id="1126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6801" y="2828924"/>
            <a:ext cx="7239000" cy="273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966052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763000" cy="1143000"/>
          </a:xfrm>
        </p:spPr>
        <p:txBody>
          <a:bodyPr>
            <a:normAutofit/>
          </a:bodyPr>
          <a:lstStyle/>
          <a:p>
            <a:pPr algn="l"/>
            <a:r>
              <a:rPr lang="en-US" sz="3200" dirty="0" smtClean="0"/>
              <a:t>… to here?</a:t>
            </a:r>
            <a:endParaRPr lang="en-US" sz="3200" dirty="0"/>
          </a:p>
        </p:txBody>
      </p:sp>
      <p:sp>
        <p:nvSpPr>
          <p:cNvPr id="3" name="Content Placeholder 2"/>
          <p:cNvSpPr>
            <a:spLocks noGrp="1"/>
          </p:cNvSpPr>
          <p:nvPr>
            <p:ph idx="1"/>
          </p:nvPr>
        </p:nvSpPr>
        <p:spPr/>
        <p:txBody>
          <a:bodyPr/>
          <a:lstStyle/>
          <a:p>
            <a:endParaRPr lang="en-US" dirty="0"/>
          </a:p>
        </p:txBody>
      </p:sp>
      <p:pic>
        <p:nvPicPr>
          <p:cNvPr id="12293"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0600" y="1752600"/>
            <a:ext cx="8001000"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1562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309563" y="1239838"/>
            <a:ext cx="8448675" cy="1228725"/>
          </a:xfrm>
        </p:spPr>
        <p:txBody>
          <a:bodyPr/>
          <a:lstStyle/>
          <a:p>
            <a:pPr algn="ctr"/>
            <a:r>
              <a:rPr lang="en-US" sz="3600" smtClean="0"/>
              <a:t>Towards 2CUL Technical Services:</a:t>
            </a:r>
          </a:p>
        </p:txBody>
      </p:sp>
      <p:sp>
        <p:nvSpPr>
          <p:cNvPr id="15363" name="Content Placeholder 2"/>
          <p:cNvSpPr>
            <a:spLocks noGrp="1"/>
          </p:cNvSpPr>
          <p:nvPr>
            <p:ph idx="1"/>
          </p:nvPr>
        </p:nvSpPr>
        <p:spPr>
          <a:xfrm>
            <a:off x="309563" y="2622550"/>
            <a:ext cx="8564562" cy="3686175"/>
          </a:xfrm>
        </p:spPr>
        <p:txBody>
          <a:bodyPr>
            <a:normAutofit fontScale="92500" lnSpcReduction="20000"/>
          </a:bodyPr>
          <a:lstStyle/>
          <a:p>
            <a:r>
              <a:rPr lang="en-US" dirty="0" smtClean="0"/>
              <a:t>Thorough review of current policies and practices</a:t>
            </a:r>
          </a:p>
          <a:p>
            <a:r>
              <a:rPr lang="en-US" dirty="0" smtClean="0"/>
              <a:t>Development of best practices for 2CUL</a:t>
            </a:r>
          </a:p>
          <a:p>
            <a:r>
              <a:rPr lang="en-US" dirty="0" smtClean="0"/>
              <a:t>Creation of joint framework for negotiation with vendors and other third parties</a:t>
            </a:r>
          </a:p>
          <a:p>
            <a:r>
              <a:rPr lang="en-US" dirty="0" smtClean="0"/>
              <a:t>Redefinition of job responsibilities</a:t>
            </a:r>
          </a:p>
          <a:p>
            <a:r>
              <a:rPr lang="en-US" dirty="0" smtClean="0"/>
              <a:t>Adoption of new joint organizational structure</a:t>
            </a:r>
          </a:p>
          <a:p>
            <a:r>
              <a:rPr lang="en-US" dirty="0" smtClean="0"/>
              <a:t>Implementation of a shared Library Management System</a:t>
            </a:r>
          </a:p>
        </p:txBody>
      </p:sp>
    </p:spTree>
    <p:extLst>
      <p:ext uri="{BB962C8B-B14F-4D97-AF65-F5344CB8AC3E}">
        <p14:creationId xmlns:p14="http://schemas.microsoft.com/office/powerpoint/2010/main" val="3169004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animEffect transition="in" filter="fade">
                                      <p:cBhvr>
                                        <p:cTn id="7" dur="500"/>
                                        <p:tgtEl>
                                          <p:spTgt spid="1536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5363">
                                            <p:txEl>
                                              <p:pRg st="1" end="1"/>
                                            </p:txEl>
                                          </p:spTgt>
                                        </p:tgtEl>
                                        <p:attrNameLst>
                                          <p:attrName>style.visibility</p:attrName>
                                        </p:attrNameLst>
                                      </p:cBhvr>
                                      <p:to>
                                        <p:strVal val="visible"/>
                                      </p:to>
                                    </p:set>
                                    <p:animEffect transition="in" filter="fade">
                                      <p:cBhvr>
                                        <p:cTn id="12" dur="500"/>
                                        <p:tgtEl>
                                          <p:spTgt spid="1536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15363">
                                            <p:txEl>
                                              <p:pRg st="2" end="2"/>
                                            </p:txEl>
                                          </p:spTgt>
                                        </p:tgtEl>
                                        <p:attrNameLst>
                                          <p:attrName>style.visibility</p:attrName>
                                        </p:attrNameLst>
                                      </p:cBhvr>
                                      <p:to>
                                        <p:strVal val="visible"/>
                                      </p:to>
                                    </p:set>
                                    <p:animEffect transition="in" filter="fade">
                                      <p:cBhvr>
                                        <p:cTn id="17" dur="500"/>
                                        <p:tgtEl>
                                          <p:spTgt spid="1536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15363">
                                            <p:txEl>
                                              <p:pRg st="3" end="3"/>
                                            </p:txEl>
                                          </p:spTgt>
                                        </p:tgtEl>
                                        <p:attrNameLst>
                                          <p:attrName>style.visibility</p:attrName>
                                        </p:attrNameLst>
                                      </p:cBhvr>
                                      <p:to>
                                        <p:strVal val="visible"/>
                                      </p:to>
                                    </p:set>
                                    <p:animEffect transition="in" filter="fade">
                                      <p:cBhvr>
                                        <p:cTn id="22" dur="500"/>
                                        <p:tgtEl>
                                          <p:spTgt spid="1536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15363">
                                            <p:txEl>
                                              <p:pRg st="4" end="4"/>
                                            </p:txEl>
                                          </p:spTgt>
                                        </p:tgtEl>
                                        <p:attrNameLst>
                                          <p:attrName>style.visibility</p:attrName>
                                        </p:attrNameLst>
                                      </p:cBhvr>
                                      <p:to>
                                        <p:strVal val="visible"/>
                                      </p:to>
                                    </p:set>
                                    <p:animEffect transition="in" filter="fade">
                                      <p:cBhvr>
                                        <p:cTn id="27" dur="500"/>
                                        <p:tgtEl>
                                          <p:spTgt spid="15363">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15363">
                                            <p:txEl>
                                              <p:pRg st="5" end="5"/>
                                            </p:txEl>
                                          </p:spTgt>
                                        </p:tgtEl>
                                        <p:attrNameLst>
                                          <p:attrName>style.visibility</p:attrName>
                                        </p:attrNameLst>
                                      </p:cBhvr>
                                      <p:to>
                                        <p:strVal val="visible"/>
                                      </p:to>
                                    </p:set>
                                    <p:animEffect transition="in" filter="fade">
                                      <p:cBhvr>
                                        <p:cTn id="32" dur="500"/>
                                        <p:tgtEl>
                                          <p:spTgt spid="1536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 Have in Common </a:t>
            </a:r>
            <a:endParaRPr lang="en-US" dirty="0"/>
          </a:p>
        </p:txBody>
      </p:sp>
      <p:sp>
        <p:nvSpPr>
          <p:cNvPr id="3" name="Content Placeholder 2"/>
          <p:cNvSpPr>
            <a:spLocks noGrp="1"/>
          </p:cNvSpPr>
          <p:nvPr>
            <p:ph idx="1"/>
          </p:nvPr>
        </p:nvSpPr>
        <p:spPr/>
        <p:txBody>
          <a:bodyPr/>
          <a:lstStyle/>
          <a:p>
            <a:r>
              <a:rPr lang="en-US" dirty="0" smtClean="0"/>
              <a:t>Size</a:t>
            </a:r>
          </a:p>
          <a:p>
            <a:pPr lvl="1"/>
            <a:r>
              <a:rPr lang="en-US" dirty="0" smtClean="0"/>
              <a:t>7-8 million records</a:t>
            </a:r>
          </a:p>
          <a:p>
            <a:pPr lvl="1"/>
            <a:r>
              <a:rPr lang="en-US" dirty="0" smtClean="0"/>
              <a:t>100K+ </a:t>
            </a:r>
            <a:r>
              <a:rPr lang="en-US" dirty="0" err="1" smtClean="0"/>
              <a:t>e</a:t>
            </a:r>
            <a:r>
              <a:rPr lang="en-US" dirty="0" smtClean="0"/>
              <a:t>-journals</a:t>
            </a:r>
          </a:p>
          <a:p>
            <a:r>
              <a:rPr lang="en-US" dirty="0" smtClean="0"/>
              <a:t>Scope</a:t>
            </a:r>
          </a:p>
          <a:p>
            <a:pPr lvl="1"/>
            <a:r>
              <a:rPr lang="en-US" dirty="0" smtClean="0"/>
              <a:t>Global collections</a:t>
            </a:r>
          </a:p>
          <a:p>
            <a:r>
              <a:rPr lang="en-US" dirty="0" smtClean="0"/>
              <a:t>Consortia</a:t>
            </a:r>
          </a:p>
          <a:p>
            <a:pPr lvl="1"/>
            <a:r>
              <a:rPr lang="en-US" dirty="0" err="1" smtClean="0"/>
              <a:t>BorrowDirect</a:t>
            </a:r>
            <a:r>
              <a:rPr lang="en-US" dirty="0" smtClean="0"/>
              <a:t>, NERL</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What’s Different … and Why</a:t>
            </a:r>
            <a:endParaRPr lang="en-US" dirty="0"/>
          </a:p>
        </p:txBody>
      </p:sp>
      <p:sp>
        <p:nvSpPr>
          <p:cNvPr id="3" name="Content Placeholder 2"/>
          <p:cNvSpPr>
            <a:spLocks noGrp="1"/>
          </p:cNvSpPr>
          <p:nvPr>
            <p:ph idx="1"/>
          </p:nvPr>
        </p:nvSpPr>
        <p:spPr/>
        <p:txBody>
          <a:bodyPr>
            <a:normAutofit lnSpcReduction="10000"/>
          </a:bodyPr>
          <a:lstStyle/>
          <a:p>
            <a:r>
              <a:rPr lang="en-US" dirty="0" smtClean="0"/>
              <a:t>Structural differences</a:t>
            </a:r>
          </a:p>
          <a:p>
            <a:pPr lvl="1"/>
            <a:r>
              <a:rPr lang="en-US" dirty="0" smtClean="0"/>
              <a:t>Administrative organization</a:t>
            </a:r>
          </a:p>
          <a:p>
            <a:pPr lvl="1"/>
            <a:r>
              <a:rPr lang="en-US" dirty="0" smtClean="0"/>
              <a:t>Combinations of roles, functions</a:t>
            </a:r>
          </a:p>
          <a:p>
            <a:pPr lvl="1"/>
            <a:r>
              <a:rPr lang="en-US" dirty="0" smtClean="0"/>
              <a:t>Committee structures</a:t>
            </a:r>
          </a:p>
          <a:p>
            <a:pPr lvl="1"/>
            <a:r>
              <a:rPr lang="en-US" dirty="0" smtClean="0"/>
              <a:t>Affiliations</a:t>
            </a:r>
          </a:p>
          <a:p>
            <a:r>
              <a:rPr lang="en-US" dirty="0" smtClean="0"/>
              <a:t>Cultural differences</a:t>
            </a:r>
          </a:p>
          <a:p>
            <a:pPr lvl="1"/>
            <a:r>
              <a:rPr lang="en-US" dirty="0" smtClean="0"/>
              <a:t>Union, non-union</a:t>
            </a:r>
          </a:p>
          <a:p>
            <a:pPr lvl="1"/>
            <a:r>
              <a:rPr lang="en-US" dirty="0" smtClean="0"/>
              <a:t>Decision making</a:t>
            </a:r>
          </a:p>
          <a:p>
            <a:pPr lvl="1"/>
            <a:r>
              <a:rPr lang="en-US" dirty="0" smtClean="0"/>
              <a:t>Locus of power</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Assessing “Cataloging”</a:t>
            </a:r>
            <a:endParaRPr lang="en-US" dirty="0"/>
          </a:p>
        </p:txBody>
      </p:sp>
      <p:sp>
        <p:nvSpPr>
          <p:cNvPr id="3" name="Content Placeholder 2"/>
          <p:cNvSpPr>
            <a:spLocks noGrp="1"/>
          </p:cNvSpPr>
          <p:nvPr>
            <p:ph idx="1"/>
          </p:nvPr>
        </p:nvSpPr>
        <p:spPr/>
        <p:txBody>
          <a:bodyPr>
            <a:normAutofit/>
          </a:bodyPr>
          <a:lstStyle/>
          <a:p>
            <a:r>
              <a:rPr lang="en-US" dirty="0" smtClean="0"/>
              <a:t>Acquiring and creating catalog records</a:t>
            </a:r>
          </a:p>
          <a:p>
            <a:r>
              <a:rPr lang="en-US" dirty="0" smtClean="0"/>
              <a:t>Original cataloging</a:t>
            </a:r>
          </a:p>
          <a:p>
            <a:r>
              <a:rPr lang="en-US" dirty="0" smtClean="0"/>
              <a:t>What takes place between receiving and shelf processing</a:t>
            </a:r>
          </a:p>
          <a:p>
            <a:r>
              <a:rPr lang="en-US" dirty="0" smtClean="0"/>
              <a:t>What happens in departments with “cataloging” in the name</a:t>
            </a:r>
          </a:p>
          <a:p>
            <a:r>
              <a:rPr lang="en-US" dirty="0" smtClean="0"/>
              <a:t>What’s done by people called “catalogers.” </a:t>
            </a: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What’s different – Some Examples</a:t>
            </a:r>
            <a:endParaRPr lang="en-US" dirty="0"/>
          </a:p>
        </p:txBody>
      </p:sp>
      <p:sp>
        <p:nvSpPr>
          <p:cNvPr id="3" name="Content Placeholder 2"/>
          <p:cNvSpPr>
            <a:spLocks noGrp="1"/>
          </p:cNvSpPr>
          <p:nvPr>
            <p:ph idx="1"/>
          </p:nvPr>
        </p:nvSpPr>
        <p:spPr/>
        <p:txBody>
          <a:bodyPr/>
          <a:lstStyle/>
          <a:p>
            <a:r>
              <a:rPr lang="en-US" dirty="0" smtClean="0"/>
              <a:t>POOF (automated ordering)</a:t>
            </a:r>
          </a:p>
          <a:p>
            <a:r>
              <a:rPr lang="en-US" dirty="0" smtClean="0"/>
              <a:t>Non-Roman scripts</a:t>
            </a:r>
          </a:p>
          <a:p>
            <a:r>
              <a:rPr lang="en-US" dirty="0" smtClean="0"/>
              <a:t>Approach to backlogs</a:t>
            </a:r>
          </a:p>
          <a:p>
            <a:r>
              <a:rPr lang="en-US" dirty="0" smtClean="0"/>
              <a:t>Authority work </a:t>
            </a:r>
          </a:p>
          <a:p>
            <a:r>
              <a:rPr lang="en-US" dirty="0" smtClean="0"/>
              <a:t>Shelf-ready services</a:t>
            </a:r>
          </a:p>
          <a:p>
            <a:r>
              <a:rPr lang="en-US" dirty="0" smtClean="0"/>
              <a:t>Use of students (and resulting outcomes)</a:t>
            </a:r>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 Say: Core Values</a:t>
            </a:r>
            <a:endParaRPr lang="en-US" dirty="0"/>
          </a:p>
        </p:txBody>
      </p:sp>
      <p:sp>
        <p:nvSpPr>
          <p:cNvPr id="3" name="Content Placeholder 2"/>
          <p:cNvSpPr>
            <a:spLocks noGrp="1"/>
          </p:cNvSpPr>
          <p:nvPr>
            <p:ph idx="1"/>
          </p:nvPr>
        </p:nvSpPr>
        <p:spPr/>
        <p:txBody>
          <a:bodyPr/>
          <a:lstStyle/>
          <a:p>
            <a:r>
              <a:rPr lang="en-US" dirty="0" smtClean="0"/>
              <a:t>Efficiency</a:t>
            </a:r>
          </a:p>
          <a:p>
            <a:r>
              <a:rPr lang="en-US" dirty="0" smtClean="0"/>
              <a:t>Responsiveness</a:t>
            </a:r>
          </a:p>
          <a:p>
            <a:r>
              <a:rPr lang="en-US" dirty="0" smtClean="0"/>
              <a:t>Quality</a:t>
            </a:r>
          </a:p>
          <a:p>
            <a:r>
              <a:rPr lang="en-US" dirty="0" smtClean="0"/>
              <a:t>Timely access</a:t>
            </a:r>
          </a:p>
          <a:p>
            <a:r>
              <a:rPr lang="en-US" dirty="0" smtClean="0"/>
              <a:t>Collaboration </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Selector Role:</a:t>
            </a:r>
            <a:br>
              <a:rPr lang="en-US" dirty="0" smtClean="0"/>
            </a:br>
            <a:endParaRPr lang="en-US" dirty="0"/>
          </a:p>
        </p:txBody>
      </p:sp>
      <p:sp>
        <p:nvSpPr>
          <p:cNvPr id="3" name="Content Placeholder 2"/>
          <p:cNvSpPr>
            <a:spLocks noGrp="1"/>
          </p:cNvSpPr>
          <p:nvPr>
            <p:ph idx="1"/>
          </p:nvPr>
        </p:nvSpPr>
        <p:spPr/>
        <p:txBody>
          <a:bodyPr>
            <a:normAutofit/>
          </a:bodyPr>
          <a:lstStyle/>
          <a:p>
            <a:r>
              <a:rPr lang="en-US" dirty="0" smtClean="0"/>
              <a:t>Choice of vendor </a:t>
            </a:r>
          </a:p>
          <a:p>
            <a:r>
              <a:rPr lang="en-US" dirty="0" smtClean="0"/>
              <a:t>Standing orders</a:t>
            </a:r>
          </a:p>
          <a:p>
            <a:r>
              <a:rPr lang="en-US" dirty="0" smtClean="0"/>
              <a:t>Shelf-ready</a:t>
            </a:r>
          </a:p>
          <a:p>
            <a:r>
              <a:rPr lang="en-US" dirty="0" smtClean="0"/>
              <a:t>Outsourcing selection (Chinese)</a:t>
            </a:r>
          </a:p>
          <a:p>
            <a:endParaRPr lang="en-US" dirty="0" smtClean="0"/>
          </a:p>
          <a:p>
            <a:r>
              <a:rPr lang="en-US" dirty="0" smtClean="0"/>
              <a:t>Weighing quality? (of collection)</a:t>
            </a:r>
          </a:p>
          <a:p>
            <a:pPr lvl="1">
              <a:buNone/>
            </a:pPr>
            <a:r>
              <a:rPr lang="en-US" dirty="0" smtClean="0"/>
              <a:t>vs. efficiency (of processing)</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When is a backlog not a backlog?</a:t>
            </a:r>
            <a:endParaRPr lang="en-US" dirty="0"/>
          </a:p>
        </p:txBody>
      </p:sp>
      <p:sp>
        <p:nvSpPr>
          <p:cNvPr id="3" name="Content Placeholder 2"/>
          <p:cNvSpPr>
            <a:spLocks noGrp="1"/>
          </p:cNvSpPr>
          <p:nvPr>
            <p:ph idx="1"/>
          </p:nvPr>
        </p:nvSpPr>
        <p:spPr/>
        <p:txBody>
          <a:bodyPr>
            <a:normAutofit lnSpcReduction="10000"/>
          </a:bodyPr>
          <a:lstStyle/>
          <a:p>
            <a:r>
              <a:rPr lang="en-US" dirty="0" smtClean="0"/>
              <a:t>Make it available (how available</a:t>
            </a:r>
            <a:r>
              <a:rPr lang="en-US" smtClean="0"/>
              <a:t>?) </a:t>
            </a:r>
          </a:p>
          <a:p>
            <a:r>
              <a:rPr lang="en-US" dirty="0" smtClean="0"/>
              <a:t>Make it discoverable</a:t>
            </a:r>
          </a:p>
          <a:p>
            <a:r>
              <a:rPr lang="en-US" dirty="0" smtClean="0"/>
              <a:t>Do your share (5-year rule)</a:t>
            </a:r>
          </a:p>
          <a:p>
            <a:endParaRPr lang="en-US" dirty="0" smtClean="0"/>
          </a:p>
          <a:p>
            <a:endParaRPr lang="en-US" dirty="0" smtClean="0"/>
          </a:p>
          <a:p>
            <a:r>
              <a:rPr lang="en-US" dirty="0" smtClean="0"/>
              <a:t>Weighing responsiveness, efficiency</a:t>
            </a:r>
          </a:p>
          <a:p>
            <a:pPr lvl="1">
              <a:buNone/>
            </a:pPr>
            <a:r>
              <a:rPr lang="en-US" dirty="0" smtClean="0"/>
              <a:t>vs. quality, collaboration</a:t>
            </a:r>
          </a:p>
          <a:p>
            <a:r>
              <a:rPr lang="en-US" dirty="0" smtClean="0"/>
              <a:t>But, how different are we, really?</a:t>
            </a:r>
          </a:p>
          <a:p>
            <a:endParaRPr lang="en-US" dirty="0" smtClean="0"/>
          </a:p>
          <a:p>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What’s good enough?</a:t>
            </a:r>
            <a:endParaRPr lang="en-US" dirty="0"/>
          </a:p>
        </p:txBody>
      </p:sp>
      <p:sp>
        <p:nvSpPr>
          <p:cNvPr id="3" name="Content Placeholder 2"/>
          <p:cNvSpPr>
            <a:spLocks noGrp="1"/>
          </p:cNvSpPr>
          <p:nvPr>
            <p:ph idx="1"/>
          </p:nvPr>
        </p:nvSpPr>
        <p:spPr/>
        <p:txBody>
          <a:bodyPr/>
          <a:lstStyle/>
          <a:p>
            <a:r>
              <a:rPr lang="en-US" dirty="0" smtClean="0"/>
              <a:t>Evaluating vendor cataloging (Chinese)</a:t>
            </a:r>
          </a:p>
          <a:p>
            <a:r>
              <a:rPr lang="en-US" dirty="0" smtClean="0"/>
              <a:t>Cataloging for others (Korean)</a:t>
            </a:r>
          </a:p>
          <a:p>
            <a:r>
              <a:rPr lang="en-US" dirty="0" smtClean="0"/>
              <a:t>Non-Roman scripts</a:t>
            </a:r>
          </a:p>
          <a:p>
            <a:r>
              <a:rPr lang="en-US" dirty="0" smtClean="0"/>
              <a:t>5-year rule</a:t>
            </a:r>
          </a:p>
          <a:p>
            <a:r>
              <a:rPr lang="en-US" dirty="0" smtClean="0"/>
              <a:t>Authority work:</a:t>
            </a:r>
          </a:p>
          <a:p>
            <a:pPr lvl="1"/>
            <a:r>
              <a:rPr lang="en-US" dirty="0" smtClean="0"/>
              <a:t>Creating new records</a:t>
            </a:r>
          </a:p>
          <a:p>
            <a:pPr lvl="1"/>
            <a:r>
              <a:rPr lang="en-US" dirty="0" smtClean="0"/>
              <a:t>Following up</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 it yourself, or outsource</a:t>
            </a:r>
            <a:endParaRPr lang="en-US" dirty="0"/>
          </a:p>
        </p:txBody>
      </p:sp>
      <p:sp>
        <p:nvSpPr>
          <p:cNvPr id="3" name="Content Placeholder 2"/>
          <p:cNvSpPr>
            <a:spLocks noGrp="1"/>
          </p:cNvSpPr>
          <p:nvPr>
            <p:ph idx="1"/>
          </p:nvPr>
        </p:nvSpPr>
        <p:spPr/>
        <p:txBody>
          <a:bodyPr/>
          <a:lstStyle/>
          <a:p>
            <a:r>
              <a:rPr lang="en-US" dirty="0" smtClean="0"/>
              <a:t>Authority processing</a:t>
            </a:r>
          </a:p>
          <a:p>
            <a:r>
              <a:rPr lang="en-US" dirty="0" smtClean="0"/>
              <a:t>Shelf-ready services</a:t>
            </a:r>
          </a:p>
          <a:p>
            <a:r>
              <a:rPr lang="en-US" dirty="0" smtClean="0"/>
              <a:t>Cataloging</a:t>
            </a:r>
          </a:p>
          <a:p>
            <a:endParaRPr lang="en-US" dirty="0" smtClean="0"/>
          </a:p>
          <a:p>
            <a:r>
              <a:rPr lang="en-US" dirty="0" smtClean="0"/>
              <a:t>Budget structures</a:t>
            </a:r>
          </a:p>
          <a:p>
            <a:r>
              <a:rPr lang="en-US" dirty="0" smtClean="0"/>
              <a:t>Use of students</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Matter of Timing</a:t>
            </a:r>
            <a:endParaRPr lang="en-US" dirty="0"/>
          </a:p>
        </p:txBody>
      </p:sp>
      <p:sp>
        <p:nvSpPr>
          <p:cNvPr id="3" name="Content Placeholder 2"/>
          <p:cNvSpPr>
            <a:spLocks noGrp="1"/>
          </p:cNvSpPr>
          <p:nvPr>
            <p:ph idx="1"/>
          </p:nvPr>
        </p:nvSpPr>
        <p:spPr/>
        <p:txBody>
          <a:bodyPr/>
          <a:lstStyle/>
          <a:p>
            <a:r>
              <a:rPr lang="en-US" dirty="0" smtClean="0"/>
              <a:t>Continual adjustment and lag time</a:t>
            </a:r>
          </a:p>
          <a:p>
            <a:pPr lvl="1"/>
            <a:r>
              <a:rPr lang="en-US" dirty="0" smtClean="0"/>
              <a:t>Effect of backlogs on decisions</a:t>
            </a:r>
          </a:p>
          <a:p>
            <a:endParaRPr lang="en-US" dirty="0" smtClean="0"/>
          </a:p>
          <a:p>
            <a:r>
              <a:rPr lang="en-US" dirty="0" smtClean="0"/>
              <a:t>Changing realities, uncertain measures</a:t>
            </a:r>
          </a:p>
          <a:p>
            <a:pPr lvl="1"/>
            <a:r>
              <a:rPr lang="en-US" dirty="0" smtClean="0"/>
              <a:t>System capabilities &amp; cost/benefit</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 right answer</a:t>
            </a:r>
            <a:endParaRPr lang="en-US" dirty="0"/>
          </a:p>
        </p:txBody>
      </p:sp>
      <p:sp>
        <p:nvSpPr>
          <p:cNvPr id="3" name="Content Placeholder 2"/>
          <p:cNvSpPr>
            <a:spLocks noGrp="1"/>
          </p:cNvSpPr>
          <p:nvPr>
            <p:ph idx="1"/>
          </p:nvPr>
        </p:nvSpPr>
        <p:spPr/>
        <p:txBody>
          <a:bodyPr/>
          <a:lstStyle/>
          <a:p>
            <a:r>
              <a:rPr lang="en-US" dirty="0" smtClean="0"/>
              <a:t>Size of collection</a:t>
            </a:r>
          </a:p>
          <a:p>
            <a:r>
              <a:rPr lang="en-US" dirty="0" smtClean="0"/>
              <a:t>Strength of programs</a:t>
            </a:r>
          </a:p>
          <a:p>
            <a:r>
              <a:rPr lang="en-US" dirty="0" smtClean="0"/>
              <a:t>User population</a:t>
            </a:r>
          </a:p>
          <a:p>
            <a:r>
              <a:rPr lang="en-US" dirty="0" smtClean="0"/>
              <a:t>Budget structures</a:t>
            </a:r>
          </a:p>
          <a:p>
            <a:r>
              <a:rPr lang="en-US" dirty="0" smtClean="0"/>
              <a:t>Human factors</a:t>
            </a:r>
          </a:p>
          <a:p>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t>… and then we can relax</a:t>
            </a:r>
            <a:endParaRPr lang="en-US" sz="3200" dirty="0"/>
          </a:p>
        </p:txBody>
      </p:sp>
      <p:pic>
        <p:nvPicPr>
          <p:cNvPr id="5" name="Content Placeholder 4" descr="OlinTerrace.JPG"/>
          <p:cNvPicPr>
            <a:picLocks noGrp="1" noChangeAspect="1"/>
          </p:cNvPicPr>
          <p:nvPr>
            <p:ph idx="1"/>
          </p:nvPr>
        </p:nvPicPr>
        <p:blipFill>
          <a:blip r:embed="rId3" cstate="print"/>
          <a:srcRect l="-18187" r="-18187"/>
          <a:stretch>
            <a:fillRect/>
          </a:stretch>
        </p:blipFill>
        <p:spPr/>
      </p:pic>
    </p:spTree>
    <p:extLst>
      <p:ext uri="{BB962C8B-B14F-4D97-AF65-F5344CB8AC3E}">
        <p14:creationId xmlns:p14="http://schemas.microsoft.com/office/powerpoint/2010/main" val="28052089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 in Scope (Today)</a:t>
            </a:r>
            <a:endParaRPr lang="en-US" dirty="0"/>
          </a:p>
        </p:txBody>
      </p:sp>
      <p:sp>
        <p:nvSpPr>
          <p:cNvPr id="3" name="Content Placeholder 2"/>
          <p:cNvSpPr>
            <a:spLocks noGrp="1"/>
          </p:cNvSpPr>
          <p:nvPr>
            <p:ph idx="1"/>
          </p:nvPr>
        </p:nvSpPr>
        <p:spPr/>
        <p:txBody>
          <a:bodyPr/>
          <a:lstStyle/>
          <a:p>
            <a:r>
              <a:rPr lang="en-US" dirty="0" smtClean="0"/>
              <a:t>Serials cataloging</a:t>
            </a:r>
          </a:p>
          <a:p>
            <a:endParaRPr lang="en-US" dirty="0" smtClean="0"/>
          </a:p>
          <a:p>
            <a:r>
              <a:rPr lang="en-US" dirty="0" smtClean="0"/>
              <a:t>Special collections </a:t>
            </a:r>
          </a:p>
          <a:p>
            <a:endParaRPr lang="en-US" dirty="0" smtClean="0"/>
          </a:p>
          <a:p>
            <a:r>
              <a:rPr lang="en-US" dirty="0" smtClean="0"/>
              <a:t>“Metadata”</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Past Assessment Measures</a:t>
            </a:r>
            <a:endParaRPr lang="en-US" dirty="0"/>
          </a:p>
        </p:txBody>
      </p:sp>
      <p:sp>
        <p:nvSpPr>
          <p:cNvPr id="3" name="Content Placeholder 2"/>
          <p:cNvSpPr>
            <a:spLocks noGrp="1"/>
          </p:cNvSpPr>
          <p:nvPr>
            <p:ph idx="1"/>
          </p:nvPr>
        </p:nvSpPr>
        <p:spPr/>
        <p:txBody>
          <a:bodyPr/>
          <a:lstStyle/>
          <a:p>
            <a:r>
              <a:rPr lang="en-US" dirty="0" smtClean="0"/>
              <a:t>Processing interval</a:t>
            </a:r>
          </a:p>
          <a:p>
            <a:r>
              <a:rPr lang="en-US" dirty="0" smtClean="0"/>
              <a:t>Productivity</a:t>
            </a:r>
          </a:p>
          <a:p>
            <a:r>
              <a:rPr lang="en-US" dirty="0" smtClean="0"/>
              <a:t>Backlogs</a:t>
            </a:r>
          </a:p>
          <a:p>
            <a:r>
              <a:rPr lang="en-US" dirty="0" smtClean="0"/>
              <a:t>Quality (error rates, user experience)</a:t>
            </a:r>
          </a:p>
          <a:p>
            <a:r>
              <a:rPr lang="en-US" dirty="0" smtClean="0"/>
              <a:t>Professional engagement</a:t>
            </a:r>
          </a:p>
          <a:p>
            <a:pPr>
              <a:buNone/>
            </a:pPr>
            <a:r>
              <a:rPr lang="en-US" dirty="0" smtClean="0"/>
              <a:t> </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6"/>
          <p:cNvPicPr>
            <a:picLocks noGrp="1" noChangeAspect="1" noChangeArrowheads="1"/>
          </p:cNvPicPr>
          <p:nvPr>
            <p:ph type="ctrTitle"/>
          </p:nvPr>
        </p:nvPicPr>
        <p:blipFill>
          <a:blip r:embed="rId3"/>
          <a:srcRect/>
          <a:stretch>
            <a:fillRect/>
          </a:stretch>
        </p:blipFill>
        <p:spPr>
          <a:xfrm>
            <a:off x="228600" y="152400"/>
            <a:ext cx="3276600" cy="1397000"/>
          </a:xfrm>
        </p:spPr>
      </p:pic>
      <p:sp>
        <p:nvSpPr>
          <p:cNvPr id="14338" name="Rectangle 6"/>
          <p:cNvSpPr>
            <a:spLocks noGrp="1" noChangeArrowheads="1"/>
          </p:cNvSpPr>
          <p:nvPr>
            <p:ph type="subTitle" idx="1"/>
          </p:nvPr>
        </p:nvSpPr>
        <p:spPr>
          <a:xfrm>
            <a:off x="1143000" y="4038600"/>
            <a:ext cx="8001000" cy="1981200"/>
          </a:xfrm>
        </p:spPr>
        <p:txBody>
          <a:bodyPr>
            <a:normAutofit fontScale="77500" lnSpcReduction="20000"/>
          </a:bodyPr>
          <a:lstStyle/>
          <a:p>
            <a:pPr eaLnBrk="1" hangingPunct="1">
              <a:buFont typeface="Wingdings" pitchFamily="27" charset="2"/>
              <a:buNone/>
            </a:pPr>
            <a:endParaRPr lang="en-US" sz="2800" dirty="0" smtClean="0">
              <a:solidFill>
                <a:schemeClr val="bg2"/>
              </a:solidFill>
              <a:ea typeface="ＭＳ Ｐゴシック" pitchFamily="27" charset="-128"/>
              <a:cs typeface="ＭＳ Ｐゴシック" pitchFamily="27" charset="-128"/>
            </a:endParaRPr>
          </a:p>
          <a:p>
            <a:r>
              <a:rPr lang="en-US" sz="3600" dirty="0" smtClean="0"/>
              <a:t>“ … a transformative and enduring partnership</a:t>
            </a:r>
          </a:p>
          <a:p>
            <a:r>
              <a:rPr lang="en-US" sz="3600" dirty="0" smtClean="0"/>
              <a:t>… that enables us to pool resources to provide content, expertise, and services that are impossible to accomplish acting alone.”</a:t>
            </a:r>
            <a:endParaRPr lang="en-US" sz="36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US"/>
              <a:t>2CUL: 8 Goals</a:t>
            </a:r>
          </a:p>
        </p:txBody>
      </p:sp>
      <p:sp>
        <p:nvSpPr>
          <p:cNvPr id="20483" name="Content Placeholder 2"/>
          <p:cNvSpPr>
            <a:spLocks noGrp="1"/>
          </p:cNvSpPr>
          <p:nvPr>
            <p:ph idx="1"/>
          </p:nvPr>
        </p:nvSpPr>
        <p:spPr/>
        <p:txBody>
          <a:bodyPr>
            <a:normAutofit lnSpcReduction="10000"/>
          </a:bodyPr>
          <a:lstStyle/>
          <a:p>
            <a:pPr eaLnBrk="1" hangingPunct="1"/>
            <a:r>
              <a:rPr lang="en-US" u="sng"/>
              <a:t>Improve the quality </a:t>
            </a:r>
            <a:r>
              <a:rPr lang="en-US"/>
              <a:t>of collections, services and expertise available to key constituencies</a:t>
            </a:r>
          </a:p>
          <a:p>
            <a:pPr eaLnBrk="1" hangingPunct="1"/>
            <a:r>
              <a:rPr lang="en-US"/>
              <a:t>Lay the foundation for a </a:t>
            </a:r>
            <a:r>
              <a:rPr lang="en-US" u="sng"/>
              <a:t>permanent selective integration</a:t>
            </a:r>
          </a:p>
          <a:p>
            <a:pPr eaLnBrk="1" hangingPunct="1"/>
            <a:r>
              <a:rPr lang="en-US"/>
              <a:t>Achieve </a:t>
            </a:r>
            <a:r>
              <a:rPr lang="en-US" u="sng"/>
              <a:t>significant integration of operations</a:t>
            </a:r>
            <a:r>
              <a:rPr lang="en-US"/>
              <a:t>, services, collections, and resources</a:t>
            </a:r>
          </a:p>
          <a:p>
            <a:pPr eaLnBrk="1" hangingPunct="1"/>
            <a:r>
              <a:rPr lang="en-US"/>
              <a:t>Achieve </a:t>
            </a:r>
            <a:r>
              <a:rPr lang="en-US" u="sng"/>
              <a:t>significant cost savings </a:t>
            </a:r>
            <a:r>
              <a:rPr lang="en-US"/>
              <a:t>through shared services, joint collections, and elimination of redundancy</a:t>
            </a:r>
          </a:p>
        </p:txBody>
      </p:sp>
      <p:sp>
        <p:nvSpPr>
          <p:cNvPr id="2" name="Footer Placeholder 3"/>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n-US" dirty="0">
              <a:ea typeface="Arial" pitchFamily="-111" charset="0"/>
              <a:cs typeface="Arial" pitchFamily="-111"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en-US"/>
              <a:t>2CUL: 8 Goals (cont’d)</a:t>
            </a:r>
          </a:p>
        </p:txBody>
      </p:sp>
      <p:sp>
        <p:nvSpPr>
          <p:cNvPr id="21507" name="Content Placeholder 2"/>
          <p:cNvSpPr>
            <a:spLocks noGrp="1"/>
          </p:cNvSpPr>
          <p:nvPr>
            <p:ph idx="1"/>
          </p:nvPr>
        </p:nvSpPr>
        <p:spPr/>
        <p:txBody>
          <a:bodyPr/>
          <a:lstStyle/>
          <a:p>
            <a:pPr eaLnBrk="1" hangingPunct="1"/>
            <a:r>
              <a:rPr lang="en-US"/>
              <a:t>Collaborate in </a:t>
            </a:r>
            <a:r>
              <a:rPr lang="en-US" u="sng"/>
              <a:t>generating new resources</a:t>
            </a:r>
          </a:p>
          <a:p>
            <a:pPr eaLnBrk="1" hangingPunct="1"/>
            <a:r>
              <a:rPr lang="en-US" u="sng"/>
              <a:t>Co-invest </a:t>
            </a:r>
            <a:r>
              <a:rPr lang="en-US"/>
              <a:t>in critical under-supported areas and innovative new services</a:t>
            </a:r>
          </a:p>
          <a:p>
            <a:pPr eaLnBrk="1" hangingPunct="1"/>
            <a:r>
              <a:rPr lang="en-US"/>
              <a:t>Build understanding and support among stakeholders</a:t>
            </a:r>
          </a:p>
          <a:p>
            <a:pPr eaLnBrk="1" hangingPunct="1"/>
            <a:r>
              <a:rPr lang="en-US"/>
              <a:t>Share experiences and findings</a:t>
            </a:r>
          </a:p>
        </p:txBody>
      </p:sp>
      <p:sp>
        <p:nvSpPr>
          <p:cNvPr id="2" name="Footer Placeholder 3"/>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n-US" dirty="0">
              <a:ea typeface="Arial" pitchFamily="-111" charset="0"/>
              <a:cs typeface="Arial" pitchFamily="-111"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Phase 1: Laying the Groundwork</a:t>
            </a:r>
            <a:endParaRPr lang="en-US" dirty="0"/>
          </a:p>
        </p:txBody>
      </p:sp>
      <p:sp>
        <p:nvSpPr>
          <p:cNvPr id="3" name="Content Placeholder 2"/>
          <p:cNvSpPr>
            <a:spLocks noGrp="1"/>
          </p:cNvSpPr>
          <p:nvPr>
            <p:ph idx="1"/>
          </p:nvPr>
        </p:nvSpPr>
        <p:spPr/>
        <p:txBody>
          <a:bodyPr/>
          <a:lstStyle/>
          <a:p>
            <a:r>
              <a:rPr lang="en-US" dirty="0" smtClean="0"/>
              <a:t>Sharing Expertise: Area Specialists</a:t>
            </a:r>
          </a:p>
          <a:p>
            <a:endParaRPr lang="en-US" dirty="0" smtClean="0"/>
          </a:p>
          <a:p>
            <a:r>
              <a:rPr lang="en-US" dirty="0" smtClean="0"/>
              <a:t>Slavic &amp; East European Studies</a:t>
            </a:r>
          </a:p>
          <a:p>
            <a:r>
              <a:rPr lang="en-US" dirty="0" smtClean="0"/>
              <a:t>Southeast Asian Studies</a:t>
            </a:r>
          </a:p>
          <a:p>
            <a:r>
              <a:rPr lang="en-US" dirty="0" smtClean="0"/>
              <a:t>Latin American &amp; Iberian Studies</a:t>
            </a:r>
          </a:p>
          <a:p>
            <a:endParaRPr lang="en-US" dirty="0" smtClean="0"/>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Laying the Groundwork (cont’d)</a:t>
            </a:r>
            <a:endParaRPr lang="en-US" dirty="0"/>
          </a:p>
        </p:txBody>
      </p:sp>
      <p:sp>
        <p:nvSpPr>
          <p:cNvPr id="3" name="Content Placeholder 2"/>
          <p:cNvSpPr>
            <a:spLocks noGrp="1"/>
          </p:cNvSpPr>
          <p:nvPr>
            <p:ph idx="1"/>
          </p:nvPr>
        </p:nvSpPr>
        <p:spPr/>
        <p:txBody>
          <a:bodyPr/>
          <a:lstStyle/>
          <a:p>
            <a:r>
              <a:rPr lang="en-US" dirty="0" smtClean="0"/>
              <a:t>Improving Access</a:t>
            </a:r>
          </a:p>
          <a:p>
            <a:pPr lvl="1"/>
            <a:r>
              <a:rPr lang="en-US" dirty="0" smtClean="0"/>
              <a:t>On-site Borrowing</a:t>
            </a:r>
          </a:p>
          <a:p>
            <a:pPr lvl="1"/>
            <a:r>
              <a:rPr lang="en-US" dirty="0" smtClean="0"/>
              <a:t>Expedited inter-campus delivery</a:t>
            </a:r>
          </a:p>
          <a:p>
            <a:pPr lvl="1"/>
            <a:endParaRPr lang="en-US" dirty="0" smtClean="0"/>
          </a:p>
          <a:p>
            <a:r>
              <a:rPr lang="en-US" dirty="0" smtClean="0"/>
              <a:t>Joint Purchasing, Electronic Resources</a:t>
            </a:r>
          </a:p>
          <a:p>
            <a:pPr lvl="1"/>
            <a:r>
              <a:rPr lang="en-US" dirty="0" smtClean="0"/>
              <a:t>Oxford Bibliographies</a:t>
            </a:r>
          </a:p>
          <a:p>
            <a:pPr lvl="1"/>
            <a:r>
              <a:rPr lang="en-US" dirty="0" smtClean="0"/>
              <a:t>University Press E-Books (2CUL &amp; </a:t>
            </a:r>
            <a:r>
              <a:rPr lang="en-US" dirty="0" err="1" smtClean="0"/>
              <a:t>MaRLI</a:t>
            </a:r>
            <a:r>
              <a:rPr lang="en-US" dirty="0" smtClean="0"/>
              <a:t>)</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509</TotalTime>
  <Words>1023</Words>
  <Application>Microsoft Office PowerPoint</Application>
  <PresentationFormat>On-screen Show (4:3)</PresentationFormat>
  <Paragraphs>177</Paragraphs>
  <Slides>28</Slides>
  <Notes>5</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Assessing Cataloging An Administrator’s Perspective</vt:lpstr>
      <vt:lpstr>Assessing “Cataloging”</vt:lpstr>
      <vt:lpstr>Not in Scope (Today)</vt:lpstr>
      <vt:lpstr>Past Assessment Measures</vt:lpstr>
      <vt:lpstr>PowerPoint Presentation</vt:lpstr>
      <vt:lpstr>2CUL: 8 Goals</vt:lpstr>
      <vt:lpstr>2CUL: 8 Goals (cont’d)</vt:lpstr>
      <vt:lpstr>Phase 1: Laying the Groundwork</vt:lpstr>
      <vt:lpstr>Laying the Groundwork (cont’d)</vt:lpstr>
      <vt:lpstr>Phase 1: Early Successes</vt:lpstr>
      <vt:lpstr>Phase 1: Early Successes</vt:lpstr>
      <vt:lpstr>Phase 2: Getting in Deeper</vt:lpstr>
      <vt:lpstr>Why Integrate Technical Services?</vt:lpstr>
      <vt:lpstr>What technical services?</vt:lpstr>
      <vt:lpstr>How do we get from here?</vt:lpstr>
      <vt:lpstr>… to here?</vt:lpstr>
      <vt:lpstr>Towards 2CUL Technical Services:</vt:lpstr>
      <vt:lpstr>What We Have in Common </vt:lpstr>
      <vt:lpstr>What’s Different … and Why</vt:lpstr>
      <vt:lpstr>What’s different – Some Examples</vt:lpstr>
      <vt:lpstr>What We Say: Core Values</vt:lpstr>
      <vt:lpstr>Selector Role: </vt:lpstr>
      <vt:lpstr>When is a backlog not a backlog?</vt:lpstr>
      <vt:lpstr>What’s good enough?</vt:lpstr>
      <vt:lpstr>Do it yourself, or outsource</vt:lpstr>
      <vt:lpstr>A Matter of Timing</vt:lpstr>
      <vt:lpstr>No right answer</vt:lpstr>
      <vt:lpstr>… and then we can relax</vt:lpstr>
    </vt:vector>
  </TitlesOfParts>
  <Company>LITO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raw7</dc:creator>
  <cp:lastModifiedBy>LibUser</cp:lastModifiedBy>
  <cp:revision>18</cp:revision>
  <dcterms:created xsi:type="dcterms:W3CDTF">2013-07-01T12:40:37Z</dcterms:created>
  <dcterms:modified xsi:type="dcterms:W3CDTF">2013-07-08T11:18:43Z</dcterms:modified>
</cp:coreProperties>
</file>