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2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9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0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4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8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4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5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5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6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2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7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B8915-CF03-CC46-B433-66DB14E9B1DD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9C84A-1736-5C40-9207-A67417508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9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onfluence.cornell.edu/display/2cullts/2CUL+Phase+2+--+Technical+Services+Integra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0614" y="3633603"/>
            <a:ext cx="6139308" cy="1034657"/>
          </a:xfrm>
        </p:spPr>
        <p:txBody>
          <a:bodyPr/>
          <a:lstStyle/>
          <a:p>
            <a:pPr algn="r"/>
            <a:r>
              <a:rPr lang="en-US" dirty="0" smtClean="0"/>
              <a:t>Project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66278" y="4667642"/>
            <a:ext cx="4233644" cy="981337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dirty="0" smtClean="0"/>
              <a:t>October 22, 2013</a:t>
            </a:r>
          </a:p>
          <a:p>
            <a:pPr algn="r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5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561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C00000"/>
                </a:solidFill>
              </a:rPr>
              <a:t>For More Information: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5950"/>
            <a:ext cx="8229600" cy="3019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chemeClr val="tx2"/>
                </a:solidFill>
              </a:rPr>
              <a:t>TSI</a:t>
            </a:r>
            <a:r>
              <a:rPr lang="en-US" sz="3600" dirty="0">
                <a:solidFill>
                  <a:schemeClr val="tx2"/>
                </a:solidFill>
              </a:rPr>
              <a:t> Wiki: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2"/>
                </a:solidFill>
                <a:hlinkClick r:id="rId2"/>
              </a:rPr>
              <a:t>https://confluence.cornell.edu/display/2cullts/2CUL+Phase+2+--+</a:t>
            </a:r>
            <a:r>
              <a:rPr lang="en-US" sz="2800" dirty="0" smtClean="0">
                <a:solidFill>
                  <a:schemeClr val="tx2"/>
                </a:solidFill>
                <a:hlinkClick r:id="rId2"/>
              </a:rPr>
              <a:t>Technical+Services+Integration</a:t>
            </a:r>
            <a:endParaRPr lang="en-US" sz="28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800" i="1" dirty="0" smtClean="0">
                <a:solidFill>
                  <a:schemeClr val="tx2"/>
                </a:solidFill>
              </a:rPr>
              <a:t>… </a:t>
            </a:r>
            <a:r>
              <a:rPr lang="en-US" sz="2800" i="1" dirty="0">
                <a:solidFill>
                  <a:schemeClr val="tx2"/>
                </a:solidFill>
              </a:rPr>
              <a:t>or just </a:t>
            </a:r>
            <a:r>
              <a:rPr lang="en-US" sz="2800" i="1" dirty="0" err="1">
                <a:solidFill>
                  <a:schemeClr val="tx2"/>
                </a:solidFill>
              </a:rPr>
              <a:t>google</a:t>
            </a:r>
            <a:r>
              <a:rPr lang="en-US" sz="2800" i="1" dirty="0">
                <a:solidFill>
                  <a:schemeClr val="tx2"/>
                </a:solidFill>
              </a:rPr>
              <a:t> “2CUL technical services”</a:t>
            </a:r>
          </a:p>
        </p:txBody>
      </p:sp>
    </p:spTree>
    <p:extLst>
      <p:ext uri="{BB962C8B-B14F-4D97-AF65-F5344CB8AC3E}">
        <p14:creationId xmlns:p14="http://schemas.microsoft.com/office/powerpoint/2010/main" val="418651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Why 2CUL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2460396"/>
            <a:ext cx="8229600" cy="3665767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“ … to pool </a:t>
            </a:r>
            <a:r>
              <a:rPr lang="en-US" i="1" dirty="0"/>
              <a:t>resources to provide content, expertise, and services that are impossible to </a:t>
            </a:r>
            <a:r>
              <a:rPr lang="en-US" i="1" dirty="0" smtClean="0"/>
              <a:t>accomplish </a:t>
            </a:r>
            <a:r>
              <a:rPr lang="en-US" i="1" dirty="0"/>
              <a:t>acting alone</a:t>
            </a:r>
            <a:r>
              <a:rPr lang="en-US" i="1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796836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Phase II Goals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Integration </a:t>
            </a:r>
            <a:r>
              <a:rPr lang="en-US" dirty="0"/>
              <a:t>of technical services </a:t>
            </a:r>
            <a:r>
              <a:rPr lang="en-US" dirty="0" smtClean="0"/>
              <a:t>functions  by 2015 (funded by Mellon).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Secure institutional </a:t>
            </a:r>
            <a:r>
              <a:rPr lang="en-US" dirty="0"/>
              <a:t>commitment to the 2CUL partnership.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 </a:t>
            </a:r>
            <a:r>
              <a:rPr lang="en-US" dirty="0"/>
              <a:t>and embrace comprehensive strategies for collection building, resource sharing and discovery, digital preservation, global partnerships, and emerging services.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</a:t>
            </a:r>
            <a:r>
              <a:rPr lang="en-US" dirty="0"/>
              <a:t>, co-purchase, and implement a joint library management system.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Mainstream </a:t>
            </a:r>
            <a:r>
              <a:rPr lang="en-US" dirty="0"/>
              <a:t>2CUL activities beyond technical services integration.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Ensure </a:t>
            </a:r>
            <a:r>
              <a:rPr lang="en-US" dirty="0"/>
              <a:t>support for 2CUL by faculty and students.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Enable </a:t>
            </a:r>
            <a:r>
              <a:rPr lang="en-US" dirty="0"/>
              <a:t>budgetary transparency on behalf of 2CUL.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Assess </a:t>
            </a:r>
            <a:r>
              <a:rPr lang="en-US" dirty="0"/>
              <a:t>and implement additional partnership arrangements with other institutions on behalf of 2CUL.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075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Where We Are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Governance (Anne Kenney and Jim Neal)</a:t>
            </a:r>
            <a:endParaRPr lang="en-US" sz="2800" dirty="0"/>
          </a:p>
          <a:p>
            <a:r>
              <a:rPr lang="en-US" sz="2800" dirty="0" smtClean="0"/>
              <a:t>Collection Development (John Saylor and Damon </a:t>
            </a:r>
            <a:r>
              <a:rPr lang="en-US" sz="2800" dirty="0" err="1" smtClean="0"/>
              <a:t>Jaggars</a:t>
            </a:r>
            <a:r>
              <a:rPr lang="en-US" sz="2800" dirty="0"/>
              <a:t>) </a:t>
            </a:r>
            <a:endParaRPr lang="en-US" sz="2800" dirty="0" smtClean="0"/>
          </a:p>
          <a:p>
            <a:r>
              <a:rPr lang="en-US" sz="2800" dirty="0" smtClean="0"/>
              <a:t>Public Services (Damon </a:t>
            </a:r>
            <a:r>
              <a:rPr lang="en-US" sz="2800" dirty="0" err="1" smtClean="0"/>
              <a:t>Jaggars</a:t>
            </a:r>
            <a:r>
              <a:rPr lang="en-US" sz="2800" dirty="0" smtClean="0"/>
              <a:t> and AUL to be hired)</a:t>
            </a:r>
          </a:p>
          <a:p>
            <a:r>
              <a:rPr lang="en-US" sz="2800" dirty="0" smtClean="0"/>
              <a:t>Digital Preservation (Oya Rieger and Bob Wolven)</a:t>
            </a:r>
          </a:p>
          <a:p>
            <a:r>
              <a:rPr lang="en-US" sz="2800" dirty="0"/>
              <a:t>Discovery and Access (Dean Krafft and Rob Cartolano)</a:t>
            </a:r>
          </a:p>
          <a:p>
            <a:r>
              <a:rPr lang="en-US" sz="2800" dirty="0" smtClean="0"/>
              <a:t>Alma </a:t>
            </a:r>
            <a:r>
              <a:rPr lang="en-US" sz="2800" dirty="0"/>
              <a:t>(Rob </a:t>
            </a:r>
            <a:r>
              <a:rPr lang="en-US" sz="2800" dirty="0" smtClean="0"/>
              <a:t>Cartolano</a:t>
            </a:r>
            <a:r>
              <a:rPr lang="en-US" sz="2800" dirty="0"/>
              <a:t>, Jim LeBlanc, </a:t>
            </a:r>
            <a:r>
              <a:rPr lang="en-US" sz="2800" dirty="0" smtClean="0"/>
              <a:t>Xin </a:t>
            </a:r>
            <a:r>
              <a:rPr lang="en-US" sz="2800" dirty="0"/>
              <a:t>Li, Chris Manly, Bob Wolven)</a:t>
            </a:r>
          </a:p>
          <a:p>
            <a:r>
              <a:rPr lang="en-US" sz="2800" dirty="0" smtClean="0"/>
              <a:t>Opportunities </a:t>
            </a:r>
            <a:r>
              <a:rPr lang="en-US" sz="2800" dirty="0"/>
              <a:t>to Take 2CUL Further </a:t>
            </a:r>
            <a:r>
              <a:rPr lang="en-US" sz="2800" dirty="0" smtClean="0"/>
              <a:t>(Respective AULs</a:t>
            </a:r>
            <a:r>
              <a:rPr lang="en-US" sz="2800" dirty="0"/>
              <a:t>) </a:t>
            </a:r>
            <a:endParaRPr lang="en-US" sz="2800" dirty="0" smtClean="0"/>
          </a:p>
          <a:p>
            <a:r>
              <a:rPr lang="en-US" sz="2800" dirty="0" smtClean="0"/>
              <a:t>Technical </a:t>
            </a:r>
            <a:r>
              <a:rPr lang="en-US" sz="2800" dirty="0"/>
              <a:t>Services Integration (Jim LeBlanc and Kate Harcourt)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9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Questions?</a:t>
            </a:r>
          </a:p>
          <a:p>
            <a:pPr marL="0" indent="0" algn="ctr">
              <a:buNone/>
            </a:pPr>
            <a:r>
              <a:rPr lang="en-US" sz="4000" dirty="0" smtClean="0"/>
              <a:t>Comments?</a:t>
            </a:r>
          </a:p>
          <a:p>
            <a:pPr marL="0" indent="0" algn="ctr">
              <a:buNone/>
            </a:pPr>
            <a:r>
              <a:rPr lang="en-US" sz="4000" dirty="0" smtClean="0"/>
              <a:t>Suggestions?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1619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5325" y="3632985"/>
            <a:ext cx="4001661" cy="1034657"/>
          </a:xfrm>
        </p:spPr>
        <p:txBody>
          <a:bodyPr>
            <a:normAutofit/>
          </a:bodyPr>
          <a:lstStyle/>
          <a:p>
            <a:r>
              <a:rPr lang="en-US" sz="5400" dirty="0" err="1" smtClean="0"/>
              <a:t>TSI</a:t>
            </a:r>
            <a:r>
              <a:rPr lang="en-US" sz="5400" dirty="0" smtClean="0"/>
              <a:t> Update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66278" y="4667642"/>
            <a:ext cx="4233644" cy="981337"/>
          </a:xfrm>
        </p:spPr>
        <p:txBody>
          <a:bodyPr/>
          <a:lstStyle/>
          <a:p>
            <a:pPr algn="r"/>
            <a:r>
              <a:rPr lang="en-US" dirty="0" smtClean="0"/>
              <a:t>October 22, 2013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41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561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C00000"/>
                </a:solidFill>
              </a:rPr>
              <a:t>Why Integrate Technical Services?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3550"/>
            <a:ext cx="8229600" cy="37433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 increase significantly the scope of our local skills and expertise</a:t>
            </a:r>
          </a:p>
          <a:p>
            <a:r>
              <a:rPr lang="en-US" sz="2800" dirty="0" smtClean="0"/>
              <a:t>To eliminate redundant tasks and take advantage of evolving changes in staff capacity</a:t>
            </a:r>
          </a:p>
          <a:p>
            <a:r>
              <a:rPr lang="en-US" sz="2800" dirty="0" smtClean="0"/>
              <a:t>Many technical services tasks can be performed remotely</a:t>
            </a:r>
          </a:p>
          <a:p>
            <a:r>
              <a:rPr lang="en-US" sz="2800" dirty="0" smtClean="0"/>
              <a:t>20% of 2CUL staff works in technical services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580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561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tx2"/>
                </a:solidFill>
              </a:rPr>
              <a:t>How to Integrate Technical Services?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3550"/>
            <a:ext cx="8229600" cy="37433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Middle-Out Approach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Phase 1: role of functional working groups – information exchange (Spring/Summer 2013)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Phase 2: role of </a:t>
            </a:r>
            <a:r>
              <a:rPr lang="en-US" sz="2800" dirty="0" err="1" smtClean="0"/>
              <a:t>JSMIN</a:t>
            </a:r>
            <a:r>
              <a:rPr lang="en-US" sz="2800" dirty="0" smtClean="0"/>
              <a:t> – “soft” integration (Fall 2013 – Spring 2015)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Alma implementation?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77522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Examples of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and small gains</a:t>
            </a:r>
          </a:p>
          <a:p>
            <a:r>
              <a:rPr lang="en-US" dirty="0" smtClean="0"/>
              <a:t>Language expertise</a:t>
            </a:r>
          </a:p>
          <a:p>
            <a:r>
              <a:rPr lang="en-US" dirty="0" smtClean="0"/>
              <a:t>Training</a:t>
            </a:r>
          </a:p>
          <a:p>
            <a:r>
              <a:rPr lang="en-US" dirty="0" smtClean="0"/>
              <a:t>Projects</a:t>
            </a:r>
          </a:p>
          <a:p>
            <a:r>
              <a:rPr lang="en-US" dirty="0" smtClean="0"/>
              <a:t>Grants</a:t>
            </a:r>
          </a:p>
          <a:p>
            <a:r>
              <a:rPr lang="en-US" dirty="0" smtClean="0"/>
              <a:t>New Workflows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351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Project Updates</vt:lpstr>
      <vt:lpstr>Why 2CUL </vt:lpstr>
      <vt:lpstr>Phase II Goals</vt:lpstr>
      <vt:lpstr>Where We Are</vt:lpstr>
      <vt:lpstr>PowerPoint Presentation</vt:lpstr>
      <vt:lpstr>TSI Update</vt:lpstr>
      <vt:lpstr>Why Integrate Technical Services?</vt:lpstr>
      <vt:lpstr>How to Integrate Technical Services?</vt:lpstr>
      <vt:lpstr>Examples of Collaboration</vt:lpstr>
      <vt:lpstr>For More Information: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Carla DeMello</dc:creator>
  <cp:lastModifiedBy>LibUser</cp:lastModifiedBy>
  <cp:revision>12</cp:revision>
  <dcterms:created xsi:type="dcterms:W3CDTF">2013-05-29T16:49:57Z</dcterms:created>
  <dcterms:modified xsi:type="dcterms:W3CDTF">2013-10-21T19:38:45Z</dcterms:modified>
</cp:coreProperties>
</file>