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1" r:id="rId11"/>
    <p:sldId id="260" r:id="rId12"/>
    <p:sldId id="259" r:id="rId13"/>
    <p:sldId id="25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D9B1F7B-9E1E-4CA6-8DB1-E296627EB7CC}">
          <p14:sldIdLst>
            <p14:sldId id="256"/>
            <p14:sldId id="257"/>
            <p14:sldId id="262"/>
            <p14:sldId id="263"/>
            <p14:sldId id="264"/>
            <p14:sldId id="265"/>
            <p14:sldId id="266"/>
            <p14:sldId id="267"/>
            <p14:sldId id="268"/>
            <p14:sldId id="261"/>
            <p14:sldId id="260"/>
            <p14:sldId id="259"/>
            <p14:sldId id="258"/>
            <p14:sldId id="26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09" autoAdjust="0"/>
  </p:normalViewPr>
  <p:slideViewPr>
    <p:cSldViewPr>
      <p:cViewPr>
        <p:scale>
          <a:sx n="107" d="100"/>
          <a:sy n="107" d="100"/>
        </p:scale>
        <p:origin x="-84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90500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4958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2400" y="152400"/>
            <a:ext cx="8686800" cy="10064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7770813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584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589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67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483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129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3/19/2013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135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3/19/2013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763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3/19/2013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933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3/19/2013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72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3/19/2013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256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987F-2A8E-485C-A354-3C812156591E}" type="datetimeFigureOut">
              <a:rPr lang="en-US" smtClean="0"/>
              <a:t>3/19/2013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809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F987F-2A8E-485C-A354-3C812156591E}" type="datetimeFigureOut">
              <a:rPr lang="en-US" smtClean="0"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B2369-DFF1-4E55-80D2-A22F087B2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225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905000"/>
            <a:ext cx="8382000" cy="3352800"/>
          </a:xfrm>
        </p:spPr>
        <p:txBody>
          <a:bodyPr>
            <a:noAutofit/>
          </a:bodyPr>
          <a:lstStyle/>
          <a:p>
            <a:pPr algn="l"/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CUL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Technical Services Integration:</a:t>
            </a:r>
            <a:br>
              <a:rPr lang="en-US" sz="3600" b="1" dirty="0" smtClean="0">
                <a:latin typeface="Arial" pitchFamily="34" charset="0"/>
                <a:cs typeface="Arial" pitchFamily="34" charset="0"/>
              </a:rPr>
            </a:b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		  Comparing Notes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/>
            </a:r>
            <a:br>
              <a:rPr lang="en-US" sz="3600" b="1" dirty="0">
                <a:latin typeface="Arial" pitchFamily="34" charset="0"/>
                <a:cs typeface="Arial" pitchFamily="34" charset="0"/>
              </a:rPr>
            </a:br>
            <a:r>
              <a:rPr lang="en-US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400" b="1" dirty="0" smtClean="0">
                <a:latin typeface="Arial" pitchFamily="34" charset="0"/>
                <a:cs typeface="Arial" pitchFamily="34" charset="0"/>
              </a:rPr>
            </a:b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		</a:t>
            </a:r>
            <a:r>
              <a:rPr lang="en-US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Adam Chandler (Cornell)</a:t>
            </a:r>
            <a:br>
              <a:rPr lang="en-US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			</a:t>
            </a:r>
            <a:r>
              <a:rPr lang="en-US" sz="2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Robert Rendall (Columbia)</a:t>
            </a:r>
            <a:br>
              <a:rPr lang="en-US" sz="2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			Kate Harcourt (Columbia)</a:t>
            </a:r>
            <a:br>
              <a:rPr lang="en-US" sz="2400" b="1" i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			</a:t>
            </a:r>
            <a:r>
              <a:rPr lang="en-US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Jim LeBlanc (Cornell)</a:t>
            </a:r>
            <a:r>
              <a:rPr lang="en-US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	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5200" y="5562600"/>
            <a:ext cx="5410200" cy="10668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Cornell University Library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Career Development Week, 2013</a:t>
            </a:r>
          </a:p>
          <a:p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4841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752600"/>
            <a:ext cx="8382000" cy="12954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Cultural Differences: Nature vs. Nurture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124200"/>
            <a:ext cx="8001000" cy="2133600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Nature of our location &amp; work space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Nature of our administrative structures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Nature of our external relationships</a:t>
            </a:r>
          </a:p>
        </p:txBody>
      </p:sp>
    </p:spTree>
    <p:extLst>
      <p:ext uri="{BB962C8B-B14F-4D97-AF65-F5344CB8AC3E}">
        <p14:creationId xmlns:p14="http://schemas.microsoft.com/office/powerpoint/2010/main" val="375995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752600"/>
            <a:ext cx="8382000" cy="12954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Cultural Differences: Nature vs. Nurture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124200"/>
            <a:ext cx="8001000" cy="2133600"/>
          </a:xfrm>
        </p:spPr>
        <p:txBody>
          <a:bodyPr>
            <a:normAutofit lnSpcReduction="10000"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Nurture elimination of redundancy and efficiency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Nurture addition of needed skill sets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Nurture perception of  long term benefits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Nurture a culture of collaboration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Nurture trust </a:t>
            </a:r>
          </a:p>
        </p:txBody>
      </p:sp>
    </p:spTree>
    <p:extLst>
      <p:ext uri="{BB962C8B-B14F-4D97-AF65-F5344CB8AC3E}">
        <p14:creationId xmlns:p14="http://schemas.microsoft.com/office/powerpoint/2010/main" val="371241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752600"/>
            <a:ext cx="8382000" cy="12954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The Future of the Research Library: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124200"/>
            <a:ext cx="8001000" cy="2133600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What libraries have done so far will not go away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increasing importance of data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increasing importance of open access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increasing importance of Web archiving</a:t>
            </a:r>
          </a:p>
        </p:txBody>
      </p:sp>
    </p:spTree>
    <p:extLst>
      <p:ext uri="{BB962C8B-B14F-4D97-AF65-F5344CB8AC3E}">
        <p14:creationId xmlns:p14="http://schemas.microsoft.com/office/powerpoint/2010/main" val="1288598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752600"/>
            <a:ext cx="8382000" cy="12954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The Importance of 2CUL: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124200"/>
            <a:ext cx="8001000" cy="2133600"/>
          </a:xfrm>
        </p:spPr>
        <p:txBody>
          <a:bodyPr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need to “unbundle” traditional commitments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need to develop and embrace economies of scale in providing access to resources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need to coordinate collection development activity in distinctive areas</a:t>
            </a:r>
          </a:p>
        </p:txBody>
      </p:sp>
    </p:spTree>
    <p:extLst>
      <p:ext uri="{BB962C8B-B14F-4D97-AF65-F5344CB8AC3E}">
        <p14:creationId xmlns:p14="http://schemas.microsoft.com/office/powerpoint/2010/main" val="416526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971800"/>
            <a:ext cx="8382000" cy="12954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Questions?  Comments?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58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676400"/>
            <a:ext cx="8001000" cy="4191000"/>
          </a:xfrm>
        </p:spPr>
        <p:txBody>
          <a:bodyPr>
            <a:normAutofit/>
          </a:bodyPr>
          <a:lstStyle/>
          <a:p>
            <a:pPr algn="l"/>
            <a:r>
              <a:rPr lang="en-US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Panelists will be speaking from their own perspectives, as members of the TSI Steering Group</a:t>
            </a:r>
          </a:p>
          <a:p>
            <a:pPr algn="l"/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 will give you a very brief update on what is happening across 2CUL TSI.  It is based on a March 8 2CUL TSI “occasional 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update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” email.</a:t>
            </a:r>
          </a:p>
          <a:p>
            <a:pPr algn="l"/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Best source of information is the Confluence 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project 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wiki: 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https://confluence.cornell.edu/display/2cullts/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29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226816"/>
            <a:ext cx="3733800" cy="419100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Kate 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Harcourt 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(2CUL TSI Manager, Columbia University)</a:t>
            </a:r>
          </a:p>
          <a:p>
            <a:pPr algn="l"/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Jim LeBlanc (2CUL TSI Manager, Cornell University)</a:t>
            </a:r>
          </a:p>
          <a:p>
            <a:pPr algn="l"/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Xin Li (2CUL Project Director, Associate University Librarian for Central Library Operations, Cornell University)</a:t>
            </a:r>
          </a:p>
          <a:p>
            <a:pPr algn="l"/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Bob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Wolven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(2CUL Project Director, Associate University Librarian for Bibliographic Services and Collection Development, Columbia 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University)</a:t>
            </a:r>
            <a:endParaRPr lang="en-US" sz="19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851647" y="1752600"/>
            <a:ext cx="35814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/>
            <a:r>
              <a:rPr lang="en-US" sz="1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Liaisons:</a:t>
            </a:r>
          </a:p>
          <a:p>
            <a:pPr lvl="1" algn="l"/>
            <a:endParaRPr lang="en-US" sz="19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1"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Carla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Mezic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(Library Human Resources Liaison, Columbia University)</a:t>
            </a:r>
          </a:p>
          <a:p>
            <a:pPr lvl="1" algn="l"/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1"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Lyndsi Prignon (Library Human Resources Liaison, Cornell University)</a:t>
            </a:r>
          </a:p>
          <a:p>
            <a:pPr lvl="1"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1"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Jim Cheng (Director C.V. Starr East Asian Library, Columbia University)</a:t>
            </a:r>
          </a:p>
          <a:p>
            <a:pPr lvl="1" algn="l"/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1" algn="l"/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Liren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Zheng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(Curator and Adjunct Professor,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Wason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East Asian Collection, Cornell University)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27607" y="1447800"/>
            <a:ext cx="3586579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b="1" dirty="0">
                <a:latin typeface="Arial" pitchFamily="34" charset="0"/>
                <a:cs typeface="Arial" pitchFamily="34" charset="0"/>
              </a:rPr>
              <a:t>2CUL TSI Administrative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Team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62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600200"/>
            <a:ext cx="8001000" cy="4724400"/>
          </a:xfrm>
        </p:spPr>
        <p:txBody>
          <a:bodyPr>
            <a:normAutofit/>
          </a:bodyPr>
          <a:lstStyle/>
          <a:p>
            <a:pPr algn="l"/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Remote Desktop Support Committee</a:t>
            </a:r>
          </a:p>
          <a:p>
            <a:pPr lvl="1" algn="l"/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Gary Branch and Amy Blumenthal (Cornell)</a:t>
            </a:r>
            <a:b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Gary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Bertchume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(Columbia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lvl="1" algn="l"/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E-Resources 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Troubleshooting 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Team </a:t>
            </a:r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1" algn="l"/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Jesse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Koennecke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(Cornell lead and Chair), Joyce McDonough (Columbia lead), Susan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Marcin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(Columbia) and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Liisa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Mobley (Cornell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lvl="1" algn="l"/>
            <a:endPara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Monograph Ordering 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Team</a:t>
            </a:r>
          </a:p>
          <a:p>
            <a:pPr lvl="1" algn="l"/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Lois 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Purcell (Cornell lead and Chair), Matt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Pavlick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(Columbia lead), Pedro Arroyo (Cornell) and Joan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Jocson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-Singh (Columbia)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45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600200"/>
            <a:ext cx="8001000" cy="4267200"/>
          </a:xfrm>
        </p:spPr>
        <p:txBody>
          <a:bodyPr>
            <a:normAutofit/>
          </a:bodyPr>
          <a:lstStyle/>
          <a:p>
            <a:pPr algn="l"/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Licensed Electronic Resources Working Group (LERIWG) </a:t>
            </a:r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1" algn="l"/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Columbia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Sarah Witte (co-chair), Colleen Major, Susan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Marcin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Robert Scott, James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Coen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Susan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Klimley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1" algn="l"/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Cornell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Adam Chandler (co-chair); Boaz Theodor Nadav-Manes, Maureen Morris, Dianne Dietrich, Jeremy Cusker, Jesse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Koennecke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Jim Spear, Kizer S 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Walker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1" algn="l"/>
            <a:endPara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Non-MARC Metadata Team </a:t>
            </a:r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1" algn="l"/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Members so far include Melanie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Wacker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(Columbia lead), Jason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Kovari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(Cornell lead and Chair), Steven Folsom (Cornell), Robbie Blitz (Columbia) and Wendy Kozlowski (Cornell).</a:t>
            </a:r>
          </a:p>
          <a:p>
            <a:pPr marL="914400" lvl="1" indent="-457200" algn="l"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45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676400"/>
            <a:ext cx="8001000" cy="4724400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Other functional working groups in process: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Copy 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Cataloging, Monograph Receiving, Original Cataloging, Batch Processing, Database Maintenance, and Print 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Serials.*</a:t>
            </a:r>
            <a:endParaRPr lang="en-US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Chew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Chiat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Naun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(from the University of Minnesota) has been appointed as Cornell's Director of Library Technical Services (LTS) Cataloging and Metadata Services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He 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will participate in TSI once he is settled in this 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May.</a:t>
            </a:r>
          </a:p>
          <a:p>
            <a:pPr algn="l"/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*Columbia chairs have been appointed this week to the Copy Cataloging, Monograph Receiving, and Batch Processing working groups.</a:t>
            </a:r>
          </a:p>
        </p:txBody>
      </p:sp>
    </p:spTree>
    <p:extLst>
      <p:ext uri="{BB962C8B-B14F-4D97-AF65-F5344CB8AC3E}">
        <p14:creationId xmlns:p14="http://schemas.microsoft.com/office/powerpoint/2010/main" val="229245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981200"/>
            <a:ext cx="8153400" cy="458753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TSI Steering Group will be meeting in NYC on 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May 14 and 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15</a:t>
            </a:r>
            <a:r>
              <a:rPr lang="en-US" sz="24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 We are 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planning a site visit to see the integrated technical services facility (combining NYPL and Brooklyn Public Library) and speak with staff on lessons learned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.* </a:t>
            </a:r>
          </a:p>
          <a:p>
            <a:pPr algn="l"/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Other trips are in the works for functional teams (including Monograph Ordering on March 26).</a:t>
            </a:r>
          </a:p>
          <a:p>
            <a:pPr algn="l"/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*In January and February </a:t>
            </a:r>
            <a:r>
              <a:rPr lang="en-US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we had conversations with staff from Kenyon College/Denison University about their technical services integration. Other environmental scanning included looking at a 2009 plan by 5 New England colleges (Amherst, Hampshire, Mount Holyoke, Smith and U Mass) to merge technical </a:t>
            </a: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services. </a:t>
            </a:r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28600" y="1235476"/>
            <a:ext cx="76962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Other technical services integrations: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67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752600"/>
            <a:ext cx="8382000" cy="1295400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Challenges of Long-Distance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Collaboration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124200"/>
            <a:ext cx="8001000" cy="2590800"/>
          </a:xfrm>
        </p:spPr>
        <p:txBody>
          <a:bodyPr>
            <a:noAutofit/>
          </a:bodyPr>
          <a:lstStyle/>
          <a:p>
            <a:pPr algn="l"/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230 miles 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apart, 4-hour 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bus 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ride!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conference calls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ideoconferencing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Skype/WebEx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Polycom</a:t>
            </a:r>
            <a:endPara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face-to-face meetings</a:t>
            </a:r>
          </a:p>
        </p:txBody>
      </p:sp>
    </p:spTree>
    <p:extLst>
      <p:ext uri="{BB962C8B-B14F-4D97-AF65-F5344CB8AC3E}">
        <p14:creationId xmlns:p14="http://schemas.microsoft.com/office/powerpoint/2010/main" val="192567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752600"/>
            <a:ext cx="8382000" cy="1295400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Challenges of Long-Distance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Collaboration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124200"/>
            <a:ext cx="8001000" cy="21336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Different library management systems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Voyager with Windows Remote Desktop Connection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2CUL Remote Desktop Support 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Committee formed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future shared system? (Alma?)</a:t>
            </a:r>
            <a:endPara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36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1614</TotalTime>
  <Words>683</Words>
  <Application>Microsoft Office PowerPoint</Application>
  <PresentationFormat>On-screen Show (4:3)</PresentationFormat>
  <Paragraphs>84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2CUL Technical Services Integration:     Comparing Notes     Adam Chandler (Cornell)    Robert Rendall (Columbia)    Kate Harcourt (Columbia)    Jim LeBlanc (Cornell)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Challenges of Long-Distance Collaboration</vt:lpstr>
      <vt:lpstr>Challenges of Long-Distance Collaboration</vt:lpstr>
      <vt:lpstr>Cultural Differences: Nature vs. Nurture</vt:lpstr>
      <vt:lpstr>Cultural Differences: Nature vs. Nurture</vt:lpstr>
      <vt:lpstr>The Future of the Research Library:</vt:lpstr>
      <vt:lpstr>The Importance of 2CUL:</vt:lpstr>
      <vt:lpstr>Questions?  Comments?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LibUser</dc:creator>
  <cp:lastModifiedBy>LibUser</cp:lastModifiedBy>
  <cp:revision>51</cp:revision>
  <dcterms:created xsi:type="dcterms:W3CDTF">2013-02-28T14:43:21Z</dcterms:created>
  <dcterms:modified xsi:type="dcterms:W3CDTF">2013-03-19T21:00:33Z</dcterms:modified>
</cp:coreProperties>
</file>