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3" r:id="rId2"/>
    <p:sldId id="265" r:id="rId3"/>
    <p:sldId id="264" r:id="rId4"/>
    <p:sldId id="266" r:id="rId5"/>
    <p:sldId id="267" r:id="rId6"/>
    <p:sldId id="260" r:id="rId7"/>
    <p:sldId id="261" r:id="rId8"/>
    <p:sldId id="259" r:id="rId9"/>
    <p:sldId id="268" r:id="rId10"/>
    <p:sldId id="258" r:id="rId11"/>
    <p:sldId id="257" r:id="rId12"/>
    <p:sldId id="26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46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0EE74C8-5FE5-4468-AF9D-6266D72BE7C8}" type="datetimeFigureOut">
              <a:rPr lang="en-US" smtClean="0"/>
              <a:pPr/>
              <a:t>9/21/2012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F52D34D-242F-485C-957B-A33ED3FD93BA}" type="slidenum">
              <a:rPr lang="en-US" smtClean="0"/>
              <a:pPr/>
              <a:t>‹#›</a:t>
            </a:fld>
            <a:endParaRPr lang="en-US"/>
          </a:p>
        </p:txBody>
      </p:sp>
    </p:spTree>
    <p:extLst>
      <p:ext uri="{BB962C8B-B14F-4D97-AF65-F5344CB8AC3E}">
        <p14:creationId xmlns:p14="http://schemas.microsoft.com/office/powerpoint/2010/main" val="1266983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have just finished the final year of a 3 year Mellon grant to explore deep collaboration between Columbia and Cornell. During that time there were some notable accomplishments in technical services. Sarah Elman and others implemented a shared Chinese purchasing/shelf ready plan. POOF which is an enhanced version of our OOF is going live at CU now. Cornell has cataloged Korean and Turkish books for us and we have done some web-archiving for them.  We worked with Ex </a:t>
            </a:r>
            <a:r>
              <a:rPr lang="en-US" baseline="0" dirty="0" err="1" smtClean="0"/>
              <a:t>Libris</a:t>
            </a:r>
            <a:r>
              <a:rPr lang="en-US" baseline="0" dirty="0" smtClean="0"/>
              <a:t> on a design for a shared LMS (library management system)  since real efficiencies can only be gained when we work in a shared system. </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a:t>
            </a:fld>
            <a:endParaRPr lang="en-US"/>
          </a:p>
        </p:txBody>
      </p:sp>
    </p:spTree>
    <p:extLst>
      <p:ext uri="{BB962C8B-B14F-4D97-AF65-F5344CB8AC3E}">
        <p14:creationId xmlns:p14="http://schemas.microsoft.com/office/powerpoint/2010/main" val="3718790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Ithaca</a:t>
            </a:r>
            <a:r>
              <a:rPr lang="en-US" baseline="0" dirty="0" smtClean="0"/>
              <a:t> is very rural and one doesn’t even need to go off campus to see vineyards and apple orchards. </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10</a:t>
            </a:fld>
            <a:endParaRPr lang="en-US"/>
          </a:p>
        </p:txBody>
      </p:sp>
    </p:spTree>
    <p:extLst>
      <p:ext uri="{BB962C8B-B14F-4D97-AF65-F5344CB8AC3E}">
        <p14:creationId xmlns:p14="http://schemas.microsoft.com/office/powerpoint/2010/main" val="2087752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Questions?</a:t>
            </a:r>
            <a:endParaRPr lang="en-US"/>
          </a:p>
        </p:txBody>
      </p:sp>
      <p:sp>
        <p:nvSpPr>
          <p:cNvPr id="4" name="Slide Number Placeholder 3"/>
          <p:cNvSpPr>
            <a:spLocks noGrp="1"/>
          </p:cNvSpPr>
          <p:nvPr>
            <p:ph type="sldNum" sz="quarter" idx="10"/>
          </p:nvPr>
        </p:nvSpPr>
        <p:spPr/>
        <p:txBody>
          <a:bodyPr/>
          <a:lstStyle/>
          <a:p>
            <a:fld id="{6F52D34D-242F-485C-957B-A33ED3FD93BA}" type="slidenum">
              <a:rPr lang="en-US" smtClean="0"/>
              <a:pPr/>
              <a:t>11</a:t>
            </a:fld>
            <a:endParaRPr lang="en-US"/>
          </a:p>
        </p:txBody>
      </p:sp>
    </p:spTree>
    <p:extLst>
      <p:ext uri="{BB962C8B-B14F-4D97-AF65-F5344CB8AC3E}">
        <p14:creationId xmlns:p14="http://schemas.microsoft.com/office/powerpoint/2010/main" val="353259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summer we began phase 2 of 2CUL which concentrates on technical services integration. When faced with a difficult process, we did what we always do and appointed a steering committee.  Our charge reads: We have a Mellon grant in the review process which may help fund this but technical services integration planning is not dependent on grant money or Ex </a:t>
            </a:r>
            <a:r>
              <a:rPr lang="en-US" baseline="0" dirty="0" err="1" smtClean="0"/>
              <a:t>Libris</a:t>
            </a:r>
            <a:r>
              <a:rPr lang="en-US" baseline="0" dirty="0" smtClean="0"/>
              <a:t>. Our goal is to be prepared for a shared system and a shared organizational structure as early as 2015.</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2</a:t>
            </a:fld>
            <a:endParaRPr lang="en-US"/>
          </a:p>
        </p:txBody>
      </p:sp>
    </p:spTree>
    <p:extLst>
      <p:ext uri="{BB962C8B-B14F-4D97-AF65-F5344CB8AC3E}">
        <p14:creationId xmlns:p14="http://schemas.microsoft.com/office/powerpoint/2010/main" val="4199718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Steering Committee is formed of equal numbers from Columbia and Cornell and was chosen to represent </a:t>
            </a:r>
            <a:r>
              <a:rPr lang="en-US" baseline="0" dirty="0" err="1" smtClean="0"/>
              <a:t>acqusitions</a:t>
            </a:r>
            <a:r>
              <a:rPr lang="en-US" baseline="0" dirty="0" smtClean="0"/>
              <a:t>, cataloging and metadata, e-resources and automation.  We will be forming task groups and initiating pilot projects to review all existing technical services policies and practices with a view toward reconciling them as much as possible with a lot of help from many of you.</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3</a:t>
            </a:fld>
            <a:endParaRPr lang="en-US"/>
          </a:p>
        </p:txBody>
      </p:sp>
    </p:spTree>
    <p:extLst>
      <p:ext uri="{BB962C8B-B14F-4D97-AF65-F5344CB8AC3E}">
        <p14:creationId xmlns:p14="http://schemas.microsoft.com/office/powerpoint/2010/main" val="2998506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Harmonizing workflows and changing</a:t>
            </a:r>
            <a:r>
              <a:rPr lang="en-US" baseline="0" dirty="0" smtClean="0"/>
              <a:t> established cultures </a:t>
            </a:r>
            <a:r>
              <a:rPr lang="en-US" dirty="0" smtClean="0"/>
              <a:t>won’t be easy. Both</a:t>
            </a:r>
            <a:r>
              <a:rPr lang="en-US" baseline="0" dirty="0" smtClean="0"/>
              <a:t> libraries have worked long and hard to build efficient workflows and have a lot invested in them. Integration involves compromise and sometimes the lion will win and sometimes it will be the bear. Or the best solution for 2CUL may not seem to be a clear win for either at first.  It may also appear to you that there is a kind of standoff where not much is happening. Much of the teams’ work will be theoretical or take place in small pilot projects until we have a shared workspace.</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4</a:t>
            </a:fld>
            <a:endParaRPr lang="en-US"/>
          </a:p>
        </p:txBody>
      </p:sp>
    </p:spTree>
    <p:extLst>
      <p:ext uri="{BB962C8B-B14F-4D97-AF65-F5344CB8AC3E}">
        <p14:creationId xmlns:p14="http://schemas.microsoft.com/office/powerpoint/2010/main" val="3824583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goal will be to be prepared for a shared system and a shared organizational structure as early as 2015.  Benefits for both libraries include increased language and subject expertise, the elimination if redundant tasks (especially those that can be done remotely), more clout in negotiating with vendors and most of all, the means to reallocate savings and staff resources into what we can’t do now. For example, the $70,000 Rob Davis saved in de-duping Slavic titles was spent on rare and unique materials neither library could have afforded otherwise.</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5</a:t>
            </a:fld>
            <a:endParaRPr lang="en-US"/>
          </a:p>
        </p:txBody>
      </p:sp>
    </p:spTree>
    <p:extLst>
      <p:ext uri="{BB962C8B-B14F-4D97-AF65-F5344CB8AC3E}">
        <p14:creationId xmlns:p14="http://schemas.microsoft.com/office/powerpoint/2010/main" val="917886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how will we work? Geography is a challenge and Ithaca is said to be centrally isolated. It is 5 hours by bus from NYC.  The team plans many </a:t>
            </a:r>
            <a:r>
              <a:rPr lang="en-US" baseline="0" dirty="0" err="1" smtClean="0"/>
              <a:t>skype</a:t>
            </a:r>
            <a:r>
              <a:rPr lang="en-US" baseline="0" dirty="0" smtClean="0"/>
              <a:t> and conference calls as well as several face to face visits each year. We just took a 2 day trip to Ithaca and you may see the Cornell folks here in November.</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6</a:t>
            </a:fld>
            <a:endParaRPr lang="en-US"/>
          </a:p>
        </p:txBody>
      </p:sp>
    </p:spTree>
    <p:extLst>
      <p:ext uri="{BB962C8B-B14F-4D97-AF65-F5344CB8AC3E}">
        <p14:creationId xmlns:p14="http://schemas.microsoft.com/office/powerpoint/2010/main" val="86665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picture of</a:t>
            </a:r>
            <a:r>
              <a:rPr lang="en-US" baseline="0" dirty="0" smtClean="0"/>
              <a:t> </a:t>
            </a:r>
            <a:r>
              <a:rPr lang="en-US" dirty="0" smtClean="0"/>
              <a:t>Olin Library which is the main campus library—much newer</a:t>
            </a:r>
            <a:r>
              <a:rPr lang="en-US" baseline="0" dirty="0" smtClean="0"/>
              <a:t> than Butler!</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7</a:t>
            </a:fld>
            <a:endParaRPr lang="en-US"/>
          </a:p>
        </p:txBody>
      </p:sp>
    </p:spTree>
    <p:extLst>
      <p:ext uri="{BB962C8B-B14F-4D97-AF65-F5344CB8AC3E}">
        <p14:creationId xmlns:p14="http://schemas.microsoft.com/office/powerpoint/2010/main" val="4114463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Technical services looks</a:t>
            </a:r>
            <a:r>
              <a:rPr lang="en-US" baseline="0" dirty="0" smtClean="0"/>
              <a:t> </a:t>
            </a:r>
            <a:r>
              <a:rPr lang="en-US" dirty="0" smtClean="0"/>
              <a:t>very similar. </a:t>
            </a:r>
            <a:r>
              <a:rPr lang="en-US" baseline="0" dirty="0" smtClean="0"/>
              <a:t> However out of sight to the right are full length picture windows with views of campus and Cayuga Lake!</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8</a:t>
            </a:fld>
            <a:endParaRPr lang="en-US"/>
          </a:p>
        </p:txBody>
      </p:sp>
    </p:spTree>
    <p:extLst>
      <p:ext uri="{BB962C8B-B14F-4D97-AF65-F5344CB8AC3E}">
        <p14:creationId xmlns:p14="http://schemas.microsoft.com/office/powerpoint/2010/main" val="3874646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Breaks</a:t>
            </a:r>
            <a:r>
              <a:rPr lang="en-US" baseline="0" dirty="0" smtClean="0"/>
              <a:t> and lunch hours are quite different!</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9</a:t>
            </a:fld>
            <a:endParaRPr lang="en-US"/>
          </a:p>
        </p:txBody>
      </p:sp>
    </p:spTree>
    <p:extLst>
      <p:ext uri="{BB962C8B-B14F-4D97-AF65-F5344CB8AC3E}">
        <p14:creationId xmlns:p14="http://schemas.microsoft.com/office/powerpoint/2010/main" val="3874646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84D760-00E7-4AEC-BC89-8A64AD19C404}" type="datetimeFigureOut">
              <a:rPr lang="en-US" smtClean="0"/>
              <a:pPr/>
              <a:t>9/21/2012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2646370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4D760-00E7-4AEC-BC89-8A64AD19C404}" type="datetimeFigureOut">
              <a:rPr lang="en-US" smtClean="0"/>
              <a:pPr/>
              <a:t>9/21/2012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931832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4D760-00E7-4AEC-BC89-8A64AD19C404}" type="datetimeFigureOut">
              <a:rPr lang="en-US" smtClean="0"/>
              <a:pPr/>
              <a:t>9/21/2012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1408560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4D760-00E7-4AEC-BC89-8A64AD19C404}" type="datetimeFigureOut">
              <a:rPr lang="en-US" smtClean="0"/>
              <a:pPr/>
              <a:t>9/21/2012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26203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84D760-00E7-4AEC-BC89-8A64AD19C404}" type="datetimeFigureOut">
              <a:rPr lang="en-US" smtClean="0"/>
              <a:pPr/>
              <a:t>9/21/2012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51618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84D760-00E7-4AEC-BC89-8A64AD19C404}" type="datetimeFigureOut">
              <a:rPr lang="en-US" smtClean="0"/>
              <a:pPr/>
              <a:t>9/21/2012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2455543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84D760-00E7-4AEC-BC89-8A64AD19C404}" type="datetimeFigureOut">
              <a:rPr lang="en-US" smtClean="0"/>
              <a:pPr/>
              <a:t>9/21/2012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1351830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84D760-00E7-4AEC-BC89-8A64AD19C404}" type="datetimeFigureOut">
              <a:rPr lang="en-US" smtClean="0"/>
              <a:pPr/>
              <a:t>9/21/2012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2455318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84D760-00E7-4AEC-BC89-8A64AD19C404}" type="datetimeFigureOut">
              <a:rPr lang="en-US" smtClean="0"/>
              <a:pPr/>
              <a:t>9/21/2012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2732417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84D760-00E7-4AEC-BC89-8A64AD19C404}" type="datetimeFigureOut">
              <a:rPr lang="en-US" smtClean="0"/>
              <a:pPr/>
              <a:t>9/21/2012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118864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84D760-00E7-4AEC-BC89-8A64AD19C404}" type="datetimeFigureOut">
              <a:rPr lang="en-US" smtClean="0"/>
              <a:pPr/>
              <a:t>9/21/2012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C1A08-CF0F-4151-A066-7591ADAF07EB}" type="slidenum">
              <a:rPr lang="en-US" smtClean="0"/>
              <a:pPr/>
              <a:t>‹#›</a:t>
            </a:fld>
            <a:endParaRPr lang="en-US"/>
          </a:p>
        </p:txBody>
      </p:sp>
    </p:spTree>
    <p:extLst>
      <p:ext uri="{BB962C8B-B14F-4D97-AF65-F5344CB8AC3E}">
        <p14:creationId xmlns:p14="http://schemas.microsoft.com/office/powerpoint/2010/main" val="313084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84D760-00E7-4AEC-BC89-8A64AD19C404}" type="datetimeFigureOut">
              <a:rPr lang="en-US" smtClean="0"/>
              <a:pPr/>
              <a:t>9/21/2012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C1A08-CF0F-4151-A066-7591ADAF07EB}" type="slidenum">
              <a:rPr lang="en-US" smtClean="0"/>
              <a:pPr/>
              <a:t>‹#›</a:t>
            </a:fld>
            <a:endParaRPr lang="en-US"/>
          </a:p>
        </p:txBody>
      </p:sp>
    </p:spTree>
    <p:extLst>
      <p:ext uri="{BB962C8B-B14F-4D97-AF65-F5344CB8AC3E}">
        <p14:creationId xmlns:p14="http://schemas.microsoft.com/office/powerpoint/2010/main" val="2844733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dirty="0" smtClean="0"/>
              <a:t>2CUL Technical Services Integration</a:t>
            </a:r>
          </a:p>
          <a:p>
            <a:pPr marL="0" indent="0" algn="ctr">
              <a:buNone/>
            </a:pPr>
            <a:r>
              <a:rPr lang="en-US" dirty="0" smtClean="0"/>
              <a:t>TSI</a:t>
            </a:r>
          </a:p>
          <a:p>
            <a:pPr marL="0" indent="0" algn="ctr">
              <a:buNone/>
            </a:pPr>
            <a:endParaRPr lang="en-US" dirty="0"/>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975" y="3200400"/>
            <a:ext cx="2943225"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3124200"/>
            <a:ext cx="24384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35430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Ithaca is very rural</a:t>
            </a:r>
            <a:endParaRPr lang="en-US" sz="3200" dirty="0"/>
          </a:p>
        </p:txBody>
      </p:sp>
      <p:sp>
        <p:nvSpPr>
          <p:cNvPr id="3" name="Content Placeholder 2"/>
          <p:cNvSpPr>
            <a:spLocks noGrp="1"/>
          </p:cNvSpPr>
          <p:nvPr>
            <p:ph idx="1"/>
          </p:nvPr>
        </p:nvSpPr>
        <p:spPr/>
        <p:txBody>
          <a:bodyPr/>
          <a:lstStyle/>
          <a:p>
            <a:endParaRPr lang="en-US" dirty="0"/>
          </a:p>
        </p:txBody>
      </p:sp>
      <p:pic>
        <p:nvPicPr>
          <p:cNvPr id="5122" name="Picture 2" descr="C:\Users\kh33\AppData\Local\Temp\photo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1562100"/>
            <a:ext cx="5943600" cy="44577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6248400"/>
            <a:ext cx="8229600" cy="307777"/>
          </a:xfrm>
          <a:prstGeom prst="rect">
            <a:avLst/>
          </a:prstGeom>
          <a:noFill/>
        </p:spPr>
        <p:txBody>
          <a:bodyPr wrap="square" rtlCol="0">
            <a:spAutoFit/>
          </a:bodyPr>
          <a:lstStyle/>
          <a:p>
            <a:r>
              <a:rPr lang="en-US" sz="1400" dirty="0" smtClean="0"/>
              <a:t>One doesn’t even need to go off campus to see vineyards and apple orchards.</a:t>
            </a:r>
            <a:endParaRPr lang="en-US" sz="1400" dirty="0"/>
          </a:p>
        </p:txBody>
      </p:sp>
    </p:spTree>
    <p:extLst>
      <p:ext uri="{BB962C8B-B14F-4D97-AF65-F5344CB8AC3E}">
        <p14:creationId xmlns:p14="http://schemas.microsoft.com/office/powerpoint/2010/main" val="4029218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Questions?</a:t>
            </a:r>
            <a:endParaRPr lang="en-US" sz="3200" dirty="0"/>
          </a:p>
        </p:txBody>
      </p:sp>
      <p:sp>
        <p:nvSpPr>
          <p:cNvPr id="3" name="Content Placeholder 2"/>
          <p:cNvSpPr>
            <a:spLocks noGrp="1"/>
          </p:cNvSpPr>
          <p:nvPr>
            <p:ph idx="1"/>
          </p:nvPr>
        </p:nvSpPr>
        <p:spPr/>
        <p:txBody>
          <a:bodyPr/>
          <a:lstStyle/>
          <a:p>
            <a:endParaRPr lang="en-US"/>
          </a:p>
        </p:txBody>
      </p:sp>
      <p:pic>
        <p:nvPicPr>
          <p:cNvPr id="4098" name="Picture 2" descr="C:\Users\kh33\AppData\Local\Temp\photo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600200"/>
            <a:ext cx="5410200" cy="450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195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Credits:  slides 9, 10, 11 from Colleen Major</a:t>
            </a:r>
          </a:p>
          <a:p>
            <a:r>
              <a:rPr lang="en-US" dirty="0" smtClean="0"/>
              <a:t>Slide 8 from Adam Chandler</a:t>
            </a:r>
          </a:p>
          <a:p>
            <a:r>
              <a:rPr lang="en-US" dirty="0" smtClean="0"/>
              <a:t>Other images from </a:t>
            </a:r>
            <a:r>
              <a:rPr lang="en-US" smtClean="0"/>
              <a:t>public domain</a:t>
            </a:r>
            <a:endParaRPr lang="en-US" dirty="0"/>
          </a:p>
        </p:txBody>
      </p:sp>
    </p:spTree>
    <p:extLst>
      <p:ext uri="{BB962C8B-B14F-4D97-AF65-F5344CB8AC3E}">
        <p14:creationId xmlns:p14="http://schemas.microsoft.com/office/powerpoint/2010/main" val="1901112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4400" dirty="0" smtClean="0"/>
              <a:t>TSI Steering Committee shall be formed to oversee the process whereby Columbia and Cornell Technical Services unify operations as far as possible while identifying local practices and workflows that must remain institution specific.</a:t>
            </a:r>
            <a:endParaRPr lang="en-US" sz="4400" dirty="0"/>
          </a:p>
        </p:txBody>
      </p:sp>
    </p:spTree>
    <p:extLst>
      <p:ext uri="{BB962C8B-B14F-4D97-AF65-F5344CB8AC3E}">
        <p14:creationId xmlns:p14="http://schemas.microsoft.com/office/powerpoint/2010/main" val="2357774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sz="4800" b="1" dirty="0"/>
              <a:t>TSI Steering Committee</a:t>
            </a:r>
            <a:endParaRPr lang="en-US" sz="4800" dirty="0"/>
          </a:p>
        </p:txBody>
      </p:sp>
      <p:sp>
        <p:nvSpPr>
          <p:cNvPr id="4" name="Content Placeholder 3"/>
          <p:cNvSpPr>
            <a:spLocks noGrp="1"/>
          </p:cNvSpPr>
          <p:nvPr>
            <p:ph idx="1"/>
          </p:nvPr>
        </p:nvSpPr>
        <p:spPr/>
        <p:txBody>
          <a:bodyPr>
            <a:normAutofit/>
          </a:bodyPr>
          <a:lstStyle/>
          <a:p>
            <a:r>
              <a:rPr lang="en-US" sz="3600" b="1" dirty="0" smtClean="0">
                <a:solidFill>
                  <a:srgbClr val="0070C0"/>
                </a:solidFill>
              </a:rPr>
              <a:t>Kate Harcourt </a:t>
            </a:r>
            <a:r>
              <a:rPr lang="en-US" sz="3600" b="1" dirty="0" smtClean="0"/>
              <a:t>&amp; </a:t>
            </a:r>
            <a:r>
              <a:rPr lang="en-US" sz="3600" b="1" dirty="0" smtClean="0">
                <a:solidFill>
                  <a:srgbClr val="FF0000"/>
                </a:solidFill>
              </a:rPr>
              <a:t>Jim LeBlanc</a:t>
            </a:r>
            <a:r>
              <a:rPr lang="en-US" sz="3600" b="1" dirty="0" smtClean="0"/>
              <a:t>, Co-Chairs</a:t>
            </a:r>
          </a:p>
          <a:p>
            <a:r>
              <a:rPr lang="en-US" sz="3600" b="1" dirty="0" smtClean="0">
                <a:solidFill>
                  <a:srgbClr val="FF0000"/>
                </a:solidFill>
              </a:rPr>
              <a:t>Adam Chandler</a:t>
            </a:r>
          </a:p>
          <a:p>
            <a:r>
              <a:rPr lang="en-US" sz="3600" b="1" dirty="0" smtClean="0">
                <a:solidFill>
                  <a:srgbClr val="0070C0"/>
                </a:solidFill>
              </a:rPr>
              <a:t>Colleen Major</a:t>
            </a:r>
          </a:p>
          <a:p>
            <a:r>
              <a:rPr lang="en-US" sz="3600" b="1" dirty="0" smtClean="0">
                <a:solidFill>
                  <a:srgbClr val="FF0000"/>
                </a:solidFill>
              </a:rPr>
              <a:t>Boaz </a:t>
            </a:r>
            <a:r>
              <a:rPr lang="en-US" sz="3600" b="1" dirty="0" err="1" smtClean="0">
                <a:solidFill>
                  <a:srgbClr val="FF0000"/>
                </a:solidFill>
              </a:rPr>
              <a:t>Nadav</a:t>
            </a:r>
            <a:r>
              <a:rPr lang="en-US" sz="3600" b="1" dirty="0" smtClean="0">
                <a:solidFill>
                  <a:srgbClr val="FF0000"/>
                </a:solidFill>
              </a:rPr>
              <a:t>-Manes</a:t>
            </a:r>
          </a:p>
          <a:p>
            <a:r>
              <a:rPr lang="en-US" sz="3600" b="1" dirty="0" smtClean="0">
                <a:solidFill>
                  <a:srgbClr val="0070C0"/>
                </a:solidFill>
              </a:rPr>
              <a:t>Robert </a:t>
            </a:r>
            <a:r>
              <a:rPr lang="en-US" sz="3600" b="1" dirty="0" err="1">
                <a:solidFill>
                  <a:srgbClr val="0070C0"/>
                </a:solidFill>
              </a:rPr>
              <a:t>R</a:t>
            </a:r>
            <a:r>
              <a:rPr lang="en-US" sz="3600" b="1" dirty="0" err="1" smtClean="0">
                <a:solidFill>
                  <a:srgbClr val="0070C0"/>
                </a:solidFill>
              </a:rPr>
              <a:t>endall</a:t>
            </a:r>
            <a:endParaRPr lang="en-US" sz="3600" dirty="0">
              <a:solidFill>
                <a:srgbClr val="0070C0"/>
              </a:solidFill>
            </a:endParaRPr>
          </a:p>
        </p:txBody>
      </p:sp>
    </p:spTree>
    <p:extLst>
      <p:ext uri="{BB962C8B-B14F-4D97-AF65-F5344CB8AC3E}">
        <p14:creationId xmlns:p14="http://schemas.microsoft.com/office/powerpoint/2010/main" val="2792306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Changing established cultures won’t be easy</a:t>
            </a:r>
            <a:endParaRPr lang="en-US" sz="3200" dirty="0"/>
          </a:p>
        </p:txBody>
      </p:sp>
      <p:sp>
        <p:nvSpPr>
          <p:cNvPr id="3" name="Content Placeholder 2"/>
          <p:cNvSpPr>
            <a:spLocks noGrp="1"/>
          </p:cNvSpPr>
          <p:nvPr>
            <p:ph idx="1"/>
          </p:nvPr>
        </p:nvSpPr>
        <p:spPr/>
        <p:txBody>
          <a:bodyPr/>
          <a:lstStyle/>
          <a:p>
            <a:endParaRPr lang="en-US" dirty="0"/>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1" y="2828924"/>
            <a:ext cx="7239000"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8684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a:bodyPr>
          <a:lstStyle/>
          <a:p>
            <a:pPr algn="l"/>
            <a:r>
              <a:rPr lang="en-US" sz="3200" dirty="0" smtClean="0"/>
              <a:t>Our goal will be to be prepared for a shared system</a:t>
            </a:r>
            <a:endParaRPr lang="en-US" sz="3200" dirty="0"/>
          </a:p>
        </p:txBody>
      </p:sp>
      <p:sp>
        <p:nvSpPr>
          <p:cNvPr id="3" name="Content Placeholder 2"/>
          <p:cNvSpPr>
            <a:spLocks noGrp="1"/>
          </p:cNvSpPr>
          <p:nvPr>
            <p:ph idx="1"/>
          </p:nvPr>
        </p:nvSpPr>
        <p:spPr/>
        <p:txBody>
          <a:bodyPr/>
          <a:lstStyle/>
          <a:p>
            <a:endParaRPr lang="en-US" dirty="0"/>
          </a:p>
        </p:txBody>
      </p:sp>
      <p:pic>
        <p:nvPicPr>
          <p:cNvPr id="1229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752600"/>
            <a:ext cx="80010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362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pPr algn="l"/>
            <a:r>
              <a:rPr lang="en-US" sz="3200" dirty="0" smtClean="0"/>
              <a:t>Road Trips!</a:t>
            </a:r>
            <a:endParaRPr lang="en-US" sz="3200" dirty="0"/>
          </a:p>
        </p:txBody>
      </p:sp>
      <p:sp>
        <p:nvSpPr>
          <p:cNvPr id="9" name="Content Placeholder 8"/>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1676400"/>
            <a:ext cx="60960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5073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Olin Library which is the main campus library</a:t>
            </a:r>
            <a:endParaRPr lang="en-US" sz="3200" dirty="0"/>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850" y="1600200"/>
            <a:ext cx="69723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8367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sz="3200" dirty="0" smtClean="0"/>
              <a:t>Cornell Technical </a:t>
            </a:r>
            <a:r>
              <a:rPr lang="en-US" sz="3200" dirty="0"/>
              <a:t>S</a:t>
            </a:r>
            <a:r>
              <a:rPr lang="en-US" sz="3200" dirty="0" smtClean="0"/>
              <a:t>ervices looks very similar.</a:t>
            </a:r>
            <a:endParaRPr lang="en-US" sz="3200" dirty="0"/>
          </a:p>
        </p:txBody>
      </p:sp>
      <p:sp>
        <p:nvSpPr>
          <p:cNvPr id="8" name="TextBox 7"/>
          <p:cNvSpPr txBox="1"/>
          <p:nvPr/>
        </p:nvSpPr>
        <p:spPr>
          <a:xfrm>
            <a:off x="457200" y="6019800"/>
            <a:ext cx="8001000" cy="307777"/>
          </a:xfrm>
          <a:prstGeom prst="rect">
            <a:avLst/>
          </a:prstGeom>
          <a:noFill/>
        </p:spPr>
        <p:txBody>
          <a:bodyPr wrap="square" rtlCol="0">
            <a:spAutoFit/>
          </a:bodyPr>
          <a:lstStyle/>
          <a:p>
            <a:r>
              <a:rPr lang="en-US" sz="1400" dirty="0" smtClean="0"/>
              <a:t>However out of sight to the right are full length picture windows with views of campus and Cayuga Lake!</a:t>
            </a:r>
            <a:endParaRPr lang="en-US" sz="1400" dirty="0"/>
          </a:p>
        </p:txBody>
      </p:sp>
      <p:pic>
        <p:nvPicPr>
          <p:cNvPr id="1026" name="Picture 2" descr="C:\Users\kh33\Pictures\TSI in Olin 110_c.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1219200"/>
            <a:ext cx="5928851"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57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Breaks and lunch hours are quite different!</a:t>
            </a:r>
            <a:endParaRPr lang="en-US" sz="3200" dirty="0"/>
          </a:p>
        </p:txBody>
      </p:sp>
      <p:pic>
        <p:nvPicPr>
          <p:cNvPr id="5" name="Content Placeholder 4" descr="OlinTerrace.JPG"/>
          <p:cNvPicPr>
            <a:picLocks noGrp="1" noChangeAspect="1"/>
          </p:cNvPicPr>
          <p:nvPr>
            <p:ph idx="1"/>
          </p:nvPr>
        </p:nvPicPr>
        <p:blipFill>
          <a:blip r:embed="rId3" cstate="print"/>
          <a:stretch>
            <a:fillRect/>
          </a:stretch>
        </p:blipFill>
        <p:spPr>
          <a:xfrm>
            <a:off x="1554691" y="1600200"/>
            <a:ext cx="6034617" cy="4525963"/>
          </a:xfrm>
        </p:spPr>
      </p:pic>
    </p:spTree>
    <p:extLst>
      <p:ext uri="{BB962C8B-B14F-4D97-AF65-F5344CB8AC3E}">
        <p14:creationId xmlns:p14="http://schemas.microsoft.com/office/powerpoint/2010/main" val="3025575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TotalTime>
  <Words>784</Words>
  <Application>Microsoft Office PowerPoint</Application>
  <PresentationFormat>On-screen Show (4:3)</PresentationFormat>
  <Paragraphs>44</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TSI Steering Committee</vt:lpstr>
      <vt:lpstr>Changing established cultures won’t be easy</vt:lpstr>
      <vt:lpstr>Our goal will be to be prepared for a shared system</vt:lpstr>
      <vt:lpstr>Road Trips!</vt:lpstr>
      <vt:lpstr>Olin Library which is the main campus library</vt:lpstr>
      <vt:lpstr>Cornell Technical Services looks very similar.</vt:lpstr>
      <vt:lpstr>Breaks and lunch hours are quite different!</vt:lpstr>
      <vt:lpstr>Ithaca is very rural</vt:lpstr>
      <vt:lpstr>Questions?</vt:lpstr>
      <vt:lpstr>PowerPoint Presentation</vt:lpstr>
    </vt:vector>
  </TitlesOfParts>
  <Company>LITO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kh33</dc:creator>
  <cp:lastModifiedBy>kh33</cp:lastModifiedBy>
  <cp:revision>31</cp:revision>
  <cp:lastPrinted>2012-09-17T14:29:49Z</cp:lastPrinted>
  <dcterms:created xsi:type="dcterms:W3CDTF">2012-09-13T22:05:31Z</dcterms:created>
  <dcterms:modified xsi:type="dcterms:W3CDTF">2012-09-21T21:08:38Z</dcterms:modified>
</cp:coreProperties>
</file>