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2" r:id="rId2"/>
    <p:sldId id="265" r:id="rId3"/>
    <p:sldId id="266" r:id="rId4"/>
    <p:sldId id="267" r:id="rId5"/>
    <p:sldId id="269" r:id="rId6"/>
    <p:sldId id="270" r:id="rId7"/>
    <p:sldId id="271" r:id="rId8"/>
    <p:sldId id="275" r:id="rId9"/>
    <p:sldId id="257" r:id="rId10"/>
    <p:sldId id="268" r:id="rId11"/>
    <p:sldId id="262" r:id="rId12"/>
    <p:sldId id="277" r:id="rId13"/>
    <p:sldId id="258" r:id="rId14"/>
    <p:sldId id="276" r:id="rId15"/>
    <p:sldId id="278" r:id="rId16"/>
    <p:sldId id="272" r:id="rId17"/>
    <p:sldId id="260" r:id="rId18"/>
    <p:sldId id="264" r:id="rId19"/>
    <p:sldId id="274" r:id="rId20"/>
    <p:sldId id="279" r:id="rId21"/>
    <p:sldId id="280" r:id="rId22"/>
    <p:sldId id="281" r:id="rId23"/>
    <p:sldId id="26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8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5411E8-24A9-4B68-B920-766568B3701A}" type="datetimeFigureOut">
              <a:rPr lang="en-US" smtClean="0"/>
              <a:pPr/>
              <a:t>5/21/2013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48B642-6782-4B20-97FF-1EA52A39FD72}" type="slidenum">
              <a:rPr lang="en-US" smtClean="0"/>
              <a:pPr/>
              <a:t>‹#›</a:t>
            </a:fld>
            <a:endParaRPr lang="en-US"/>
          </a:p>
        </p:txBody>
      </p:sp>
    </p:spTree>
    <p:extLst>
      <p:ext uri="{BB962C8B-B14F-4D97-AF65-F5344CB8AC3E}">
        <p14:creationId xmlns:p14="http://schemas.microsoft.com/office/powerpoint/2010/main" val="862362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44CCC4F7-229E-E14E-A2B6-AA65E6CE55A9}" type="slidenum">
              <a:rPr lang="en-US">
                <a:latin typeface="Arial" pitchFamily="27" charset="0"/>
                <a:ea typeface="Arial" pitchFamily="27" charset="0"/>
                <a:cs typeface="Arial" pitchFamily="27" charset="0"/>
              </a:rPr>
              <a:pPr/>
              <a:t>1</a:t>
            </a:fld>
            <a:endParaRPr lang="en-US">
              <a:latin typeface="Arial" pitchFamily="27" charset="0"/>
              <a:ea typeface="Arial" pitchFamily="27" charset="0"/>
              <a:cs typeface="Arial" pitchFamily="27" charset="0"/>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27" charset="0"/>
              <a:ea typeface="ＭＳ Ｐゴシック" pitchFamily="27" charset="-128"/>
              <a:cs typeface="ＭＳ Ｐゴシック" pitchFamily="27"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have just finished the final year of a 3 year Mellon grant to explore deep collaboration between Columbia and Cornell. During that time there were some notable accomplishments in technical services. Sarah Elman and others implemented a shared Chinese purchasing/shelf ready plan. POOF which is an enhanced version of our OOF is going live at CU now. Cornell has cataloged Korean and Turkish books for us and we have done some web-archiving for them.  We worked with Ex </a:t>
            </a:r>
            <a:r>
              <a:rPr lang="en-US" baseline="0" dirty="0" err="1" smtClean="0"/>
              <a:t>Libris</a:t>
            </a:r>
            <a:r>
              <a:rPr lang="en-US" baseline="0" dirty="0" smtClean="0"/>
              <a:t> on a design for a shared LMS (library management system)  since real efficiencies can only be gained when we work in a shared system. </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9</a:t>
            </a:fld>
            <a:endParaRPr lang="en-US"/>
          </a:p>
        </p:txBody>
      </p:sp>
    </p:spTree>
    <p:extLst>
      <p:ext uri="{BB962C8B-B14F-4D97-AF65-F5344CB8AC3E}">
        <p14:creationId xmlns:p14="http://schemas.microsoft.com/office/powerpoint/2010/main" val="3718790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Harmonizing workflows and changing</a:t>
            </a:r>
            <a:r>
              <a:rPr lang="en-US" baseline="0" dirty="0" smtClean="0"/>
              <a:t> established cultures </a:t>
            </a:r>
            <a:r>
              <a:rPr lang="en-US" dirty="0" smtClean="0"/>
              <a:t>won’t be easy. Both</a:t>
            </a:r>
            <a:r>
              <a:rPr lang="en-US" baseline="0" dirty="0" smtClean="0"/>
              <a:t> libraries have worked long and hard to build efficient workflows and have a lot invested in them. Integration involves compromise and sometimes the lion will win and sometimes it will be the bear. Or the best solution for 2CUL may not seem to be a clear win for either at first.  It may also appear to you that there is a kind of standoff where not much is happening. Much of the teams’ work will be theoretical or take place in small pilot projects until we have a shared workspace.</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13</a:t>
            </a:fld>
            <a:endParaRPr lang="en-US"/>
          </a:p>
        </p:txBody>
      </p:sp>
    </p:spTree>
    <p:extLst>
      <p:ext uri="{BB962C8B-B14F-4D97-AF65-F5344CB8AC3E}">
        <p14:creationId xmlns:p14="http://schemas.microsoft.com/office/powerpoint/2010/main" val="3824583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a:t>
            </a:r>
            <a:r>
              <a:rPr lang="en-US" baseline="0" dirty="0" smtClean="0"/>
              <a:t> goal will be to be prepared for a shared system and a shared organizational structure as early as 2015.  Benefits for both libraries include increased language and subject expertise, the elimination if redundant tasks (especially those that can be done remotely), more clout in negotiating with vendors and most of all, the means to reallocate savings and staff resources into what we can’t do now. For example, the $70,000 Rob Davis saved in de-duping Slavic titles was spent on rare and unique materials neither library could have afforded otherwise.</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14</a:t>
            </a:fld>
            <a:endParaRPr lang="en-US"/>
          </a:p>
        </p:txBody>
      </p:sp>
    </p:spTree>
    <p:extLst>
      <p:ext uri="{BB962C8B-B14F-4D97-AF65-F5344CB8AC3E}">
        <p14:creationId xmlns:p14="http://schemas.microsoft.com/office/powerpoint/2010/main" val="917886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how will we work? Geography is a challenge and Ithaca is said to be centrally isolated. It is 5 hours by bus from NYC.  The team plans many </a:t>
            </a:r>
            <a:r>
              <a:rPr lang="en-US" baseline="0" dirty="0" err="1" smtClean="0"/>
              <a:t>skype</a:t>
            </a:r>
            <a:r>
              <a:rPr lang="en-US" baseline="0" dirty="0" smtClean="0"/>
              <a:t> and conference calls as well as several face to face visits each year. We just took a 2 day trip to Ithaca and you may see the Cornell folks here in November.</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17</a:t>
            </a:fld>
            <a:endParaRPr lang="en-US"/>
          </a:p>
        </p:txBody>
      </p:sp>
    </p:spTree>
    <p:extLst>
      <p:ext uri="{BB962C8B-B14F-4D97-AF65-F5344CB8AC3E}">
        <p14:creationId xmlns:p14="http://schemas.microsoft.com/office/powerpoint/2010/main" val="86665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Breaks</a:t>
            </a:r>
            <a:r>
              <a:rPr lang="en-US" baseline="0" dirty="0" smtClean="0"/>
              <a:t> and lunch hours are quite different!</a:t>
            </a:r>
            <a:endParaRPr lang="en-US" dirty="0"/>
          </a:p>
        </p:txBody>
      </p:sp>
      <p:sp>
        <p:nvSpPr>
          <p:cNvPr id="4" name="Slide Number Placeholder 3"/>
          <p:cNvSpPr>
            <a:spLocks noGrp="1"/>
          </p:cNvSpPr>
          <p:nvPr>
            <p:ph type="sldNum" sz="quarter" idx="10"/>
          </p:nvPr>
        </p:nvSpPr>
        <p:spPr/>
        <p:txBody>
          <a:bodyPr/>
          <a:lstStyle/>
          <a:p>
            <a:fld id="{6F52D34D-242F-485C-957B-A33ED3FD93BA}" type="slidenum">
              <a:rPr lang="en-US" smtClean="0"/>
              <a:pPr/>
              <a:t>23</a:t>
            </a:fld>
            <a:endParaRPr lang="en-US"/>
          </a:p>
        </p:txBody>
      </p:sp>
    </p:spTree>
    <p:extLst>
      <p:ext uri="{BB962C8B-B14F-4D97-AF65-F5344CB8AC3E}">
        <p14:creationId xmlns:p14="http://schemas.microsoft.com/office/powerpoint/2010/main" val="3874646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2065F6-8361-4C7A-9B9D-E090333FD476}"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3ACFE-9A3F-4F93-9A69-7DF3ED566369}" type="slidenum">
              <a:rPr lang="en-US" smtClean="0"/>
              <a:pPr/>
              <a:t>‹#›</a:t>
            </a:fld>
            <a:endParaRPr lang="en-US"/>
          </a:p>
        </p:txBody>
      </p:sp>
    </p:spTree>
    <p:extLst>
      <p:ext uri="{BB962C8B-B14F-4D97-AF65-F5344CB8AC3E}">
        <p14:creationId xmlns:p14="http://schemas.microsoft.com/office/powerpoint/2010/main" val="770351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2065F6-8361-4C7A-9B9D-E090333FD476}"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3ACFE-9A3F-4F93-9A69-7DF3ED566369}" type="slidenum">
              <a:rPr lang="en-US" smtClean="0"/>
              <a:pPr/>
              <a:t>‹#›</a:t>
            </a:fld>
            <a:endParaRPr lang="en-US"/>
          </a:p>
        </p:txBody>
      </p:sp>
    </p:spTree>
    <p:extLst>
      <p:ext uri="{BB962C8B-B14F-4D97-AF65-F5344CB8AC3E}">
        <p14:creationId xmlns:p14="http://schemas.microsoft.com/office/powerpoint/2010/main" val="3910915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2065F6-8361-4C7A-9B9D-E090333FD476}"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3ACFE-9A3F-4F93-9A69-7DF3ED566369}" type="slidenum">
              <a:rPr lang="en-US" smtClean="0"/>
              <a:pPr/>
              <a:t>‹#›</a:t>
            </a:fld>
            <a:endParaRPr lang="en-US"/>
          </a:p>
        </p:txBody>
      </p:sp>
    </p:spTree>
    <p:extLst>
      <p:ext uri="{BB962C8B-B14F-4D97-AF65-F5344CB8AC3E}">
        <p14:creationId xmlns:p14="http://schemas.microsoft.com/office/powerpoint/2010/main" val="2365698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2065F6-8361-4C7A-9B9D-E090333FD476}"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3ACFE-9A3F-4F93-9A69-7DF3ED566369}" type="slidenum">
              <a:rPr lang="en-US" smtClean="0"/>
              <a:pPr/>
              <a:t>‹#›</a:t>
            </a:fld>
            <a:endParaRPr lang="en-US"/>
          </a:p>
        </p:txBody>
      </p:sp>
    </p:spTree>
    <p:extLst>
      <p:ext uri="{BB962C8B-B14F-4D97-AF65-F5344CB8AC3E}">
        <p14:creationId xmlns:p14="http://schemas.microsoft.com/office/powerpoint/2010/main" val="3577435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2065F6-8361-4C7A-9B9D-E090333FD476}"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A3ACFE-9A3F-4F93-9A69-7DF3ED566369}" type="slidenum">
              <a:rPr lang="en-US" smtClean="0"/>
              <a:pPr/>
              <a:t>‹#›</a:t>
            </a:fld>
            <a:endParaRPr lang="en-US"/>
          </a:p>
        </p:txBody>
      </p:sp>
    </p:spTree>
    <p:extLst>
      <p:ext uri="{BB962C8B-B14F-4D97-AF65-F5344CB8AC3E}">
        <p14:creationId xmlns:p14="http://schemas.microsoft.com/office/powerpoint/2010/main" val="1732819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2065F6-8361-4C7A-9B9D-E090333FD476}" type="datetimeFigureOut">
              <a:rPr lang="en-US" smtClean="0"/>
              <a:pPr/>
              <a:t>5/21/2013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A3ACFE-9A3F-4F93-9A69-7DF3ED566369}" type="slidenum">
              <a:rPr lang="en-US" smtClean="0"/>
              <a:pPr/>
              <a:t>‹#›</a:t>
            </a:fld>
            <a:endParaRPr lang="en-US"/>
          </a:p>
        </p:txBody>
      </p:sp>
    </p:spTree>
    <p:extLst>
      <p:ext uri="{BB962C8B-B14F-4D97-AF65-F5344CB8AC3E}">
        <p14:creationId xmlns:p14="http://schemas.microsoft.com/office/powerpoint/2010/main" val="278984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2065F6-8361-4C7A-9B9D-E090333FD476}" type="datetimeFigureOut">
              <a:rPr lang="en-US" smtClean="0"/>
              <a:pPr/>
              <a:t>5/21/2013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A3ACFE-9A3F-4F93-9A69-7DF3ED566369}" type="slidenum">
              <a:rPr lang="en-US" smtClean="0"/>
              <a:pPr/>
              <a:t>‹#›</a:t>
            </a:fld>
            <a:endParaRPr lang="en-US"/>
          </a:p>
        </p:txBody>
      </p:sp>
    </p:spTree>
    <p:extLst>
      <p:ext uri="{BB962C8B-B14F-4D97-AF65-F5344CB8AC3E}">
        <p14:creationId xmlns:p14="http://schemas.microsoft.com/office/powerpoint/2010/main" val="2082853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2065F6-8361-4C7A-9B9D-E090333FD476}" type="datetimeFigureOut">
              <a:rPr lang="en-US" smtClean="0"/>
              <a:pPr/>
              <a:t>5/21/2013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A3ACFE-9A3F-4F93-9A69-7DF3ED566369}" type="slidenum">
              <a:rPr lang="en-US" smtClean="0"/>
              <a:pPr/>
              <a:t>‹#›</a:t>
            </a:fld>
            <a:endParaRPr lang="en-US"/>
          </a:p>
        </p:txBody>
      </p:sp>
    </p:spTree>
    <p:extLst>
      <p:ext uri="{BB962C8B-B14F-4D97-AF65-F5344CB8AC3E}">
        <p14:creationId xmlns:p14="http://schemas.microsoft.com/office/powerpoint/2010/main" val="171218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2065F6-8361-4C7A-9B9D-E090333FD476}" type="datetimeFigureOut">
              <a:rPr lang="en-US" smtClean="0"/>
              <a:pPr/>
              <a:t>5/21/2013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A3ACFE-9A3F-4F93-9A69-7DF3ED566369}" type="slidenum">
              <a:rPr lang="en-US" smtClean="0"/>
              <a:pPr/>
              <a:t>‹#›</a:t>
            </a:fld>
            <a:endParaRPr lang="en-US"/>
          </a:p>
        </p:txBody>
      </p:sp>
    </p:spTree>
    <p:extLst>
      <p:ext uri="{BB962C8B-B14F-4D97-AF65-F5344CB8AC3E}">
        <p14:creationId xmlns:p14="http://schemas.microsoft.com/office/powerpoint/2010/main" val="2023030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2065F6-8361-4C7A-9B9D-E090333FD476}" type="datetimeFigureOut">
              <a:rPr lang="en-US" smtClean="0"/>
              <a:pPr/>
              <a:t>5/21/2013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A3ACFE-9A3F-4F93-9A69-7DF3ED566369}" type="slidenum">
              <a:rPr lang="en-US" smtClean="0"/>
              <a:pPr/>
              <a:t>‹#›</a:t>
            </a:fld>
            <a:endParaRPr lang="en-US"/>
          </a:p>
        </p:txBody>
      </p:sp>
    </p:spTree>
    <p:extLst>
      <p:ext uri="{BB962C8B-B14F-4D97-AF65-F5344CB8AC3E}">
        <p14:creationId xmlns:p14="http://schemas.microsoft.com/office/powerpoint/2010/main" val="1219046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2065F6-8361-4C7A-9B9D-E090333FD476}" type="datetimeFigureOut">
              <a:rPr lang="en-US" smtClean="0"/>
              <a:pPr/>
              <a:t>5/21/2013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A3ACFE-9A3F-4F93-9A69-7DF3ED566369}" type="slidenum">
              <a:rPr lang="en-US" smtClean="0"/>
              <a:pPr/>
              <a:t>‹#›</a:t>
            </a:fld>
            <a:endParaRPr lang="en-US"/>
          </a:p>
        </p:txBody>
      </p:sp>
    </p:spTree>
    <p:extLst>
      <p:ext uri="{BB962C8B-B14F-4D97-AF65-F5344CB8AC3E}">
        <p14:creationId xmlns:p14="http://schemas.microsoft.com/office/powerpoint/2010/main" val="4076378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2065F6-8361-4C7A-9B9D-E090333FD476}" type="datetimeFigureOut">
              <a:rPr lang="en-US" smtClean="0"/>
              <a:pPr/>
              <a:t>5/21/2013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A3ACFE-9A3F-4F93-9A69-7DF3ED566369}" type="slidenum">
              <a:rPr lang="en-US" smtClean="0"/>
              <a:pPr/>
              <a:t>‹#›</a:t>
            </a:fld>
            <a:endParaRPr lang="en-US"/>
          </a:p>
        </p:txBody>
      </p:sp>
    </p:spTree>
    <p:extLst>
      <p:ext uri="{BB962C8B-B14F-4D97-AF65-F5344CB8AC3E}">
        <p14:creationId xmlns:p14="http://schemas.microsoft.com/office/powerpoint/2010/main" val="3721234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subTitle" idx="1"/>
          </p:nvPr>
        </p:nvSpPr>
        <p:spPr>
          <a:xfrm>
            <a:off x="1143000" y="4038600"/>
            <a:ext cx="8001000" cy="1981200"/>
          </a:xfrm>
        </p:spPr>
        <p:txBody>
          <a:bodyPr/>
          <a:lstStyle/>
          <a:p>
            <a:pPr eaLnBrk="1" hangingPunct="1">
              <a:buFont typeface="Wingdings" pitchFamily="27" charset="2"/>
              <a:buNone/>
            </a:pPr>
            <a:endParaRPr lang="en-US" sz="2800" dirty="0" smtClean="0">
              <a:solidFill>
                <a:schemeClr val="bg2"/>
              </a:solidFill>
              <a:ea typeface="ＭＳ Ｐゴシック" pitchFamily="27" charset="-128"/>
              <a:cs typeface="ＭＳ Ｐゴシック" pitchFamily="27" charset="-128"/>
            </a:endParaRPr>
          </a:p>
          <a:p>
            <a:pPr eaLnBrk="1" hangingPunct="1">
              <a:buFont typeface="Wingdings" pitchFamily="27" charset="2"/>
              <a:buNone/>
            </a:pPr>
            <a:r>
              <a:rPr lang="en-US" sz="3500" dirty="0" smtClean="0">
                <a:solidFill>
                  <a:schemeClr val="accent2">
                    <a:lumMod val="75000"/>
                  </a:schemeClr>
                </a:solidFill>
                <a:ea typeface="ＭＳ Ｐゴシック" pitchFamily="27" charset="-128"/>
                <a:cs typeface="ＭＳ Ｐゴシック" pitchFamily="27" charset="-128"/>
              </a:rPr>
              <a:t>Cornell/Columbia Collaboration</a:t>
            </a:r>
          </a:p>
          <a:p>
            <a:pPr eaLnBrk="1" hangingPunct="1">
              <a:buFont typeface="Wingdings" pitchFamily="27" charset="2"/>
              <a:buNone/>
            </a:pPr>
            <a:r>
              <a:rPr lang="en-US" sz="3500" dirty="0" smtClean="0">
                <a:solidFill>
                  <a:schemeClr val="accent2">
                    <a:lumMod val="75000"/>
                  </a:schemeClr>
                </a:solidFill>
                <a:ea typeface="ＭＳ Ｐゴシック" pitchFamily="27" charset="-128"/>
                <a:cs typeface="ＭＳ Ｐゴシック" pitchFamily="27" charset="-128"/>
              </a:rPr>
              <a:t>Update April 2013</a:t>
            </a:r>
            <a:endParaRPr lang="en-US" sz="3500" dirty="0">
              <a:solidFill>
                <a:schemeClr val="accent2">
                  <a:lumMod val="75000"/>
                </a:schemeClr>
              </a:solidFill>
              <a:ea typeface="ＭＳ Ｐゴシック" pitchFamily="27" charset="-128"/>
              <a:cs typeface="ＭＳ Ｐゴシック" pitchFamily="27" charset="-128"/>
            </a:endParaRPr>
          </a:p>
        </p:txBody>
      </p:sp>
      <p:pic>
        <p:nvPicPr>
          <p:cNvPr id="14339" name="Picture 6"/>
          <p:cNvPicPr>
            <a:picLocks noGrp="1" noChangeAspect="1" noChangeArrowheads="1"/>
          </p:cNvPicPr>
          <p:nvPr>
            <p:ph type="ctrTitle" idx="4294967295"/>
          </p:nvPr>
        </p:nvPicPr>
        <p:blipFill>
          <a:blip r:embed="rId3"/>
          <a:srcRect/>
          <a:stretch>
            <a:fillRect/>
          </a:stretch>
        </p:blipFill>
        <p:spPr>
          <a:xfrm>
            <a:off x="228600" y="152400"/>
            <a:ext cx="3276600" cy="1397000"/>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t>What technical services?</a:t>
            </a:r>
          </a:p>
        </p:txBody>
      </p:sp>
      <p:sp>
        <p:nvSpPr>
          <p:cNvPr id="25603" name="Content Placeholder 2"/>
          <p:cNvSpPr>
            <a:spLocks noGrp="1"/>
          </p:cNvSpPr>
          <p:nvPr>
            <p:ph idx="1"/>
          </p:nvPr>
        </p:nvSpPr>
        <p:spPr/>
        <p:txBody>
          <a:bodyPr>
            <a:normAutofit/>
          </a:bodyPr>
          <a:lstStyle/>
          <a:p>
            <a:pPr eaLnBrk="1" hangingPunct="1">
              <a:lnSpc>
                <a:spcPct val="80000"/>
              </a:lnSpc>
            </a:pPr>
            <a:r>
              <a:rPr lang="en-US" sz="2400" dirty="0"/>
              <a:t>Acquisitions</a:t>
            </a:r>
          </a:p>
          <a:p>
            <a:pPr eaLnBrk="1" hangingPunct="1">
              <a:lnSpc>
                <a:spcPct val="80000"/>
              </a:lnSpc>
            </a:pPr>
            <a:r>
              <a:rPr lang="en-US" sz="2400" dirty="0"/>
              <a:t>Cataloging</a:t>
            </a:r>
          </a:p>
          <a:p>
            <a:pPr eaLnBrk="1" hangingPunct="1">
              <a:lnSpc>
                <a:spcPct val="80000"/>
              </a:lnSpc>
            </a:pPr>
            <a:r>
              <a:rPr lang="en-US" sz="2400" dirty="0"/>
              <a:t>E-Resource management</a:t>
            </a:r>
          </a:p>
          <a:p>
            <a:pPr eaLnBrk="1" hangingPunct="1">
              <a:lnSpc>
                <a:spcPct val="80000"/>
              </a:lnSpc>
            </a:pPr>
            <a:r>
              <a:rPr lang="en-US" sz="2400" dirty="0"/>
              <a:t>Record Maintenance</a:t>
            </a:r>
          </a:p>
          <a:p>
            <a:pPr eaLnBrk="1" hangingPunct="1">
              <a:lnSpc>
                <a:spcPct val="80000"/>
              </a:lnSpc>
            </a:pPr>
            <a:r>
              <a:rPr lang="en-US" sz="2400" dirty="0"/>
              <a:t>Batch </a:t>
            </a:r>
            <a:r>
              <a:rPr lang="en-US" sz="2400" dirty="0" smtClean="0"/>
              <a:t>loading</a:t>
            </a:r>
          </a:p>
          <a:p>
            <a:pPr eaLnBrk="1" hangingPunct="1">
              <a:lnSpc>
                <a:spcPct val="80000"/>
              </a:lnSpc>
              <a:buNone/>
            </a:pPr>
            <a:r>
              <a:rPr lang="en-US" sz="2400" dirty="0" smtClean="0"/>
              <a:t>___________________________</a:t>
            </a:r>
          </a:p>
          <a:p>
            <a:pPr eaLnBrk="1" hangingPunct="1">
              <a:lnSpc>
                <a:spcPct val="80000"/>
              </a:lnSpc>
            </a:pPr>
            <a:r>
              <a:rPr lang="en-US" sz="2400" dirty="0"/>
              <a:t>Shelf processing</a:t>
            </a:r>
          </a:p>
          <a:p>
            <a:pPr eaLnBrk="1" hangingPunct="1">
              <a:lnSpc>
                <a:spcPct val="80000"/>
              </a:lnSpc>
            </a:pPr>
            <a:r>
              <a:rPr lang="en-US" sz="2400" dirty="0"/>
              <a:t>Remote storage transfers</a:t>
            </a:r>
          </a:p>
          <a:p>
            <a:pPr eaLnBrk="1" hangingPunct="1">
              <a:lnSpc>
                <a:spcPct val="80000"/>
              </a:lnSpc>
            </a:pPr>
            <a:r>
              <a:rPr lang="en-US" sz="2400" dirty="0"/>
              <a:t>Preservation reformatting</a:t>
            </a:r>
          </a:p>
          <a:p>
            <a:pPr eaLnBrk="1" hangingPunct="1">
              <a:lnSpc>
                <a:spcPct val="80000"/>
              </a:lnSpc>
            </a:pPr>
            <a:r>
              <a:rPr lang="en-US" sz="2400" dirty="0"/>
              <a:t>ILL/Document delivery</a:t>
            </a:r>
          </a:p>
        </p:txBody>
      </p:sp>
      <p:sp>
        <p:nvSpPr>
          <p:cNvPr id="2" name="Footer Placeholder 3"/>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dirty="0">
              <a:ea typeface="Arial" pitchFamily="-111" charset="0"/>
              <a:cs typeface="Arial" pitchFamily="-111"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85763" y="1239838"/>
            <a:ext cx="8448675" cy="1228725"/>
          </a:xfrm>
        </p:spPr>
        <p:txBody>
          <a:bodyPr/>
          <a:lstStyle/>
          <a:p>
            <a:pPr algn="ctr"/>
            <a:r>
              <a:rPr lang="en-US" sz="3600" smtClean="0"/>
              <a:t>Why Integrate Technical Services?</a:t>
            </a:r>
          </a:p>
        </p:txBody>
      </p:sp>
      <p:sp>
        <p:nvSpPr>
          <p:cNvPr id="14339" name="Content Placeholder 2"/>
          <p:cNvSpPr>
            <a:spLocks noGrp="1"/>
          </p:cNvSpPr>
          <p:nvPr>
            <p:ph idx="1"/>
          </p:nvPr>
        </p:nvSpPr>
        <p:spPr>
          <a:xfrm>
            <a:off x="423863" y="2622550"/>
            <a:ext cx="8258175" cy="3686175"/>
          </a:xfrm>
        </p:spPr>
        <p:txBody>
          <a:bodyPr>
            <a:normAutofit fontScale="92500" lnSpcReduction="10000"/>
          </a:bodyPr>
          <a:lstStyle/>
          <a:p>
            <a:r>
              <a:rPr lang="en-US" smtClean="0"/>
              <a:t>Increase scope of language &amp; subject expertise</a:t>
            </a:r>
          </a:p>
          <a:p>
            <a:r>
              <a:rPr lang="en-US" smtClean="0"/>
              <a:t>Eliminate redundant tasks</a:t>
            </a:r>
          </a:p>
          <a:p>
            <a:r>
              <a:rPr lang="en-US" smtClean="0"/>
              <a:t>Many TS tasks can be performed remotely</a:t>
            </a:r>
          </a:p>
          <a:p>
            <a:r>
              <a:rPr lang="en-US" smtClean="0"/>
              <a:t>20% of 2CUL staff works in technical services</a:t>
            </a:r>
          </a:p>
          <a:p>
            <a:r>
              <a:rPr lang="en-US" smtClean="0"/>
              <a:t>Potential for significant reallocation of resources</a:t>
            </a:r>
          </a:p>
          <a:p>
            <a:r>
              <a:rPr lang="en-US" smtClean="0"/>
              <a:t>Model for mainstreaming 2CUL more broadly across both institutions </a:t>
            </a:r>
          </a:p>
        </p:txBody>
      </p:sp>
    </p:spTree>
    <p:extLst>
      <p:ext uri="{BB962C8B-B14F-4D97-AF65-F5344CB8AC3E}">
        <p14:creationId xmlns:p14="http://schemas.microsoft.com/office/powerpoint/2010/main" val="2339799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fade">
                                      <p:cBhvr>
                                        <p:cTn id="12" dur="500"/>
                                        <p:tgtEl>
                                          <p:spTgt spid="143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fade">
                                      <p:cBhvr>
                                        <p:cTn id="17" dur="500"/>
                                        <p:tgtEl>
                                          <p:spTgt spid="143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4339">
                                            <p:txEl>
                                              <p:pRg st="3" end="3"/>
                                            </p:txEl>
                                          </p:spTgt>
                                        </p:tgtEl>
                                        <p:attrNameLst>
                                          <p:attrName>style.visibility</p:attrName>
                                        </p:attrNameLst>
                                      </p:cBhvr>
                                      <p:to>
                                        <p:strVal val="visible"/>
                                      </p:to>
                                    </p:set>
                                    <p:animEffect transition="in" filter="fade">
                                      <p:cBhvr>
                                        <p:cTn id="22" dur="500"/>
                                        <p:tgtEl>
                                          <p:spTgt spid="143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4339">
                                            <p:txEl>
                                              <p:pRg st="4" end="4"/>
                                            </p:txEl>
                                          </p:spTgt>
                                        </p:tgtEl>
                                        <p:attrNameLst>
                                          <p:attrName>style.visibility</p:attrName>
                                        </p:attrNameLst>
                                      </p:cBhvr>
                                      <p:to>
                                        <p:strVal val="visible"/>
                                      </p:to>
                                    </p:set>
                                    <p:animEffect transition="in" filter="fade">
                                      <p:cBhvr>
                                        <p:cTn id="27" dur="500"/>
                                        <p:tgtEl>
                                          <p:spTgt spid="1433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4339">
                                            <p:txEl>
                                              <p:pRg st="5" end="5"/>
                                            </p:txEl>
                                          </p:spTgt>
                                        </p:tgtEl>
                                        <p:attrNameLst>
                                          <p:attrName>style.visibility</p:attrName>
                                        </p:attrNameLst>
                                      </p:cBhvr>
                                      <p:to>
                                        <p:strVal val="visible"/>
                                      </p:to>
                                    </p:set>
                                    <p:animEffect transition="in" filter="fade">
                                      <p:cBhvr>
                                        <p:cTn id="32" dur="500"/>
                                        <p:tgtEl>
                                          <p:spTgt spid="14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Everybody’s Doing It</a:t>
            </a:r>
            <a:endParaRPr lang="en-US" dirty="0"/>
          </a:p>
        </p:txBody>
      </p:sp>
      <p:sp>
        <p:nvSpPr>
          <p:cNvPr id="3" name="Content Placeholder 2"/>
          <p:cNvSpPr>
            <a:spLocks noGrp="1"/>
          </p:cNvSpPr>
          <p:nvPr>
            <p:ph idx="1"/>
          </p:nvPr>
        </p:nvSpPr>
        <p:spPr/>
        <p:txBody>
          <a:bodyPr/>
          <a:lstStyle/>
          <a:p>
            <a:r>
              <a:rPr lang="en-US" dirty="0" smtClean="0"/>
              <a:t>Kenyon, Denison colleges (Ohio)</a:t>
            </a:r>
          </a:p>
          <a:p>
            <a:r>
              <a:rPr lang="en-US" dirty="0" smtClean="0"/>
              <a:t>New York Public, Brooklyn Public</a:t>
            </a:r>
          </a:p>
          <a:p>
            <a:r>
              <a:rPr lang="en-US" dirty="0" smtClean="0"/>
              <a:t>University of California System</a:t>
            </a:r>
          </a:p>
          <a:p>
            <a:endParaRPr lang="en-US" dirty="0" smtClean="0"/>
          </a:p>
          <a:p>
            <a:pPr lvl="1"/>
            <a:r>
              <a:rPr lang="en-US" dirty="0" smtClean="0"/>
              <a:t>… or planning 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How do we get from here?</a:t>
            </a:r>
            <a:endParaRPr lang="en-US" sz="3200" dirty="0"/>
          </a:p>
        </p:txBody>
      </p:sp>
      <p:sp>
        <p:nvSpPr>
          <p:cNvPr id="3" name="Content Placeholder 2"/>
          <p:cNvSpPr>
            <a:spLocks noGrp="1"/>
          </p:cNvSpPr>
          <p:nvPr>
            <p:ph idx="1"/>
          </p:nvPr>
        </p:nvSpPr>
        <p:spPr/>
        <p:txBody>
          <a:bodyPr/>
          <a:lstStyle/>
          <a:p>
            <a:endParaRPr lang="en-US" dirty="0"/>
          </a:p>
        </p:txBody>
      </p:sp>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1" y="2828924"/>
            <a:ext cx="7239000" cy="273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66052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rmAutofit/>
          </a:bodyPr>
          <a:lstStyle/>
          <a:p>
            <a:pPr algn="l"/>
            <a:r>
              <a:rPr lang="en-US" sz="3200" dirty="0" smtClean="0"/>
              <a:t>… to here?</a:t>
            </a:r>
            <a:endParaRPr lang="en-US" sz="3200" dirty="0"/>
          </a:p>
        </p:txBody>
      </p:sp>
      <p:sp>
        <p:nvSpPr>
          <p:cNvPr id="3" name="Content Placeholder 2"/>
          <p:cNvSpPr>
            <a:spLocks noGrp="1"/>
          </p:cNvSpPr>
          <p:nvPr>
            <p:ph idx="1"/>
          </p:nvPr>
        </p:nvSpPr>
        <p:spPr/>
        <p:txBody>
          <a:bodyPr/>
          <a:lstStyle/>
          <a:p>
            <a:endParaRPr lang="en-US" dirty="0"/>
          </a:p>
        </p:txBody>
      </p:sp>
      <p:pic>
        <p:nvPicPr>
          <p:cNvPr id="1229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752600"/>
            <a:ext cx="80010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562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09563" y="1239838"/>
            <a:ext cx="8448675" cy="1228725"/>
          </a:xfrm>
        </p:spPr>
        <p:txBody>
          <a:bodyPr/>
          <a:lstStyle/>
          <a:p>
            <a:pPr algn="ctr"/>
            <a:r>
              <a:rPr lang="en-US" sz="3600" smtClean="0"/>
              <a:t>Towards 2CUL Technical Services:</a:t>
            </a:r>
          </a:p>
        </p:txBody>
      </p:sp>
      <p:sp>
        <p:nvSpPr>
          <p:cNvPr id="15363" name="Content Placeholder 2"/>
          <p:cNvSpPr>
            <a:spLocks noGrp="1"/>
          </p:cNvSpPr>
          <p:nvPr>
            <p:ph idx="1"/>
          </p:nvPr>
        </p:nvSpPr>
        <p:spPr>
          <a:xfrm>
            <a:off x="309563" y="2622550"/>
            <a:ext cx="8564562" cy="3686175"/>
          </a:xfrm>
        </p:spPr>
        <p:txBody>
          <a:bodyPr>
            <a:normAutofit fontScale="92500" lnSpcReduction="20000"/>
          </a:bodyPr>
          <a:lstStyle/>
          <a:p>
            <a:r>
              <a:rPr lang="en-US" dirty="0" smtClean="0"/>
              <a:t>Thorough review of current policies and practices</a:t>
            </a:r>
          </a:p>
          <a:p>
            <a:r>
              <a:rPr lang="en-US" dirty="0" smtClean="0"/>
              <a:t>Development of best practices for 2CUL</a:t>
            </a:r>
          </a:p>
          <a:p>
            <a:r>
              <a:rPr lang="en-US" dirty="0" smtClean="0"/>
              <a:t>Creation of joint framework for negotiation with vendors and other third parties</a:t>
            </a:r>
          </a:p>
          <a:p>
            <a:r>
              <a:rPr lang="en-US" dirty="0" smtClean="0"/>
              <a:t>Redefinition of job responsibilities</a:t>
            </a:r>
          </a:p>
          <a:p>
            <a:r>
              <a:rPr lang="en-US" dirty="0" smtClean="0"/>
              <a:t>Adoption of new joint organizational structure</a:t>
            </a:r>
          </a:p>
          <a:p>
            <a:r>
              <a:rPr lang="en-US" dirty="0" smtClean="0"/>
              <a:t>Implementation of a shared Library Management System</a:t>
            </a:r>
          </a:p>
        </p:txBody>
      </p:sp>
    </p:spTree>
    <p:extLst>
      <p:ext uri="{BB962C8B-B14F-4D97-AF65-F5344CB8AC3E}">
        <p14:creationId xmlns:p14="http://schemas.microsoft.com/office/powerpoint/2010/main" val="3169004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fade">
                                      <p:cBhvr>
                                        <p:cTn id="7" dur="5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fade">
                                      <p:cBhvr>
                                        <p:cTn id="12" dur="500"/>
                                        <p:tgtEl>
                                          <p:spTgt spid="153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fade">
                                      <p:cBhvr>
                                        <p:cTn id="17" dur="500"/>
                                        <p:tgtEl>
                                          <p:spTgt spid="153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Effect transition="in" filter="fade">
                                      <p:cBhvr>
                                        <p:cTn id="22" dur="500"/>
                                        <p:tgtEl>
                                          <p:spTgt spid="153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5363">
                                            <p:txEl>
                                              <p:pRg st="4" end="4"/>
                                            </p:txEl>
                                          </p:spTgt>
                                        </p:tgtEl>
                                        <p:attrNameLst>
                                          <p:attrName>style.visibility</p:attrName>
                                        </p:attrNameLst>
                                      </p:cBhvr>
                                      <p:to>
                                        <p:strVal val="visible"/>
                                      </p:to>
                                    </p:set>
                                    <p:animEffect transition="in" filter="fade">
                                      <p:cBhvr>
                                        <p:cTn id="27" dur="500"/>
                                        <p:tgtEl>
                                          <p:spTgt spid="1536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5363">
                                            <p:txEl>
                                              <p:pRg st="5" end="5"/>
                                            </p:txEl>
                                          </p:spTgt>
                                        </p:tgtEl>
                                        <p:attrNameLst>
                                          <p:attrName>style.visibility</p:attrName>
                                        </p:attrNameLst>
                                      </p:cBhvr>
                                      <p:to>
                                        <p:strVal val="visible"/>
                                      </p:to>
                                    </p:set>
                                    <p:animEffect transition="in" filter="fade">
                                      <p:cBhvr>
                                        <p:cTn id="32" dur="500"/>
                                        <p:tgtEl>
                                          <p:spTgt spid="153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a:t>What gets in the way</a:t>
            </a:r>
          </a:p>
        </p:txBody>
      </p:sp>
      <p:sp>
        <p:nvSpPr>
          <p:cNvPr id="32771" name="Content Placeholder 2"/>
          <p:cNvSpPr>
            <a:spLocks noGrp="1"/>
          </p:cNvSpPr>
          <p:nvPr>
            <p:ph idx="1"/>
          </p:nvPr>
        </p:nvSpPr>
        <p:spPr/>
        <p:txBody>
          <a:bodyPr>
            <a:normAutofit/>
          </a:bodyPr>
          <a:lstStyle/>
          <a:p>
            <a:pPr eaLnBrk="1" hangingPunct="1">
              <a:lnSpc>
                <a:spcPct val="80000"/>
              </a:lnSpc>
            </a:pPr>
            <a:r>
              <a:rPr lang="en-US" sz="2800" dirty="0"/>
              <a:t>Distance</a:t>
            </a:r>
          </a:p>
          <a:p>
            <a:pPr eaLnBrk="1" hangingPunct="1">
              <a:lnSpc>
                <a:spcPct val="80000"/>
              </a:lnSpc>
            </a:pPr>
            <a:endParaRPr lang="en-US" sz="2800" dirty="0"/>
          </a:p>
          <a:p>
            <a:pPr eaLnBrk="1" hangingPunct="1">
              <a:lnSpc>
                <a:spcPct val="80000"/>
              </a:lnSpc>
            </a:pPr>
            <a:r>
              <a:rPr lang="en-US" sz="2800" dirty="0"/>
              <a:t>Technical difficulties</a:t>
            </a:r>
          </a:p>
          <a:p>
            <a:pPr eaLnBrk="1" hangingPunct="1">
              <a:lnSpc>
                <a:spcPct val="80000"/>
              </a:lnSpc>
            </a:pPr>
            <a:endParaRPr lang="en-US" sz="2800" dirty="0"/>
          </a:p>
          <a:p>
            <a:pPr eaLnBrk="1" hangingPunct="1">
              <a:lnSpc>
                <a:spcPct val="80000"/>
              </a:lnSpc>
            </a:pPr>
            <a:r>
              <a:rPr lang="en-US" sz="2800" dirty="0"/>
              <a:t>Structural differences</a:t>
            </a:r>
          </a:p>
          <a:p>
            <a:pPr eaLnBrk="1" hangingPunct="1">
              <a:lnSpc>
                <a:spcPct val="80000"/>
              </a:lnSpc>
            </a:pPr>
            <a:endParaRPr lang="en-US" sz="2800" dirty="0"/>
          </a:p>
          <a:p>
            <a:pPr eaLnBrk="1" hangingPunct="1">
              <a:lnSpc>
                <a:spcPct val="80000"/>
              </a:lnSpc>
            </a:pPr>
            <a:r>
              <a:rPr lang="en-US" sz="2800" dirty="0"/>
              <a:t>Cultural differences</a:t>
            </a:r>
          </a:p>
          <a:p>
            <a:pPr eaLnBrk="1" hangingPunct="1">
              <a:lnSpc>
                <a:spcPct val="80000"/>
              </a:lnSpc>
            </a:pPr>
            <a:endParaRPr lang="en-US" sz="2800" dirty="0"/>
          </a:p>
          <a:p>
            <a:pPr eaLnBrk="1" hangingPunct="1">
              <a:lnSpc>
                <a:spcPct val="80000"/>
              </a:lnSpc>
            </a:pPr>
            <a:r>
              <a:rPr lang="en-US" sz="2800" dirty="0"/>
              <a:t>Time</a:t>
            </a:r>
          </a:p>
        </p:txBody>
      </p:sp>
      <p:sp>
        <p:nvSpPr>
          <p:cNvPr id="69635" name="Footer Placeholder 3"/>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dirty="0">
              <a:ea typeface="Arial" pitchFamily="-111" charset="0"/>
              <a:cs typeface="Arial" pitchFamily="-111"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pPr algn="l"/>
            <a:r>
              <a:rPr lang="en-US" sz="3200" dirty="0" smtClean="0"/>
              <a:t>Road Trips!</a:t>
            </a:r>
            <a:endParaRPr lang="en-US" sz="3200" dirty="0"/>
          </a:p>
        </p:txBody>
      </p:sp>
      <p:sp>
        <p:nvSpPr>
          <p:cNvPr id="9" name="Content Placeholder 8"/>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8800" y="1676400"/>
            <a:ext cx="60960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39294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752600"/>
            <a:ext cx="8382000" cy="1295400"/>
          </a:xfrm>
        </p:spPr>
        <p:txBody>
          <a:bodyPr>
            <a:noAutofit/>
          </a:bodyPr>
          <a:lstStyle/>
          <a:p>
            <a:r>
              <a:rPr lang="en-US" sz="3600" b="1" dirty="0">
                <a:latin typeface="Arial" pitchFamily="34" charset="0"/>
                <a:cs typeface="Arial" pitchFamily="34" charset="0"/>
              </a:rPr>
              <a:t>Challenges of Long-Distance </a:t>
            </a:r>
            <a:r>
              <a:rPr lang="en-US" sz="3600" b="1" dirty="0" smtClean="0">
                <a:latin typeface="Arial" pitchFamily="34" charset="0"/>
                <a:cs typeface="Arial" pitchFamily="34" charset="0"/>
              </a:rPr>
              <a:t>Collaboration</a:t>
            </a:r>
            <a:endParaRPr lang="en-US" sz="2800" b="1" dirty="0">
              <a:latin typeface="Arial" pitchFamily="34" charset="0"/>
              <a:cs typeface="Arial" pitchFamily="34" charset="0"/>
            </a:endParaRPr>
          </a:p>
        </p:txBody>
      </p:sp>
      <p:sp>
        <p:nvSpPr>
          <p:cNvPr id="3" name="Subtitle 2"/>
          <p:cNvSpPr>
            <a:spLocks noGrp="1"/>
          </p:cNvSpPr>
          <p:nvPr>
            <p:ph type="subTitle" idx="1"/>
          </p:nvPr>
        </p:nvSpPr>
        <p:spPr>
          <a:xfrm>
            <a:off x="533400" y="3124200"/>
            <a:ext cx="8001000" cy="2590800"/>
          </a:xfrm>
        </p:spPr>
        <p:txBody>
          <a:bodyPr>
            <a:noAutofit/>
          </a:bodyPr>
          <a:lstStyle/>
          <a:p>
            <a:pPr algn="l"/>
            <a:r>
              <a:rPr lang="en-US" sz="2400" dirty="0">
                <a:solidFill>
                  <a:schemeClr val="tx1"/>
                </a:solidFill>
                <a:latin typeface="Arial" pitchFamily="34" charset="0"/>
                <a:cs typeface="Arial" pitchFamily="34" charset="0"/>
              </a:rPr>
              <a:t>230 miles </a:t>
            </a:r>
            <a:r>
              <a:rPr lang="en-US" sz="2400" dirty="0" smtClean="0">
                <a:solidFill>
                  <a:schemeClr val="tx1"/>
                </a:solidFill>
                <a:latin typeface="Arial" pitchFamily="34" charset="0"/>
                <a:cs typeface="Arial" pitchFamily="34" charset="0"/>
              </a:rPr>
              <a:t>apart, 4-hour </a:t>
            </a:r>
            <a:r>
              <a:rPr lang="en-US" sz="2400" dirty="0">
                <a:solidFill>
                  <a:schemeClr val="tx1"/>
                </a:solidFill>
                <a:latin typeface="Arial" pitchFamily="34" charset="0"/>
                <a:cs typeface="Arial" pitchFamily="34" charset="0"/>
              </a:rPr>
              <a:t>bus </a:t>
            </a:r>
            <a:r>
              <a:rPr lang="en-US" sz="2400" dirty="0" smtClean="0">
                <a:solidFill>
                  <a:schemeClr val="tx1"/>
                </a:solidFill>
                <a:latin typeface="Arial" pitchFamily="34" charset="0"/>
                <a:cs typeface="Arial" pitchFamily="34" charset="0"/>
              </a:rPr>
              <a:t>ride!</a:t>
            </a:r>
          </a:p>
          <a:p>
            <a:pPr marL="457200" indent="-457200" algn="l">
              <a:buFont typeface="Arial" pitchFamily="34" charset="0"/>
              <a:buChar char="•"/>
            </a:pPr>
            <a:r>
              <a:rPr lang="en-US" sz="2400" dirty="0" smtClean="0">
                <a:solidFill>
                  <a:schemeClr val="tx1"/>
                </a:solidFill>
                <a:latin typeface="Arial" pitchFamily="34" charset="0"/>
                <a:cs typeface="Arial" pitchFamily="34" charset="0"/>
              </a:rPr>
              <a:t>conference calls</a:t>
            </a:r>
          </a:p>
          <a:p>
            <a:pPr marL="457200" indent="-457200" algn="l">
              <a:buFont typeface="Arial" pitchFamily="34" charset="0"/>
              <a:buChar char="•"/>
            </a:pPr>
            <a:r>
              <a:rPr lang="en-US" sz="2400" dirty="0">
                <a:solidFill>
                  <a:schemeClr val="tx1"/>
                </a:solidFill>
                <a:latin typeface="Arial" pitchFamily="34" charset="0"/>
                <a:cs typeface="Arial" pitchFamily="34" charset="0"/>
              </a:rPr>
              <a:t>v</a:t>
            </a:r>
            <a:r>
              <a:rPr lang="en-US" sz="2400" dirty="0" smtClean="0">
                <a:solidFill>
                  <a:schemeClr val="tx1"/>
                </a:solidFill>
                <a:latin typeface="Arial" pitchFamily="34" charset="0"/>
                <a:cs typeface="Arial" pitchFamily="34" charset="0"/>
              </a:rPr>
              <a:t>ideoconferencing</a:t>
            </a:r>
          </a:p>
          <a:p>
            <a:pPr marL="914400" lvl="1" indent="-457200" algn="l">
              <a:buFont typeface="Arial" pitchFamily="34" charset="0"/>
              <a:buChar char="•"/>
            </a:pPr>
            <a:r>
              <a:rPr lang="en-US" sz="2000" dirty="0" smtClean="0">
                <a:solidFill>
                  <a:schemeClr val="tx1"/>
                </a:solidFill>
                <a:latin typeface="Arial" pitchFamily="34" charset="0"/>
                <a:cs typeface="Arial" pitchFamily="34" charset="0"/>
              </a:rPr>
              <a:t>Skype/WebEx</a:t>
            </a:r>
          </a:p>
          <a:p>
            <a:pPr marL="914400" lvl="1" indent="-457200" algn="l">
              <a:buFont typeface="Arial" pitchFamily="34" charset="0"/>
              <a:buChar char="•"/>
            </a:pPr>
            <a:r>
              <a:rPr lang="en-US" sz="2000" dirty="0" err="1" smtClean="0">
                <a:solidFill>
                  <a:schemeClr val="tx1"/>
                </a:solidFill>
                <a:latin typeface="Arial" pitchFamily="34" charset="0"/>
                <a:cs typeface="Arial" pitchFamily="34" charset="0"/>
              </a:rPr>
              <a:t>Polycom</a:t>
            </a:r>
            <a:endParaRPr lang="en-US" sz="2000" dirty="0" smtClean="0">
              <a:solidFill>
                <a:schemeClr val="tx1"/>
              </a:solidFill>
              <a:latin typeface="Arial" pitchFamily="34" charset="0"/>
              <a:cs typeface="Arial" pitchFamily="34" charset="0"/>
            </a:endParaRPr>
          </a:p>
          <a:p>
            <a:pPr marL="457200" indent="-457200" algn="l">
              <a:buFont typeface="Arial" pitchFamily="34" charset="0"/>
              <a:buChar char="•"/>
            </a:pPr>
            <a:r>
              <a:rPr lang="en-US" sz="2400" dirty="0" smtClean="0">
                <a:solidFill>
                  <a:schemeClr val="tx1"/>
                </a:solidFill>
                <a:latin typeface="Arial" pitchFamily="34" charset="0"/>
                <a:cs typeface="Arial" pitchFamily="34" charset="0"/>
              </a:rPr>
              <a:t>face-to-face meetings</a:t>
            </a:r>
          </a:p>
        </p:txBody>
      </p:sp>
    </p:spTree>
    <p:extLst>
      <p:ext uri="{BB962C8B-B14F-4D97-AF65-F5344CB8AC3E}">
        <p14:creationId xmlns:p14="http://schemas.microsoft.com/office/powerpoint/2010/main" val="10706672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Difficulties</a:t>
            </a:r>
            <a:endParaRPr lang="en-US" dirty="0"/>
          </a:p>
        </p:txBody>
      </p:sp>
      <p:sp>
        <p:nvSpPr>
          <p:cNvPr id="3" name="Content Placeholder 2"/>
          <p:cNvSpPr>
            <a:spLocks noGrp="1"/>
          </p:cNvSpPr>
          <p:nvPr>
            <p:ph idx="1"/>
          </p:nvPr>
        </p:nvSpPr>
        <p:spPr/>
        <p:txBody>
          <a:bodyPr/>
          <a:lstStyle/>
          <a:p>
            <a:r>
              <a:rPr lang="en-US" dirty="0" smtClean="0"/>
              <a:t>Same technology, separate systems</a:t>
            </a:r>
          </a:p>
          <a:p>
            <a:r>
              <a:rPr lang="en-US" dirty="0" smtClean="0"/>
              <a:t>2011-      Virtual Machine environment</a:t>
            </a:r>
          </a:p>
          <a:p>
            <a:endParaRPr lang="en-US" dirty="0" smtClean="0"/>
          </a:p>
          <a:p>
            <a:r>
              <a:rPr lang="en-US" dirty="0" smtClean="0"/>
              <a:t>Working towards joint system</a:t>
            </a:r>
          </a:p>
          <a:p>
            <a:pPr lvl="1"/>
            <a:r>
              <a:rPr lang="en-US" dirty="0" smtClean="0"/>
              <a:t>2011-2012 Project Scoping Analysis</a:t>
            </a:r>
          </a:p>
          <a:p>
            <a:pPr lvl="1"/>
            <a:r>
              <a:rPr lang="en-US" dirty="0" smtClean="0"/>
              <a:t>2013	Contract development</a:t>
            </a:r>
          </a:p>
          <a:p>
            <a:pPr lvl="1"/>
            <a:r>
              <a:rPr lang="en-US" dirty="0" smtClean="0"/>
              <a:t>2014	Pre-implementation phase</a:t>
            </a:r>
          </a:p>
          <a:p>
            <a:pPr lvl="1"/>
            <a:r>
              <a:rPr lang="en-US" dirty="0" smtClean="0"/>
              <a:t>2015?	Implementation</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t>2CUL</a:t>
            </a:r>
          </a:p>
        </p:txBody>
      </p:sp>
      <p:sp>
        <p:nvSpPr>
          <p:cNvPr id="19459" name="Content Placeholder 2"/>
          <p:cNvSpPr>
            <a:spLocks noGrp="1"/>
          </p:cNvSpPr>
          <p:nvPr>
            <p:ph idx="1"/>
          </p:nvPr>
        </p:nvSpPr>
        <p:spPr/>
        <p:txBody>
          <a:bodyPr/>
          <a:lstStyle/>
          <a:p>
            <a:pPr eaLnBrk="1" hangingPunct="1">
              <a:buFont typeface="Wingdings 2" pitchFamily="26" charset="2"/>
              <a:buNone/>
            </a:pPr>
            <a:endParaRPr lang="en-US" dirty="0"/>
          </a:p>
          <a:p>
            <a:pPr eaLnBrk="1" hangingPunct="1">
              <a:buFont typeface="Wingdings 2" pitchFamily="26" charset="2"/>
              <a:buNone/>
            </a:pPr>
            <a:r>
              <a:rPr lang="en-US" dirty="0"/>
              <a:t>“ … a transformative and enduring partnership</a:t>
            </a:r>
          </a:p>
          <a:p>
            <a:pPr eaLnBrk="1" hangingPunct="1">
              <a:buFont typeface="Wingdings 2" pitchFamily="26" charset="2"/>
              <a:buNone/>
            </a:pPr>
            <a:r>
              <a:rPr lang="en-US" dirty="0"/>
              <a:t>… that enables us to pool resources to provide content, expertise, and services that are impossible to accomplish acting alone.”</a:t>
            </a:r>
          </a:p>
        </p:txBody>
      </p:sp>
      <p:sp>
        <p:nvSpPr>
          <p:cNvPr id="2" name="Footer Placeholder 3"/>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dirty="0">
              <a:ea typeface="Arial" pitchFamily="-111" charset="0"/>
              <a:cs typeface="Arial" pitchFamily="-111"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Integration Challenges</a:t>
            </a:r>
            <a:endParaRPr lang="en-US" dirty="0"/>
          </a:p>
        </p:txBody>
      </p:sp>
      <p:sp>
        <p:nvSpPr>
          <p:cNvPr id="3" name="Content Placeholder 2"/>
          <p:cNvSpPr>
            <a:spLocks noGrp="1"/>
          </p:cNvSpPr>
          <p:nvPr>
            <p:ph idx="1"/>
          </p:nvPr>
        </p:nvSpPr>
        <p:spPr/>
        <p:txBody>
          <a:bodyPr/>
          <a:lstStyle/>
          <a:p>
            <a:r>
              <a:rPr lang="en-US" dirty="0" smtClean="0"/>
              <a:t>Two distinct financial systems</a:t>
            </a:r>
          </a:p>
          <a:p>
            <a:r>
              <a:rPr lang="en-US" dirty="0" smtClean="0"/>
              <a:t>Two campus IT </a:t>
            </a:r>
            <a:r>
              <a:rPr lang="en-US" dirty="0" err="1" smtClean="0"/>
              <a:t>infrastuctures</a:t>
            </a:r>
            <a:r>
              <a:rPr lang="en-US" dirty="0" smtClean="0"/>
              <a:t> (e.g., identity management</a:t>
            </a:r>
          </a:p>
          <a:p>
            <a:r>
              <a:rPr lang="en-US" dirty="0" smtClean="0"/>
              <a:t>“Selective integration”</a:t>
            </a:r>
          </a:p>
          <a:p>
            <a:pPr lvl="1"/>
            <a:r>
              <a:rPr lang="en-US" dirty="0" smtClean="0"/>
              <a:t>Columbia zone/database</a:t>
            </a:r>
          </a:p>
          <a:p>
            <a:pPr lvl="1"/>
            <a:r>
              <a:rPr lang="en-US" dirty="0" smtClean="0"/>
              <a:t>Cornell zone</a:t>
            </a:r>
          </a:p>
          <a:p>
            <a:pPr lvl="1"/>
            <a:r>
              <a:rPr lang="en-US" dirty="0" smtClean="0"/>
              <a:t>2CUL zone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dirty="0" smtClean="0"/>
              <a:t>Structural differences</a:t>
            </a:r>
          </a:p>
          <a:p>
            <a:pPr lvl="1"/>
            <a:r>
              <a:rPr lang="en-US" dirty="0" smtClean="0"/>
              <a:t>Administrative organization</a:t>
            </a:r>
          </a:p>
          <a:p>
            <a:pPr lvl="1"/>
            <a:r>
              <a:rPr lang="en-US" dirty="0" smtClean="0"/>
              <a:t>Combinations of roles, functions</a:t>
            </a:r>
          </a:p>
          <a:p>
            <a:pPr lvl="1"/>
            <a:r>
              <a:rPr lang="en-US" dirty="0" smtClean="0"/>
              <a:t>Committee structures</a:t>
            </a:r>
          </a:p>
          <a:p>
            <a:pPr lvl="1"/>
            <a:r>
              <a:rPr lang="en-US" dirty="0" smtClean="0"/>
              <a:t>Affiliations</a:t>
            </a:r>
          </a:p>
          <a:p>
            <a:r>
              <a:rPr lang="en-US" dirty="0" smtClean="0"/>
              <a:t>Cultural differences</a:t>
            </a:r>
          </a:p>
          <a:p>
            <a:pPr lvl="1"/>
            <a:r>
              <a:rPr lang="en-US" dirty="0" smtClean="0"/>
              <a:t>Union, non-union</a:t>
            </a:r>
          </a:p>
          <a:p>
            <a:pPr lvl="1"/>
            <a:r>
              <a:rPr lang="en-US" dirty="0" smtClean="0"/>
              <a:t>Decision making</a:t>
            </a:r>
          </a:p>
          <a:p>
            <a:pPr lvl="1"/>
            <a:r>
              <a:rPr lang="en-US" dirty="0" smtClean="0"/>
              <a:t>Locus of power</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we’re getting there</a:t>
            </a:r>
            <a:endParaRPr lang="en-US" dirty="0"/>
          </a:p>
        </p:txBody>
      </p:sp>
      <p:sp>
        <p:nvSpPr>
          <p:cNvPr id="3" name="Content Placeholder 2"/>
          <p:cNvSpPr>
            <a:spLocks noGrp="1"/>
          </p:cNvSpPr>
          <p:nvPr>
            <p:ph idx="1"/>
          </p:nvPr>
        </p:nvSpPr>
        <p:spPr/>
        <p:txBody>
          <a:bodyPr/>
          <a:lstStyle/>
          <a:p>
            <a:r>
              <a:rPr lang="en-US" dirty="0" smtClean="0"/>
              <a:t>TSI Steering Committee</a:t>
            </a:r>
          </a:p>
          <a:p>
            <a:r>
              <a:rPr lang="en-US" dirty="0" smtClean="0"/>
              <a:t>Working Groups</a:t>
            </a:r>
          </a:p>
          <a:p>
            <a:pPr lvl="1"/>
            <a:r>
              <a:rPr lang="en-US" dirty="0" smtClean="0"/>
              <a:t>Self organizing</a:t>
            </a:r>
          </a:p>
          <a:p>
            <a:pPr lvl="1"/>
            <a:r>
              <a:rPr lang="en-US" dirty="0" smtClean="0"/>
              <a:t>Authority to make changes</a:t>
            </a:r>
          </a:p>
          <a:p>
            <a:r>
              <a:rPr lang="en-US" dirty="0" smtClean="0"/>
              <a:t>Administrative Team</a:t>
            </a:r>
          </a:p>
          <a:p>
            <a:pPr lvl="1"/>
            <a:r>
              <a:rPr lang="en-US" dirty="0" smtClean="0"/>
              <a:t>Budgetary, HR, cross-group issues</a:t>
            </a:r>
          </a:p>
          <a:p>
            <a:r>
              <a:rPr lang="en-US" dirty="0" smtClean="0"/>
              <a:t>Joint Committees</a:t>
            </a:r>
          </a:p>
          <a:p>
            <a:pPr lvl="1"/>
            <a:r>
              <a:rPr lang="en-US" dirty="0" smtClean="0"/>
              <a:t>Collection Development, E-Resources</a:t>
            </a:r>
          </a:p>
          <a:p>
            <a:pPr lvl="1">
              <a:buNone/>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t>… and then we can relax</a:t>
            </a:r>
            <a:endParaRPr lang="en-US" sz="3200" dirty="0"/>
          </a:p>
        </p:txBody>
      </p:sp>
      <p:pic>
        <p:nvPicPr>
          <p:cNvPr id="5" name="Content Placeholder 4" descr="OlinTerrace.JPG"/>
          <p:cNvPicPr>
            <a:picLocks noGrp="1" noChangeAspect="1"/>
          </p:cNvPicPr>
          <p:nvPr>
            <p:ph idx="1"/>
          </p:nvPr>
        </p:nvPicPr>
        <p:blipFill>
          <a:blip r:embed="rId3" cstate="print"/>
          <a:stretch>
            <a:fillRect/>
          </a:stretch>
        </p:blipFill>
        <p:spPr>
          <a:xfrm>
            <a:off x="1554691" y="1600200"/>
            <a:ext cx="6034617" cy="4525963"/>
          </a:xfrm>
        </p:spPr>
      </p:pic>
    </p:spTree>
    <p:extLst>
      <p:ext uri="{BB962C8B-B14F-4D97-AF65-F5344CB8AC3E}">
        <p14:creationId xmlns:p14="http://schemas.microsoft.com/office/powerpoint/2010/main" val="2805208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t>2CUL: 8 Goals</a:t>
            </a:r>
          </a:p>
        </p:txBody>
      </p:sp>
      <p:sp>
        <p:nvSpPr>
          <p:cNvPr id="20483" name="Content Placeholder 2"/>
          <p:cNvSpPr>
            <a:spLocks noGrp="1"/>
          </p:cNvSpPr>
          <p:nvPr>
            <p:ph idx="1"/>
          </p:nvPr>
        </p:nvSpPr>
        <p:spPr/>
        <p:txBody>
          <a:bodyPr>
            <a:normAutofit lnSpcReduction="10000"/>
          </a:bodyPr>
          <a:lstStyle/>
          <a:p>
            <a:pPr eaLnBrk="1" hangingPunct="1"/>
            <a:r>
              <a:rPr lang="en-US" u="sng"/>
              <a:t>Improve the quality </a:t>
            </a:r>
            <a:r>
              <a:rPr lang="en-US"/>
              <a:t>of collections, services and expertise available to key constituencies</a:t>
            </a:r>
          </a:p>
          <a:p>
            <a:pPr eaLnBrk="1" hangingPunct="1"/>
            <a:r>
              <a:rPr lang="en-US"/>
              <a:t>Lay the foundation for a </a:t>
            </a:r>
            <a:r>
              <a:rPr lang="en-US" u="sng"/>
              <a:t>permanent selective integration</a:t>
            </a:r>
          </a:p>
          <a:p>
            <a:pPr eaLnBrk="1" hangingPunct="1"/>
            <a:r>
              <a:rPr lang="en-US"/>
              <a:t>Achieve </a:t>
            </a:r>
            <a:r>
              <a:rPr lang="en-US" u="sng"/>
              <a:t>significant integration of operations</a:t>
            </a:r>
            <a:r>
              <a:rPr lang="en-US"/>
              <a:t>, services, collections, and resources</a:t>
            </a:r>
          </a:p>
          <a:p>
            <a:pPr eaLnBrk="1" hangingPunct="1"/>
            <a:r>
              <a:rPr lang="en-US"/>
              <a:t>Achieve </a:t>
            </a:r>
            <a:r>
              <a:rPr lang="en-US" u="sng"/>
              <a:t>significant cost savings </a:t>
            </a:r>
            <a:r>
              <a:rPr lang="en-US"/>
              <a:t>through shared services, joint collections, and elimination of redundancy</a:t>
            </a:r>
          </a:p>
        </p:txBody>
      </p:sp>
      <p:sp>
        <p:nvSpPr>
          <p:cNvPr id="2" name="Footer Placeholder 3"/>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dirty="0">
              <a:ea typeface="Arial" pitchFamily="-111" charset="0"/>
              <a:cs typeface="Arial" pitchFamily="-111"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t>2CUL: 8 Goals (cont’d)</a:t>
            </a:r>
          </a:p>
        </p:txBody>
      </p:sp>
      <p:sp>
        <p:nvSpPr>
          <p:cNvPr id="21507" name="Content Placeholder 2"/>
          <p:cNvSpPr>
            <a:spLocks noGrp="1"/>
          </p:cNvSpPr>
          <p:nvPr>
            <p:ph idx="1"/>
          </p:nvPr>
        </p:nvSpPr>
        <p:spPr/>
        <p:txBody>
          <a:bodyPr/>
          <a:lstStyle/>
          <a:p>
            <a:pPr eaLnBrk="1" hangingPunct="1"/>
            <a:r>
              <a:rPr lang="en-US"/>
              <a:t>Collaborate in </a:t>
            </a:r>
            <a:r>
              <a:rPr lang="en-US" u="sng"/>
              <a:t>generating new resources</a:t>
            </a:r>
          </a:p>
          <a:p>
            <a:pPr eaLnBrk="1" hangingPunct="1"/>
            <a:r>
              <a:rPr lang="en-US" u="sng"/>
              <a:t>Co-invest </a:t>
            </a:r>
            <a:r>
              <a:rPr lang="en-US"/>
              <a:t>in critical under-supported areas and innovative new services</a:t>
            </a:r>
          </a:p>
          <a:p>
            <a:pPr eaLnBrk="1" hangingPunct="1"/>
            <a:r>
              <a:rPr lang="en-US"/>
              <a:t>Build understanding and support among stakeholders</a:t>
            </a:r>
          </a:p>
          <a:p>
            <a:pPr eaLnBrk="1" hangingPunct="1"/>
            <a:r>
              <a:rPr lang="en-US"/>
              <a:t>Share experiences and findings</a:t>
            </a:r>
          </a:p>
        </p:txBody>
      </p:sp>
      <p:sp>
        <p:nvSpPr>
          <p:cNvPr id="2" name="Footer Placeholder 3"/>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dirty="0">
              <a:ea typeface="Arial" pitchFamily="-111" charset="0"/>
              <a:cs typeface="Arial" pitchFamily="-111"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1: Laying the Groundwork</a:t>
            </a:r>
            <a:endParaRPr lang="en-US" dirty="0"/>
          </a:p>
        </p:txBody>
      </p:sp>
      <p:sp>
        <p:nvSpPr>
          <p:cNvPr id="3" name="Content Placeholder 2"/>
          <p:cNvSpPr>
            <a:spLocks noGrp="1"/>
          </p:cNvSpPr>
          <p:nvPr>
            <p:ph idx="1"/>
          </p:nvPr>
        </p:nvSpPr>
        <p:spPr/>
        <p:txBody>
          <a:bodyPr/>
          <a:lstStyle/>
          <a:p>
            <a:r>
              <a:rPr lang="en-US" dirty="0" smtClean="0"/>
              <a:t>Sharing Expertise: Area Specialists</a:t>
            </a:r>
          </a:p>
          <a:p>
            <a:endParaRPr lang="en-US" dirty="0" smtClean="0"/>
          </a:p>
          <a:p>
            <a:r>
              <a:rPr lang="en-US" dirty="0" smtClean="0"/>
              <a:t>Slavic &amp; East European Studies</a:t>
            </a:r>
          </a:p>
          <a:p>
            <a:r>
              <a:rPr lang="en-US" dirty="0" smtClean="0"/>
              <a:t>Southeast Asian Studies</a:t>
            </a:r>
          </a:p>
          <a:p>
            <a:r>
              <a:rPr lang="en-US" dirty="0" smtClean="0"/>
              <a:t>Latin American &amp; Iberian Studies</a:t>
            </a:r>
          </a:p>
          <a:p>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1: Early Successes</a:t>
            </a:r>
            <a:endParaRPr lang="en-US" dirty="0"/>
          </a:p>
        </p:txBody>
      </p:sp>
      <p:sp>
        <p:nvSpPr>
          <p:cNvPr id="3" name="Content Placeholder 2"/>
          <p:cNvSpPr>
            <a:spLocks noGrp="1"/>
          </p:cNvSpPr>
          <p:nvPr>
            <p:ph idx="1"/>
          </p:nvPr>
        </p:nvSpPr>
        <p:spPr/>
        <p:txBody>
          <a:bodyPr/>
          <a:lstStyle/>
          <a:p>
            <a:r>
              <a:rPr lang="en-US" dirty="0" smtClean="0"/>
              <a:t>Extending Collections:</a:t>
            </a:r>
          </a:p>
          <a:p>
            <a:endParaRPr lang="en-US" dirty="0" smtClean="0"/>
          </a:p>
          <a:p>
            <a:r>
              <a:rPr lang="en-US" dirty="0" smtClean="0"/>
              <a:t>Slavic: Reduced duplication from 20%-2%</a:t>
            </a:r>
          </a:p>
          <a:p>
            <a:pPr lvl="1"/>
            <a:r>
              <a:rPr lang="en-US" dirty="0" smtClean="0"/>
              <a:t>-- More Bosnian, Latvian, Ukrainian</a:t>
            </a:r>
          </a:p>
          <a:p>
            <a:r>
              <a:rPr lang="en-US" dirty="0" smtClean="0"/>
              <a:t>Latin American: </a:t>
            </a:r>
          </a:p>
          <a:p>
            <a:pPr lvl="1"/>
            <a:r>
              <a:rPr lang="en-US" dirty="0" smtClean="0"/>
              <a:t>More regional, local history</a:t>
            </a:r>
          </a:p>
          <a:p>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1: Early Successes</a:t>
            </a:r>
            <a:endParaRPr lang="en-US" dirty="0"/>
          </a:p>
        </p:txBody>
      </p:sp>
      <p:sp>
        <p:nvSpPr>
          <p:cNvPr id="3" name="Content Placeholder 2"/>
          <p:cNvSpPr>
            <a:spLocks noGrp="1"/>
          </p:cNvSpPr>
          <p:nvPr>
            <p:ph idx="1"/>
          </p:nvPr>
        </p:nvSpPr>
        <p:spPr/>
        <p:txBody>
          <a:bodyPr/>
          <a:lstStyle/>
          <a:p>
            <a:r>
              <a:rPr lang="en-US" dirty="0" smtClean="0"/>
              <a:t>Significant cost savings …</a:t>
            </a:r>
          </a:p>
          <a:p>
            <a:pPr lvl="1"/>
            <a:r>
              <a:rPr lang="en-US" dirty="0" smtClean="0"/>
              <a:t>Share expertise</a:t>
            </a:r>
          </a:p>
          <a:p>
            <a:r>
              <a:rPr lang="en-US" dirty="0" smtClean="0"/>
              <a:t>Columbia savings reinvested in Korean cataloging by Cornell</a:t>
            </a:r>
          </a:p>
          <a:p>
            <a:r>
              <a:rPr lang="en-US" dirty="0" smtClean="0"/>
              <a:t>Co-invest in innovative services:</a:t>
            </a:r>
          </a:p>
          <a:p>
            <a:pPr lvl="1"/>
            <a:r>
              <a:rPr lang="en-US" dirty="0" smtClean="0"/>
              <a:t>Co-development in automating pre-order process</a:t>
            </a:r>
          </a:p>
          <a:p>
            <a:pPr lvl="1"/>
            <a:r>
              <a:rPr lang="en-US" dirty="0" smtClean="0"/>
              <a:t>Chinese purchasing/cataloging plan (reduces cost by ca. 70%)</a:t>
            </a:r>
          </a:p>
          <a:p>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Laying the Groundwork (cont’d)</a:t>
            </a:r>
            <a:endParaRPr lang="en-US" dirty="0"/>
          </a:p>
        </p:txBody>
      </p:sp>
      <p:sp>
        <p:nvSpPr>
          <p:cNvPr id="3" name="Content Placeholder 2"/>
          <p:cNvSpPr>
            <a:spLocks noGrp="1"/>
          </p:cNvSpPr>
          <p:nvPr>
            <p:ph idx="1"/>
          </p:nvPr>
        </p:nvSpPr>
        <p:spPr/>
        <p:txBody>
          <a:bodyPr/>
          <a:lstStyle/>
          <a:p>
            <a:r>
              <a:rPr lang="en-US" dirty="0" smtClean="0"/>
              <a:t>Improving Access</a:t>
            </a:r>
          </a:p>
          <a:p>
            <a:pPr lvl="1"/>
            <a:r>
              <a:rPr lang="en-US" dirty="0" smtClean="0"/>
              <a:t>On-site Borrowing</a:t>
            </a:r>
          </a:p>
          <a:p>
            <a:pPr lvl="1"/>
            <a:r>
              <a:rPr lang="en-US" dirty="0" smtClean="0"/>
              <a:t>Expedited inter-campus delivery</a:t>
            </a:r>
          </a:p>
          <a:p>
            <a:pPr lvl="1"/>
            <a:endParaRPr lang="en-US" dirty="0" smtClean="0"/>
          </a:p>
          <a:p>
            <a:r>
              <a:rPr lang="en-US" dirty="0" smtClean="0"/>
              <a:t>Joint Purchasing, Electronic Resources</a:t>
            </a:r>
          </a:p>
          <a:p>
            <a:pPr lvl="1"/>
            <a:r>
              <a:rPr lang="en-US" dirty="0" smtClean="0"/>
              <a:t>Oxford Bibliographies</a:t>
            </a:r>
          </a:p>
          <a:p>
            <a:pPr lvl="1"/>
            <a:r>
              <a:rPr lang="en-US" dirty="0" smtClean="0"/>
              <a:t>University Press E-Books (2CUL &amp; </a:t>
            </a:r>
            <a:r>
              <a:rPr lang="en-US" dirty="0" err="1" smtClean="0"/>
              <a:t>MaRLI</a:t>
            </a:r>
            <a:r>
              <a:rPr lang="en-US"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2: Getting in Deeper</a:t>
            </a:r>
            <a:endParaRPr lang="en-US" dirty="0"/>
          </a:p>
        </p:txBody>
      </p:sp>
      <p:sp>
        <p:nvSpPr>
          <p:cNvPr id="3" name="Content Placeholder 2"/>
          <p:cNvSpPr>
            <a:spLocks noGrp="1"/>
          </p:cNvSpPr>
          <p:nvPr>
            <p:ph idx="1"/>
          </p:nvPr>
        </p:nvSpPr>
        <p:spPr/>
        <p:txBody>
          <a:bodyPr/>
          <a:lstStyle/>
          <a:p>
            <a:pPr marL="0" indent="0" algn="ctr">
              <a:buNone/>
            </a:pPr>
            <a:r>
              <a:rPr lang="en-US" dirty="0" smtClean="0"/>
              <a:t>2CUL Technical Services Integration</a:t>
            </a:r>
          </a:p>
          <a:p>
            <a:pPr marL="0" indent="0" algn="ctr">
              <a:buNone/>
            </a:pPr>
            <a:r>
              <a:rPr lang="en-US" dirty="0" smtClean="0"/>
              <a:t>TSI</a:t>
            </a:r>
          </a:p>
          <a:p>
            <a:pPr marL="0" indent="0" algn="ctr">
              <a:buNone/>
            </a:pPr>
            <a:endParaRPr lang="en-US" dirty="0"/>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2975" y="3200400"/>
            <a:ext cx="2943225"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6400" y="3124200"/>
            <a:ext cx="24384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0281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373</TotalTime>
  <Words>942</Words>
  <Application>Microsoft Office PowerPoint</Application>
  <PresentationFormat>On-screen Show (4:3)</PresentationFormat>
  <Paragraphs>145</Paragraphs>
  <Slides>23</Slides>
  <Notes>6</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2CUL</vt:lpstr>
      <vt:lpstr>2CUL: 8 Goals</vt:lpstr>
      <vt:lpstr>2CUL: 8 Goals (cont’d)</vt:lpstr>
      <vt:lpstr>Phase 1: Laying the Groundwork</vt:lpstr>
      <vt:lpstr>Phase 1: Early Successes</vt:lpstr>
      <vt:lpstr>Phase 1: Early Successes</vt:lpstr>
      <vt:lpstr>Laying the Groundwork (cont’d)</vt:lpstr>
      <vt:lpstr>Phase 2: Getting in Deeper</vt:lpstr>
      <vt:lpstr>What technical services?</vt:lpstr>
      <vt:lpstr>Why Integrate Technical Services?</vt:lpstr>
      <vt:lpstr>Everybody’s Doing It</vt:lpstr>
      <vt:lpstr>How do we get from here?</vt:lpstr>
      <vt:lpstr>… to here?</vt:lpstr>
      <vt:lpstr>Towards 2CUL Technical Services:</vt:lpstr>
      <vt:lpstr>What gets in the way</vt:lpstr>
      <vt:lpstr>Road Trips!</vt:lpstr>
      <vt:lpstr>Challenges of Long-Distance Collaboration</vt:lpstr>
      <vt:lpstr>Technical Difficulties</vt:lpstr>
      <vt:lpstr>System Integration Challenges</vt:lpstr>
      <vt:lpstr>PowerPoint Presentation</vt:lpstr>
      <vt:lpstr>How we’re getting there</vt:lpstr>
      <vt:lpstr>… and then we can relax</vt:lpstr>
    </vt:vector>
  </TitlesOfParts>
  <Company>LITO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raw7</dc:creator>
  <cp:lastModifiedBy>kh33</cp:lastModifiedBy>
  <cp:revision>10</cp:revision>
  <dcterms:created xsi:type="dcterms:W3CDTF">2013-04-13T00:41:22Z</dcterms:created>
  <dcterms:modified xsi:type="dcterms:W3CDTF">2013-05-21T15:09:18Z</dcterms:modified>
</cp:coreProperties>
</file>