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</p:sldMasterIdLst>
  <p:notesMasterIdLst>
    <p:notesMasterId r:id="rId28"/>
  </p:notesMasterIdLst>
  <p:sldIdLst>
    <p:sldId id="257" r:id="rId3"/>
    <p:sldId id="318" r:id="rId4"/>
    <p:sldId id="319" r:id="rId5"/>
    <p:sldId id="320" r:id="rId6"/>
    <p:sldId id="321" r:id="rId7"/>
    <p:sldId id="302" r:id="rId8"/>
    <p:sldId id="296" r:id="rId9"/>
    <p:sldId id="303" r:id="rId10"/>
    <p:sldId id="305" r:id="rId11"/>
    <p:sldId id="306" r:id="rId12"/>
    <p:sldId id="307" r:id="rId13"/>
    <p:sldId id="308" r:id="rId14"/>
    <p:sldId id="309" r:id="rId15"/>
    <p:sldId id="297" r:id="rId16"/>
    <p:sldId id="298" r:id="rId17"/>
    <p:sldId id="299" r:id="rId18"/>
    <p:sldId id="300" r:id="rId19"/>
    <p:sldId id="301" r:id="rId20"/>
    <p:sldId id="314" r:id="rId21"/>
    <p:sldId id="315" r:id="rId22"/>
    <p:sldId id="316" r:id="rId23"/>
    <p:sldId id="317" r:id="rId24"/>
    <p:sldId id="313" r:id="rId25"/>
    <p:sldId id="310" r:id="rId26"/>
    <p:sldId id="311" r:id="rId2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B8C3E11-D659-4DE8-9A32-DF2590686FD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BB871B-555A-4225-9AD8-382411E6A3C6}" type="slidenum">
              <a:rPr lang="en-US"/>
              <a:pPr/>
              <a:t>7</a:t>
            </a:fld>
            <a:endParaRPr lang="en-US"/>
          </a:p>
        </p:txBody>
      </p:sp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4AF10170-033E-4123-8FD9-347CF2E4F4ED}" type="slidenum">
              <a:rPr lang="en-US" sz="1200"/>
              <a:pPr algn="r" eaLnBrk="1" hangingPunct="1"/>
              <a:t>7</a:t>
            </a:fld>
            <a:endParaRPr lang="en-US" sz="1200"/>
          </a:p>
        </p:txBody>
      </p:sp>
      <p:sp>
        <p:nvSpPr>
          <p:cNvPr id="7680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4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76805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2A13EEFC-2B72-4317-B07E-90B9F77D65D2}" type="slidenum">
              <a:rPr lang="en-US" sz="1200">
                <a:latin typeface="Calibri" pitchFamily="34" charset="0"/>
              </a:rPr>
              <a:pPr algn="r" eaLnBrk="1" hangingPunct="1"/>
              <a:t>7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A7A000-6481-4494-AA13-B3A429955E67}" type="slidenum">
              <a:rPr lang="en-US"/>
              <a:pPr/>
              <a:t>10</a:t>
            </a:fld>
            <a:endParaRPr lang="en-US"/>
          </a:p>
        </p:txBody>
      </p:sp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5222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8A33751E-E77C-4491-ABD4-1D90101C1C9F}" type="slidenum">
              <a:rPr lang="en-US" sz="1200">
                <a:latin typeface="Calibri" pitchFamily="34" charset="0"/>
              </a:rPr>
              <a:pPr algn="r" eaLnBrk="1" hangingPunct="1"/>
              <a:t>10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846687-A5E7-49F9-AEF5-928FBF8AB5AF}" type="slidenum">
              <a:rPr lang="en-US"/>
              <a:pPr/>
              <a:t>12</a:t>
            </a:fld>
            <a:endParaRPr lang="en-US"/>
          </a:p>
        </p:txBody>
      </p:sp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5427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A0849DEE-980D-41F0-8945-CAA7E3533E4D}" type="slidenum">
              <a:rPr lang="en-US" sz="1200">
                <a:latin typeface="Calibri" pitchFamily="34" charset="0"/>
              </a:rPr>
              <a:pPr algn="r" eaLnBrk="1" hangingPunct="1"/>
              <a:t>12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73C18-38F1-46DA-8A25-32B62390DC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2157F-70A3-407C-A82D-7AF37FF829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65F5B-55F2-41A6-BEB9-3BFC2BB765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7136C-299A-43CD-9CCA-26C577072C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46DBA-EAF1-43A4-9773-43B4306823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E248B-3C7D-4B68-9773-FF40FA458A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C84DA-610F-4DE6-A251-59014CA3A9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476E2-CDAD-41C1-BE4C-7FF9C1E80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8DA38-8076-4E03-AEF0-F400087AA5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C852B-6300-4B7E-812A-79D93A94E7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0F709-329D-4453-B68F-53AADF21D1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174" name="Picture 12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0"/>
            <a:ext cx="4038600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81800" y="6248400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pic>
        <p:nvPicPr>
          <p:cNvPr id="12291" name="Picture 12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5288"/>
            <a:ext cx="2514600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latin typeface="+mn-lt"/>
              </a:defRPr>
            </a:lvl1pPr>
          </a:lstStyle>
          <a:p>
            <a:pPr>
              <a:defRPr/>
            </a:pPr>
            <a:fld id="{F71AC0E2-942D-442E-BD47-652CC00585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itle 2"/>
          <p:cNvSpPr>
            <a:spLocks noGrp="1"/>
          </p:cNvSpPr>
          <p:nvPr>
            <p:ph type="ctrTitle" sz="quarter" idx="4294967295"/>
          </p:nvPr>
        </p:nvSpPr>
        <p:spPr>
          <a:xfrm>
            <a:off x="1371600" y="1273175"/>
            <a:ext cx="7772400" cy="1470025"/>
          </a:xfrm>
          <a:ln/>
        </p:spPr>
        <p:txBody>
          <a:bodyPr/>
          <a:lstStyle/>
          <a:p>
            <a:pPr algn="r"/>
            <a:r>
              <a:rPr lang="en-US" sz="4800" dirty="0"/>
              <a:t>Project Teams</a:t>
            </a:r>
            <a:br>
              <a:rPr lang="en-US" sz="4800" dirty="0"/>
            </a:br>
            <a:r>
              <a:rPr lang="en-US" sz="4800" dirty="0" smtClean="0"/>
              <a:t>Fall </a:t>
            </a:r>
            <a:r>
              <a:rPr lang="en-US" sz="4800" dirty="0"/>
              <a:t>2012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 idx="4294967295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 sz="5400" dirty="0"/>
              <a:t>Foam Filtration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sz="2800" i="1" dirty="0"/>
              <a:t>Polyurethane foam</a:t>
            </a:r>
            <a:r>
              <a:rPr lang="en-US" sz="2800" dirty="0"/>
              <a:t> for</a:t>
            </a:r>
            <a:r>
              <a:rPr lang="en-US" sz="2800" dirty="0" smtClean="0"/>
              <a:t> emergency water </a:t>
            </a:r>
            <a:r>
              <a:rPr lang="en-US" sz="2800" dirty="0"/>
              <a:t>treatment</a:t>
            </a:r>
            <a:endParaRPr lang="en-US" sz="2800" dirty="0" smtClean="0"/>
          </a:p>
          <a:p>
            <a:pPr lvl="1">
              <a:buClr>
                <a:schemeClr val="tx2"/>
              </a:buClr>
            </a:pPr>
            <a:r>
              <a:rPr lang="en-US" sz="2400" dirty="0" smtClean="0"/>
              <a:t>Mini-plant complete with</a:t>
            </a:r>
          </a:p>
          <a:p>
            <a:pPr lvl="2">
              <a:buClr>
                <a:schemeClr val="tx2"/>
              </a:buClr>
            </a:pPr>
            <a:r>
              <a:rPr lang="en-US" sz="2000" dirty="0" smtClean="0"/>
              <a:t>Input reservoir, LFOM, chemical dose controller, filtration and disinfection tank</a:t>
            </a:r>
            <a:endParaRPr lang="en-US" sz="1200" dirty="0" smtClean="0"/>
          </a:p>
          <a:p>
            <a:pPr>
              <a:buClr>
                <a:schemeClr val="tx2"/>
              </a:buClr>
            </a:pPr>
            <a:endParaRPr lang="en-US" sz="2800" i="1" dirty="0" smtClean="0"/>
          </a:p>
          <a:p>
            <a:pPr>
              <a:buClr>
                <a:schemeClr val="tx2"/>
              </a:buClr>
            </a:pPr>
            <a:r>
              <a:rPr lang="en-US" sz="2800" i="1" dirty="0" smtClean="0"/>
              <a:t>Goals!</a:t>
            </a:r>
          </a:p>
          <a:p>
            <a:pPr lvl="1">
              <a:buClr>
                <a:schemeClr val="tx2"/>
              </a:buClr>
            </a:pPr>
            <a:r>
              <a:rPr lang="en-US" sz="2400" i="1" dirty="0" smtClean="0"/>
              <a:t>Add chemical dose controller</a:t>
            </a:r>
          </a:p>
          <a:p>
            <a:pPr lvl="1">
              <a:buClr>
                <a:schemeClr val="tx2"/>
              </a:buClr>
            </a:pPr>
            <a:r>
              <a:rPr lang="en-US" sz="2400" i="1" dirty="0" smtClean="0"/>
              <a:t>Method or determining when to</a:t>
            </a:r>
          </a:p>
          <a:p>
            <a:pPr lvl="1">
              <a:buClr>
                <a:schemeClr val="tx2"/>
              </a:buClr>
              <a:buNone/>
            </a:pPr>
            <a:r>
              <a:rPr lang="en-US" sz="2400" i="1" dirty="0" smtClean="0"/>
              <a:t> clean filters</a:t>
            </a:r>
          </a:p>
          <a:p>
            <a:pPr lvl="1">
              <a:buClr>
                <a:schemeClr val="tx2"/>
              </a:buClr>
            </a:pPr>
            <a:r>
              <a:rPr lang="en-US" sz="2400" i="1" dirty="0" smtClean="0"/>
              <a:t>Deployment to Honduras?!?!</a:t>
            </a:r>
          </a:p>
          <a:p>
            <a:pPr lvl="1">
              <a:buClr>
                <a:schemeClr val="tx2"/>
              </a:buClr>
              <a:buNone/>
            </a:pPr>
            <a:endParaRPr lang="en-US" sz="2400" i="1" dirty="0" smtClean="0"/>
          </a:p>
        </p:txBody>
      </p:sp>
      <p:pic>
        <p:nvPicPr>
          <p:cNvPr id="51204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0544" y="2971800"/>
            <a:ext cx="3044442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2438400" y="381000"/>
            <a:ext cx="6705600" cy="9906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Coagulant Management</a:t>
            </a: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How do you manage coagulant?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Preparing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and </a:t>
            </a:r>
            <a:r>
              <a:rPr lang="en-US" sz="2400" kern="0" dirty="0" smtClean="0">
                <a:latin typeface="+mn-lt"/>
              </a:rPr>
              <a:t>testing stock concentrations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2400" kern="0" dirty="0" smtClean="0">
                <a:latin typeface="+mn-lt"/>
              </a:rPr>
              <a:t>Dosing and injection into raw water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2400" kern="0" dirty="0" smtClean="0">
                <a:latin typeface="+mn-lt"/>
              </a:rPr>
              <a:t>Immediate performance feedback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2800" kern="0" dirty="0" smtClean="0">
                <a:latin typeface="+mn-lt"/>
              </a:rPr>
              <a:t>Skills needed</a:t>
            </a:r>
            <a:endParaRPr kumimoji="0" lang="en-US" sz="2800" b="0" i="1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Fluids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2400" kern="0" baseline="0" dirty="0" smtClean="0">
                <a:latin typeface="+mn-lt"/>
              </a:rPr>
              <a:t>Plumbing</a:t>
            </a:r>
            <a:r>
              <a:rPr lang="en-US" sz="2400" kern="0" dirty="0" smtClean="0">
                <a:latin typeface="+mn-lt"/>
              </a:rPr>
              <a:t> design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Fabrication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2400" kern="0" dirty="0" smtClean="0">
                <a:latin typeface="+mn-lt"/>
              </a:rPr>
              <a:t>Process controller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 idx="4294967295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 sz="4800" dirty="0"/>
              <a:t>Ram Pump</a:t>
            </a:r>
            <a:r>
              <a:rPr lang="en-US" sz="4800" dirty="0" smtClean="0"/>
              <a:t> </a:t>
            </a:r>
            <a:endParaRPr lang="en-US" sz="4800" dirty="0"/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457200" y="1447800"/>
            <a:ext cx="8686800" cy="1524000"/>
          </a:xfrm>
        </p:spPr>
        <p:txBody>
          <a:bodyPr/>
          <a:lstStyle/>
          <a:p>
            <a:pPr>
              <a:buClr>
                <a:schemeClr val="tx2"/>
              </a:buClr>
            </a:pPr>
            <a:r>
              <a:rPr lang="en-US" sz="2800" i="1" dirty="0"/>
              <a:t>Ram pump:  </a:t>
            </a:r>
            <a:r>
              <a:rPr lang="en-US" sz="2800" dirty="0"/>
              <a:t>use a lot of</a:t>
            </a:r>
            <a:r>
              <a:rPr lang="en-US" sz="2800" dirty="0" smtClean="0"/>
              <a:t> flow </a:t>
            </a:r>
            <a:r>
              <a:rPr lang="en-US" sz="2800" dirty="0"/>
              <a:t>to pump a little</a:t>
            </a:r>
            <a:endParaRPr lang="en-US" sz="2800" i="1" dirty="0"/>
          </a:p>
          <a:p>
            <a:pPr lvl="1">
              <a:buClr>
                <a:schemeClr val="tx2"/>
              </a:buClr>
            </a:pPr>
            <a:r>
              <a:rPr lang="en-US" sz="2400" dirty="0"/>
              <a:t>Application – pump treated</a:t>
            </a:r>
            <a:r>
              <a:rPr lang="en-US" sz="2400" dirty="0" smtClean="0"/>
              <a:t> water </a:t>
            </a:r>
            <a:r>
              <a:rPr lang="en-US" sz="2400" dirty="0"/>
              <a:t>for plant service</a:t>
            </a:r>
          </a:p>
          <a:p>
            <a:pPr lvl="1">
              <a:buClr>
                <a:schemeClr val="tx2"/>
              </a:buClr>
            </a:pPr>
            <a:r>
              <a:rPr lang="en-US" sz="2400" dirty="0"/>
              <a:t>Semester goal –</a:t>
            </a:r>
            <a:r>
              <a:rPr lang="en-US" sz="2400" dirty="0" smtClean="0"/>
              <a:t> improve design from Spring semester</a:t>
            </a:r>
          </a:p>
        </p:txBody>
      </p:sp>
      <p:pic>
        <p:nvPicPr>
          <p:cNvPr id="53253" name="Picture 11" descr="pump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8305800"/>
            <a:ext cx="2201457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3400" y="2819400"/>
            <a:ext cx="8120384" cy="35202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4800" y="6550223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FAO Corporate Document Repository (http://www.fao.org/docrep/s1250e/S1250E1e.htm)</a:t>
            </a:r>
            <a:endParaRPr lang="en-US" sz="1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 txBox="1">
            <a:spLocks/>
          </p:cNvSpPr>
          <p:nvPr/>
        </p:nvSpPr>
        <p:spPr bwMode="auto">
          <a:xfrm>
            <a:off x="457200" y="1447800"/>
            <a:ext cx="86868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tabLst/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Much to do!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Better stand for pump, rearrange valve layout, air chamber design, test surge pipe, come up with flow measurement, improve connections to/from plant and distribution tank, estimate flows, storage tank needed?, scaling for higher or lower flows…………………………………………………………………………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048000" y="228600"/>
            <a:ext cx="58674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Ram Pump </a:t>
            </a: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477000" cy="1143000"/>
          </a:xfrm>
        </p:spPr>
        <p:txBody>
          <a:bodyPr/>
          <a:lstStyle/>
          <a:p>
            <a:r>
              <a:rPr lang="en-US" dirty="0" smtClean="0"/>
              <a:t>Smartphone </a:t>
            </a:r>
            <a:r>
              <a:rPr lang="en-US" dirty="0" err="1" smtClean="0"/>
              <a:t>Turbidimeter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1828800"/>
            <a:ext cx="42291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477000" cy="1143000"/>
          </a:xfrm>
        </p:spPr>
        <p:txBody>
          <a:bodyPr/>
          <a:lstStyle/>
          <a:p>
            <a:r>
              <a:rPr lang="en-US" dirty="0" smtClean="0"/>
              <a:t>Smartphone </a:t>
            </a:r>
            <a:r>
              <a:rPr lang="en-US" dirty="0" err="1" smtClean="0"/>
              <a:t>Turbidimeter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1828800"/>
            <a:ext cx="42291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914400" y="2819400"/>
            <a:ext cx="304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/>
              <a:t>$762</a:t>
            </a:r>
            <a:endParaRPr lang="en-US" sz="7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228600"/>
            <a:ext cx="6400800" cy="1143000"/>
          </a:xfrm>
        </p:spPr>
        <p:txBody>
          <a:bodyPr/>
          <a:lstStyle/>
          <a:p>
            <a:r>
              <a:rPr lang="en-US" dirty="0" smtClean="0"/>
              <a:t>Smartphone </a:t>
            </a:r>
            <a:r>
              <a:rPr lang="en-US" dirty="0" err="1" smtClean="0"/>
              <a:t>Turbidimeter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9512" t="11382" r="21951" b="17073"/>
          <a:stretch>
            <a:fillRect/>
          </a:stretch>
        </p:blipFill>
        <p:spPr bwMode="auto">
          <a:xfrm>
            <a:off x="-304800" y="1600200"/>
            <a:ext cx="36576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1676400"/>
            <a:ext cx="369570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72275" y="2209800"/>
            <a:ext cx="2371725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228600"/>
            <a:ext cx="6553200" cy="1143000"/>
          </a:xfrm>
        </p:spPr>
        <p:txBody>
          <a:bodyPr/>
          <a:lstStyle/>
          <a:p>
            <a:r>
              <a:rPr lang="en-US" dirty="0" smtClean="0"/>
              <a:t>Smartphone </a:t>
            </a:r>
            <a:r>
              <a:rPr lang="en-US" dirty="0" err="1" smtClean="0"/>
              <a:t>Turbidimeter</a:t>
            </a:r>
            <a:endParaRPr lang="en-US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 l="4502" t="27143" r="5766" b="25385"/>
          <a:stretch>
            <a:fillRect/>
          </a:stretch>
        </p:blipFill>
        <p:spPr bwMode="auto">
          <a:xfrm>
            <a:off x="1524000" y="2133600"/>
            <a:ext cx="6412089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dirty="0" smtClean="0"/>
              <a:t>Smartphone </a:t>
            </a:r>
            <a:r>
              <a:rPr lang="en-US" dirty="0" err="1" smtClean="0"/>
              <a:t>Turbidimeter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1981200"/>
            <a:ext cx="7391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000" dirty="0" smtClean="0"/>
              <a:t> We will mostly meet outside of class time</a:t>
            </a:r>
          </a:p>
          <a:p>
            <a:pPr>
              <a:buFontTx/>
              <a:buChar char="-"/>
            </a:pPr>
            <a:r>
              <a:rPr lang="en-US" sz="2000" dirty="0" smtClean="0"/>
              <a:t> Experience with Android/</a:t>
            </a:r>
            <a:r>
              <a:rPr lang="en-US" sz="2000" dirty="0" err="1" smtClean="0"/>
              <a:t>Arduino</a:t>
            </a:r>
            <a:r>
              <a:rPr lang="en-US" sz="2000" dirty="0" smtClean="0"/>
              <a:t> programming required</a:t>
            </a:r>
          </a:p>
          <a:p>
            <a:pPr>
              <a:buFontTx/>
              <a:buChar char="-"/>
            </a:pPr>
            <a:r>
              <a:rPr lang="en-US" sz="2000" dirty="0"/>
              <a:t> </a:t>
            </a:r>
            <a:r>
              <a:rPr lang="en-US" sz="2000" dirty="0" smtClean="0"/>
              <a:t>Know someone who might be interested? Put them in touch.</a:t>
            </a:r>
          </a:p>
          <a:p>
            <a:pPr>
              <a:buFontTx/>
              <a:buChar char="-"/>
            </a:pPr>
            <a:r>
              <a:rPr lang="en-US" sz="2000" dirty="0"/>
              <a:t> </a:t>
            </a:r>
            <a:r>
              <a:rPr lang="en-US" sz="2000" dirty="0" smtClean="0"/>
              <a:t>Looking for 1 or 2 students</a:t>
            </a:r>
            <a:endParaRPr lang="en-US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477000" cy="1143000"/>
          </a:xfrm>
        </p:spPr>
        <p:txBody>
          <a:bodyPr/>
          <a:lstStyle/>
          <a:p>
            <a:r>
              <a:rPr lang="en-US" dirty="0" smtClean="0"/>
              <a:t>Data Processor Cleanup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2597" t="1932" r="1299" b="11111"/>
          <a:stretch>
            <a:fillRect/>
          </a:stretch>
        </p:blipFill>
        <p:spPr bwMode="auto">
          <a:xfrm>
            <a:off x="304800" y="1524000"/>
            <a:ext cx="2308013" cy="280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1905000"/>
            <a:ext cx="4453147" cy="2356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9" name="TextBox 8"/>
          <p:cNvSpPr txBox="1"/>
          <p:nvPr/>
        </p:nvSpPr>
        <p:spPr>
          <a:xfrm>
            <a:off x="609600" y="4800600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Continuously-running experiments produce a large amount of data in log files</a:t>
            </a:r>
            <a:endParaRPr lang="en-US" sz="2400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 Plant</a:t>
            </a:r>
            <a:endParaRPr lang="en-US" dirty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4495800" cy="4495800"/>
          </a:xfrm>
        </p:spPr>
        <p:txBody>
          <a:bodyPr/>
          <a:lstStyle/>
          <a:p>
            <a:r>
              <a:rPr lang="en-US" dirty="0" smtClean="0"/>
              <a:t> Goals: Fabricate several demo plants and refine fabrication techniques.  </a:t>
            </a:r>
          </a:p>
          <a:p>
            <a:r>
              <a:rPr lang="en-US" dirty="0" smtClean="0"/>
              <a:t>Type of research: fabrication</a:t>
            </a:r>
          </a:p>
          <a:p>
            <a:r>
              <a:rPr lang="en-US" dirty="0" smtClean="0"/>
              <a:t> Skills: fluids, fabrication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18436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0425" y="6283325"/>
            <a:ext cx="193357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Final Plant Pictur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34000" y="1676400"/>
            <a:ext cx="3314700" cy="44196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28600"/>
            <a:ext cx="6172200" cy="1143000"/>
          </a:xfrm>
        </p:spPr>
        <p:txBody>
          <a:bodyPr/>
          <a:lstStyle/>
          <a:p>
            <a:r>
              <a:rPr lang="en-US" dirty="0" smtClean="0"/>
              <a:t>Data Processor Cleanup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2597" t="1932" r="1299" b="11111"/>
          <a:stretch>
            <a:fillRect/>
          </a:stretch>
        </p:blipFill>
        <p:spPr bwMode="auto">
          <a:xfrm>
            <a:off x="304800" y="1524000"/>
            <a:ext cx="2308013" cy="280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1905000"/>
            <a:ext cx="4453147" cy="2356241"/>
          </a:xfrm>
          <a:prstGeom prst="mathNotEqual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9" name="TextBox 8"/>
          <p:cNvSpPr txBox="1"/>
          <p:nvPr/>
        </p:nvSpPr>
        <p:spPr>
          <a:xfrm>
            <a:off x="609600" y="4800600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… Which bogs down the data processor we have written in MathCAD</a:t>
            </a:r>
            <a:endParaRPr lang="en-US" sz="2400" dirty="0"/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dirty="0" smtClean="0"/>
              <a:t>Data Processor Cleanup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2597" t="1932" r="1299" b="11111"/>
          <a:stretch>
            <a:fillRect/>
          </a:stretch>
        </p:blipFill>
        <p:spPr bwMode="auto">
          <a:xfrm>
            <a:off x="304800" y="1524000"/>
            <a:ext cx="2308013" cy="280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1905000"/>
            <a:ext cx="4453147" cy="2356241"/>
          </a:xfrm>
          <a:prstGeom prst="hear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9" name="TextBox 8"/>
          <p:cNvSpPr txBox="1"/>
          <p:nvPr/>
        </p:nvSpPr>
        <p:spPr>
          <a:xfrm>
            <a:off x="609600" y="4800600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… So we need to analyze the data processor code and see how to make it more efficient (or suggest a different program)</a:t>
            </a:r>
            <a:endParaRPr lang="en-US" sz="2400" dirty="0"/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dirty="0" smtClean="0"/>
              <a:t>Data Processor Cleanup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2597" t="1932" r="1299" b="11111"/>
          <a:stretch>
            <a:fillRect/>
          </a:stretch>
        </p:blipFill>
        <p:spPr bwMode="auto">
          <a:xfrm>
            <a:off x="304800" y="1524000"/>
            <a:ext cx="2308013" cy="280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1905000"/>
            <a:ext cx="4453147" cy="2356241"/>
          </a:xfrm>
          <a:prstGeom prst="hear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9" name="TextBox 8"/>
          <p:cNvSpPr txBox="1"/>
          <p:nvPr/>
        </p:nvSpPr>
        <p:spPr>
          <a:xfrm>
            <a:off x="609600" y="4800600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This could be a 1-2 week side project for 1 student</a:t>
            </a:r>
            <a:endParaRPr lang="en-US" sz="2400" dirty="0"/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7162800" cy="40386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i="1" dirty="0" smtClean="0"/>
              <a:t>Tasks for Fall 2012</a:t>
            </a:r>
          </a:p>
          <a:p>
            <a:pPr>
              <a:buNone/>
            </a:pPr>
            <a:r>
              <a:rPr lang="en-US" dirty="0" smtClean="0"/>
              <a:t>Coordinate on-campus team building events</a:t>
            </a:r>
          </a:p>
          <a:p>
            <a:pPr>
              <a:buNone/>
            </a:pPr>
            <a:r>
              <a:rPr lang="en-US" dirty="0" smtClean="0"/>
              <a:t>Maintain &amp; update our presence online</a:t>
            </a:r>
          </a:p>
          <a:p>
            <a:pPr>
              <a:buNone/>
            </a:pPr>
            <a:r>
              <a:rPr lang="en-US" dirty="0" smtClean="0"/>
              <a:t>Improve transparency &amp; reporting processes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(wiki redesign, blogging)</a:t>
            </a:r>
          </a:p>
          <a:p>
            <a:pPr>
              <a:buNone/>
            </a:pPr>
            <a:r>
              <a:rPr lang="en-US" dirty="0" smtClean="0"/>
              <a:t>Recruit team members, graduate student candidates, donors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228600"/>
            <a:ext cx="14287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3800" y="5410200"/>
            <a:ext cx="1347787" cy="1227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 l="26250" t="16667" r="27500" b="16667"/>
          <a:stretch>
            <a:fillRect/>
          </a:stretch>
        </p:blipFill>
        <p:spPr bwMode="auto">
          <a:xfrm>
            <a:off x="0" y="5562600"/>
            <a:ext cx="159766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67000" y="5410200"/>
            <a:ext cx="3695700" cy="1640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 idx="4294967295"/>
          </p:nvPr>
        </p:nvSpPr>
        <p:spPr>
          <a:xfrm>
            <a:off x="2667000" y="228600"/>
            <a:ext cx="5867400" cy="1143000"/>
          </a:xfrm>
        </p:spPr>
        <p:txBody>
          <a:bodyPr/>
          <a:lstStyle/>
          <a:p>
            <a:pPr eaLnBrk="1" hangingPunct="1"/>
            <a:r>
              <a:rPr lang="en-US" sz="5400" smtClean="0"/>
              <a:t>Design Team</a:t>
            </a:r>
            <a:endParaRPr lang="en-US" smtClean="0"/>
          </a:p>
        </p:txBody>
      </p:sp>
      <p:sp>
        <p:nvSpPr>
          <p:cNvPr id="3075" name="Content Placeholder 3"/>
          <p:cNvSpPr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None/>
            </a:pPr>
            <a:endParaRPr lang="en-US" sz="3200">
              <a:latin typeface="Calibri" charset="0"/>
            </a:endParaRPr>
          </a:p>
        </p:txBody>
      </p:sp>
      <p:pic>
        <p:nvPicPr>
          <p:cNvPr id="3076" name="Picture 5"/>
          <p:cNvPicPr>
            <a:picLocks noChangeAspect="1" noChangeArrowheads="1"/>
          </p:cNvPicPr>
          <p:nvPr/>
        </p:nvPicPr>
        <p:blipFill>
          <a:blip r:embed="rId2" cstate="print"/>
          <a:srcRect l="25500" t="17513" r="24086" b="16734"/>
          <a:stretch>
            <a:fillRect/>
          </a:stretch>
        </p:blipFill>
        <p:spPr bwMode="auto">
          <a:xfrm>
            <a:off x="152400" y="1981200"/>
            <a:ext cx="4849813" cy="386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Content Placeholder 2"/>
          <p:cNvSpPr txBox="1">
            <a:spLocks/>
          </p:cNvSpPr>
          <p:nvPr/>
        </p:nvSpPr>
        <p:spPr bwMode="auto">
          <a:xfrm>
            <a:off x="4800600" y="1524000"/>
            <a:ext cx="4191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6075" eaLnBrk="1" hangingPunct="1">
              <a:buClr>
                <a:schemeClr val="tx2"/>
              </a:buClr>
              <a:buFont typeface="Wingdings" charset="2"/>
              <a:buChar char="Ø"/>
            </a:pPr>
            <a:r>
              <a:rPr lang="en-US" sz="2400">
                <a:latin typeface="Calibri" charset="0"/>
              </a:rPr>
              <a:t>Improving and expanding the capabilities of the automated design tool</a:t>
            </a:r>
          </a:p>
          <a:p>
            <a:pPr marL="800100" lvl="1" indent="-346075">
              <a:buClr>
                <a:schemeClr val="tx2"/>
              </a:buClr>
              <a:buFont typeface="Wingdings" charset="2"/>
              <a:buChar char="Ø"/>
            </a:pPr>
            <a:r>
              <a:rPr lang="en-US" sz="2400">
                <a:latin typeface="Calibri" charset="0"/>
              </a:rPr>
              <a:t>Incorporating new research results</a:t>
            </a:r>
          </a:p>
          <a:p>
            <a:pPr marL="800100" lvl="1" indent="-346075">
              <a:buClr>
                <a:schemeClr val="tx2"/>
              </a:buClr>
              <a:buFont typeface="Wingdings" charset="2"/>
              <a:buChar char="Ø"/>
            </a:pPr>
            <a:r>
              <a:rPr lang="en-US" sz="2400">
                <a:latin typeface="Calibri" charset="0"/>
              </a:rPr>
              <a:t>Expanding range of plant flow rates that we can design for</a:t>
            </a:r>
          </a:p>
          <a:p>
            <a:pPr marL="800100" lvl="1" indent="-346075">
              <a:buClr>
                <a:schemeClr val="tx2"/>
              </a:buClr>
              <a:buFont typeface="Wingdings" charset="2"/>
              <a:buChar char="Ø"/>
            </a:pPr>
            <a:r>
              <a:rPr lang="en-US" sz="2400">
                <a:latin typeface="Calibri" charset="0"/>
              </a:rPr>
              <a:t>Sections and details of specific plant components</a:t>
            </a:r>
          </a:p>
          <a:p>
            <a:pPr marL="800100" lvl="1" indent="-346075">
              <a:buClr>
                <a:schemeClr val="tx2"/>
              </a:buClr>
              <a:buFont typeface="Wingdings" charset="2"/>
              <a:buChar char="Ø"/>
            </a:pPr>
            <a:r>
              <a:rPr lang="en-US" sz="2400">
                <a:latin typeface="Calibri" charset="0"/>
              </a:rPr>
              <a:t>And many more important advancements!</a:t>
            </a:r>
          </a:p>
          <a:p>
            <a:pPr marL="800100" lvl="1" indent="-346075">
              <a:buClr>
                <a:schemeClr val="tx2"/>
              </a:buClr>
              <a:buFont typeface="Wingdings" charset="2"/>
              <a:buChar char="Ø"/>
            </a:pPr>
            <a:endParaRPr lang="en-US" sz="2400">
              <a:latin typeface="Calibri" charset="0"/>
            </a:endParaRPr>
          </a:p>
          <a:p>
            <a:pPr marL="800100" lvl="1" indent="-346075">
              <a:buClr>
                <a:schemeClr val="tx2"/>
              </a:buClr>
              <a:buFont typeface="Wingdings" charset="2"/>
              <a:buChar char="Ø"/>
            </a:pPr>
            <a:endParaRPr lang="en-US" sz="2400">
              <a:latin typeface="Calibri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 idx="4294967295"/>
          </p:nvPr>
        </p:nvSpPr>
        <p:spPr>
          <a:xfrm>
            <a:off x="2667000" y="228600"/>
            <a:ext cx="5867400" cy="1143000"/>
          </a:xfrm>
        </p:spPr>
        <p:txBody>
          <a:bodyPr/>
          <a:lstStyle/>
          <a:p>
            <a:pPr eaLnBrk="1" hangingPunct="1"/>
            <a:r>
              <a:rPr lang="en-US" sz="5400" smtClean="0"/>
              <a:t>Design Team</a:t>
            </a:r>
            <a:endParaRPr lang="en-US" smtClean="0"/>
          </a:p>
        </p:txBody>
      </p:sp>
      <p:sp>
        <p:nvSpPr>
          <p:cNvPr id="4099" name="Content Placeholder 3"/>
          <p:cNvSpPr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Font typeface="Wingdings" charset="2"/>
              <a:buNone/>
            </a:pPr>
            <a:endParaRPr lang="en-US" sz="3200">
              <a:latin typeface="Calibri" charset="0"/>
            </a:endParaRPr>
          </a:p>
        </p:txBody>
      </p:sp>
      <p:pic>
        <p:nvPicPr>
          <p:cNvPr id="4100" name="Picture 5"/>
          <p:cNvPicPr>
            <a:picLocks noChangeAspect="1" noChangeArrowheads="1"/>
          </p:cNvPicPr>
          <p:nvPr/>
        </p:nvPicPr>
        <p:blipFill>
          <a:blip r:embed="rId2" cstate="print"/>
          <a:srcRect l="25500" t="17513" r="24086" b="16734"/>
          <a:stretch>
            <a:fillRect/>
          </a:stretch>
        </p:blipFill>
        <p:spPr bwMode="auto">
          <a:xfrm>
            <a:off x="152400" y="1981200"/>
            <a:ext cx="4849813" cy="386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Content Placeholder 2"/>
          <p:cNvSpPr txBox="1">
            <a:spLocks/>
          </p:cNvSpPr>
          <p:nvPr/>
        </p:nvSpPr>
        <p:spPr bwMode="auto">
          <a:xfrm>
            <a:off x="5029200" y="2590800"/>
            <a:ext cx="41148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6075" eaLnBrk="1" hangingPunct="1">
              <a:buClr>
                <a:schemeClr val="tx2"/>
              </a:buClr>
              <a:buFont typeface="Wingdings" charset="2"/>
              <a:buChar char="Ø"/>
            </a:pPr>
            <a:r>
              <a:rPr lang="en-US" sz="2400">
                <a:latin typeface="Calibri" charset="0"/>
              </a:rPr>
              <a:t>Desirable (but not required) skills:</a:t>
            </a:r>
          </a:p>
          <a:p>
            <a:pPr marL="800100" lvl="1" indent="-346075">
              <a:buClr>
                <a:schemeClr val="tx2"/>
              </a:buClr>
              <a:buFont typeface="Wingdings" charset="2"/>
              <a:buChar char="Ø"/>
            </a:pPr>
            <a:r>
              <a:rPr lang="en-US" sz="2400">
                <a:latin typeface="Calibri" charset="0"/>
              </a:rPr>
              <a:t>Mathcad, AutoCAD, CEE 4540, Fluid Mechanics, Spanish fluency, engineering design experience</a:t>
            </a:r>
            <a:endParaRPr lang="en-US" sz="2400" b="1">
              <a:latin typeface="Calibri" charset="0"/>
            </a:endParaRPr>
          </a:p>
          <a:p>
            <a:pPr marL="800100" lvl="1" indent="-346075">
              <a:buClr>
                <a:schemeClr val="tx2"/>
              </a:buClr>
              <a:buFont typeface="Wingdings" charset="2"/>
              <a:buChar char="Ø"/>
            </a:pPr>
            <a:endParaRPr lang="en-US" sz="2400">
              <a:latin typeface="Calibri" charset="0"/>
            </a:endParaRPr>
          </a:p>
          <a:p>
            <a:pPr marL="800100" lvl="1" indent="-346075">
              <a:buClr>
                <a:schemeClr val="tx2"/>
              </a:buClr>
              <a:buFont typeface="Wingdings" charset="2"/>
              <a:buChar char="Ø"/>
            </a:pPr>
            <a:endParaRPr lang="en-US" sz="2400">
              <a:latin typeface="Calibri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477000" cy="1143000"/>
          </a:xfrm>
        </p:spPr>
        <p:txBody>
          <a:bodyPr/>
          <a:lstStyle/>
          <a:p>
            <a:r>
              <a:rPr lang="en-US" dirty="0" smtClean="0"/>
              <a:t>Linear Chemical Dose Controller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82000" cy="1905000"/>
          </a:xfrm>
        </p:spPr>
        <p:txBody>
          <a:bodyPr/>
          <a:lstStyle/>
          <a:p>
            <a:r>
              <a:rPr lang="en-US" dirty="0" smtClean="0"/>
              <a:t>The CDC team will built a full scale prototype of the latest design and research possible solutions to problems such as chlorine leaks that occur in Honduras.</a:t>
            </a: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0425" y="6283325"/>
            <a:ext cx="193357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LCD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53000" y="3276600"/>
            <a:ext cx="4191000" cy="279487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1000" y="3811012"/>
            <a:ext cx="3581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charset="2"/>
              <a:buChar char="Ø"/>
            </a:pPr>
            <a:r>
              <a:rPr lang="en-US" sz="3200" dirty="0" smtClean="0">
                <a:ea typeface="ＭＳ Ｐゴシック" charset="-128"/>
                <a:cs typeface="ＭＳ Ｐゴシック" charset="-128"/>
              </a:rPr>
              <a:t>Type</a:t>
            </a:r>
            <a:r>
              <a:rPr lang="en-US" sz="3200" dirty="0" smtClean="0"/>
              <a:t> </a:t>
            </a:r>
            <a:r>
              <a:rPr lang="en-US" sz="3200" dirty="0" smtClean="0">
                <a:ea typeface="ＭＳ Ｐゴシック" charset="-128"/>
                <a:cs typeface="ＭＳ Ｐゴシック" charset="-128"/>
              </a:rPr>
              <a:t>of</a:t>
            </a:r>
            <a:r>
              <a:rPr lang="en-US" sz="3200" dirty="0" smtClean="0"/>
              <a:t> </a:t>
            </a:r>
            <a:r>
              <a:rPr lang="en-US" sz="3200" dirty="0" smtClean="0">
                <a:ea typeface="ＭＳ Ｐゴシック" charset="-128"/>
                <a:cs typeface="ＭＳ Ｐゴシック" charset="-128"/>
              </a:rPr>
              <a:t>research</a:t>
            </a:r>
            <a:r>
              <a:rPr lang="en-US" sz="3200" dirty="0" smtClean="0"/>
              <a:t>: </a:t>
            </a:r>
            <a:r>
              <a:rPr lang="en-US" sz="3200" dirty="0" smtClean="0">
                <a:ea typeface="ＭＳ Ｐゴシック" charset="-128"/>
                <a:cs typeface="ＭＳ Ｐゴシック" charset="-128"/>
              </a:rPr>
              <a:t>Lab</a:t>
            </a:r>
            <a:r>
              <a:rPr lang="en-US" sz="3200" dirty="0" smtClean="0"/>
              <a:t> </a:t>
            </a:r>
            <a:r>
              <a:rPr lang="en-US" sz="3200" dirty="0" smtClean="0">
                <a:ea typeface="ＭＳ Ｐゴシック" charset="-128"/>
                <a:cs typeface="ＭＳ Ｐゴシック" charset="-128"/>
              </a:rPr>
              <a:t>research</a:t>
            </a:r>
            <a:r>
              <a:rPr lang="en-US" sz="3200" dirty="0" smtClean="0"/>
              <a:t>, documentation</a:t>
            </a:r>
          </a:p>
          <a:p>
            <a:pPr>
              <a:buFont typeface="Wingdings" charset="2"/>
              <a:buChar char="Ø"/>
            </a:pPr>
            <a:r>
              <a:rPr lang="en-US" sz="3200" dirty="0" smtClean="0"/>
              <a:t>Skills: fluids, fabrication</a:t>
            </a:r>
          </a:p>
          <a:p>
            <a:endParaRPr lang="en-US" sz="3200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dirty="0" smtClean="0"/>
              <a:t>Sedimentation Tank Hydraulics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r>
              <a:rPr lang="en-US" dirty="0" smtClean="0"/>
              <a:t>Goals: Determine ideal </a:t>
            </a:r>
            <a:r>
              <a:rPr lang="en-US" dirty="0" err="1" smtClean="0"/>
              <a:t>floc</a:t>
            </a:r>
            <a:r>
              <a:rPr lang="en-US" dirty="0" smtClean="0"/>
              <a:t> hopper geometry and further knowledge of how to produce stable </a:t>
            </a:r>
            <a:r>
              <a:rPr lang="en-US" dirty="0" err="1" smtClean="0"/>
              <a:t>floc</a:t>
            </a:r>
            <a:r>
              <a:rPr lang="en-US" dirty="0" smtClean="0"/>
              <a:t> blankets.</a:t>
            </a:r>
          </a:p>
          <a:p>
            <a:endParaRPr lang="en-US" dirty="0" smtClean="0"/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0425" y="6283325"/>
            <a:ext cx="193357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Sed tank side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70400" y="2819400"/>
            <a:ext cx="4673600" cy="3505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4800" y="3505200"/>
            <a:ext cx="38100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charset="2"/>
              <a:buChar char="Ø"/>
            </a:pPr>
            <a:r>
              <a:rPr lang="en-US" sz="3200" dirty="0" smtClean="0"/>
              <a:t>Type of research: Lab research </a:t>
            </a:r>
          </a:p>
          <a:p>
            <a:pPr>
              <a:buFont typeface="Wingdings" charset="2"/>
              <a:buChar char="Ø"/>
            </a:pPr>
            <a:r>
              <a:rPr lang="en-US" sz="3200" dirty="0" smtClean="0"/>
              <a:t>Skills: fluids, experimentation, process controller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 Flow Stacked Rapid Sand Filtration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5410200" cy="4525963"/>
          </a:xfrm>
        </p:spPr>
        <p:txBody>
          <a:bodyPr/>
          <a:lstStyle/>
          <a:p>
            <a:r>
              <a:rPr lang="en-US" sz="3000" dirty="0" smtClean="0"/>
              <a:t>The LFSRSF team will finish fabrication of the filter and conduct extensive hydraulic and performance testing with the goal of deploying the filter to Honduras as soon as possible!</a:t>
            </a:r>
          </a:p>
          <a:p>
            <a:r>
              <a:rPr lang="en-US" sz="3000" dirty="0" smtClean="0"/>
              <a:t>Type of research: Lab research, fabrication </a:t>
            </a:r>
          </a:p>
          <a:p>
            <a:r>
              <a:rPr lang="en-US" sz="3000" dirty="0" smtClean="0"/>
              <a:t>Skills: fluids, fabrication </a:t>
            </a: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0425" y="6283325"/>
            <a:ext cx="193357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IMAG05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3600" y="1600200"/>
            <a:ext cx="2819400" cy="4714406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0" i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Tube Floc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953000" cy="4525963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Experiment with new ways to increase </a:t>
            </a:r>
            <a:r>
              <a:rPr lang="en-US" dirty="0" err="1" smtClean="0"/>
              <a:t>flocculator</a:t>
            </a:r>
            <a:r>
              <a:rPr lang="en-US" dirty="0" smtClean="0"/>
              <a:t> and rapid mix performance </a:t>
            </a:r>
          </a:p>
          <a:p>
            <a:pPr>
              <a:buClr>
                <a:schemeClr val="tx2"/>
              </a:buClr>
            </a:pPr>
            <a:r>
              <a:rPr lang="en-US" dirty="0" smtClean="0"/>
              <a:t>Lab Experiments, Data Analysis, Research, Fabrication</a:t>
            </a:r>
            <a:endParaRPr lang="en-US" sz="2800" dirty="0"/>
          </a:p>
        </p:txBody>
      </p:sp>
      <p:pic>
        <p:nvPicPr>
          <p:cNvPr id="2052" name="Picture 4" descr="https://confluence.cornell.edu/download/thumbnails/10422268/whole%20setu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2552700"/>
            <a:ext cx="3302000" cy="24765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 idx="4294967295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 sz="4800"/>
              <a:t>Floc-Sed Optimization</a:t>
            </a:r>
            <a:endParaRPr lang="en-US" sz="4000"/>
          </a:p>
        </p:txBody>
      </p:sp>
      <p:sp>
        <p:nvSpPr>
          <p:cNvPr id="75779" name="Content Placeholder 3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4648200" cy="4953000"/>
          </a:xfrm>
        </p:spPr>
        <p:txBody>
          <a:bodyPr/>
          <a:lstStyle/>
          <a:p>
            <a:pPr>
              <a:buClr>
                <a:schemeClr val="tx2"/>
              </a:buClr>
            </a:pPr>
            <a:r>
              <a:rPr lang="en-US" dirty="0"/>
              <a:t>Systems optimization of the </a:t>
            </a:r>
            <a:r>
              <a:rPr lang="en-US" dirty="0" err="1"/>
              <a:t>AguaClara</a:t>
            </a:r>
            <a:r>
              <a:rPr lang="en-US" dirty="0"/>
              <a:t> plant design using a bench scale plant</a:t>
            </a:r>
          </a:p>
          <a:p>
            <a:pPr>
              <a:buClr>
                <a:schemeClr val="tx2"/>
              </a:buClr>
            </a:pPr>
            <a:r>
              <a:rPr lang="en-US" dirty="0"/>
              <a:t>Should have a detailed knowledge of </a:t>
            </a:r>
            <a:r>
              <a:rPr lang="en-US" dirty="0" err="1"/>
              <a:t>AguaClara</a:t>
            </a:r>
            <a:r>
              <a:rPr lang="en-US" dirty="0"/>
              <a:t> plant design</a:t>
            </a:r>
          </a:p>
          <a:p>
            <a:pPr>
              <a:buClr>
                <a:schemeClr val="tx2"/>
              </a:buClr>
            </a:pPr>
            <a:r>
              <a:rPr lang="en-US" dirty="0"/>
              <a:t>Lab Experiments, Data Analysis, </a:t>
            </a:r>
            <a:r>
              <a:rPr lang="en-US" dirty="0" smtClean="0"/>
              <a:t>Research</a:t>
            </a:r>
            <a:endParaRPr lang="en-US" sz="2800" dirty="0"/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endParaRPr lang="en-US" dirty="0"/>
          </a:p>
        </p:txBody>
      </p:sp>
      <p:pic>
        <p:nvPicPr>
          <p:cNvPr id="75780" name="Picture 4"/>
          <p:cNvPicPr>
            <a:picLocks noChangeAspect="1" noChangeArrowheads="1"/>
          </p:cNvPicPr>
          <p:nvPr/>
        </p:nvPicPr>
        <p:blipFill>
          <a:blip r:embed="rId3" cstate="print"/>
          <a:srcRect t="20689" r="14224"/>
          <a:stretch>
            <a:fillRect/>
          </a:stretch>
        </p:blipFill>
        <p:spPr bwMode="auto">
          <a:xfrm>
            <a:off x="5002213" y="1676400"/>
            <a:ext cx="406558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28600"/>
            <a:ext cx="84582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Floc</a:t>
            </a:r>
            <a:r>
              <a:rPr kumimoji="0" lang="en-US" sz="5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Filtration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457200" y="1600200"/>
            <a:ext cx="8153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Tamara filter performs better lab filters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3200" kern="0" dirty="0" smtClean="0">
                <a:latin typeface="+mn-lt"/>
              </a:rPr>
              <a:t>Possible explanation: Particles that make it to the filter are </a:t>
            </a:r>
            <a:r>
              <a:rPr lang="en-US" sz="3200" kern="0" dirty="0" err="1" smtClean="0">
                <a:latin typeface="+mn-lt"/>
              </a:rPr>
              <a:t>flocs</a:t>
            </a:r>
            <a:r>
              <a:rPr lang="en-US" sz="3200" kern="0" dirty="0" smtClean="0">
                <a:latin typeface="+mn-lt"/>
              </a:rPr>
              <a:t> not primary particles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Should energy dissipation rate between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sed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tank and filter be kept low enough to prevent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floc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breakup?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Lab Experiments, Data Analysis, Research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209800" y="228600"/>
            <a:ext cx="6705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Turbulent </a:t>
            </a:r>
            <a:r>
              <a:rPr kumimoji="0" lang="en-US" sz="5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Flocculator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457200" y="1600200"/>
            <a:ext cx="8153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Current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flocculator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research conducted using a laminar flow tube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flocculator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but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AguaClara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plants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use turbulent flow hydraulic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flocculators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3200" kern="0" dirty="0" smtClean="0">
                <a:latin typeface="+mn-lt"/>
              </a:rPr>
              <a:t>Design, fabricate, and instrument a new apparatus to test turbulent flow flocculation in the lab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Plumbing Design,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Fabrication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AguaClara">
  <a:themeElements>
    <a:clrScheme name="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FFFFFF"/>
      </a:accent3>
      <a:accent4>
        <a:srgbClr val="000000"/>
      </a:accent4>
      <a:accent5>
        <a:srgbClr val="AAAADB"/>
      </a:accent5>
      <a:accent6>
        <a:srgbClr val="E39304"/>
      </a:accent6>
      <a:hlink>
        <a:srgbClr val="678EFD"/>
      </a:hlink>
      <a:folHlink>
        <a:srgbClr val="AC0000"/>
      </a:folHlink>
    </a:clrScheme>
    <a:fontScheme name="AguaClara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guaCla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guaCla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guaClara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guaClara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guaClara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guaClara">
  <a:themeElements>
    <a:clrScheme name="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FFFFFF"/>
      </a:accent3>
      <a:accent4>
        <a:srgbClr val="000000"/>
      </a:accent4>
      <a:accent5>
        <a:srgbClr val="AAAADB"/>
      </a:accent5>
      <a:accent6>
        <a:srgbClr val="E39304"/>
      </a:accent6>
      <a:hlink>
        <a:srgbClr val="678EFD"/>
      </a:hlink>
      <a:folHlink>
        <a:srgbClr val="AC0000"/>
      </a:folHlink>
    </a:clrScheme>
    <a:fontScheme name="1_AguaClara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AguaCla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581</TotalTime>
  <Words>674</Words>
  <Application>Microsoft Office PowerPoint</Application>
  <PresentationFormat>On-screen Show (4:3)</PresentationFormat>
  <Paragraphs>108</Paragraphs>
  <Slides>25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AguaClara</vt:lpstr>
      <vt:lpstr>1_AguaClara</vt:lpstr>
      <vt:lpstr>Project Teams Fall 2012</vt:lpstr>
      <vt:lpstr>Demo Plant</vt:lpstr>
      <vt:lpstr>Linear Chemical Dose Controller</vt:lpstr>
      <vt:lpstr>Sedimentation Tank Hydraulics</vt:lpstr>
      <vt:lpstr>Low Flow Stacked Rapid Sand Filtration</vt:lpstr>
      <vt:lpstr>Tube Floc</vt:lpstr>
      <vt:lpstr>Floc-Sed Optimization</vt:lpstr>
      <vt:lpstr>Slide 8</vt:lpstr>
      <vt:lpstr>Slide 9</vt:lpstr>
      <vt:lpstr>Foam Filtration</vt:lpstr>
      <vt:lpstr>Slide 11</vt:lpstr>
      <vt:lpstr>Ram Pump </vt:lpstr>
      <vt:lpstr>Slide 13</vt:lpstr>
      <vt:lpstr>Smartphone Turbidimeter</vt:lpstr>
      <vt:lpstr>Smartphone Turbidimeter</vt:lpstr>
      <vt:lpstr>Smartphone Turbidimeter</vt:lpstr>
      <vt:lpstr>Smartphone Turbidimeter</vt:lpstr>
      <vt:lpstr>Smartphone Turbidimeter</vt:lpstr>
      <vt:lpstr>Data Processor Cleanup</vt:lpstr>
      <vt:lpstr>Data Processor Cleanup</vt:lpstr>
      <vt:lpstr>Data Processor Cleanup</vt:lpstr>
      <vt:lpstr>Data Processor Cleanup</vt:lpstr>
      <vt:lpstr>Public Relations</vt:lpstr>
      <vt:lpstr>Design Team</vt:lpstr>
      <vt:lpstr>Design Team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</dc:creator>
  <cp:lastModifiedBy>Julia</cp:lastModifiedBy>
  <cp:revision>68</cp:revision>
  <cp:lastPrinted>1601-01-01T00:00:00Z</cp:lastPrinted>
  <dcterms:created xsi:type="dcterms:W3CDTF">1601-01-01T00:00:00Z</dcterms:created>
  <dcterms:modified xsi:type="dcterms:W3CDTF">2012-08-28T19:28:24Z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