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14.xml" Type="http://schemas.openxmlformats.org/officeDocument/2006/relationships/slide" Id="rId19"/><Relationship Target="slides/slide13.xml" Type="http://schemas.openxmlformats.org/officeDocument/2006/relationships/slide" Id="rId18"/><Relationship Target="slides/slide12.xml" Type="http://schemas.openxmlformats.org/officeDocument/2006/relationships/slide" Id="rId17"/><Relationship Target="slides/slide11.xml" Type="http://schemas.openxmlformats.org/officeDocument/2006/relationships/slide" Id="rId16"/><Relationship Target="slides/slide10.xml" Type="http://schemas.openxmlformats.org/officeDocument/2006/relationships/slide" Id="rId15"/><Relationship Target="slides/slide9.xml" Type="http://schemas.openxmlformats.org/officeDocument/2006/relationships/slide" Id="rId14"/><Relationship Target="slides/slide16.xml" Type="http://schemas.openxmlformats.org/officeDocument/2006/relationships/slide" Id="rId21"/><Relationship Target="presProps.xml" Type="http://schemas.openxmlformats.org/officeDocument/2006/relationships/presProps" Id="rId2"/><Relationship Target="slides/slide7.xml" Type="http://schemas.openxmlformats.org/officeDocument/2006/relationships/slide" Id="rId12"/><Relationship Target="slides/slide17.xml" Type="http://schemas.openxmlformats.org/officeDocument/2006/relationships/slide" Id="rId22"/><Relationship Target="theme/theme3.xml" Type="http://schemas.openxmlformats.org/officeDocument/2006/relationships/theme" Id="rId1"/><Relationship Target="slides/slide8.xml" Type="http://schemas.openxmlformats.org/officeDocument/2006/relationships/slide" Id="rId13"/><Relationship Target="slides/slide18.xml" Type="http://schemas.openxmlformats.org/officeDocument/2006/relationships/slide" Id="rId23"/><Relationship Target="slideMasters/slideMaster1.xml" Type="http://schemas.openxmlformats.org/officeDocument/2006/relationships/slideMaster" Id="rId4"/><Relationship Target="slides/slide5.xml" Type="http://schemas.openxmlformats.org/officeDocument/2006/relationships/slide" Id="rId10"/><Relationship Target="tableStyles.xml" Type="http://schemas.openxmlformats.org/officeDocument/2006/relationships/tableStyles" Id="rId3"/><Relationship Target="slides/slide6.xml" Type="http://schemas.openxmlformats.org/officeDocument/2006/relationships/slide" Id="rId11"/><Relationship Target="slides/slide15.xml" Type="http://schemas.openxmlformats.org/officeDocument/2006/relationships/slide" Id="rId20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2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1143225"/>
            <a:ext cy="3429000" cx="4572225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5" name="Shape 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6" name="Shape 36"/>
          <p:cNvSpPr/>
          <p:nvPr>
            <p:ph idx="2" type="sldImg"/>
          </p:nvPr>
        </p:nvSpPr>
        <p:spPr>
          <a:xfrm>
            <a:off y="685800" x="1143225"/>
            <a:ext cy="3429000" cx="4572225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8" name="Shape 8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9" name="Shape 89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4" name="Shape 9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5" name="Shape 95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1" name="Shape 10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2" name="Shape 102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6" name="Shape 10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7" name="Shape 107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3" name="Shape 1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4" name="Shape 114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9" name="Shape 1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0" name="Shape 120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5" name="Shape 12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6" name="Shape 126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27" name="Shape 12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31" name="Shape 13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2" name="Shape 132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33" name="Shape 13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37" name="Shape 13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8" name="Shape 138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2" name="Shape 4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3" name="Shape 43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8" name="Shape 4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9" name="Shape 49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5" name="Shape 5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0" name="Shape 6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1" name="Shape 61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5" name="Shape 6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6" name="Shape 66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0" name="Shape 7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1" name="Shape 71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5" name="Shape 7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2" name="Shape 8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"/>
              <a:t>This is an intentionally duplicated slide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/>
          <p:nvPr/>
        </p:nvSpPr>
        <p:spPr>
          <a:xfrm>
            <a:off y="0" x="0"/>
            <a:ext cy="3518399" cx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9" name="Shape 9"/>
          <p:cNvCxnSpPr/>
          <p:nvPr/>
        </p:nvCxnSpPr>
        <p:spPr>
          <a:xfrm>
            <a:off y="3496604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10" name="Shape 10"/>
          <p:cNvSpPr txBox="1"/>
          <p:nvPr>
            <p:ph type="ctrTitle"/>
          </p:nvPr>
        </p:nvSpPr>
        <p:spPr>
          <a:xfrm>
            <a:off y="1867781" x="685800"/>
            <a:ext cy="1648800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indent="457200">
              <a:buSzPct val="100000"/>
              <a:defRPr sz="7200"/>
            </a:lvl1pPr>
            <a:lvl2pPr indent="457200">
              <a:buSzPct val="100000"/>
              <a:defRPr sz="7200"/>
            </a:lvl2pPr>
            <a:lvl3pPr indent="457200">
              <a:buSzPct val="100000"/>
              <a:defRPr sz="7200"/>
            </a:lvl3pPr>
            <a:lvl4pPr indent="457200">
              <a:buSzPct val="100000"/>
              <a:defRPr sz="7200"/>
            </a:lvl4pPr>
            <a:lvl5pPr indent="457200">
              <a:buSzPct val="100000"/>
              <a:defRPr sz="7200"/>
            </a:lvl5pPr>
            <a:lvl6pPr indent="457200">
              <a:buSzPct val="100000"/>
              <a:defRPr sz="7200"/>
            </a:lvl6pPr>
            <a:lvl7pPr indent="457200">
              <a:buSzPct val="100000"/>
              <a:defRPr sz="7200"/>
            </a:lvl7pPr>
            <a:lvl8pPr indent="457200">
              <a:buSzPct val="100000"/>
              <a:defRPr sz="7200"/>
            </a:lvl8pPr>
            <a:lvl9pPr indent="457200">
              <a:buSzPct val="100000"/>
              <a:defRPr sz="7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y="3627026" x="685800"/>
            <a:ext cy="774300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marL="0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2" name="Shape 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" name="Shape 13"/>
          <p:cNvSpPr/>
          <p:nvPr/>
        </p:nvSpPr>
        <p:spPr>
          <a:xfrm>
            <a:off y="0" x="0"/>
            <a:ext cy="1149900" cx="9144000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14" name="Shape 14"/>
          <p:cNvCxnSpPr/>
          <p:nvPr/>
        </p:nvCxnSpPr>
        <p:spPr>
          <a:xfrm>
            <a:off y="1127875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15" name="Shape 1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/>
          <p:nvPr/>
        </p:nvSpPr>
        <p:spPr>
          <a:xfrm>
            <a:off y="0" x="0"/>
            <a:ext cy="1149900" cx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19" name="Shape 19"/>
          <p:cNvCxnSpPr/>
          <p:nvPr/>
        </p:nvCxnSpPr>
        <p:spPr>
          <a:xfrm>
            <a:off y="1127875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20" name="Shape 20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3" name="Shape 2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4" name="Shape 24"/>
          <p:cNvSpPr/>
          <p:nvPr/>
        </p:nvSpPr>
        <p:spPr>
          <a:xfrm>
            <a:off y="0" x="0"/>
            <a:ext cy="1149900" cx="9144000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25" name="Shape 25"/>
          <p:cNvCxnSpPr/>
          <p:nvPr/>
        </p:nvCxnSpPr>
        <p:spPr>
          <a:xfrm>
            <a:off y="1127875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26" name="Shape 2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7" name="Shape 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8" name="Shape 28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indent="-171450" marL="285750">
              <a:spcBef>
                <a:spcPts val="0"/>
              </a:spcBef>
              <a:buClr>
                <a:schemeClr val="dk2"/>
              </a:buClr>
              <a:buSzPct val="100000"/>
              <a:buNone/>
              <a:defRPr sz="1800">
                <a:solidFill>
                  <a:schemeClr val="dk2"/>
                </a:solidFill>
              </a:defRPr>
            </a:lvl1pPr>
          </a:lstStyle>
          <a:p/>
        </p:txBody>
      </p:sp>
      <p:sp>
        <p:nvSpPr>
          <p:cNvPr id="29" name="Shape 29"/>
          <p:cNvSpPr/>
          <p:nvPr/>
        </p:nvSpPr>
        <p:spPr>
          <a:xfrm>
            <a:off y="0" x="4274"/>
            <a:ext cy="4406399" cx="9144000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30" name="Shape 30"/>
          <p:cNvCxnSpPr/>
          <p:nvPr/>
        </p:nvCxnSpPr>
        <p:spPr>
          <a:xfrm>
            <a:off y="4384371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1" name="Shape 31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1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1pPr>
            <a:lvl2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2pPr>
            <a:lvl3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3pPr>
            <a:lvl4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4pPr>
            <a:lvl5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5pPr>
            <a:lvl6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6pPr>
            <a:lvl7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7pPr>
            <a:lvl8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8pPr>
            <a:lvl9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indent="-152400" marL="342900"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 indent="-133350" marL="74295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 indent="-76200" marL="114300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 indent="-114300" marL="16002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 indent="-114300" marL="20574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 indent="-114300" marL="25146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 indent="-114300" marL="29718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 indent="-114300" marL="34290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 indent="-114300" marL="38862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1.xml.rels><?xml version="1.0" encoding="UTF-8" standalone="yes"?><Relationships xmlns="http://schemas.openxmlformats.org/package/2006/relationships"><Relationship Target="../notesSlides/notesSlide11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2.xml.rels><?xml version="1.0" encoding="UTF-8" standalone="yes"?><Relationships xmlns="http://schemas.openxmlformats.org/package/2006/relationships"><Relationship Target="../notesSlides/notesSlide1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1.png" Type="http://schemas.openxmlformats.org/officeDocument/2006/relationships/image" Id="rId3"/></Relationships>
</file>

<file path=ppt/slides/_rels/slide13.xml.rels><?xml version="1.0" encoding="UTF-8" standalone="yes"?><Relationships xmlns="http://schemas.openxmlformats.org/package/2006/relationships"><Relationship Target="../notesSlides/notesSlide13.xml" Type="http://schemas.openxmlformats.org/officeDocument/2006/relationships/notesSlide" Id="rId2"/><Relationship Target="../slideLayouts/slideLayout6.xml" Type="http://schemas.openxmlformats.org/officeDocument/2006/relationships/slideLayout" Id="rId1"/><Relationship Target="../media/image01.png" Type="http://schemas.openxmlformats.org/officeDocument/2006/relationships/image" Id="rId3"/></Relationships>
</file>

<file path=ppt/slides/_rels/slide14.xml.rels><?xml version="1.0" encoding="UTF-8" standalone="yes"?><Relationships xmlns="http://schemas.openxmlformats.org/package/2006/relationships"><Relationship Target="../notesSlides/notesSlide14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1.png" Type="http://schemas.openxmlformats.org/officeDocument/2006/relationships/image" Id="rId3"/></Relationships>
</file>

<file path=ppt/slides/_rels/slide15.xml.rels><?xml version="1.0" encoding="UTF-8" standalone="yes"?><Relationships xmlns="http://schemas.openxmlformats.org/package/2006/relationships"><Relationship Target="../notesSlides/notesSlide15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6.xml.rels><?xml version="1.0" encoding="UTF-8" standalone="yes"?><Relationships xmlns="http://schemas.openxmlformats.org/package/2006/relationships"><Relationship Target="../notesSlides/notesSlide16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7.xml.rels><?xml version="1.0" encoding="UTF-8" standalone="yes"?><Relationships xmlns="http://schemas.openxmlformats.org/package/2006/relationships"><Relationship Target="../notesSlides/notesSlide17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8.xml.rels><?xml version="1.0" encoding="UTF-8" standalone="yes"?><Relationships xmlns="http://schemas.openxmlformats.org/package/2006/relationships"><Relationship Target="../notesSlides/notesSlide18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6.jpg" Type="http://schemas.openxmlformats.org/officeDocument/2006/relationships/image" Id="rId3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0.jp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5.png" Type="http://schemas.openxmlformats.org/officeDocument/2006/relationships/image" Id="rId3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6.xml" Type="http://schemas.openxmlformats.org/officeDocument/2006/relationships/slideLayout" Id="rId1"/><Relationship Target="../media/image02.png" Type="http://schemas.openxmlformats.org/officeDocument/2006/relationships/image" Id="rId3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6.xml" Type="http://schemas.openxmlformats.org/officeDocument/2006/relationships/slideLayout" Id="rId1"/><Relationship Target="../media/image03.png" Type="http://schemas.openxmlformats.org/officeDocument/2006/relationships/image" Id="rId3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6.xml" Type="http://schemas.openxmlformats.org/officeDocument/2006/relationships/slideLayout" Id="rId1"/><Relationship Target="../media/image07.png" Type="http://schemas.openxmlformats.org/officeDocument/2006/relationships/image" Id="rId3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6.xml" Type="http://schemas.openxmlformats.org/officeDocument/2006/relationships/slideLayout" Id="rId1"/><Relationship Target="../media/image04.png" Type="http://schemas.openxmlformats.org/officeDocument/2006/relationships/image" Id="rId3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5.png" Type="http://schemas.openxmlformats.org/officeDocument/2006/relationships/image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" name="Shape 3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3" name="Shape 33"/>
          <p:cNvSpPr txBox="1"/>
          <p:nvPr>
            <p:ph type="ctrTitle"/>
          </p:nvPr>
        </p:nvSpPr>
        <p:spPr>
          <a:xfrm>
            <a:off y="1867781" x="685800"/>
            <a:ext cy="1648800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LFSRSF</a:t>
            </a:r>
          </a:p>
        </p:txBody>
      </p:sp>
      <p:sp>
        <p:nvSpPr>
          <p:cNvPr id="34" name="Shape 34"/>
          <p:cNvSpPr txBox="1"/>
          <p:nvPr>
            <p:ph idx="1" type="subTitle"/>
          </p:nvPr>
        </p:nvSpPr>
        <p:spPr>
          <a:xfrm>
            <a:off y="3627026" x="685800"/>
            <a:ext cy="774300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"/>
              <a:t>Alexandra Green, Jeanette Liu, Sarah Sinclair, Chenxi Wen, and Lishan Zhu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5" name="Shape 8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6" name="Shape 8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buNone/>
            </a:pPr>
            <a:r>
              <a:rPr lang="en"/>
              <a:t>What We’ve Accomplished So Far</a:t>
            </a:r>
          </a:p>
        </p:txBody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"/>
              <a:t>12” Filter Subteam</a:t>
            </a:r>
          </a:p>
          <a:p>
            <a:pPr rtl="0" lvl="0" indent="-3810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sz="2400" lang="en"/>
              <a:t>Why 12”?</a:t>
            </a:r>
          </a:p>
          <a:p>
            <a:pPr rtl="0" lvl="0" indent="-3810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sz="2400" lang="en"/>
              <a:t>Overview of New Filter Design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1" name="Shape 9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2" name="Shape 92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/>
        </p:txBody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7" name="Shape 9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buNone/>
            </a:pPr>
            <a:r>
              <a:rPr lang="en"/>
              <a:t>What We’ve Accomplished So Far</a:t>
            </a:r>
          </a:p>
        </p:txBody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y="1200150" x="457200"/>
            <a:ext cy="3725699" cx="57818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"/>
              <a:t>12” Subteam: Divided Column</a:t>
            </a:r>
          </a:p>
          <a:p>
            <a:pPr rtl="0" lvl="0" indent="-3810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sz="2400" lang="en"/>
              <a:t>Construction - physical restrictions </a:t>
            </a:r>
          </a:p>
          <a:p>
            <a:pPr rtl="0" lvl="0" indent="-3810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sz="2400" lang="en"/>
              <a:t>Solution: Separate column into two pieces=less distance to reach</a:t>
            </a:r>
          </a:p>
          <a:p>
            <a:r>
              <a:t/>
            </a:r>
          </a:p>
        </p:txBody>
      </p:sp>
      <p:sp>
        <p:nvSpPr>
          <p:cNvPr id="100" name="Shape 100"/>
          <p:cNvSpPr/>
          <p:nvPr/>
        </p:nvSpPr>
        <p:spPr>
          <a:xfrm>
            <a:off y="1200150" x="6500125"/>
            <a:ext cy="3943349" cx="228567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4" name="Shape 10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5" name="Shape 105"/>
          <p:cNvSpPr/>
          <p:nvPr/>
        </p:nvSpPr>
        <p:spPr>
          <a:xfrm>
            <a:off y="-332575" x="2932275"/>
            <a:ext cy="5656251" cx="327945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9" name="Shape 10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0" name="Shape 110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buNone/>
            </a:pPr>
            <a:r>
              <a:rPr lang="en"/>
              <a:t>What We’ve Accomplished So Far</a:t>
            </a:r>
          </a:p>
        </p:txBody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y="1200150" x="457200"/>
            <a:ext cy="3725699" cx="57818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"/>
              <a:t>12” Subteam: Machined Parts</a:t>
            </a:r>
          </a:p>
          <a:p>
            <a:pPr rtl="0" lvl="0" indent="-3810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sz="2400" lang="en"/>
              <a:t>Top/bottom plates</a:t>
            </a:r>
          </a:p>
          <a:p>
            <a:pPr rtl="0" lvl="0" indent="-3810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sz="2400" lang="en"/>
              <a:t>Shim stock</a:t>
            </a:r>
          </a:p>
          <a:p>
            <a:pPr rtl="0" lvl="0" indent="-3810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sz="2400" lang="en"/>
              <a:t>Ordered other parts</a:t>
            </a:r>
          </a:p>
          <a:p>
            <a:r>
              <a:t/>
            </a:r>
          </a:p>
        </p:txBody>
      </p:sp>
      <p:sp>
        <p:nvSpPr>
          <p:cNvPr id="112" name="Shape 112"/>
          <p:cNvSpPr/>
          <p:nvPr/>
        </p:nvSpPr>
        <p:spPr>
          <a:xfrm>
            <a:off y="1200150" x="6500125"/>
            <a:ext cy="3943349" cx="228567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6" name="Shape 11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buNone/>
            </a:pPr>
            <a:r>
              <a:rPr lang="en"/>
              <a:t>What We’ve Accomplished So Far</a:t>
            </a:r>
          </a:p>
        </p:txBody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y="1200150" x="457200"/>
            <a:ext cy="3725699" cx="80348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"/>
              <a:t>12” Subteam: </a:t>
            </a:r>
          </a:p>
          <a:p>
            <a:pPr rtl="0" lvl="0" indent="-3810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sz="2400" lang="en"/>
              <a:t>Plate Deflection </a:t>
            </a:r>
          </a:p>
          <a:p>
            <a:pPr rtl="0" lvl="0" indent="-3810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sz="2400" lang="en"/>
              <a:t>Headloss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2" name="Shape 1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Future Plans - 4”</a:t>
            </a:r>
          </a:p>
        </p:txBody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Quantify Pressure for Backwash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Manometer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Does it have a measurable effect?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Sand Drain Design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Past failure modes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8" name="Shape 12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9" name="Shape 12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buNone/>
            </a:pPr>
            <a:r>
              <a:rPr lang="en"/>
              <a:t>Future Plans - 12”</a:t>
            </a:r>
          </a:p>
        </p:txBody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sz="3000" lang="en"/>
              <a:t>Keep ordering parts!</a:t>
            </a:r>
          </a:p>
          <a:p>
            <a:pPr rtl="0" lvl="1" indent="-419100" marL="914400">
              <a:buClr>
                <a:schemeClr val="dk1"/>
              </a:buClr>
              <a:buSzPct val="100000"/>
              <a:buFont typeface="Courier New"/>
              <a:buChar char="o"/>
            </a:pPr>
            <a:r>
              <a:rPr sz="3000" lang="en"/>
              <a:t>Piping sizes</a:t>
            </a: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4" name="Shape 13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5" name="Shape 13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Any Questions?</a:t>
            </a:r>
          </a:p>
        </p:txBody>
      </p:sp>
      <p:sp>
        <p:nvSpPr>
          <p:cNvPr id="136" name="Shape 136"/>
          <p:cNvSpPr/>
          <p:nvPr/>
        </p:nvSpPr>
        <p:spPr>
          <a:xfrm>
            <a:off y="1278650" x="2843000"/>
            <a:ext cy="3568700" cx="32639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" name="Shape 3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9" name="Shape 3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Background Information</a:t>
            </a:r>
          </a:p>
        </p:txBody>
      </p:sp>
      <p:sp>
        <p:nvSpPr>
          <p:cNvPr id="40" name="Shape 4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381000" marL="457200">
              <a:lnSpc>
                <a:spcPct val="150000"/>
              </a:lnSpc>
              <a:buClr>
                <a:schemeClr val="dk1"/>
              </a:buClr>
              <a:buSzPct val="166666"/>
              <a:buFont typeface="Arial"/>
              <a:buChar char="•"/>
            </a:pPr>
            <a:r>
              <a:rPr sz="2400" lang="en"/>
              <a:t>What are LFSRSFs?</a:t>
            </a:r>
          </a:p>
          <a:p>
            <a:pPr rtl="0" lvl="0" indent="-381000" marL="457200">
              <a:lnSpc>
                <a:spcPct val="150000"/>
              </a:lnSpc>
              <a:buClr>
                <a:schemeClr val="dk1"/>
              </a:buClr>
              <a:buSzPct val="166666"/>
              <a:buFont typeface="Arial"/>
              <a:buChar char="•"/>
            </a:pPr>
            <a:r>
              <a:rPr sz="2400" lang="en"/>
              <a:t>Previous work</a:t>
            </a:r>
          </a:p>
          <a:p>
            <a:pPr rtl="0" lvl="0" indent="-381000" marL="457200">
              <a:lnSpc>
                <a:spcPct val="150000"/>
              </a:lnSpc>
              <a:buClr>
                <a:schemeClr val="dk1"/>
              </a:buClr>
              <a:buSzPct val="166666"/>
              <a:buFont typeface="Arial"/>
              <a:buChar char="•"/>
            </a:pPr>
            <a:r>
              <a:rPr sz="2400" lang="en"/>
              <a:t>This semester</a:t>
            </a:r>
          </a:p>
          <a:p>
            <a:pPr rtl="0" lvl="0">
              <a:lnSpc>
                <a:spcPct val="150000"/>
              </a:lnSpc>
              <a:buNone/>
            </a:pPr>
            <a:r>
              <a:rPr sz="2400" lang="en"/>
              <a:t>     -We have two teams</a:t>
            </a:r>
          </a:p>
          <a:p>
            <a:r>
              <a:t/>
            </a:r>
          </a:p>
        </p:txBody>
      </p:sp>
      <p:sp>
        <p:nvSpPr>
          <p:cNvPr id="41" name="Shape 41"/>
          <p:cNvSpPr/>
          <p:nvPr/>
        </p:nvSpPr>
        <p:spPr>
          <a:xfrm>
            <a:off y="1200150" x="6176149"/>
            <a:ext cy="3943350" cx="280959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5" name="Shape 4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Goals for the Semester</a:t>
            </a:r>
          </a:p>
        </p:txBody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y="1366250" x="457200"/>
            <a:ext cy="35594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3810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sz="2400" lang="en"/>
              <a:t>Simplified hydraulic controls</a:t>
            </a:r>
          </a:p>
          <a:p>
            <a:r>
              <a:t/>
            </a:r>
          </a:p>
          <a:p>
            <a:pPr rtl="0" lvl="0" indent="-3810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sz="2400" lang="en"/>
              <a:t>Backwash initiator</a:t>
            </a:r>
          </a:p>
          <a:p>
            <a:r>
              <a:t/>
            </a:r>
          </a:p>
          <a:p>
            <a:pPr rtl="0" lvl="0" indent="-3810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sz="2400" lang="en"/>
              <a:t>Sand drain close-off</a:t>
            </a:r>
          </a:p>
          <a:p>
            <a:r>
              <a:t/>
            </a:r>
          </a:p>
          <a:p>
            <a:pPr lvl="0" indent="-3810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sz="2400" lang="en"/>
              <a:t>Construction and operation 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1" name="Shape 5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What We’ve Accomplished So Far</a:t>
            </a:r>
          </a:p>
        </p:txBody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"/>
              <a:t>4” Testing Model</a:t>
            </a:r>
          </a:p>
          <a:p>
            <a:pPr rtl="0" lvl="0">
              <a:buNone/>
            </a:pPr>
            <a:r>
              <a:rPr lang="en"/>
              <a:t>Backwash Initiator 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Summer 2013</a:t>
            </a:r>
          </a:p>
          <a:p>
            <a:pPr rtl="0" lvl="1" indent="-381000" marL="13716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Designed initiator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Manometer</a:t>
            </a:r>
          </a:p>
          <a:p>
            <a:pPr rtl="0" lvl="1" indent="-381000" marL="13716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Support</a:t>
            </a:r>
          </a:p>
          <a:p>
            <a:pPr rtl="0" lvl="1" indent="-381000" marL="13716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Valve</a:t>
            </a:r>
          </a:p>
          <a:p>
            <a:r>
              <a:t/>
            </a:r>
          </a:p>
          <a:p>
            <a:r>
              <a:t/>
            </a:r>
          </a:p>
        </p:txBody>
      </p:sp>
      <p:sp>
        <p:nvSpPr>
          <p:cNvPr id="54" name="Shape 54"/>
          <p:cNvSpPr/>
          <p:nvPr/>
        </p:nvSpPr>
        <p:spPr>
          <a:xfrm>
            <a:off y="1336725" x="4433900"/>
            <a:ext cy="3452525" cx="45635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9" name="Shape 59"/>
          <p:cNvSpPr/>
          <p:nvPr/>
        </p:nvSpPr>
        <p:spPr>
          <a:xfrm>
            <a:off y="0" x="2820250"/>
            <a:ext cy="5143499" cx="333737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3" name="Shape 6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4" name="Shape 64"/>
          <p:cNvSpPr/>
          <p:nvPr/>
        </p:nvSpPr>
        <p:spPr>
          <a:xfrm>
            <a:off y="0" x="2865625"/>
            <a:ext cy="5143501" cx="341274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9" name="Shape 69"/>
          <p:cNvSpPr/>
          <p:nvPr/>
        </p:nvSpPr>
        <p:spPr>
          <a:xfrm>
            <a:off y="0" x="2865625"/>
            <a:ext cy="5143501" cx="341274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3" name="Shape 7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4" name="Shape 74"/>
          <p:cNvSpPr/>
          <p:nvPr/>
        </p:nvSpPr>
        <p:spPr>
          <a:xfrm>
            <a:off y="0" x="2865625"/>
            <a:ext cy="5143501" cx="341274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buNone/>
            </a:pPr>
            <a:r>
              <a:rPr lang="en"/>
              <a:t>What We’ve Accomplished So Far</a:t>
            </a:r>
          </a:p>
        </p:txBody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"/>
              <a:t>4” Testing Model</a:t>
            </a:r>
          </a:p>
          <a:p>
            <a:pPr rtl="0" lvl="0">
              <a:buNone/>
            </a:pPr>
            <a:r>
              <a:rPr lang="en"/>
              <a:t>Backwash Initiator 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Summer 2013</a:t>
            </a:r>
          </a:p>
          <a:p>
            <a:pPr rtl="0" lvl="1" indent="-381000" marL="13716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Designed initiator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Manometer</a:t>
            </a:r>
          </a:p>
          <a:p>
            <a:pPr rtl="0" lvl="1" indent="-381000" marL="13716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Support</a:t>
            </a:r>
          </a:p>
          <a:p>
            <a:pPr rtl="0" lvl="1" indent="-381000" marL="13716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Valve</a:t>
            </a:r>
          </a:p>
          <a:p>
            <a:r>
              <a:t/>
            </a:r>
          </a:p>
          <a:p>
            <a:r>
              <a:t/>
            </a:r>
          </a:p>
        </p:txBody>
      </p:sp>
      <p:sp>
        <p:nvSpPr>
          <p:cNvPr id="81" name="Shape 81"/>
          <p:cNvSpPr/>
          <p:nvPr/>
        </p:nvSpPr>
        <p:spPr>
          <a:xfrm>
            <a:off y="1336725" x="4433900"/>
            <a:ext cy="3452525" cx="45635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biz">
  <a:themeElements>
    <a:clrScheme name="Custom 233">
      <a:dk1>
        <a:srgbClr val="000000"/>
      </a:dk1>
      <a:lt1>
        <a:srgbClr val="FFFFFF"/>
      </a:lt1>
      <a:dk2>
        <a:srgbClr val="2388DB"/>
      </a:dk2>
      <a:lt2>
        <a:srgbClr val="BBD7F8"/>
      </a:lt2>
      <a:accent1>
        <a:srgbClr val="80B606"/>
      </a:accent1>
      <a:accent2>
        <a:srgbClr val="E29F1D"/>
      </a:accent2>
      <a:accent3>
        <a:srgbClr val="1D6FB2"/>
      </a:accent3>
      <a:accent4>
        <a:srgbClr val="3FAC98"/>
      </a:accent4>
      <a:accent5>
        <a:srgbClr val="5B57BB"/>
      </a:accent5>
      <a:accent6>
        <a:srgbClr val="D1505E"/>
      </a:accent6>
      <a:hlink>
        <a:srgbClr val="185DA2"/>
      </a:hlink>
      <a:folHlink>
        <a:srgbClr val="00487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