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475" r:id="rId2"/>
    <p:sldId id="477" r:id="rId3"/>
    <p:sldId id="476" r:id="rId4"/>
    <p:sldId id="478" r:id="rId5"/>
    <p:sldId id="479" r:id="rId6"/>
    <p:sldId id="480" r:id="rId7"/>
    <p:sldId id="481" r:id="rId8"/>
    <p:sldId id="482" r:id="rId9"/>
    <p:sldId id="483" r:id="rId10"/>
    <p:sldId id="484" r:id="rId1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58" autoAdjust="0"/>
  </p:normalViewPr>
  <p:slideViewPr>
    <p:cSldViewPr>
      <p:cViewPr>
        <p:scale>
          <a:sx n="80" d="100"/>
          <a:sy n="80" d="100"/>
        </p:scale>
        <p:origin x="-780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Still need</a:t>
            </a:r>
            <a:r>
              <a:rPr lang="en-US" baseline="0" dirty="0" smtClean="0"/>
              <a:t> to put caps on. </a:t>
            </a:r>
            <a:r>
              <a:rPr lang="en-US" baseline="0" dirty="0" smtClean="0"/>
              <a:t>Rachel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65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Rachel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38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Rachel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8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Mihir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84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Kris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61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(American Association for the Advancement of Science)</a:t>
            </a:r>
          </a:p>
          <a:p>
            <a:endParaRPr lang="en-US" dirty="0" smtClean="0"/>
          </a:p>
          <a:p>
            <a:r>
              <a:rPr lang="en-US" dirty="0" smtClean="0"/>
              <a:t>Nadia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82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80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em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09800" y="6007894"/>
            <a:ext cx="4572000" cy="1143000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Kris, Nadia,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Mihir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Rachel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524000" y="1447800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Low Flow Stacked Rapid Sand Filter</a:t>
            </a:r>
            <a:r>
              <a:rPr lang="en-US" dirty="0">
                <a:solidFill>
                  <a:srgbClr val="FFFF00"/>
                </a:solidFill>
              </a:rPr>
              <a:t/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4343400" cy="2209800"/>
          </a:xfrm>
        </p:spPr>
        <p:txBody>
          <a:bodyPr/>
          <a:lstStyle/>
          <a:p>
            <a:pPr lvl="1"/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s://sphotos-b.xx.fbcdn.net/hphotos-prn1/558154_10151628846216412_195219921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285" y="1600200"/>
            <a:ext cx="6743700" cy="449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23664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76992" y="152400"/>
            <a:ext cx="82296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smtClean="0"/>
              <a:t>Slotted Manifolds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07717" y="1674421"/>
            <a:ext cx="8229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Increase surface area of the connections</a:t>
            </a:r>
          </a:p>
          <a:p>
            <a:r>
              <a:rPr lang="en-US" dirty="0" smtClean="0"/>
              <a:t>1” to ½” center branch diameter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3042" y="2758570"/>
            <a:ext cx="2839203" cy="420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F:\My Documents\Cornell\Aguaclara\Spring 2013\May3_FinalReportDraft\May3_FinalReportDraft\new_manifold_desig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196" y="3433004"/>
            <a:ext cx="3254113" cy="285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Sand Drain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" y="2514600"/>
            <a:ext cx="2971800" cy="3650040"/>
          </a:xfrm>
        </p:spPr>
        <p:txBody>
          <a:bodyPr/>
          <a:lstStyle/>
          <a:p>
            <a:r>
              <a:rPr lang="en-US" dirty="0" smtClean="0"/>
              <a:t>Height constraints</a:t>
            </a:r>
          </a:p>
          <a:p>
            <a:r>
              <a:rPr lang="en-US" dirty="0" smtClean="0"/>
              <a:t>Excel model for computations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489" y="1778330"/>
            <a:ext cx="2773505" cy="4176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147607" y="1783518"/>
            <a:ext cx="2848161" cy="4236282"/>
            <a:chOff x="533400" y="1219200"/>
            <a:chExt cx="3592654" cy="5410199"/>
          </a:xfrm>
        </p:grpSpPr>
        <p:pic>
          <p:nvPicPr>
            <p:cNvPr id="12" name="Picture 4" descr="https://lh4.googleusercontent.com/-9FpJkhcu1kU/UTzf3EI9dqI/AAAAAAAApFk/AVseD_SNnlg/s765/DSC_075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1219200"/>
              <a:ext cx="3592654" cy="5410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Oval 12"/>
            <p:cNvSpPr/>
            <p:nvPr/>
          </p:nvSpPr>
          <p:spPr>
            <a:xfrm>
              <a:off x="2339252" y="4876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Sand Drain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" y="2590800"/>
            <a:ext cx="2971800" cy="3573840"/>
          </a:xfrm>
        </p:spPr>
        <p:txBody>
          <a:bodyPr/>
          <a:lstStyle/>
          <a:p>
            <a:r>
              <a:rPr lang="en-US" dirty="0" smtClean="0"/>
              <a:t>Trigonometric Equations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00200"/>
            <a:ext cx="4057650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016493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EPA – Small Scale LFSRSF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8458200" cy="4564440"/>
          </a:xfrm>
        </p:spPr>
        <p:txBody>
          <a:bodyPr/>
          <a:lstStyle/>
          <a:p>
            <a:r>
              <a:rPr lang="en-US" dirty="0" smtClean="0"/>
              <a:t>Design Considerations</a:t>
            </a:r>
          </a:p>
          <a:p>
            <a:pPr lvl="1"/>
            <a:r>
              <a:rPr lang="en-US" dirty="0" smtClean="0"/>
              <a:t>Depth and no. of layers are same as full scale</a:t>
            </a:r>
          </a:p>
          <a:p>
            <a:pPr lvl="1"/>
            <a:r>
              <a:rPr lang="en-US" dirty="0" smtClean="0"/>
              <a:t>Transparency</a:t>
            </a:r>
          </a:p>
          <a:p>
            <a:pPr lvl="1"/>
            <a:r>
              <a:rPr lang="en-US" dirty="0" smtClean="0"/>
              <a:t>Volume of water </a:t>
            </a:r>
            <a:r>
              <a:rPr lang="en-US" dirty="0" smtClean="0">
                <a:sym typeface="Wingdings" pitchFamily="2" charset="2"/>
              </a:rPr>
              <a:t> minimize diameter</a:t>
            </a:r>
            <a:endParaRPr lang="en-US" dirty="0" smtClean="0"/>
          </a:p>
          <a:p>
            <a:pPr lvl="1"/>
            <a:r>
              <a:rPr lang="en-US" dirty="0" smtClean="0"/>
              <a:t>Fluidization velocity</a:t>
            </a:r>
          </a:p>
          <a:p>
            <a:pPr lvl="1"/>
            <a:r>
              <a:rPr lang="en-US" dirty="0" smtClean="0"/>
              <a:t>Major (and minor) head losses – filtration &amp; backwash</a:t>
            </a:r>
          </a:p>
          <a:p>
            <a:pPr lvl="1"/>
            <a:r>
              <a:rPr lang="en-US" dirty="0" smtClean="0"/>
              <a:t>Scale down of manifolds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537174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EPA – Small Scale LFSRSF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8458200" cy="4564440"/>
          </a:xfrm>
        </p:spPr>
        <p:txBody>
          <a:bodyPr/>
          <a:lstStyle/>
          <a:p>
            <a:r>
              <a:rPr lang="en-US" dirty="0" smtClean="0"/>
              <a:t>Filter Construction</a:t>
            </a:r>
          </a:p>
          <a:p>
            <a:pPr lvl="1"/>
            <a:r>
              <a:rPr lang="en-US" dirty="0" smtClean="0"/>
              <a:t>Slotted manifolds</a:t>
            </a:r>
          </a:p>
          <a:p>
            <a:pPr lvl="1"/>
            <a:r>
              <a:rPr lang="en-US" dirty="0" smtClean="0"/>
              <a:t>Inlet/Outlet connections – push-to-connects</a:t>
            </a:r>
          </a:p>
          <a:p>
            <a:pPr lvl="1"/>
            <a:r>
              <a:rPr lang="en-US" dirty="0" smtClean="0"/>
              <a:t>Bottom and top caps</a:t>
            </a:r>
          </a:p>
          <a:p>
            <a:r>
              <a:rPr lang="en-US" dirty="0" smtClean="0"/>
              <a:t>Frame Construction</a:t>
            </a:r>
          </a:p>
          <a:p>
            <a:pPr lvl="1"/>
            <a:r>
              <a:rPr lang="en-US" dirty="0" smtClean="0"/>
              <a:t>80/20 inverted T</a:t>
            </a:r>
          </a:p>
          <a:p>
            <a:pPr lvl="1"/>
            <a:r>
              <a:rPr lang="en-US" dirty="0" smtClean="0"/>
              <a:t>Constant Head Tank – Hydraulic Testing</a:t>
            </a:r>
          </a:p>
          <a:p>
            <a:pPr lvl="2"/>
            <a:r>
              <a:rPr lang="en-US" dirty="0" smtClean="0"/>
              <a:t>LFOM or no LFOM</a:t>
            </a:r>
          </a:p>
          <a:p>
            <a:pPr lvl="2"/>
            <a:r>
              <a:rPr lang="en-US" dirty="0" smtClean="0"/>
              <a:t>Overflow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145434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EPA – Small Scale LFSRSF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8458200" cy="4564440"/>
          </a:xfrm>
        </p:spPr>
        <p:txBody>
          <a:bodyPr/>
          <a:lstStyle/>
          <a:p>
            <a:r>
              <a:rPr lang="en-US" dirty="0" smtClean="0"/>
              <a:t>The EPA P3 Competition</a:t>
            </a:r>
          </a:p>
          <a:p>
            <a:pPr lvl="1"/>
            <a:r>
              <a:rPr lang="en-US" dirty="0" smtClean="0"/>
              <a:t>2 judging sessions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place for ASCE Sustainability Development Award</a:t>
            </a:r>
          </a:p>
          <a:p>
            <a:pPr lvl="1"/>
            <a:r>
              <a:rPr lang="en-US" dirty="0" smtClean="0"/>
              <a:t>2 interviews - ASCE and AAAS</a:t>
            </a:r>
          </a:p>
          <a:p>
            <a:pPr lvl="1"/>
            <a:r>
              <a:rPr lang="en-US" dirty="0" smtClean="0"/>
              <a:t>Other projects dealing with drinking water treatment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Inline image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Inline image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Inline image 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Inline image 1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Inline image 1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Inline image 1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4" descr="Inline image 1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16" descr="Inline image 1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3171378" y="3534223"/>
            <a:ext cx="2772120" cy="362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5434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8839200" cy="4343400"/>
          </a:xfrm>
        </p:spPr>
        <p:txBody>
          <a:bodyPr/>
          <a:lstStyle/>
          <a:p>
            <a:r>
              <a:rPr lang="en-US" dirty="0" smtClean="0"/>
              <a:t>Test manifolds</a:t>
            </a:r>
          </a:p>
          <a:p>
            <a:r>
              <a:rPr lang="en-US" dirty="0" smtClean="0"/>
              <a:t>Construct and test sand drain</a:t>
            </a:r>
          </a:p>
          <a:p>
            <a:r>
              <a:rPr lang="en-US" dirty="0" smtClean="0"/>
              <a:t>Rebuild lab filter</a:t>
            </a:r>
          </a:p>
          <a:p>
            <a:r>
              <a:rPr lang="en-US" dirty="0" smtClean="0"/>
              <a:t>Ease of operation</a:t>
            </a:r>
          </a:p>
          <a:p>
            <a:r>
              <a:rPr lang="en-US" dirty="0" smtClean="0"/>
              <a:t>Ease of construction</a:t>
            </a:r>
          </a:p>
          <a:p>
            <a:r>
              <a:rPr lang="en-US" dirty="0" smtClean="0"/>
              <a:t>Operator manual with Spanish translation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3" t="32779" r="35031" b="29248"/>
          <a:stretch/>
        </p:blipFill>
        <p:spPr bwMode="auto">
          <a:xfrm>
            <a:off x="7010400" y="1642753"/>
            <a:ext cx="1698171" cy="445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45434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0" y="5715000"/>
            <a:ext cx="4343400" cy="762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Sir Paul Charles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View Prof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905000"/>
            <a:ext cx="3048000" cy="35383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64300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2599</TotalTime>
  <Words>205</Words>
  <Application>Microsoft Office PowerPoint</Application>
  <PresentationFormat>On-screen Show (4:3)</PresentationFormat>
  <Paragraphs>71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1_AguaClara the road</vt:lpstr>
      <vt:lpstr>Low Flow Stacked Rapid Sand Filter </vt:lpstr>
      <vt:lpstr>PowerPoint Presentation</vt:lpstr>
      <vt:lpstr>Sand Drain</vt:lpstr>
      <vt:lpstr>Sand Drain</vt:lpstr>
      <vt:lpstr>EPA – Small Scale LFSRSF</vt:lpstr>
      <vt:lpstr>EPA – Small Scale LFSRSF</vt:lpstr>
      <vt:lpstr>EPA – Small Scale LFSRSF</vt:lpstr>
      <vt:lpstr>Future Work</vt:lpstr>
      <vt:lpstr>Acknowledgements</vt:lpstr>
      <vt:lpstr>Demo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259</cp:revision>
  <dcterms:created xsi:type="dcterms:W3CDTF">2008-08-26T14:48:34Z</dcterms:created>
  <dcterms:modified xsi:type="dcterms:W3CDTF">2013-05-10T17:29:33Z</dcterms:modified>
</cp:coreProperties>
</file>