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2082340C-56FB-4B42-BD47-1681BA9C9065}">
  <a:tblStyle styleId="{2082340C-56FB-4B42-BD47-1681BA9C9065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32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defRPr/>
            </a:lvl1pPr>
            <a:lvl2pPr marL="0" marR="0" indent="0" algn="l" rtl="0">
              <a:defRPr/>
            </a:lvl2pPr>
            <a:lvl3pPr marL="0" marR="0" indent="0" algn="l" rtl="0">
              <a:defRPr/>
            </a:lvl3pPr>
            <a:lvl4pPr marL="0" marR="0" indent="0" algn="l" rtl="0">
              <a:defRPr/>
            </a:lvl4pPr>
            <a:lvl5pPr marL="0" marR="0" indent="0" algn="l" rtl="0">
              <a:defRPr/>
            </a:lvl5pPr>
            <a:lvl6pPr marL="0" marR="0" indent="0" algn="l" rtl="0">
              <a:defRPr/>
            </a:lvl6pPr>
            <a:lvl7pPr marL="0" marR="0" indent="0" algn="l" rtl="0">
              <a:defRPr/>
            </a:lvl7pPr>
            <a:lvl8pPr marL="0" marR="0" indent="0" algn="l" rtl="0">
              <a:defRPr/>
            </a:lvl8pPr>
            <a:lvl9pPr marL="0" marR="0" indent="0" algn="l" rtl="0"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012719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buNone/>
            </a:pPr>
            <a:r>
              <a:rPr lang="en-US" sz="800"/>
              <a:t>Things to get:</a:t>
            </a:r>
          </a:p>
          <a:p>
            <a:pPr lvl="0" rtl="0">
              <a:buNone/>
            </a:pPr>
            <a:r>
              <a:rPr lang="en-US" sz="800"/>
              <a:t>Filter. </a:t>
            </a:r>
          </a:p>
          <a:p>
            <a:pPr lvl="0" rtl="0">
              <a:buNone/>
            </a:pPr>
            <a:r>
              <a:rPr lang="en-US" sz="800"/>
              <a:t>Trunks with example manifolds.</a:t>
            </a:r>
          </a:p>
          <a:p>
            <a:endParaRPr lang="en-US" sz="800"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7999"/>
            <a:chOff x="0" y="0"/>
            <a:chExt cx="5759" cy="4319"/>
          </a:xfrm>
        </p:grpSpPr>
        <p:pic>
          <p:nvPicPr>
            <p:cNvPr id="18" name="Shape 18"/>
            <p:cNvPicPr preferRelativeResize="0"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759" cy="4319"/>
            </a:xfrm>
            <a:prstGeom prst="rect">
              <a:avLst/>
            </a:prstGeom>
          </p:spPr>
        </p:pic>
        <p:pic>
          <p:nvPicPr>
            <p:cNvPr id="19" name="Shape 19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4031" y="3215"/>
              <a:ext cx="191" cy="432"/>
            </a:xfrm>
            <a:prstGeom prst="rect">
              <a:avLst/>
            </a:prstGeom>
          </p:spPr>
        </p:pic>
        <p:pic>
          <p:nvPicPr>
            <p:cNvPr id="20" name="Shape 20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3791" y="3552"/>
              <a:ext cx="287" cy="95"/>
            </a:xfrm>
            <a:prstGeom prst="rect">
              <a:avLst/>
            </a:prstGeom>
          </p:spPr>
        </p:pic>
      </p:grp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5" name="Shape 2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-1588" y="5876925"/>
            <a:ext cx="9145587" cy="981075"/>
          </a:xfrm>
          <a:prstGeom prst="rect">
            <a:avLst/>
          </a:prstGeom>
        </p:spPr>
      </p:pic>
      <p:pic>
        <p:nvPicPr>
          <p:cNvPr id="26" name="Shape 26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5287487" y="0"/>
            <a:ext cx="3856511" cy="11470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pic>
        <p:nvPicPr>
          <p:cNvPr id="38" name="Shape 38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304389"/>
            <a:ext cx="2819400" cy="8386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Calibri"/>
              <a:buNone/>
              <a:defRPr/>
            </a:lvl1pPr>
            <a:lvl2pPr marL="457200" indent="0" rtl="0">
              <a:buFont typeface="Calibri"/>
              <a:buNone/>
              <a:defRPr/>
            </a:lvl2pPr>
            <a:lvl3pPr marL="914400" indent="0" rtl="0">
              <a:buFont typeface="Calibri"/>
              <a:buNone/>
              <a:defRPr/>
            </a:lvl3pPr>
            <a:lvl4pPr marL="1371600" indent="0" rtl="0">
              <a:buFont typeface="Calibri"/>
              <a:buNone/>
              <a:defRPr/>
            </a:lvl4pPr>
            <a:lvl5pPr marL="1828800" indent="0" rtl="0">
              <a:buFont typeface="Calibri"/>
              <a:buNone/>
              <a:defRPr/>
            </a:lvl5pPr>
            <a:lvl6pPr marL="2286000" indent="0" rtl="0">
              <a:buFont typeface="Calibri"/>
              <a:buNone/>
              <a:defRPr/>
            </a:lvl6pPr>
            <a:lvl7pPr marL="2743200" indent="0" rtl="0">
              <a:buFont typeface="Calibri"/>
              <a:buNone/>
              <a:defRPr/>
            </a:lvl7pPr>
            <a:lvl8pPr marL="3200400" indent="0" rtl="0">
              <a:buFont typeface="Calibri"/>
              <a:buNone/>
              <a:defRPr/>
            </a:lvl8pPr>
            <a:lvl9pPr marL="3657600" indent="0" rtl="0"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buFont typeface="Calibri"/>
              <a:buNone/>
              <a:defRPr/>
            </a:lvl1pPr>
            <a:lvl2pPr marL="457200" indent="0" rtl="0">
              <a:buFont typeface="Calibri"/>
              <a:buNone/>
              <a:defRPr/>
            </a:lvl2pPr>
            <a:lvl3pPr marL="914400" indent="0" rtl="0">
              <a:buFont typeface="Calibri"/>
              <a:buNone/>
              <a:defRPr/>
            </a:lvl3pPr>
            <a:lvl4pPr marL="1371600" indent="0" rtl="0">
              <a:buFont typeface="Calibri"/>
              <a:buNone/>
              <a:defRPr/>
            </a:lvl4pPr>
            <a:lvl5pPr marL="1828800" indent="0" rtl="0">
              <a:buFont typeface="Calibri"/>
              <a:buNone/>
              <a:defRPr/>
            </a:lvl5pPr>
            <a:lvl6pPr marL="2286000" indent="0" rtl="0">
              <a:buFont typeface="Calibri"/>
              <a:buNone/>
              <a:defRPr/>
            </a:lvl6pPr>
            <a:lvl7pPr marL="2743200" indent="0" rtl="0">
              <a:buFont typeface="Calibri"/>
              <a:buNone/>
              <a:defRPr/>
            </a:lvl7pPr>
            <a:lvl8pPr marL="3200400" indent="0" rtl="0">
              <a:buFont typeface="Calibri"/>
              <a:buNone/>
              <a:defRPr/>
            </a:lvl8pPr>
            <a:lvl9pPr marL="3657600" indent="0" rtl="0"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pic>
        <p:nvPicPr>
          <p:cNvPr id="53" name="Shape 5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304389"/>
            <a:ext cx="2819400" cy="8386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pic>
        <p:nvPicPr>
          <p:cNvPr id="61" name="Shape 61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304389"/>
            <a:ext cx="2819400" cy="8386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pic>
        <p:nvPicPr>
          <p:cNvPr id="66" name="Shape 66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304389"/>
            <a:ext cx="2819400" cy="83860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/>
            </a:lvl1pPr>
            <a:lvl2pPr marL="457200" marR="0" indent="0" algn="l" rtl="0">
              <a:defRPr/>
            </a:lvl2pPr>
            <a:lvl3pPr marL="914400" marR="0" indent="0" algn="l" rtl="0">
              <a:defRPr/>
            </a:lvl3pPr>
            <a:lvl4pPr marL="1371600" marR="0" indent="0" algn="l" rtl="0">
              <a:defRPr/>
            </a:lvl4pPr>
            <a:lvl5pPr marL="1828800" marR="0" indent="0" algn="l" rtl="0">
              <a:defRPr/>
            </a:lvl5pPr>
            <a:lvl6pPr marL="2286000" marR="0" indent="0" algn="l" rtl="0">
              <a:defRPr/>
            </a:lvl6pPr>
            <a:lvl7pPr marL="2743200" marR="0" indent="0" algn="l" rtl="0">
              <a:defRPr/>
            </a:lvl7pPr>
            <a:lvl8pPr marL="3200400" marR="0" indent="0" algn="l" rtl="0">
              <a:defRPr/>
            </a:lvl8pPr>
            <a:lvl9pPr marL="3657600" marR="0" indent="0" algn="l" rtl="0">
              <a:defRPr/>
            </a:lvl9pPr>
          </a:lstStyle>
          <a:p>
            <a:endParaRPr/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Shape 15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0" y="304389"/>
            <a:ext cx="2819400" cy="838609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subTitle" idx="1"/>
          </p:nvPr>
        </p:nvSpPr>
        <p:spPr>
          <a:xfrm>
            <a:off x="172900" y="5287575"/>
            <a:ext cx="8903999" cy="366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Dhaval Mehta, Ariel Seidner, Sarah Sinclair, Lishan Zhu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05199" cy="147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5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Low Flow Stacked Rapid Sand Filter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 Algorithm</a:t>
            </a:r>
          </a:p>
        </p:txBody>
      </p:sp>
      <p:sp>
        <p:nvSpPr>
          <p:cNvPr id="132" name="Shape 132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33" name="Shape 1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679050" y="4253257"/>
            <a:ext cx="5357749" cy="2419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679050" y="1654424"/>
            <a:ext cx="5357750" cy="2482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Sensor Layout</a:t>
            </a:r>
          </a:p>
        </p:txBody>
      </p:sp>
      <p:sp>
        <p:nvSpPr>
          <p:cNvPr id="140" name="Shape 140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41" name="Shape 14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707875" y="1812424"/>
            <a:ext cx="3441549" cy="4607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Shape 14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88875" y="2466375"/>
            <a:ext cx="4137424" cy="31444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Soldering Valves</a:t>
            </a:r>
          </a:p>
        </p:txBody>
      </p:sp>
      <p:sp>
        <p:nvSpPr>
          <p:cNvPr id="148" name="Shape 148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49" name="Shape 14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32250" y="1615075"/>
            <a:ext cx="3869448" cy="515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Shape 15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648625" y="1615075"/>
            <a:ext cx="3315954" cy="2486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648625" y="4287375"/>
            <a:ext cx="3315995" cy="2486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Tapping Filter Column</a:t>
            </a:r>
          </a:p>
        </p:txBody>
      </p:sp>
      <p:sp>
        <p:nvSpPr>
          <p:cNvPr id="157" name="Shape 157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58" name="Shape 158"/>
          <p:cNvPicPr preferRelativeResize="0"/>
          <p:nvPr/>
        </p:nvPicPr>
        <p:blipFill>
          <a:blip r:embed="rId3"/>
          <a:stretch>
            <a:fillRect/>
          </a:stretch>
        </p:blipFill>
        <p:spPr>
          <a:xfrm rot="5400000">
            <a:off x="2109802" y="2183874"/>
            <a:ext cx="4924396" cy="3923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Clr>
                <a:schemeClr val="dk1"/>
              </a:buClr>
              <a:buSzPct val="25000"/>
              <a:buFont typeface="Arial"/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Filter Column Stability</a:t>
            </a:r>
          </a:p>
        </p:txBody>
      </p:sp>
      <p:sp>
        <p:nvSpPr>
          <p:cNvPr id="164" name="Shape 164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65" name="Shape 16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931025" y="2034675"/>
            <a:ext cx="5181600" cy="388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Shape 166"/>
          <p:cNvPicPr preferRelativeResize="0"/>
          <p:nvPr/>
        </p:nvPicPr>
        <p:blipFill>
          <a:blip r:embed="rId4"/>
          <a:stretch>
            <a:fillRect/>
          </a:stretch>
        </p:blipFill>
        <p:spPr>
          <a:xfrm rot="5400000">
            <a:off x="-6024" y="2298550"/>
            <a:ext cx="4384196" cy="3630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Clr>
                <a:schemeClr val="dk1"/>
              </a:buClr>
              <a:buSzPct val="25000"/>
              <a:buFont typeface="Arial"/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Leakage Tests</a:t>
            </a:r>
          </a:p>
        </p:txBody>
      </p:sp>
      <p:sp>
        <p:nvSpPr>
          <p:cNvPr id="172" name="Shape 172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73" name="Shape 17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36850" y="1619775"/>
            <a:ext cx="3789626" cy="505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Shape 17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64425" y="1619775"/>
            <a:ext cx="2299051" cy="3065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Clr>
                <a:schemeClr val="dk1"/>
              </a:buClr>
              <a:buSzPct val="27500"/>
              <a:buFont typeface="Arial"/>
              <a:buNone/>
            </a:pPr>
            <a:r>
              <a:rPr lang="en-US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Pump and Recycling System</a:t>
            </a:r>
          </a:p>
        </p:txBody>
      </p:sp>
      <p:sp>
        <p:nvSpPr>
          <p:cNvPr id="180" name="Shape 180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81" name="Shape 18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79114" y="1606524"/>
            <a:ext cx="3783926" cy="506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160100" y="1719200"/>
            <a:ext cx="5182275" cy="3886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Pipe Stubs</a:t>
            </a:r>
          </a:p>
        </p:txBody>
      </p:sp>
      <p:sp>
        <p:nvSpPr>
          <p:cNvPr id="188" name="Shape 188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89" name="Shape 18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622325" y="1539550"/>
            <a:ext cx="5870924" cy="529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Clr>
                <a:schemeClr val="dk1"/>
              </a:buClr>
              <a:buSzPct val="25000"/>
              <a:buFont typeface="Arial"/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Sand Drain</a:t>
            </a:r>
          </a:p>
        </p:txBody>
      </p:sp>
      <p:sp>
        <p:nvSpPr>
          <p:cNvPr id="195" name="Shape 195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96" name="Shape 19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216650" y="1552776"/>
            <a:ext cx="5046782" cy="3983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Shape 19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910300" y="1869100"/>
            <a:ext cx="5473400" cy="3136200"/>
          </a:xfrm>
          <a:prstGeom prst="rect">
            <a:avLst/>
          </a:prstGeom>
        </p:spPr>
      </p:pic>
      <p:sp>
        <p:nvSpPr>
          <p:cNvPr id="198" name="Shape 198"/>
          <p:cNvSpPr txBox="1"/>
          <p:nvPr/>
        </p:nvSpPr>
        <p:spPr>
          <a:xfrm>
            <a:off x="1044075" y="5379275"/>
            <a:ext cx="6939599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sz="2400"/>
              <a:t>How could we construct a better sand drain? What mechanism could be used to ensure it does not clog? 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Running Filter</a:t>
            </a:r>
          </a:p>
        </p:txBody>
      </p:sp>
      <p:sp>
        <p:nvSpPr>
          <p:cNvPr id="204" name="Shape 204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205" name="Shape 20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188900" y="1748162"/>
            <a:ext cx="6591300" cy="492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3124200" y="197275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LFSRSF: Major Semester Objectives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48700" y="1574725"/>
            <a:ext cx="8576100" cy="4785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742950" marR="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 SRSF technology to a smaller, circular LFSRSF design for India</a:t>
            </a:r>
          </a:p>
          <a:p>
            <a:endParaRPr lang="en-US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Simplified hydraulic controls</a:t>
            </a:r>
          </a:p>
          <a:p>
            <a:endParaRPr lang="en-US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Fabricate, and document fabrication techniques</a:t>
            </a:r>
          </a:p>
          <a:p>
            <a:endParaRPr lang="en-US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filter performance</a:t>
            </a:r>
          </a:p>
          <a:p>
            <a:pPr marL="1143000" marR="0" lvl="2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Turbidity</a:t>
            </a:r>
          </a:p>
          <a:p>
            <a:pPr marL="1143000" marR="0" lvl="2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 distribution</a:t>
            </a:r>
          </a:p>
          <a:p>
            <a:endParaRPr lang="en-US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 Filter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5197250" y="1692050"/>
            <a:ext cx="3570899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the filter parts?</a:t>
            </a:r>
          </a:p>
          <a:p>
            <a:endParaRPr lang="en-US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modes:</a:t>
            </a:r>
          </a:p>
          <a:p>
            <a:pPr marL="742950" marR="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Filtration</a:t>
            </a:r>
          </a:p>
          <a:p>
            <a:pPr marL="742950" marR="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Backwash</a:t>
            </a:r>
          </a:p>
          <a:p>
            <a:endParaRPr lang="en-US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path of water/dirt?</a:t>
            </a:r>
          </a:p>
          <a:p>
            <a:endParaRPr lang="en-US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n-US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Shape 8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61700" y="1692050"/>
            <a:ext cx="3643513" cy="487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LFSRSF Jeopardy!</a:t>
            </a:r>
          </a:p>
        </p:txBody>
      </p:sp>
      <p:graphicFrame>
        <p:nvGraphicFramePr>
          <p:cNvPr id="89" name="Shape 89"/>
          <p:cNvGraphicFramePr/>
          <p:nvPr/>
        </p:nvGraphicFramePr>
        <p:xfrm>
          <a:off x="208425" y="1637900"/>
          <a:ext cx="8733750" cy="5076750"/>
        </p:xfrm>
        <a:graphic>
          <a:graphicData uri="http://schemas.openxmlformats.org/drawingml/2006/table">
            <a:tbl>
              <a:tblPr>
                <a:noFill/>
                <a:tableStyleId>{2082340C-56FB-4B42-BD47-1681BA9C9065}</a:tableStyleId>
              </a:tblPr>
              <a:tblGrid>
                <a:gridCol w="1922925"/>
                <a:gridCol w="1746750"/>
                <a:gridCol w="1570575"/>
                <a:gridCol w="1746750"/>
                <a:gridCol w="1746750"/>
              </a:tblGrid>
              <a:tr h="1109325"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Fabrication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Slotted Manifolds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Pressure Sensors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Testing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Future Work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322475"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Backwash Pipe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Manifold Branches &amp; Caps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hlinkClick r:id=""/>
                        </a:rPr>
                        <a:t>Sensor Layout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Filter Column Stability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Pipe Stubs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</a:tr>
              <a:tr h="1322475"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Hose Clamps and Flexible Tubing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Manifold Trunks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Soldering Valves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Leakage Tests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Sand Drain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</a:tr>
              <a:tr h="1322475"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Drilling and Milling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Design Algorithm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Tapping Filter Column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 </a:t>
                      </a: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Pump and Recycling System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"/>
                        </a:rPr>
                        <a:t>Running Filter</a:t>
                      </a:r>
                    </a:p>
                  </a:txBody>
                  <a:tcPr marL="91425" marR="91425" marT="91425" marB="91425" anchor="ctr">
                    <a:lnL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Backwash Pipe</a:t>
            </a:r>
          </a:p>
        </p:txBody>
      </p:sp>
      <p:sp>
        <p:nvSpPr>
          <p:cNvPr id="95" name="Shape 95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96" name="Shape 9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37137" y="1751925"/>
            <a:ext cx="7044874" cy="466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Hose Clamps and Flexible Tubing</a:t>
            </a:r>
          </a:p>
        </p:txBody>
      </p:sp>
      <p:sp>
        <p:nvSpPr>
          <p:cNvPr id="102" name="Shape 102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03" name="Shape 10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697564" y="1653449"/>
            <a:ext cx="3748875" cy="5019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Drilling and Milling</a:t>
            </a:r>
          </a:p>
        </p:txBody>
      </p:sp>
      <p:sp>
        <p:nvSpPr>
          <p:cNvPr id="109" name="Shape 109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10" name="Shape 110"/>
          <p:cNvPicPr preferRelativeResize="0"/>
          <p:nvPr/>
        </p:nvPicPr>
        <p:blipFill>
          <a:blip r:embed="rId3"/>
          <a:stretch>
            <a:fillRect/>
          </a:stretch>
        </p:blipFill>
        <p:spPr>
          <a:xfrm rot="-5400000">
            <a:off x="4984450" y="1101375"/>
            <a:ext cx="3262672" cy="439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Shape 11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11124" y="1668825"/>
            <a:ext cx="3351477" cy="4468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-US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Manifold Branches and Caps</a:t>
            </a:r>
          </a:p>
        </p:txBody>
      </p:sp>
      <p:sp>
        <p:nvSpPr>
          <p:cNvPr id="117" name="Shape 117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18" name="Shape 11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46324" y="1870825"/>
            <a:ext cx="3346700" cy="448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Shape 11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642996" y="1870833"/>
            <a:ext cx="3346700" cy="4480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Manifold Trunks</a:t>
            </a:r>
          </a:p>
        </p:txBody>
      </p:sp>
      <p:sp>
        <p:nvSpPr>
          <p:cNvPr id="125" name="Shape 125"/>
          <p:cNvSpPr/>
          <p:nvPr/>
        </p:nvSpPr>
        <p:spPr>
          <a:xfrm>
            <a:off x="8229675" y="6077400"/>
            <a:ext cx="731700" cy="595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26" name="Shape 12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461550" y="1761721"/>
            <a:ext cx="6369347" cy="475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Office PowerPoint</Application>
  <PresentationFormat>On-screen Show (4:3)</PresentationFormat>
  <Paragraphs>61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AguaClara English</vt:lpstr>
      <vt:lpstr>Low Flow Stacked Rapid Sand Filter</vt:lpstr>
      <vt:lpstr>LFSRSF: Major Semester Objectives</vt:lpstr>
      <vt:lpstr>The Filter</vt:lpstr>
      <vt:lpstr>LFSRSF Jeopardy!</vt:lpstr>
      <vt:lpstr>Backwash Pipe</vt:lpstr>
      <vt:lpstr>Hose Clamps and Flexible Tubing</vt:lpstr>
      <vt:lpstr>Drilling and Milling</vt:lpstr>
      <vt:lpstr>Manifold Branches and Caps</vt:lpstr>
      <vt:lpstr>Manifold Trunks</vt:lpstr>
      <vt:lpstr>Design Algorithm</vt:lpstr>
      <vt:lpstr>Sensor Layout</vt:lpstr>
      <vt:lpstr>Soldering Valves</vt:lpstr>
      <vt:lpstr>Tapping Filter Column</vt:lpstr>
      <vt:lpstr>Filter Column Stability</vt:lpstr>
      <vt:lpstr>Leakage Tests</vt:lpstr>
      <vt:lpstr>Pump and Recycling System</vt:lpstr>
      <vt:lpstr>Pipe Stubs</vt:lpstr>
      <vt:lpstr>Sand Drain</vt:lpstr>
      <vt:lpstr>Running Filter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Low Flow Stacked Rapid Sand Filter</dc:title>
  <dc:creator>Agua Clara</dc:creator>
  <cp:lastModifiedBy>ceeadmin</cp:lastModifiedBy>
  <cp:revision>1</cp:revision>
  <dcterms:modified xsi:type="dcterms:W3CDTF">2014-03-24T18:04:47Z</dcterms:modified>
</cp:coreProperties>
</file>