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475" r:id="rId2"/>
    <p:sldId id="586" r:id="rId3"/>
    <p:sldId id="603" r:id="rId4"/>
    <p:sldId id="604" r:id="rId5"/>
    <p:sldId id="589" r:id="rId6"/>
    <p:sldId id="596" r:id="rId7"/>
    <p:sldId id="593" r:id="rId8"/>
    <p:sldId id="606" r:id="rId9"/>
    <p:sldId id="607" r:id="rId10"/>
    <p:sldId id="588" r:id="rId11"/>
    <p:sldId id="605" r:id="rId12"/>
    <p:sldId id="597" r:id="rId13"/>
    <p:sldId id="598" r:id="rId14"/>
    <p:sldId id="599" r:id="rId15"/>
    <p:sldId id="592" r:id="rId16"/>
    <p:sldId id="600" r:id="rId17"/>
    <p:sldId id="602" r:id="rId18"/>
    <p:sldId id="594" r:id="rId19"/>
    <p:sldId id="595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0231" autoAdjust="0"/>
  </p:normalViewPr>
  <p:slideViewPr>
    <p:cSldViewPr>
      <p:cViewPr>
        <p:scale>
          <a:sx n="60" d="100"/>
          <a:sy n="60" d="100"/>
        </p:scale>
        <p:origin x="-165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772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35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49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Brooke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498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44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amanda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496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felice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26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Felice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529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Felice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30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Felice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17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greta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8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greta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593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greta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82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greta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69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greta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11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amanda</a:t>
            </a:r>
            <a:endParaRPr lang="en-US" dirty="0" smtClean="0"/>
          </a:p>
          <a:p>
            <a:r>
              <a:rPr lang="en-US" dirty="0" smtClean="0"/>
              <a:t>Area of constricted tube is 60% of the area of the original tube.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76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Amanda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06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Amanda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8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image" Target="../media/image8.wmf"/><Relationship Id="rId4" Type="http://schemas.openxmlformats.org/officeDocument/2006/relationships/image" Target="../media/image7.emf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48339" y="5410200"/>
            <a:ext cx="7467600" cy="1576388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Felice</a:t>
            </a:r>
            <a:r>
              <a:rPr lang="en-US" dirty="0" smtClean="0">
                <a:solidFill>
                  <a:schemeClr val="bg1"/>
                </a:solidFill>
              </a:rPr>
              <a:t> Chan, Greta Schneider-Herr, Amanda Rodriguez and Brooke </a:t>
            </a:r>
            <a:r>
              <a:rPr lang="en-US" dirty="0" err="1" smtClean="0">
                <a:solidFill>
                  <a:schemeClr val="bg1"/>
                </a:solidFill>
              </a:rPr>
              <a:t>Pian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Turbulent </a:t>
            </a:r>
            <a:r>
              <a:rPr lang="en-US" dirty="0" err="1" smtClean="0"/>
              <a:t>Flocculator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1371600"/>
          </a:xfrm>
        </p:spPr>
        <p:txBody>
          <a:bodyPr/>
          <a:lstStyle/>
          <a:p>
            <a:r>
              <a:rPr lang="en-US" dirty="0" smtClean="0"/>
              <a:t>Equations modified from a square </a:t>
            </a:r>
            <a:r>
              <a:rPr lang="en-US" dirty="0" err="1" smtClean="0"/>
              <a:t>flocculator</a:t>
            </a:r>
            <a:r>
              <a:rPr lang="en-US" dirty="0" smtClean="0"/>
              <a:t> channel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8662795"/>
                  </p:ext>
                </p:extLst>
              </p:nvPr>
            </p:nvGraphicFramePr>
            <p:xfrm>
              <a:off x="1066800" y="3352800"/>
              <a:ext cx="7315199" cy="175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10159"/>
                    <a:gridCol w="1410159"/>
                    <a:gridCol w="1586428"/>
                    <a:gridCol w="1410159"/>
                    <a:gridCol w="1498294"/>
                  </a:tblGrid>
                  <a:tr h="9735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360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ε</a:t>
                          </a:r>
                          <a:r>
                            <a:rPr lang="en-US" sz="3600" b="1" i="0" kern="1200" baseline="-25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tube</a:t>
                          </a:r>
                          <a:endParaRPr lang="en-US" sz="36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600" dirty="0" smtClean="0"/>
                            <a:t>H</a:t>
                          </a:r>
                          <a:r>
                            <a:rPr lang="en-US" sz="3600" baseline="-25000" dirty="0" smtClean="0"/>
                            <a:t>tube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aseline="0" dirty="0" smtClean="0"/>
                            <a:t>H</a:t>
                          </a:r>
                          <a:r>
                            <a:rPr lang="en-US" sz="3200" baseline="-25000" dirty="0" smtClean="0"/>
                            <a:t>spacing</a:t>
                          </a:r>
                          <a:endParaRPr lang="en-US" sz="32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/>
                            <a:t>Inner Diameter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600" dirty="0" err="1" smtClean="0"/>
                            <a:t>Q</a:t>
                          </a:r>
                          <a:r>
                            <a:rPr lang="en-US" sz="3600" baseline="-25000" dirty="0" err="1" smtClean="0"/>
                            <a:t>plant</a:t>
                          </a:r>
                          <a:endParaRPr lang="en-US" sz="3600" dirty="0"/>
                        </a:p>
                      </a:txBody>
                      <a:tcPr/>
                    </a:tc>
                  </a:tr>
                  <a:tr h="77909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30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𝑚𝑊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𝑘𝑔</m:t>
                                  </m:r>
                                </m:den>
                              </m:f>
                            </m:oMath>
                          </a14:m>
                          <a:endParaRPr lang="en-US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smtClean="0"/>
                            <a:t>1.18 cm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16.069 cm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3.214 cm</a:t>
                          </a:r>
                          <a:endParaRPr lang="en-US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100.96</a:t>
                          </a:r>
                          <a:r>
                            <a:rPr lang="en-US" sz="24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baseline="0" smtClean="0">
                                      <a:latin typeface="Cambria Math" panose="02040503050406030204" pitchFamily="18" charset="0"/>
                                    </a:rPr>
                                    <m:t>𝑚𝐿</m:t>
                                  </m:r>
                                </m:num>
                                <m:den>
                                  <m:r>
                                    <a:rPr lang="en-US" sz="2400" b="0" i="1" baseline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den>
                              </m:f>
                            </m:oMath>
                          </a14:m>
                          <a:endParaRPr lang="en-US" sz="24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8662795"/>
                  </p:ext>
                </p:extLst>
              </p:nvPr>
            </p:nvGraphicFramePr>
            <p:xfrm>
              <a:off x="1066800" y="3352800"/>
              <a:ext cx="7315199" cy="175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10159"/>
                    <a:gridCol w="1410159"/>
                    <a:gridCol w="1586428"/>
                    <a:gridCol w="1410159"/>
                    <a:gridCol w="1498294"/>
                  </a:tblGrid>
                  <a:tr h="9735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360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ε</a:t>
                          </a:r>
                          <a:r>
                            <a:rPr lang="en-US" sz="3600" b="1" i="0" kern="1200" baseline="-25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tube</a:t>
                          </a:r>
                          <a:endParaRPr lang="en-US" sz="36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600" dirty="0" smtClean="0"/>
                            <a:t>H</a:t>
                          </a:r>
                          <a:r>
                            <a:rPr lang="en-US" sz="3600" baseline="-25000" dirty="0" smtClean="0"/>
                            <a:t>tube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aseline="0" dirty="0" smtClean="0"/>
                            <a:t>H</a:t>
                          </a:r>
                          <a:r>
                            <a:rPr lang="en-US" sz="3200" baseline="-25000" dirty="0" smtClean="0"/>
                            <a:t>spacing</a:t>
                          </a:r>
                          <a:endParaRPr lang="en-US" sz="32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/>
                            <a:t>Inner Diameter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600" dirty="0" err="1" smtClean="0"/>
                            <a:t>Q</a:t>
                          </a:r>
                          <a:r>
                            <a:rPr lang="en-US" sz="3600" baseline="-25000" dirty="0" err="1" smtClean="0"/>
                            <a:t>plant</a:t>
                          </a:r>
                          <a:endParaRPr lang="en-US" sz="3600" dirty="0"/>
                        </a:p>
                      </a:txBody>
                      <a:tcPr/>
                    </a:tc>
                  </a:tr>
                  <a:tr h="77909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t="-136719" r="-4194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smtClean="0"/>
                            <a:t>1.18 cm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16.069 cm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3.214 cm</a:t>
                          </a:r>
                          <a:endParaRPr lang="en-US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87805" t="-13671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06783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400" y="1600200"/>
            <a:ext cx="2819400" cy="4525963"/>
          </a:xfrm>
        </p:spPr>
        <p:txBody>
          <a:bodyPr/>
          <a:lstStyle/>
          <a:p>
            <a:r>
              <a:rPr lang="en-US" dirty="0" smtClean="0"/>
              <a:t>Different levels of influent turbidity and a range of collision potentials for the whole flocculator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770993"/>
            <a:ext cx="5943699" cy="45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501352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7960854"/>
              </p:ext>
            </p:extLst>
          </p:nvPr>
        </p:nvGraphicFramePr>
        <p:xfrm>
          <a:off x="3956538" y="2174597"/>
          <a:ext cx="4040188" cy="257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Equation" r:id="rId4" imgW="1854000" imgH="1180800" progId="Equation.DSMT4">
                  <p:embed/>
                </p:oleObj>
              </mc:Choice>
              <mc:Fallback>
                <p:oleObj name="Equation" r:id="rId4" imgW="1854000" imgH="1180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6538" y="2174597"/>
                        <a:ext cx="4040188" cy="2573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68342" y="3276600"/>
            <a:ext cx="3488196" cy="3019177"/>
            <a:chOff x="193040" y="3011368"/>
            <a:chExt cx="3255649" cy="2459643"/>
          </a:xfrm>
        </p:grpSpPr>
        <p:sp>
          <p:nvSpPr>
            <p:cNvPr id="3" name="TextBox 2"/>
            <p:cNvSpPr txBox="1"/>
            <p:nvPr/>
          </p:nvSpPr>
          <p:spPr>
            <a:xfrm>
              <a:off x="759547" y="3011368"/>
              <a:ext cx="2590800" cy="300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latin typeface="Candara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3040" y="5170126"/>
              <a:ext cx="2590800" cy="300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57889" y="3745333"/>
              <a:ext cx="259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ndara" pitchFamily="34" charset="0"/>
                </a:rPr>
                <a:t>Length of </a:t>
              </a:r>
              <a:r>
                <a:rPr lang="en-US" dirty="0" err="1" smtClean="0">
                  <a:latin typeface="Candara" pitchFamily="34" charset="0"/>
                </a:rPr>
                <a:t>Flocculator</a:t>
              </a:r>
              <a:endParaRPr lang="en-US" dirty="0">
                <a:latin typeface="Candara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1180680" y="2362200"/>
            <a:ext cx="2565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ndara" pitchFamily="34" charset="0"/>
              </a:rPr>
              <a:t>Number of Constrictions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5314" y="31381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andara" pitchFamily="34" charset="0"/>
              </a:rPr>
              <a:t>Collision Potential</a:t>
            </a:r>
          </a:p>
          <a:p>
            <a:r>
              <a:rPr lang="en-US" dirty="0">
                <a:latin typeface="Candara" pitchFamily="34" charset="0"/>
              </a:rPr>
              <a:t>Per Space</a:t>
            </a:r>
          </a:p>
        </p:txBody>
      </p:sp>
    </p:spTree>
    <p:extLst>
      <p:ext uri="{BB962C8B-B14F-4D97-AF65-F5344CB8AC3E}">
        <p14:creationId xmlns:p14="http://schemas.microsoft.com/office/powerpoint/2010/main" val="31170439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Finding the diameter of the coil: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𝑠𝑝𝑎𝑐𝑖𝑛𝑔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𝑐𝑜𝑛𝑠𝑡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𝑝𝑒𝑟𝑐𝑜𝑖𝑙</m:t>
                              </m:r>
                            </m:sub>
                          </m:sSub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Where:</a:t>
                </a:r>
              </a:p>
              <a:p>
                <a:pPr lvl="1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𝑠𝑝𝑎𝑐𝑖𝑛𝑔</m:t>
                        </m:r>
                      </m:sub>
                    </m:sSub>
                  </m:oMath>
                </a14:m>
                <a:r>
                  <a:rPr lang="en-US" dirty="0" smtClean="0"/>
                  <a:t> = spacing between constraints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𝑐𝑜𝑛𝑠𝑡</m:t>
                        </m:r>
                        <m: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  <m:t>𝑝𝑒𝑟𝑐𝑜𝑖𝑙</m:t>
                        </m:r>
                      </m:sub>
                    </m:sSub>
                  </m:oMath>
                </a14:m>
                <a:r>
                  <a:rPr lang="en-US" dirty="0" smtClean="0"/>
                  <a:t> = number of constraints per coil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97050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2362200" y="5105400"/>
            <a:ext cx="457200" cy="4572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362200" y="6019800"/>
            <a:ext cx="457200" cy="4572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6172200" y="5105400"/>
            <a:ext cx="457200" cy="4572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172200" y="6019800"/>
            <a:ext cx="457200" cy="4572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9" name="Straight Connector 8"/>
          <p:cNvCxnSpPr>
            <a:stCxn id="3" idx="1"/>
          </p:cNvCxnSpPr>
          <p:nvPr/>
        </p:nvCxnSpPr>
        <p:spPr bwMode="auto">
          <a:xfrm flipH="1">
            <a:off x="1143000" y="5334000"/>
            <a:ext cx="1219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2" name="Straight Connector 11"/>
          <p:cNvCxnSpPr>
            <a:stCxn id="4" idx="1"/>
          </p:cNvCxnSpPr>
          <p:nvPr/>
        </p:nvCxnSpPr>
        <p:spPr bwMode="auto">
          <a:xfrm flipH="1">
            <a:off x="1143000" y="6248400"/>
            <a:ext cx="1219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2819400" y="5334000"/>
            <a:ext cx="1219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>
            <a:off x="2819400" y="6248400"/>
            <a:ext cx="1219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7" name="Straight Connector 16"/>
          <p:cNvCxnSpPr>
            <a:stCxn id="6" idx="2"/>
          </p:cNvCxnSpPr>
          <p:nvPr/>
        </p:nvCxnSpPr>
        <p:spPr bwMode="auto">
          <a:xfrm flipH="1">
            <a:off x="5105400" y="5334000"/>
            <a:ext cx="1066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6629400" y="5334000"/>
            <a:ext cx="1066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6629400" y="6248400"/>
            <a:ext cx="1066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5105400" y="6248400"/>
            <a:ext cx="1066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36" name="Freeform 35"/>
          <p:cNvSpPr/>
          <p:nvPr/>
        </p:nvSpPr>
        <p:spPr bwMode="auto">
          <a:xfrm>
            <a:off x="1440654" y="5379066"/>
            <a:ext cx="2300288" cy="283648"/>
          </a:xfrm>
          <a:custGeom>
            <a:avLst/>
            <a:gdLst>
              <a:gd name="connsiteX0" fmla="*/ 0 w 2300288"/>
              <a:gd name="connsiteY0" fmla="*/ 27615 h 283648"/>
              <a:gd name="connsiteX1" fmla="*/ 702469 w 2300288"/>
              <a:gd name="connsiteY1" fmla="*/ 20471 h 283648"/>
              <a:gd name="connsiteX2" fmla="*/ 919163 w 2300288"/>
              <a:gd name="connsiteY2" fmla="*/ 256215 h 283648"/>
              <a:gd name="connsiteX3" fmla="*/ 1383507 w 2300288"/>
              <a:gd name="connsiteY3" fmla="*/ 253833 h 283648"/>
              <a:gd name="connsiteX4" fmla="*/ 1604963 w 2300288"/>
              <a:gd name="connsiteY4" fmla="*/ 32377 h 283648"/>
              <a:gd name="connsiteX5" fmla="*/ 2300288 w 2300288"/>
              <a:gd name="connsiteY5" fmla="*/ 29996 h 28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0288" h="283648">
                <a:moveTo>
                  <a:pt x="0" y="27615"/>
                </a:moveTo>
                <a:cubicBezTo>
                  <a:pt x="274637" y="4993"/>
                  <a:pt x="549275" y="-17629"/>
                  <a:pt x="702469" y="20471"/>
                </a:cubicBezTo>
                <a:cubicBezTo>
                  <a:pt x="855663" y="58571"/>
                  <a:pt x="805657" y="217321"/>
                  <a:pt x="919163" y="256215"/>
                </a:cubicBezTo>
                <a:cubicBezTo>
                  <a:pt x="1032669" y="295109"/>
                  <a:pt x="1269207" y="291139"/>
                  <a:pt x="1383507" y="253833"/>
                </a:cubicBezTo>
                <a:cubicBezTo>
                  <a:pt x="1497807" y="216527"/>
                  <a:pt x="1452166" y="69683"/>
                  <a:pt x="1604963" y="32377"/>
                </a:cubicBezTo>
                <a:cubicBezTo>
                  <a:pt x="1757760" y="-4929"/>
                  <a:pt x="2286001" y="24043"/>
                  <a:pt x="2300288" y="29996"/>
                </a:cubicBezTo>
              </a:path>
            </a:pathLst>
          </a:custGeom>
          <a:ln w="38100">
            <a:prstDash val="sysDash"/>
            <a:headEnd type="none" w="lg" len="med"/>
            <a:tailEnd type="none" w="lg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37" name="Freeform 36"/>
          <p:cNvSpPr/>
          <p:nvPr/>
        </p:nvSpPr>
        <p:spPr bwMode="auto">
          <a:xfrm rot="10800000">
            <a:off x="1440654" y="5959433"/>
            <a:ext cx="2300288" cy="283648"/>
          </a:xfrm>
          <a:custGeom>
            <a:avLst/>
            <a:gdLst>
              <a:gd name="connsiteX0" fmla="*/ 0 w 2300288"/>
              <a:gd name="connsiteY0" fmla="*/ 27615 h 283648"/>
              <a:gd name="connsiteX1" fmla="*/ 702469 w 2300288"/>
              <a:gd name="connsiteY1" fmla="*/ 20471 h 283648"/>
              <a:gd name="connsiteX2" fmla="*/ 919163 w 2300288"/>
              <a:gd name="connsiteY2" fmla="*/ 256215 h 283648"/>
              <a:gd name="connsiteX3" fmla="*/ 1383507 w 2300288"/>
              <a:gd name="connsiteY3" fmla="*/ 253833 h 283648"/>
              <a:gd name="connsiteX4" fmla="*/ 1604963 w 2300288"/>
              <a:gd name="connsiteY4" fmla="*/ 32377 h 283648"/>
              <a:gd name="connsiteX5" fmla="*/ 2300288 w 2300288"/>
              <a:gd name="connsiteY5" fmla="*/ 29996 h 28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0288" h="283648">
                <a:moveTo>
                  <a:pt x="0" y="27615"/>
                </a:moveTo>
                <a:cubicBezTo>
                  <a:pt x="274637" y="4993"/>
                  <a:pt x="549275" y="-17629"/>
                  <a:pt x="702469" y="20471"/>
                </a:cubicBezTo>
                <a:cubicBezTo>
                  <a:pt x="855663" y="58571"/>
                  <a:pt x="805657" y="217321"/>
                  <a:pt x="919163" y="256215"/>
                </a:cubicBezTo>
                <a:cubicBezTo>
                  <a:pt x="1032669" y="295109"/>
                  <a:pt x="1269207" y="291139"/>
                  <a:pt x="1383507" y="253833"/>
                </a:cubicBezTo>
                <a:cubicBezTo>
                  <a:pt x="1497807" y="216527"/>
                  <a:pt x="1452166" y="69683"/>
                  <a:pt x="1604963" y="32377"/>
                </a:cubicBezTo>
                <a:cubicBezTo>
                  <a:pt x="1757760" y="-4929"/>
                  <a:pt x="2286001" y="24043"/>
                  <a:pt x="2300288" y="29996"/>
                </a:cubicBezTo>
              </a:path>
            </a:pathLst>
          </a:custGeom>
          <a:ln w="38100">
            <a:solidFill>
              <a:schemeClr val="accent3"/>
            </a:solidFill>
            <a:prstDash val="sysDash"/>
            <a:headEnd type="none" w="lg" len="med"/>
            <a:tailEnd type="none" w="lg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 rot="10800000">
            <a:off x="4914899" y="5980047"/>
            <a:ext cx="2971799" cy="263035"/>
          </a:xfrm>
          <a:custGeom>
            <a:avLst/>
            <a:gdLst>
              <a:gd name="connsiteX0" fmla="*/ 0 w 2593182"/>
              <a:gd name="connsiteY0" fmla="*/ 29672 h 263035"/>
              <a:gd name="connsiteX1" fmla="*/ 838200 w 2593182"/>
              <a:gd name="connsiteY1" fmla="*/ 29672 h 263035"/>
              <a:gd name="connsiteX2" fmla="*/ 1297782 w 2593182"/>
              <a:gd name="connsiteY2" fmla="*/ 263035 h 263035"/>
              <a:gd name="connsiteX3" fmla="*/ 1750219 w 2593182"/>
              <a:gd name="connsiteY3" fmla="*/ 27291 h 263035"/>
              <a:gd name="connsiteX4" fmla="*/ 2593182 w 2593182"/>
              <a:gd name="connsiteY4" fmla="*/ 29672 h 263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3182" h="263035">
                <a:moveTo>
                  <a:pt x="0" y="29672"/>
                </a:moveTo>
                <a:cubicBezTo>
                  <a:pt x="310951" y="10225"/>
                  <a:pt x="621903" y="-9222"/>
                  <a:pt x="838200" y="29672"/>
                </a:cubicBezTo>
                <a:cubicBezTo>
                  <a:pt x="1054497" y="68566"/>
                  <a:pt x="1145779" y="263432"/>
                  <a:pt x="1297782" y="263035"/>
                </a:cubicBezTo>
                <a:cubicBezTo>
                  <a:pt x="1449785" y="262638"/>
                  <a:pt x="1534319" y="66185"/>
                  <a:pt x="1750219" y="27291"/>
                </a:cubicBezTo>
                <a:cubicBezTo>
                  <a:pt x="1966119" y="-11603"/>
                  <a:pt x="2572544" y="-7237"/>
                  <a:pt x="2593182" y="29672"/>
                </a:cubicBezTo>
              </a:path>
            </a:pathLst>
          </a:custGeom>
          <a:ln w="38100">
            <a:solidFill>
              <a:schemeClr val="accent6">
                <a:lumMod val="60000"/>
                <a:lumOff val="40000"/>
              </a:schemeClr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6" name="Freeform 45"/>
          <p:cNvSpPr/>
          <p:nvPr/>
        </p:nvSpPr>
        <p:spPr bwMode="auto">
          <a:xfrm>
            <a:off x="4914899" y="5372706"/>
            <a:ext cx="2971799" cy="263035"/>
          </a:xfrm>
          <a:custGeom>
            <a:avLst/>
            <a:gdLst>
              <a:gd name="connsiteX0" fmla="*/ 0 w 2593182"/>
              <a:gd name="connsiteY0" fmla="*/ 29672 h 263035"/>
              <a:gd name="connsiteX1" fmla="*/ 838200 w 2593182"/>
              <a:gd name="connsiteY1" fmla="*/ 29672 h 263035"/>
              <a:gd name="connsiteX2" fmla="*/ 1297782 w 2593182"/>
              <a:gd name="connsiteY2" fmla="*/ 263035 h 263035"/>
              <a:gd name="connsiteX3" fmla="*/ 1750219 w 2593182"/>
              <a:gd name="connsiteY3" fmla="*/ 27291 h 263035"/>
              <a:gd name="connsiteX4" fmla="*/ 2593182 w 2593182"/>
              <a:gd name="connsiteY4" fmla="*/ 29672 h 263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3182" h="263035">
                <a:moveTo>
                  <a:pt x="0" y="29672"/>
                </a:moveTo>
                <a:cubicBezTo>
                  <a:pt x="310951" y="10225"/>
                  <a:pt x="621903" y="-9222"/>
                  <a:pt x="838200" y="29672"/>
                </a:cubicBezTo>
                <a:cubicBezTo>
                  <a:pt x="1054497" y="68566"/>
                  <a:pt x="1145779" y="263432"/>
                  <a:pt x="1297782" y="263035"/>
                </a:cubicBezTo>
                <a:cubicBezTo>
                  <a:pt x="1449785" y="262638"/>
                  <a:pt x="1534319" y="66185"/>
                  <a:pt x="1750219" y="27291"/>
                </a:cubicBezTo>
                <a:cubicBezTo>
                  <a:pt x="1966119" y="-11603"/>
                  <a:pt x="2572544" y="-7237"/>
                  <a:pt x="2593182" y="29672"/>
                </a:cubicBezTo>
              </a:path>
            </a:pathLst>
          </a:custGeom>
          <a:ln w="38100">
            <a:solidFill>
              <a:schemeClr val="accent6">
                <a:lumMod val="60000"/>
                <a:lumOff val="40000"/>
              </a:schemeClr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1030" name="Picture 6" descr="http://www.sheldonbrown.com/images/zip-ti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306429"/>
            <a:ext cx="2713968" cy="156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roduct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24810"/>
            <a:ext cx="1683493" cy="168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1066800" y="381000"/>
            <a:ext cx="7010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dirty="0" smtClean="0"/>
              <a:t>Constriction Types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0" t="5371" r="10251" b="3490"/>
          <a:stretch/>
        </p:blipFill>
        <p:spPr bwMode="auto">
          <a:xfrm>
            <a:off x="6497037" y="1685675"/>
            <a:ext cx="2218415" cy="2743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2705558" y="1924810"/>
            <a:ext cx="3466642" cy="841747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952402" y="1924810"/>
            <a:ext cx="439595" cy="841747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456005" y="1905000"/>
            <a:ext cx="439595" cy="841747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" name="Pie 9"/>
          <p:cNvSpPr/>
          <p:nvPr/>
        </p:nvSpPr>
        <p:spPr bwMode="auto">
          <a:xfrm flipH="1">
            <a:off x="2286917" y="1924809"/>
            <a:ext cx="837283" cy="841747"/>
          </a:xfrm>
          <a:prstGeom prst="pie">
            <a:avLst>
              <a:gd name="adj1" fmla="val 5247310"/>
              <a:gd name="adj2" fmla="val 16200000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2456005" y="2502809"/>
            <a:ext cx="349639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sp>
        <p:nvSpPr>
          <p:cNvPr id="29" name="Oval 28"/>
          <p:cNvSpPr/>
          <p:nvPr/>
        </p:nvSpPr>
        <p:spPr bwMode="auto">
          <a:xfrm>
            <a:off x="5181600" y="2209800"/>
            <a:ext cx="533400" cy="542676"/>
          </a:xfrm>
          <a:prstGeom prst="ellipse">
            <a:avLst/>
          </a:prstGeom>
          <a:gradFill flip="none" rotWithShape="1">
            <a:gsLst>
              <a:gs pos="25000">
                <a:srgbClr val="305A8C"/>
              </a:gs>
              <a:gs pos="70000">
                <a:schemeClr val="accent1">
                  <a:shade val="300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3985720" y="2209800"/>
            <a:ext cx="533400" cy="542676"/>
          </a:xfrm>
          <a:prstGeom prst="ellipse">
            <a:avLst/>
          </a:prstGeom>
          <a:gradFill flip="none" rotWithShape="1">
            <a:gsLst>
              <a:gs pos="25000">
                <a:srgbClr val="305A8C"/>
              </a:gs>
              <a:gs pos="70000">
                <a:schemeClr val="accent1">
                  <a:shade val="300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2819400" y="2214717"/>
            <a:ext cx="533400" cy="542676"/>
          </a:xfrm>
          <a:prstGeom prst="ellipse">
            <a:avLst/>
          </a:prstGeom>
          <a:gradFill flip="none" rotWithShape="1">
            <a:gsLst>
              <a:gs pos="25000">
                <a:srgbClr val="305A8C"/>
              </a:gs>
              <a:gs pos="70000">
                <a:schemeClr val="accent1">
                  <a:shade val="300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6490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Flocculator</a:t>
            </a:r>
            <a:r>
              <a:rPr lang="en-US" dirty="0" smtClean="0"/>
              <a:t> Dimensions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785632"/>
              </p:ext>
            </p:extLst>
          </p:nvPr>
        </p:nvGraphicFramePr>
        <p:xfrm>
          <a:off x="609600" y="1905000"/>
          <a:ext cx="7696200" cy="4490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46700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Parameter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4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Ψ</a:t>
                      </a:r>
                      <a:r>
                        <a:rPr lang="en-US" sz="24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75m</a:t>
                      </a:r>
                      <a:r>
                        <a:rPr lang="en-US" sz="2400" b="1" i="0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2/3</a:t>
                      </a:r>
                      <a:endParaRPr lang="en-US" sz="2400" baseline="30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Ψ</a:t>
                      </a:r>
                      <a:r>
                        <a:rPr lang="en-US" sz="24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100m</a:t>
                      </a:r>
                      <a:r>
                        <a:rPr lang="en-US" sz="2400" b="1" i="0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2/3</a:t>
                      </a:r>
                      <a:endParaRPr lang="en-US" sz="2400" baseline="30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Constrictions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351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Length of </a:t>
                      </a:r>
                      <a:r>
                        <a:rPr lang="en-US" dirty="0" err="1" smtClean="0"/>
                        <a:t>Flocculator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42.34</a:t>
                      </a:r>
                      <a:r>
                        <a:rPr lang="en-US" baseline="0" dirty="0" smtClean="0"/>
                        <a:t> m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56.51 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Residence Time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5.7 min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7.6 min</a:t>
                      </a:r>
                      <a:endParaRPr lang="en-US" dirty="0"/>
                    </a:p>
                  </a:txBody>
                  <a:tcPr anchor="ctr"/>
                </a:tc>
              </a:tr>
              <a:tr h="440602">
                <a:tc gridSpan="3"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Number Constrictions per Coil = 12</a:t>
                      </a:r>
                    </a:p>
                    <a:p>
                      <a:pPr algn="l"/>
                      <a:r>
                        <a:rPr lang="en-US" dirty="0" smtClean="0"/>
                        <a:t>Diameter of Coil</a:t>
                      </a:r>
                      <a:r>
                        <a:rPr lang="en-US" baseline="0" dirty="0" smtClean="0"/>
                        <a:t> = </a:t>
                      </a:r>
                      <a:r>
                        <a:rPr lang="en-US" dirty="0" smtClean="0"/>
                        <a:t>0.614</a:t>
                      </a:r>
                      <a:r>
                        <a:rPr lang="en-US" baseline="0" dirty="0" smtClean="0"/>
                        <a:t> m</a:t>
                      </a:r>
                      <a:endParaRPr lang="en-US" dirty="0"/>
                    </a:p>
                  </a:txBody>
                  <a:tcPr marL="146304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Coils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29.25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Unconstricted</a:t>
                      </a:r>
                      <a:r>
                        <a:rPr lang="en-US" baseline="0" dirty="0" smtClean="0"/>
                        <a:t> Height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0.85</a:t>
                      </a:r>
                      <a:r>
                        <a:rPr lang="en-US" baseline="0" dirty="0" smtClean="0"/>
                        <a:t> 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1.13 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Constricted Height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1.10 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1.47 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Height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 m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</a:t>
                      </a:r>
                      <a:r>
                        <a:rPr lang="en-US" baseline="0" dirty="0" smtClean="0"/>
                        <a:t> 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2225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381000" y="2209800"/>
            <a:ext cx="4172046" cy="4579316"/>
            <a:chOff x="0" y="0"/>
            <a:chExt cx="3493135" cy="3834310"/>
          </a:xfrm>
        </p:grpSpPr>
        <p:sp>
          <p:nvSpPr>
            <p:cNvPr id="20" name="Rectangle 19"/>
            <p:cNvSpPr/>
            <p:nvPr/>
          </p:nvSpPr>
          <p:spPr>
            <a:xfrm>
              <a:off x="1619250" y="0"/>
              <a:ext cx="149860" cy="3029585"/>
            </a:xfrm>
            <a:prstGeom prst="rect">
              <a:avLst/>
            </a:prstGeom>
            <a:gradFill flip="none" rotWithShape="1">
              <a:lin ang="0" scaled="1"/>
              <a:tileRect/>
            </a:gra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1" name="Block Arc 20"/>
            <p:cNvSpPr/>
            <p:nvPr/>
          </p:nvSpPr>
          <p:spPr>
            <a:xfrm>
              <a:off x="190500" y="847725"/>
              <a:ext cx="3138986" cy="1310185"/>
            </a:xfrm>
            <a:prstGeom prst="blockArc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2" name="Block Arc 21"/>
            <p:cNvSpPr/>
            <p:nvPr/>
          </p:nvSpPr>
          <p:spPr>
            <a:xfrm>
              <a:off x="190500" y="1266825"/>
              <a:ext cx="3138986" cy="1310185"/>
            </a:xfrm>
            <a:prstGeom prst="blockArc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3" name="Block Arc 22"/>
            <p:cNvSpPr/>
            <p:nvPr/>
          </p:nvSpPr>
          <p:spPr>
            <a:xfrm>
              <a:off x="161925" y="428625"/>
              <a:ext cx="3138986" cy="1310185"/>
            </a:xfrm>
            <a:prstGeom prst="blockArc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4" name="Block Arc 23"/>
            <p:cNvSpPr/>
            <p:nvPr/>
          </p:nvSpPr>
          <p:spPr>
            <a:xfrm>
              <a:off x="190500" y="1676400"/>
              <a:ext cx="3138986" cy="1310185"/>
            </a:xfrm>
            <a:prstGeom prst="blockArc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5" name="Block Arc 24"/>
            <p:cNvSpPr/>
            <p:nvPr/>
          </p:nvSpPr>
          <p:spPr>
            <a:xfrm>
              <a:off x="190500" y="2095500"/>
              <a:ext cx="3138986" cy="1310185"/>
            </a:xfrm>
            <a:prstGeom prst="blockArc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7" name="Block Arc 26"/>
            <p:cNvSpPr/>
            <p:nvPr/>
          </p:nvSpPr>
          <p:spPr>
            <a:xfrm>
              <a:off x="190500" y="2524125"/>
              <a:ext cx="3138986" cy="1310185"/>
            </a:xfrm>
            <a:prstGeom prst="blockArc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266700"/>
              <a:ext cx="150125" cy="3029803"/>
            </a:xfrm>
            <a:prstGeom prst="rect">
              <a:avLst/>
            </a:prstGeom>
            <a:gradFill flip="none" rotWithShape="1">
              <a:lin ang="0" scaled="1"/>
              <a:tileRect/>
            </a:gra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4350" y="266700"/>
              <a:ext cx="149860" cy="3029585"/>
            </a:xfrm>
            <a:prstGeom prst="rect">
              <a:avLst/>
            </a:prstGeom>
            <a:gradFill flip="none" rotWithShape="1">
              <a:lin ang="10800000" scaled="1"/>
              <a:tileRect/>
            </a:gra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61925" y="895350"/>
              <a:ext cx="338328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161925" y="1323975"/>
              <a:ext cx="338328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180975" y="1743075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161925" y="2181225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171450" y="2590800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180975" y="3019425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343275" y="438150"/>
              <a:ext cx="149860" cy="3029585"/>
            </a:xfrm>
            <a:prstGeom prst="rect">
              <a:avLst/>
            </a:prstGeom>
            <a:gradFill flip="none" rotWithShape="1">
              <a:lin ang="10800000" scaled="1"/>
              <a:tileRect/>
            </a:gra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828925" y="438150"/>
              <a:ext cx="149860" cy="3029585"/>
            </a:xfrm>
            <a:prstGeom prst="rect">
              <a:avLst/>
            </a:prstGeom>
            <a:gradFill flip="none" rotWithShape="1">
              <a:lin ang="0" scaled="1"/>
              <a:tileRect/>
            </a:gra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52400" y="1171575"/>
              <a:ext cx="368489" cy="81886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3000375" y="3019425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5" name="Parallelogram 44"/>
            <p:cNvSpPr/>
            <p:nvPr/>
          </p:nvSpPr>
          <p:spPr>
            <a:xfrm rot="908300">
              <a:off x="1628775" y="800100"/>
              <a:ext cx="226695" cy="45085"/>
            </a:xfrm>
            <a:prstGeom prst="parallelogram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819275" y="152400"/>
              <a:ext cx="149860" cy="3029585"/>
            </a:xfrm>
            <a:prstGeom prst="rect">
              <a:avLst/>
            </a:prstGeom>
            <a:gradFill flip="none" rotWithShape="1">
              <a:lin ang="0" scaled="1"/>
              <a:tileRect/>
            </a:gra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7" name="Parallelogram 46"/>
            <p:cNvSpPr/>
            <p:nvPr/>
          </p:nvSpPr>
          <p:spPr>
            <a:xfrm rot="908300">
              <a:off x="1619250" y="1209675"/>
              <a:ext cx="226695" cy="45085"/>
            </a:xfrm>
            <a:prstGeom prst="parallelogram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8" name="Parallelogram 47"/>
            <p:cNvSpPr/>
            <p:nvPr/>
          </p:nvSpPr>
          <p:spPr>
            <a:xfrm rot="908300">
              <a:off x="1628775" y="1628775"/>
              <a:ext cx="226695" cy="45085"/>
            </a:xfrm>
            <a:prstGeom prst="parallelogram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9" name="Parallelogram 48"/>
            <p:cNvSpPr/>
            <p:nvPr/>
          </p:nvSpPr>
          <p:spPr>
            <a:xfrm rot="908300">
              <a:off x="1628775" y="2047875"/>
              <a:ext cx="226695" cy="45085"/>
            </a:xfrm>
            <a:prstGeom prst="parallelogram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0" name="Parallelogram 49"/>
            <p:cNvSpPr/>
            <p:nvPr/>
          </p:nvSpPr>
          <p:spPr>
            <a:xfrm rot="908300">
              <a:off x="1619250" y="2466975"/>
              <a:ext cx="226695" cy="45085"/>
            </a:xfrm>
            <a:prstGeom prst="parallelogram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52400" y="1600200"/>
              <a:ext cx="368300" cy="8128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71450" y="2019300"/>
              <a:ext cx="368300" cy="8128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61925" y="2466975"/>
              <a:ext cx="368300" cy="8128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61925" y="2867025"/>
              <a:ext cx="368300" cy="81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933700" y="1247775"/>
              <a:ext cx="368300" cy="8128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971800" y="1666875"/>
              <a:ext cx="368489" cy="81886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933700" y="2009775"/>
              <a:ext cx="368489" cy="81886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962275" y="2438400"/>
              <a:ext cx="368489" cy="81886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952750" y="2867025"/>
              <a:ext cx="368489" cy="81886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3000375" y="2590800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000375" y="2181225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3009900" y="1743075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3019425" y="1400175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2981325" y="971550"/>
              <a:ext cx="337820" cy="274320"/>
            </a:xfrm>
            <a:prstGeom prst="ellipse">
              <a:avLst/>
            </a:prstGeom>
            <a:solidFill>
              <a:srgbClr val="608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351280" y="490200"/>
            <a:ext cx="6471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Building the Flocculator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66290" y="2779815"/>
            <a:ext cx="38205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ID tube: 3.214 cm</a:t>
            </a:r>
          </a:p>
          <a:p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H</a:t>
            </a:r>
            <a:r>
              <a:rPr lang="en-US" sz="2800" baseline="-25000" dirty="0" smtClean="0">
                <a:latin typeface="+mj-lt"/>
              </a:rPr>
              <a:t>tube</a:t>
            </a:r>
            <a:r>
              <a:rPr lang="en-US" sz="2800" dirty="0" smtClean="0">
                <a:latin typeface="+mj-lt"/>
              </a:rPr>
              <a:t>: 1.18 cm</a:t>
            </a: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Change of Height of system: 0.34 m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0136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752600"/>
            <a:ext cx="792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>
                <a:latin typeface="Candara" pitchFamily="34" charset="0"/>
              </a:rPr>
              <a:t>Ordered clear PVC tubing from US Plastics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800" dirty="0" smtClean="0">
                <a:latin typeface="Candara" pitchFamily="34" charset="0"/>
              </a:rPr>
              <a:t>1.25 in diameter, 1/8 inch wall tubing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800" dirty="0" smtClean="0">
                <a:latin typeface="Candara" pitchFamily="34" charset="0"/>
              </a:rPr>
              <a:t>60 m of tubing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>
                <a:latin typeface="Candara" pitchFamily="34" charset="0"/>
              </a:rPr>
              <a:t>Called McMaster Carr and they are sending free samples of wiring ducts </a:t>
            </a:r>
            <a:endParaRPr lang="en-US" sz="2800" dirty="0"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1280" y="490200"/>
            <a:ext cx="6471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Materials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2284" r="52156" b="10776"/>
          <a:stretch/>
        </p:blipFill>
        <p:spPr bwMode="auto">
          <a:xfrm>
            <a:off x="4724401" y="4191000"/>
            <a:ext cx="4151586" cy="2179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" descr="http://www.usplastic.com/catalog/images/products/tubing/400/59120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http://www.usplastic.com/catalog/images/products/tubing/400/59120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034135"/>
            <a:ext cx="2493578" cy="249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3940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Finalize support structure design</a:t>
            </a:r>
          </a:p>
          <a:p>
            <a:r>
              <a:rPr lang="en-US" dirty="0" smtClean="0"/>
              <a:t>Build the apparatus!</a:t>
            </a:r>
          </a:p>
          <a:p>
            <a:pPr lvl="1"/>
            <a:r>
              <a:rPr lang="en-US" dirty="0" smtClean="0"/>
              <a:t>Figure out plumbing in lab</a:t>
            </a:r>
          </a:p>
          <a:p>
            <a:pPr lvl="1"/>
            <a:r>
              <a:rPr lang="en-US" dirty="0" smtClean="0"/>
              <a:t>How to divert effluent flow without floc breakup</a:t>
            </a:r>
          </a:p>
          <a:p>
            <a:r>
              <a:rPr lang="en-US" dirty="0" smtClean="0"/>
              <a:t>Imaging method to measure floc size</a:t>
            </a:r>
          </a:p>
          <a:p>
            <a:r>
              <a:rPr lang="en-US" dirty="0" smtClean="0"/>
              <a:t>Ultimately…to better understand turbulent flocculation and improve AguaClara technologies!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3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 descr="https://encrypted-tbn3.gstatic.com/images?q=tbn:ANd9GcS4cqbTM6-1o1BEARrvRYwF7tyqZb16T-7L7iBL1t2dByi0yOY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2" y="1828800"/>
            <a:ext cx="3533775" cy="465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6092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Turbulent flow in full-scale </a:t>
            </a:r>
            <a:r>
              <a:rPr lang="en-US" dirty="0" err="1" smtClean="0"/>
              <a:t>flocculators</a:t>
            </a:r>
            <a:r>
              <a:rPr lang="en-US" dirty="0" smtClean="0"/>
              <a:t> </a:t>
            </a:r>
          </a:p>
          <a:p>
            <a:r>
              <a:rPr lang="en-US" dirty="0" smtClean="0"/>
              <a:t>Current research limited to laminar flow</a:t>
            </a:r>
          </a:p>
          <a:p>
            <a:endParaRPr lang="en-US" dirty="0" smtClean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60924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full-scale turbulent system with changing energy dissipation rates</a:t>
            </a:r>
          </a:p>
          <a:p>
            <a:r>
              <a:rPr lang="en-US" dirty="0" smtClean="0"/>
              <a:t>Ability to change the dissipation rates for full customization and testing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5102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energy dissipation rates</a:t>
            </a:r>
          </a:p>
          <a:p>
            <a:r>
              <a:rPr lang="en-US" dirty="0" smtClean="0"/>
              <a:t>100m length</a:t>
            </a:r>
          </a:p>
          <a:p>
            <a:r>
              <a:rPr lang="en-US" dirty="0"/>
              <a:t>Extrusion Company that can extrude any size of piping to any specification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3335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Refined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a new apparatus to test turbulent flow flocculation at a lab scale.</a:t>
            </a:r>
          </a:p>
          <a:p>
            <a:pPr lvl="1"/>
            <a:r>
              <a:rPr lang="en-US" dirty="0" smtClean="0"/>
              <a:t>Raw water turbidity and flow control</a:t>
            </a:r>
          </a:p>
          <a:p>
            <a:pPr lvl="1"/>
            <a:r>
              <a:rPr lang="en-US" dirty="0" smtClean="0"/>
              <a:t>Mechanism for creating turbulence</a:t>
            </a:r>
          </a:p>
          <a:p>
            <a:pPr lvl="1"/>
            <a:r>
              <a:rPr lang="en-US" dirty="0" err="1" smtClean="0"/>
              <a:t>FReTA</a:t>
            </a:r>
            <a:r>
              <a:rPr lang="en-US" dirty="0" smtClean="0"/>
              <a:t> to measure residual turbidity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1992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448" y="1684185"/>
            <a:ext cx="6016951" cy="4876799"/>
          </a:xfrm>
        </p:spPr>
        <p:txBody>
          <a:bodyPr/>
          <a:lstStyle/>
          <a:p>
            <a:r>
              <a:rPr lang="en-US" dirty="0" smtClean="0"/>
              <a:t>Turbulent Flow vs. Laminar Flow</a:t>
            </a:r>
          </a:p>
          <a:p>
            <a:r>
              <a:rPr lang="en-US" dirty="0" smtClean="0"/>
              <a:t>Reynolds Number: dimensionless number that characterizes flow</a:t>
            </a:r>
          </a:p>
          <a:p>
            <a:pPr lvl="1"/>
            <a:r>
              <a:rPr lang="en-US" dirty="0" smtClean="0"/>
              <a:t>Laminar: Re &lt; 2300</a:t>
            </a:r>
          </a:p>
          <a:p>
            <a:pPr lvl="1"/>
            <a:r>
              <a:rPr lang="en-US" dirty="0" smtClean="0"/>
              <a:t>Transition: 2300 &lt; Re &lt; 4000</a:t>
            </a:r>
          </a:p>
          <a:p>
            <a:pPr lvl="1"/>
            <a:r>
              <a:rPr lang="en-US" dirty="0" smtClean="0"/>
              <a:t>Turbulent Re &gt; 4000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Laminar and Turbulent Fl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590800"/>
            <a:ext cx="2743200" cy="206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3188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04800" y="3548314"/>
            <a:ext cx="3505200" cy="871286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267200" y="3776913"/>
            <a:ext cx="108229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06690" y="3645108"/>
            <a:ext cx="3192463" cy="733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" y="28911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Candara" panose="020E0502030303020204" pitchFamily="34" charset="0"/>
              </a:rPr>
              <a:t>Height of Constricted Tube</a:t>
            </a:r>
            <a:endParaRPr lang="en-US" sz="2400" b="1" i="1" dirty="0">
              <a:latin typeface="Candara" panose="020E0502030303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5203275"/>
            <a:ext cx="2819400" cy="11012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475615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Candara" panose="020E0502030303020204" pitchFamily="34" charset="0"/>
              </a:rPr>
              <a:t>Plant Flow Rate</a:t>
            </a:r>
            <a:endParaRPr lang="en-US" sz="2400" b="1" i="1" dirty="0">
              <a:latin typeface="Candara" panose="020E05020303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474161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Candara" panose="020E0502030303020204" pitchFamily="34" charset="0"/>
              </a:rPr>
              <a:t>Inner Diameter of Tube</a:t>
            </a:r>
            <a:endParaRPr lang="en-US" sz="2400" b="1" i="1" dirty="0">
              <a:latin typeface="Candara" panose="020E0502030303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3992941"/>
              </p:ext>
            </p:extLst>
          </p:nvPr>
        </p:nvGraphicFramePr>
        <p:xfrm>
          <a:off x="4781550" y="5170488"/>
          <a:ext cx="3141663" cy="123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7" imgW="1460160" imgH="571320" progId="Equation.3">
                  <p:embed/>
                </p:oleObj>
              </mc:Choice>
              <mc:Fallback>
                <p:oleObj name="Equation" r:id="rId7" imgW="1460160" imgH="571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81550" y="5170488"/>
                        <a:ext cx="3141663" cy="1230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1000" y="1622728"/>
            <a:ext cx="7542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Using an energy dissipation rate of 30 </a:t>
            </a:r>
            <a:r>
              <a:rPr lang="en-US" sz="2800" dirty="0" err="1" smtClean="0">
                <a:latin typeface="+mn-lt"/>
              </a:rPr>
              <a:t>mW</a:t>
            </a:r>
            <a:r>
              <a:rPr lang="en-US" sz="2800" dirty="0" smtClean="0">
                <a:latin typeface="+mn-lt"/>
              </a:rPr>
              <a:t>/kg...</a:t>
            </a:r>
            <a:endParaRPr lang="en-US" sz="2800" dirty="0">
              <a:latin typeface="+mn-lt"/>
            </a:endParaRP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1" t="30264" r="82283" b="56426"/>
          <a:stretch/>
        </p:blipFill>
        <p:spPr bwMode="auto">
          <a:xfrm>
            <a:off x="4953000" y="2358775"/>
            <a:ext cx="1082290" cy="1076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0" t="46296" r="77457" b="42215"/>
          <a:stretch/>
        </p:blipFill>
        <p:spPr bwMode="auto">
          <a:xfrm>
            <a:off x="6575833" y="2415582"/>
            <a:ext cx="2381003" cy="102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9642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H/S Ratio</a:t>
            </a:r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228600" y="1646237"/>
            <a:ext cx="2971800" cy="4525963"/>
          </a:xfrm>
        </p:spPr>
        <p:txBody>
          <a:bodyPr/>
          <a:lstStyle/>
          <a:p>
            <a:r>
              <a:rPr lang="en-US" dirty="0" smtClean="0"/>
              <a:t>Mimic flow contraction </a:t>
            </a:r>
          </a:p>
          <a:p>
            <a:r>
              <a:rPr lang="en-US" dirty="0" smtClean="0"/>
              <a:t>After the bend, a distance of 6s is required for full expansion</a:t>
            </a:r>
          </a:p>
          <a:p>
            <a:r>
              <a:rPr lang="en-US" dirty="0" smtClean="0"/>
              <a:t>H/S Ratio is related to this distance.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1676400"/>
            <a:ext cx="4457700" cy="4668837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2124" y="2109787"/>
            <a:ext cx="777875" cy="3802062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 bwMode="auto">
          <a:xfrm>
            <a:off x="6715782" y="1676400"/>
            <a:ext cx="7620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094154" y="1676400"/>
            <a:ext cx="0" cy="46482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6713154" y="6324600"/>
            <a:ext cx="7620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239000" y="3374610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endParaRPr lang="en-US" b="1" dirty="0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5452158" y="4534038"/>
            <a:ext cx="108585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880783" y="404905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5434916" y="5076515"/>
            <a:ext cx="65065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6092141" y="5076515"/>
            <a:ext cx="42862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026614" y="5178283"/>
            <a:ext cx="633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</a:t>
            </a:r>
            <a:r>
              <a:rPr lang="en-US" sz="1200" b="1" dirty="0" smtClean="0"/>
              <a:t>0%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452158" y="5192183"/>
            <a:ext cx="633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60%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50584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562600" cy="1143000"/>
          </a:xfrm>
        </p:spPr>
        <p:txBody>
          <a:bodyPr/>
          <a:lstStyle/>
          <a:p>
            <a:r>
              <a:rPr lang="en-US" dirty="0" smtClean="0"/>
              <a:t>Why H/S =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/>
          <a:lstStyle/>
          <a:p>
            <a:r>
              <a:rPr lang="en-US" dirty="0" smtClean="0"/>
              <a:t>Flocculator Efficiency</a:t>
            </a:r>
          </a:p>
          <a:p>
            <a:r>
              <a:rPr lang="en-US" dirty="0"/>
              <a:t>This space with very low energy dissipation rate doesn’t contribute much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492836" y="0"/>
            <a:ext cx="651164" cy="601619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34544" y="0"/>
            <a:ext cx="1506385" cy="6096000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316254" y="6076845"/>
            <a:ext cx="1305165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mtClean="0"/>
              <a:t>H/S = 4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59298" y="6334780"/>
            <a:ext cx="1484702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 smtClean="0"/>
              <a:t>H/S =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8509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3655</TotalTime>
  <Words>508</Words>
  <Application>Microsoft Office PowerPoint</Application>
  <PresentationFormat>On-screen Show (4:3)</PresentationFormat>
  <Paragraphs>148</Paragraphs>
  <Slides>19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1_AguaClara the road</vt:lpstr>
      <vt:lpstr>Equation</vt:lpstr>
      <vt:lpstr>Turbulent Flocculator</vt:lpstr>
      <vt:lpstr>Introduction</vt:lpstr>
      <vt:lpstr>Goals</vt:lpstr>
      <vt:lpstr>Initial Design</vt:lpstr>
      <vt:lpstr>Refined Goals</vt:lpstr>
      <vt:lpstr>Background Information</vt:lpstr>
      <vt:lpstr>Equations</vt:lpstr>
      <vt:lpstr>H/S Ratio</vt:lpstr>
      <vt:lpstr>Why H/S = 5</vt:lpstr>
      <vt:lpstr>Calculations</vt:lpstr>
      <vt:lpstr>Collision Potential</vt:lpstr>
      <vt:lpstr>Equations</vt:lpstr>
      <vt:lpstr>Equations</vt:lpstr>
      <vt:lpstr>PowerPoint Presentation</vt:lpstr>
      <vt:lpstr>Flocculator Dimensions</vt:lpstr>
      <vt:lpstr>PowerPoint Presentation</vt:lpstr>
      <vt:lpstr>PowerPoint Presentation</vt:lpstr>
      <vt:lpstr>Future Work</vt:lpstr>
      <vt:lpstr>Questions?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Felice</cp:lastModifiedBy>
  <cp:revision>373</cp:revision>
  <dcterms:created xsi:type="dcterms:W3CDTF">2012-12-07T21:07:09Z</dcterms:created>
  <dcterms:modified xsi:type="dcterms:W3CDTF">2013-08-07T17:19:31Z</dcterms:modified>
</cp:coreProperties>
</file>