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475" r:id="rId2"/>
    <p:sldId id="478" r:id="rId3"/>
    <p:sldId id="476" r:id="rId4"/>
    <p:sldId id="477" r:id="rId5"/>
    <p:sldId id="479" r:id="rId6"/>
    <p:sldId id="481" r:id="rId7"/>
    <p:sldId id="480" r:id="rId8"/>
    <p:sldId id="483" r:id="rId9"/>
    <p:sldId id="482" r:id="rId10"/>
    <p:sldId id="485" r:id="rId11"/>
    <p:sldId id="486" r:id="rId12"/>
    <p:sldId id="487" r:id="rId13"/>
    <p:sldId id="484" r:id="rId1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0231" autoAdjust="0"/>
  </p:normalViewPr>
  <p:slideViewPr>
    <p:cSldViewPr>
      <p:cViewPr>
        <p:scale>
          <a:sx n="70" d="100"/>
          <a:sy n="70" d="100"/>
        </p:scale>
        <p:origin x="-1380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72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16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</a:t>
            </a:r>
            <a:r>
              <a:rPr lang="en-US" baseline="0" dirty="0" smtClean="0"/>
              <a:t> would require building the rest of the plant…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20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48339" y="5410200"/>
            <a:ext cx="7467600" cy="1576388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Felice</a:t>
            </a:r>
            <a:r>
              <a:rPr lang="en-US" dirty="0" smtClean="0">
                <a:solidFill>
                  <a:schemeClr val="bg1"/>
                </a:solidFill>
              </a:rPr>
              <a:t> Chan, Greta Schneider-Herr, Amanda Rodriguez and Brooke </a:t>
            </a:r>
            <a:r>
              <a:rPr lang="en-US" dirty="0" err="1" smtClean="0">
                <a:solidFill>
                  <a:schemeClr val="bg1"/>
                </a:solidFill>
              </a:rPr>
              <a:t>Pian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Turbulent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things to Consider…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water exits the </a:t>
            </a:r>
            <a:r>
              <a:rPr lang="en-US" dirty="0" err="1" smtClean="0"/>
              <a:t>flocculator</a:t>
            </a:r>
            <a:r>
              <a:rPr lang="en-US" dirty="0" smtClean="0"/>
              <a:t>, we need to figure out how to (and how much to) divert flow to tube settlers, imaging, and the sink</a:t>
            </a:r>
          </a:p>
          <a:p>
            <a:r>
              <a:rPr lang="en-US" dirty="0" smtClean="0"/>
              <a:t>Because the flocculator will require so much </a:t>
            </a:r>
            <a:r>
              <a:rPr lang="en-US" dirty="0" smtClean="0"/>
              <a:t>water…recycle?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205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Measure force required to compress tube to determine </a:t>
            </a:r>
            <a:r>
              <a:rPr lang="en-US" dirty="0" smtClean="0"/>
              <a:t>which rigid tube can be used for clamping. </a:t>
            </a:r>
          </a:p>
          <a:p>
            <a:r>
              <a:rPr lang="en-US" dirty="0" smtClean="0"/>
              <a:t>U</a:t>
            </a:r>
            <a:r>
              <a:rPr lang="en-US" dirty="0" smtClean="0"/>
              <a:t>se structural analysis to determine which tube to purchase.</a:t>
            </a:r>
            <a:endParaRPr lang="en-US" dirty="0" smtClean="0"/>
          </a:p>
          <a:p>
            <a:r>
              <a:rPr lang="en-US" dirty="0" smtClean="0"/>
              <a:t>Find thin walled tubing for connecting parts of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r>
              <a:rPr lang="en-US" dirty="0" smtClean="0"/>
              <a:t>Measure flow from solenoid valve to determine whether another one needs to be purchased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24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Order materials and build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r>
              <a:rPr lang="en-US" dirty="0" smtClean="0"/>
              <a:t>Figure out how to image </a:t>
            </a:r>
            <a:r>
              <a:rPr lang="en-US" dirty="0" err="1" smtClean="0"/>
              <a:t>flocs</a:t>
            </a:r>
            <a:r>
              <a:rPr lang="en-US" dirty="0" smtClean="0"/>
              <a:t> as they leave the </a:t>
            </a:r>
            <a:r>
              <a:rPr lang="en-US" dirty="0" err="1" smtClean="0"/>
              <a:t>flocculator</a:t>
            </a:r>
            <a:r>
              <a:rPr lang="en-US" dirty="0" smtClean="0"/>
              <a:t> to determine size</a:t>
            </a:r>
          </a:p>
          <a:p>
            <a:r>
              <a:rPr lang="en-US" dirty="0" smtClean="0"/>
              <a:t>Consider building the rest of the </a:t>
            </a:r>
            <a:r>
              <a:rPr lang="en-US" dirty="0" err="1" smtClean="0"/>
              <a:t>AguaClara</a:t>
            </a:r>
            <a:r>
              <a:rPr lang="en-US" dirty="0" smtClean="0"/>
              <a:t> Plant…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720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ttp://www.elbethelbaptist.net/hp_wordpress/wp-content/uploads/2013/03/ques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779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 Design a new </a:t>
            </a:r>
            <a:r>
              <a:rPr lang="en-US" dirty="0"/>
              <a:t>apparatus to test turbulent flow flocculation at a lab scale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Raw water turbidity and flow control</a:t>
            </a:r>
          </a:p>
          <a:p>
            <a:pPr lvl="1"/>
            <a:r>
              <a:rPr lang="en-US" dirty="0"/>
              <a:t>Mechanism for creating turbulence</a:t>
            </a:r>
          </a:p>
          <a:p>
            <a:pPr lvl="1"/>
            <a:r>
              <a:rPr lang="en-US" dirty="0" err="1"/>
              <a:t>FReTA</a:t>
            </a:r>
            <a:r>
              <a:rPr lang="en-US" dirty="0"/>
              <a:t> to measure residual turbidity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748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1520" y="2209800"/>
            <a:ext cx="4511040" cy="4449763"/>
          </a:xfrm>
        </p:spPr>
        <p:txBody>
          <a:bodyPr/>
          <a:lstStyle/>
          <a:p>
            <a:r>
              <a:rPr lang="en-US" sz="2100" dirty="0" smtClean="0"/>
              <a:t>Energy Dissipation Rate: 30 </a:t>
            </a:r>
            <a:r>
              <a:rPr lang="en-US" sz="2100" dirty="0" err="1" smtClean="0"/>
              <a:t>mW</a:t>
            </a:r>
            <a:r>
              <a:rPr lang="en-US" sz="2100" dirty="0" smtClean="0"/>
              <a:t>/Kg</a:t>
            </a:r>
          </a:p>
          <a:p>
            <a:r>
              <a:rPr lang="en-US" sz="2100" dirty="0" smtClean="0"/>
              <a:t>Inner Diameter: 1.25 inches</a:t>
            </a:r>
          </a:p>
          <a:p>
            <a:r>
              <a:rPr lang="en-US" sz="2100" dirty="0" smtClean="0"/>
              <a:t>Collision Potential: 100m</a:t>
            </a:r>
            <a:r>
              <a:rPr lang="en-US" sz="2100" baseline="30000" dirty="0" smtClean="0"/>
              <a:t>2/3</a:t>
            </a:r>
          </a:p>
          <a:p>
            <a:r>
              <a:rPr lang="en-US" sz="2100" dirty="0" smtClean="0"/>
              <a:t>Length of </a:t>
            </a:r>
            <a:r>
              <a:rPr lang="en-US" sz="2100" dirty="0" err="1" smtClean="0"/>
              <a:t>Flocculator</a:t>
            </a:r>
            <a:r>
              <a:rPr lang="en-US" sz="2100" dirty="0" smtClean="0"/>
              <a:t>: 56.35 m</a:t>
            </a:r>
          </a:p>
          <a:p>
            <a:r>
              <a:rPr lang="en-US" sz="2100" dirty="0" smtClean="0"/>
              <a:t>Residence Time: 7.546 minutes</a:t>
            </a:r>
          </a:p>
          <a:p>
            <a:r>
              <a:rPr lang="en-US" sz="2100" dirty="0" smtClean="0"/>
              <a:t>Diameter of coil: 0.614 m</a:t>
            </a:r>
          </a:p>
          <a:p>
            <a:r>
              <a:rPr lang="en-US" sz="2100" dirty="0" smtClean="0"/>
              <a:t>Number of Coils: 29.26 </a:t>
            </a:r>
          </a:p>
          <a:p>
            <a:r>
              <a:rPr lang="en-US" sz="2100" dirty="0" err="1" smtClean="0"/>
              <a:t>Unconstricted</a:t>
            </a:r>
            <a:r>
              <a:rPr lang="en-US" sz="2100" dirty="0" smtClean="0"/>
              <a:t> Height: 1.125 m</a:t>
            </a:r>
          </a:p>
          <a:p>
            <a:r>
              <a:rPr lang="en-US" sz="2100" dirty="0" smtClean="0"/>
              <a:t>Constricted Height: 1.464 m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250" t="17777" r="55417" b="45186"/>
          <a:stretch/>
        </p:blipFill>
        <p:spPr>
          <a:xfrm>
            <a:off x="-15240" y="2209800"/>
            <a:ext cx="457200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56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Materials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team still has a number of materials to purchase before the </a:t>
            </a:r>
            <a:r>
              <a:rPr lang="en-US" dirty="0" err="1" smtClean="0"/>
              <a:t>flocculator</a:t>
            </a:r>
            <a:r>
              <a:rPr lang="en-US" dirty="0" smtClean="0"/>
              <a:t> can be built</a:t>
            </a:r>
          </a:p>
          <a:p>
            <a:pPr lvl="1"/>
            <a:r>
              <a:rPr lang="en-US" dirty="0" smtClean="0"/>
              <a:t>Thin walled rigid tubing to connect pieces of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lvl="1"/>
            <a:r>
              <a:rPr lang="en-US" dirty="0"/>
              <a:t>Rigid Tubing for </a:t>
            </a:r>
            <a:r>
              <a:rPr lang="en-US" dirty="0" smtClean="0"/>
              <a:t>Clamping</a:t>
            </a:r>
          </a:p>
          <a:p>
            <a:pPr lvl="1"/>
            <a:r>
              <a:rPr lang="en-US" dirty="0" smtClean="0"/>
              <a:t>Hose Clamps to clamp the rods together</a:t>
            </a:r>
          </a:p>
          <a:p>
            <a:pPr lvl="1"/>
            <a:r>
              <a:rPr lang="en-US" dirty="0" smtClean="0"/>
              <a:t>Wiring Ducts to hold coils</a:t>
            </a:r>
          </a:p>
          <a:p>
            <a:pPr lvl="1"/>
            <a:r>
              <a:rPr lang="en-US" dirty="0"/>
              <a:t>Solenoid </a:t>
            </a:r>
            <a:r>
              <a:rPr lang="en-US" dirty="0" smtClean="0"/>
              <a:t>Valve for flow</a:t>
            </a:r>
          </a:p>
        </p:txBody>
      </p:sp>
    </p:spTree>
    <p:extLst>
      <p:ext uri="{BB962C8B-B14F-4D97-AF65-F5344CB8AC3E}">
        <p14:creationId xmlns:p14="http://schemas.microsoft.com/office/powerpoint/2010/main" val="199770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 Walled Rigid Tubing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2044"/>
            <a:ext cx="8229600" cy="4525963"/>
          </a:xfrm>
        </p:spPr>
        <p:txBody>
          <a:bodyPr/>
          <a:lstStyle/>
          <a:p>
            <a:r>
              <a:rPr lang="en-US" dirty="0" smtClean="0"/>
              <a:t>Tubing for </a:t>
            </a:r>
            <a:r>
              <a:rPr lang="en-US" dirty="0" err="1" smtClean="0"/>
              <a:t>flocculator</a:t>
            </a:r>
            <a:r>
              <a:rPr lang="en-US" dirty="0" smtClean="0"/>
              <a:t> came in four separate pieces </a:t>
            </a:r>
            <a:endParaRPr lang="en-US" dirty="0"/>
          </a:p>
          <a:p>
            <a:r>
              <a:rPr lang="en-US" dirty="0" smtClean="0"/>
              <a:t>To connect them the flexible tubing will be stretched over a rigid tube with the same inner diameter.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4825241"/>
            <a:ext cx="4562475" cy="154305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>
            <a:off x="3048000" y="4495800"/>
            <a:ext cx="2286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3962400" y="4495800"/>
            <a:ext cx="15240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743200" y="4206301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Flexible Tubing</a:t>
            </a:r>
            <a:endParaRPr lang="en-US" sz="1600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 flipV="1">
            <a:off x="4419600" y="6019800"/>
            <a:ext cx="2667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650740" y="62732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Rigid Tube to connect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19996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Tubing for Clamping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the constrictions rigid tubing of about the same inner diameter as the </a:t>
            </a:r>
            <a:r>
              <a:rPr lang="en-US" dirty="0" err="1" smtClean="0"/>
              <a:t>flocculator</a:t>
            </a:r>
            <a:r>
              <a:rPr lang="en-US" dirty="0" smtClean="0"/>
              <a:t> (1.25 inches) must be purchased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739549"/>
              </p:ext>
            </p:extLst>
          </p:nvPr>
        </p:nvGraphicFramePr>
        <p:xfrm>
          <a:off x="1295400" y="3276600"/>
          <a:ext cx="6781800" cy="3413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141"/>
                <a:gridCol w="1480836"/>
                <a:gridCol w="1802757"/>
                <a:gridCol w="1631066"/>
              </a:tblGrid>
              <a:tr h="29062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r>
                        <a:rPr lang="en-US" baseline="0" dirty="0" smtClean="0"/>
                        <a:t>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Thickness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</a:t>
                      </a:r>
                      <a:r>
                        <a:rPr lang="en-US" baseline="0" dirty="0" smtClean="0"/>
                        <a:t> of 6 </a:t>
                      </a:r>
                      <a:r>
                        <a:rPr lang="en-US" baseline="0" dirty="0" err="1" smtClean="0"/>
                        <a:t>ft</a:t>
                      </a:r>
                      <a:endParaRPr lang="en-US" dirty="0"/>
                    </a:p>
                  </a:txBody>
                  <a:tcPr/>
                </a:tc>
              </a:tr>
              <a:tr h="116249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Ultra-Corrosion-Resistant Architectural Aluminum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0.065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23.38 (**sold</a:t>
                      </a:r>
                      <a:r>
                        <a:rPr lang="en-US" baseline="0" dirty="0" smtClean="0"/>
                        <a:t> in lengths of 8 feet)</a:t>
                      </a:r>
                      <a:endParaRPr lang="en-US" dirty="0"/>
                    </a:p>
                  </a:txBody>
                  <a:tcPr anchor="ctr"/>
                </a:tc>
              </a:tr>
              <a:tr h="94452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High-Pressure Welded Steel Tubing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0.065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22.98</a:t>
                      </a:r>
                      <a:endParaRPr lang="en-US" dirty="0"/>
                    </a:p>
                  </a:txBody>
                  <a:tcPr anchor="ctr"/>
                </a:tc>
              </a:tr>
              <a:tr h="72655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Multipurpose Aluminum Tubing </a:t>
                      </a:r>
                      <a:endParaRPr lang="en-US" dirty="0"/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0.834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0.083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37.53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7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 Clamps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Hose clamps may be used to hold the rods for clamping together. 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67252"/>
              </p:ext>
            </p:extLst>
          </p:nvPr>
        </p:nvGraphicFramePr>
        <p:xfrm>
          <a:off x="533400" y="3200400"/>
          <a:ext cx="580034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086"/>
                <a:gridCol w="1831086"/>
                <a:gridCol w="1071372"/>
                <a:gridCol w="1066800"/>
              </a:tblGrid>
              <a:tr h="5980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Clamp ID range</a:t>
                      </a:r>
                      <a:r>
                        <a:rPr lang="en-US" baseline="0" dirty="0" smtClean="0"/>
                        <a:t> (in)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Package</a:t>
                      </a:r>
                      <a:r>
                        <a:rPr lang="en-US" baseline="0" dirty="0" smtClean="0"/>
                        <a:t> Quantity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 ($)</a:t>
                      </a:r>
                      <a:endParaRPr lang="en-US" dirty="0"/>
                    </a:p>
                  </a:txBody>
                  <a:tcPr anchor="ctr"/>
                </a:tc>
              </a:tr>
              <a:tr h="5980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Worm-Drive Hose and Tube Clamps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3.31-4.25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11.05</a:t>
                      </a:r>
                      <a:endParaRPr lang="en-US" dirty="0"/>
                    </a:p>
                  </a:txBody>
                  <a:tcPr anchor="ctr"/>
                </a:tc>
              </a:tr>
              <a:tr h="5980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Worm-Drive Hose and Tube Clamps with Nonslip screw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3-4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10.43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122" name="Picture 2" descr="Stainless Tubing Clamp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/>
        </p:blipFill>
        <p:spPr bwMode="auto">
          <a:xfrm>
            <a:off x="6781800" y="3657600"/>
            <a:ext cx="1905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39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Wiring 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Determined that snapping out two “fingers” from the wiring duct fits the tubing.</a:t>
            </a:r>
          </a:p>
          <a:p>
            <a:r>
              <a:rPr lang="en-US" dirty="0" smtClean="0"/>
              <a:t>PVC Wire Duct, Length of 6”6’, $38.33 per wiring duct</a:t>
            </a:r>
            <a:endParaRPr lang="en-US" dirty="0"/>
          </a:p>
        </p:txBody>
      </p:sp>
      <p:pic>
        <p:nvPicPr>
          <p:cNvPr id="1026" name="Picture 2" descr="http://images3.cableorganizer.com/panduit/wire-duct/wire-duct-applicati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3095"/>
          <a:stretch/>
        </p:blipFill>
        <p:spPr bwMode="auto">
          <a:xfrm>
            <a:off x="3581400" y="3505200"/>
            <a:ext cx="4581525" cy="307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29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Solenoid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15200" cy="4525963"/>
          </a:xfrm>
        </p:spPr>
        <p:txBody>
          <a:bodyPr/>
          <a:lstStyle/>
          <a:p>
            <a:r>
              <a:rPr lang="en-US" dirty="0" smtClean="0"/>
              <a:t>Calculated orifice diameter for solenoid valve to be 3.456 mm</a:t>
            </a:r>
          </a:p>
          <a:p>
            <a:r>
              <a:rPr lang="en-US" dirty="0" smtClean="0"/>
              <a:t>Need to measure flow from solenoid valve from the sink in lab to determine whether we actually need a new solenoid valve.</a:t>
            </a:r>
            <a:endParaRPr lang="en-US" dirty="0"/>
          </a:p>
        </p:txBody>
      </p:sp>
      <p:pic>
        <p:nvPicPr>
          <p:cNvPr id="6146" name="Picture 2" descr="Solenoid Valve, 2/2, 1/4 In, NC, 24V, Br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333874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76278"/>
            <a:ext cx="5562600" cy="84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7617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3994</TotalTime>
  <Words>497</Words>
  <Application>Microsoft Office PowerPoint</Application>
  <PresentationFormat>On-screen Show (4:3)</PresentationFormat>
  <Paragraphs>84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1_AguaClara the road</vt:lpstr>
      <vt:lpstr>Turbulent Flocculator</vt:lpstr>
      <vt:lpstr>Brief Review</vt:lpstr>
      <vt:lpstr>Brief Review</vt:lpstr>
      <vt:lpstr>Additional Materials to Consider</vt:lpstr>
      <vt:lpstr>Thin Walled Rigid Tubing</vt:lpstr>
      <vt:lpstr>Rigid Tubing for Clamping</vt:lpstr>
      <vt:lpstr>Hose Clamps</vt:lpstr>
      <vt:lpstr>Wiring Ducts</vt:lpstr>
      <vt:lpstr>Solenoid Valve</vt:lpstr>
      <vt:lpstr>Other things to Consider…</vt:lpstr>
      <vt:lpstr>Future Work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Felice</cp:lastModifiedBy>
  <cp:revision>383</cp:revision>
  <dcterms:created xsi:type="dcterms:W3CDTF">2012-12-07T21:07:09Z</dcterms:created>
  <dcterms:modified xsi:type="dcterms:W3CDTF">2013-08-07T17:13:09Z</dcterms:modified>
</cp:coreProperties>
</file>