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5"/>
  </p:notesMasterIdLst>
  <p:handoutMasterIdLst>
    <p:handoutMasterId r:id="rId16"/>
  </p:handoutMasterIdLst>
  <p:sldIdLst>
    <p:sldId id="475" r:id="rId2"/>
    <p:sldId id="478" r:id="rId3"/>
    <p:sldId id="476" r:id="rId4"/>
    <p:sldId id="477" r:id="rId5"/>
    <p:sldId id="479" r:id="rId6"/>
    <p:sldId id="481" r:id="rId7"/>
    <p:sldId id="480" r:id="rId8"/>
    <p:sldId id="483" r:id="rId9"/>
    <p:sldId id="482" r:id="rId10"/>
    <p:sldId id="485" r:id="rId11"/>
    <p:sldId id="486" r:id="rId12"/>
    <p:sldId id="487" r:id="rId13"/>
    <p:sldId id="484" r:id="rId14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8" autoAdjust="0"/>
    <p:restoredTop sz="90231" autoAdjust="0"/>
  </p:normalViewPr>
  <p:slideViewPr>
    <p:cSldViewPr>
      <p:cViewPr>
        <p:scale>
          <a:sx n="70" d="100"/>
          <a:sy n="70" d="100"/>
        </p:scale>
        <p:origin x="-1380" y="-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1200" y="-78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endParaRPr lang="en-US" dirty="0"/>
          </a:p>
        </p:txBody>
      </p:sp>
      <p:sp>
        <p:nvSpPr>
          <p:cNvPr id="686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4724400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r>
              <a:rPr lang="en-US" dirty="0" smtClean="0"/>
              <a:t>CEE 4540: Sustainable Municipal Drinking Water Treatment</a:t>
            </a:r>
          </a:p>
          <a:p>
            <a:r>
              <a:rPr lang="en-US" dirty="0" smtClean="0"/>
              <a:t>Monroe Weber-Shirk</a:t>
            </a:r>
            <a:endParaRPr lang="en-US" dirty="0"/>
          </a:p>
        </p:txBody>
      </p:sp>
      <p:sp>
        <p:nvSpPr>
          <p:cNvPr id="686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fld id="{E5858FC7-A491-4C1D-BE15-441EB2A2CED3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35261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fld id="{7913D7C8-1D10-4E5B-8A9B-B2BE7F2B760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3816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97722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4166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That</a:t>
            </a:r>
            <a:r>
              <a:rPr lang="en-US" baseline="0" dirty="0" smtClean="0"/>
              <a:t> would require building the rest of the plant…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3202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7171" name="Picture 3" descr="IMG_0249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</p:spPr>
        </p:pic>
        <p:pic>
          <p:nvPicPr>
            <p:cNvPr id="7172" name="Picture 4" descr="IMG_0249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 l="73334" t="74040" r="23334" b="17778"/>
            <a:stretch>
              <a:fillRect/>
            </a:stretch>
          </p:blipFill>
          <p:spPr bwMode="auto">
            <a:xfrm>
              <a:off x="4032" y="3216"/>
              <a:ext cx="192" cy="432"/>
            </a:xfrm>
            <a:prstGeom prst="rect">
              <a:avLst/>
            </a:prstGeom>
            <a:noFill/>
          </p:spPr>
        </p:pic>
        <p:pic>
          <p:nvPicPr>
            <p:cNvPr id="7173" name="Picture 5" descr="IMG_0249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 l="65834" t="84445" r="29166" b="13333"/>
            <a:stretch>
              <a:fillRect/>
            </a:stretch>
          </p:blipFill>
          <p:spPr bwMode="auto">
            <a:xfrm>
              <a:off x="3792" y="3552"/>
              <a:ext cx="288" cy="96"/>
            </a:xfrm>
            <a:prstGeom prst="rect">
              <a:avLst/>
            </a:prstGeom>
            <a:noFill/>
          </p:spPr>
        </p:pic>
      </p:grpSp>
      <p:sp>
        <p:nvSpPr>
          <p:cNvPr id="717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3352800" y="5029200"/>
            <a:ext cx="3962400" cy="11430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7177" name="Rectangle 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fld id="{35688495-61E6-4C43-9431-EA7C184628A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178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1371600" y="990600"/>
            <a:ext cx="7772400" cy="1470025"/>
          </a:xfrm>
          <a:ln w="9525"/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7179" name="Picture 11" descr="AguaClara Logo Lar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0"/>
            <a:ext cx="4191000" cy="109378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CECB2E-A233-43CF-B1E2-6433B9CB7F1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228600"/>
            <a:ext cx="2114550" cy="5897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191250" cy="5897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0A5AD3-08CC-4598-BE40-CD82AC38916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253CF1-E184-4C42-BF06-4252E09B865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59674A-2335-4D63-923F-889337434E6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5492B4-78F1-42E2-AFF8-75AECCA8D8C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426DE9-936A-4892-B48E-BC5981E69B5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B7A795-0F78-44F3-A0FC-134940021AE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AA8437-DF20-408E-9EC8-9AD0F83404A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E97E3B-4BD4-4D27-AA52-CBAF8D6425B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E4635F-EEFC-45D6-A1A7-222B36D010F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458200" cy="11430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F5E825E6-5608-4DD7-9AF8-76D49B509DE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151" name="Line 7"/>
          <p:cNvSpPr>
            <a:spLocks noChangeShapeType="1"/>
          </p:cNvSpPr>
          <p:nvPr/>
        </p:nvSpPr>
        <p:spPr bwMode="auto">
          <a:xfrm>
            <a:off x="0" y="1447800"/>
            <a:ext cx="9144000" cy="0"/>
          </a:xfrm>
          <a:prstGeom prst="line">
            <a:avLst/>
          </a:prstGeom>
          <a:noFill/>
          <a:ln w="76200" cmpd="tri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1348339" y="5410200"/>
            <a:ext cx="7467600" cy="1576388"/>
          </a:xfrm>
        </p:spPr>
        <p:txBody>
          <a:bodyPr/>
          <a:lstStyle/>
          <a:p>
            <a:r>
              <a:rPr lang="en-US" dirty="0" err="1" smtClean="0">
                <a:solidFill>
                  <a:schemeClr val="bg1"/>
                </a:solidFill>
              </a:rPr>
              <a:t>Felice</a:t>
            </a:r>
            <a:r>
              <a:rPr lang="en-US" dirty="0" smtClean="0">
                <a:solidFill>
                  <a:schemeClr val="bg1"/>
                </a:solidFill>
              </a:rPr>
              <a:t> Chan, Greta Schneider-Herr, Amanda Rodriguez and Brooke </a:t>
            </a:r>
            <a:r>
              <a:rPr lang="en-US" dirty="0" err="1" smtClean="0">
                <a:solidFill>
                  <a:schemeClr val="bg1"/>
                </a:solidFill>
              </a:rPr>
              <a:t>Pian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smtClean="0"/>
              <a:t>Turbulent </a:t>
            </a:r>
            <a:r>
              <a:rPr lang="en-US" dirty="0" err="1" smtClean="0"/>
              <a:t>Flocculator</a:t>
            </a:r>
            <a:endParaRPr lang="en-US" dirty="0"/>
          </a:p>
        </p:txBody>
      </p:sp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things to Consider…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 water exits the </a:t>
            </a:r>
            <a:r>
              <a:rPr lang="en-US" dirty="0" err="1" smtClean="0"/>
              <a:t>flocculator</a:t>
            </a:r>
            <a:r>
              <a:rPr lang="en-US" dirty="0" smtClean="0"/>
              <a:t>, we need to figure out how to (and how much to) divert flow to tube settlers, imaging, and the sink</a:t>
            </a:r>
          </a:p>
          <a:p>
            <a:r>
              <a:rPr lang="en-US" dirty="0" smtClean="0"/>
              <a:t>Because the flocculator will require so much </a:t>
            </a:r>
            <a:r>
              <a:rPr lang="en-US" dirty="0" smtClean="0"/>
              <a:t>water…recycle?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12052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</p:spPr>
        <p:txBody>
          <a:bodyPr/>
          <a:lstStyle/>
          <a:p>
            <a:r>
              <a:rPr lang="en-US" dirty="0" smtClean="0"/>
              <a:t>Measure force required to compress tube to determine </a:t>
            </a:r>
            <a:r>
              <a:rPr lang="en-US" dirty="0" smtClean="0"/>
              <a:t>which rigid tube can be used for clamping. </a:t>
            </a:r>
          </a:p>
          <a:p>
            <a:r>
              <a:rPr lang="en-US" dirty="0" smtClean="0"/>
              <a:t>U</a:t>
            </a:r>
            <a:r>
              <a:rPr lang="en-US" dirty="0" smtClean="0"/>
              <a:t>se structural analysis to determine which tube to purchase.</a:t>
            </a:r>
            <a:endParaRPr lang="en-US" dirty="0" smtClean="0"/>
          </a:p>
          <a:p>
            <a:r>
              <a:rPr lang="en-US" dirty="0" smtClean="0"/>
              <a:t>Find thin walled tubing for connecting parts of </a:t>
            </a:r>
            <a:r>
              <a:rPr lang="en-US" dirty="0" err="1" smtClean="0"/>
              <a:t>flocculator</a:t>
            </a:r>
            <a:endParaRPr lang="en-US" dirty="0" smtClean="0"/>
          </a:p>
          <a:p>
            <a:r>
              <a:rPr lang="en-US" dirty="0" smtClean="0"/>
              <a:t>Measure flow from solenoid valve to determine whether another one needs to be purchased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372496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Order materials and build the </a:t>
            </a:r>
            <a:r>
              <a:rPr lang="en-US" dirty="0" err="1" smtClean="0"/>
              <a:t>flocculator</a:t>
            </a:r>
            <a:endParaRPr lang="en-US" dirty="0" smtClean="0"/>
          </a:p>
          <a:p>
            <a:r>
              <a:rPr lang="en-US" dirty="0" smtClean="0"/>
              <a:t>Figure out how to image </a:t>
            </a:r>
            <a:r>
              <a:rPr lang="en-US" dirty="0" err="1" smtClean="0"/>
              <a:t>flocs</a:t>
            </a:r>
            <a:r>
              <a:rPr lang="en-US" dirty="0" smtClean="0"/>
              <a:t> as they leave the </a:t>
            </a:r>
            <a:r>
              <a:rPr lang="en-US" dirty="0" err="1" smtClean="0"/>
              <a:t>flocculator</a:t>
            </a:r>
            <a:r>
              <a:rPr lang="en-US" dirty="0" smtClean="0"/>
              <a:t> to determine size</a:t>
            </a:r>
          </a:p>
          <a:p>
            <a:r>
              <a:rPr lang="en-US" dirty="0" smtClean="0"/>
              <a:t>Consider building the rest of the </a:t>
            </a:r>
            <a:r>
              <a:rPr lang="en-US" dirty="0" err="1" smtClean="0"/>
              <a:t>AguaClara</a:t>
            </a:r>
            <a:r>
              <a:rPr lang="en-US" dirty="0" smtClean="0"/>
              <a:t> Plant…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497206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 descr="http://www.elbethelbaptist.net/hp_wordpress/wp-content/uploads/2013/03/question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600200"/>
            <a:ext cx="4876800" cy="487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327799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Brief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Goal:  Design a new </a:t>
            </a:r>
            <a:r>
              <a:rPr lang="en-US" dirty="0"/>
              <a:t>apparatus to test turbulent flow flocculation at a lab scale</a:t>
            </a:r>
            <a:r>
              <a:rPr lang="en-US" dirty="0" smtClean="0"/>
              <a:t>.</a:t>
            </a:r>
          </a:p>
          <a:p>
            <a:pPr lvl="1"/>
            <a:r>
              <a:rPr lang="en-US" dirty="0"/>
              <a:t>Raw water turbidity and flow control</a:t>
            </a:r>
          </a:p>
          <a:p>
            <a:pPr lvl="1"/>
            <a:r>
              <a:rPr lang="en-US" dirty="0"/>
              <a:t>Mechanism for creating turbulence</a:t>
            </a:r>
          </a:p>
          <a:p>
            <a:pPr lvl="1"/>
            <a:r>
              <a:rPr lang="en-US" dirty="0" err="1"/>
              <a:t>FReTA</a:t>
            </a:r>
            <a:r>
              <a:rPr lang="en-US" dirty="0"/>
              <a:t> to measure residual turbidity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227482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Brief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1520" y="2209800"/>
            <a:ext cx="4511040" cy="4449763"/>
          </a:xfrm>
        </p:spPr>
        <p:txBody>
          <a:bodyPr/>
          <a:lstStyle/>
          <a:p>
            <a:r>
              <a:rPr lang="en-US" sz="2100" dirty="0" smtClean="0"/>
              <a:t>Energy Dissipation Rate: 30 </a:t>
            </a:r>
            <a:r>
              <a:rPr lang="en-US" sz="2100" dirty="0" err="1" smtClean="0"/>
              <a:t>mW</a:t>
            </a:r>
            <a:r>
              <a:rPr lang="en-US" sz="2100" dirty="0" smtClean="0"/>
              <a:t>/Kg</a:t>
            </a:r>
          </a:p>
          <a:p>
            <a:r>
              <a:rPr lang="en-US" sz="2100" dirty="0" smtClean="0"/>
              <a:t>Inner Diameter: 1.25 inches</a:t>
            </a:r>
          </a:p>
          <a:p>
            <a:r>
              <a:rPr lang="en-US" sz="2100" dirty="0" smtClean="0"/>
              <a:t>Collision Potential: 100m</a:t>
            </a:r>
            <a:r>
              <a:rPr lang="en-US" sz="2100" baseline="30000" dirty="0" smtClean="0"/>
              <a:t>2/3</a:t>
            </a:r>
          </a:p>
          <a:p>
            <a:r>
              <a:rPr lang="en-US" sz="2100" dirty="0" smtClean="0"/>
              <a:t>Length of </a:t>
            </a:r>
            <a:r>
              <a:rPr lang="en-US" sz="2100" dirty="0" err="1" smtClean="0"/>
              <a:t>Flocculator</a:t>
            </a:r>
            <a:r>
              <a:rPr lang="en-US" sz="2100" dirty="0" smtClean="0"/>
              <a:t>: 56.35 m</a:t>
            </a:r>
          </a:p>
          <a:p>
            <a:r>
              <a:rPr lang="en-US" sz="2100" dirty="0" smtClean="0"/>
              <a:t>Residence Time: 7.546 minutes</a:t>
            </a:r>
          </a:p>
          <a:p>
            <a:r>
              <a:rPr lang="en-US" sz="2100" dirty="0" smtClean="0"/>
              <a:t>Diameter of coil: 0.614 m</a:t>
            </a:r>
          </a:p>
          <a:p>
            <a:r>
              <a:rPr lang="en-US" sz="2100" dirty="0" smtClean="0"/>
              <a:t>Number of Coils: 29.26 </a:t>
            </a:r>
          </a:p>
          <a:p>
            <a:r>
              <a:rPr lang="en-US" sz="2100" dirty="0" err="1" smtClean="0"/>
              <a:t>Unconstricted</a:t>
            </a:r>
            <a:r>
              <a:rPr lang="en-US" sz="2100" dirty="0" smtClean="0"/>
              <a:t> Height: 1.125 m</a:t>
            </a:r>
          </a:p>
          <a:p>
            <a:r>
              <a:rPr lang="en-US" sz="2100" dirty="0" smtClean="0"/>
              <a:t>Constricted Height: 1.464 m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16250" t="17777" r="55417" b="45186"/>
          <a:stretch/>
        </p:blipFill>
        <p:spPr>
          <a:xfrm>
            <a:off x="-15240" y="2209800"/>
            <a:ext cx="4572000" cy="3361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985611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Materials to Consider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team still has a number of materials to purchase before the </a:t>
            </a:r>
            <a:r>
              <a:rPr lang="en-US" dirty="0" err="1" smtClean="0"/>
              <a:t>flocculator</a:t>
            </a:r>
            <a:r>
              <a:rPr lang="en-US" dirty="0" smtClean="0"/>
              <a:t> can be built</a:t>
            </a:r>
          </a:p>
          <a:p>
            <a:pPr lvl="1"/>
            <a:r>
              <a:rPr lang="en-US" dirty="0" smtClean="0"/>
              <a:t>Thin walled rigid tubing to connect pieces of </a:t>
            </a:r>
            <a:r>
              <a:rPr lang="en-US" dirty="0" err="1" smtClean="0"/>
              <a:t>flocculator</a:t>
            </a:r>
            <a:endParaRPr lang="en-US" dirty="0" smtClean="0"/>
          </a:p>
          <a:p>
            <a:pPr lvl="1"/>
            <a:r>
              <a:rPr lang="en-US" dirty="0"/>
              <a:t>Rigid Tubing for </a:t>
            </a:r>
            <a:r>
              <a:rPr lang="en-US" dirty="0" smtClean="0"/>
              <a:t>Clamping</a:t>
            </a:r>
          </a:p>
          <a:p>
            <a:pPr lvl="1"/>
            <a:r>
              <a:rPr lang="en-US" dirty="0" smtClean="0"/>
              <a:t>Hose Clamps to clamp the rods together</a:t>
            </a:r>
          </a:p>
          <a:p>
            <a:pPr lvl="1"/>
            <a:r>
              <a:rPr lang="en-US" dirty="0" smtClean="0"/>
              <a:t>Wiring Ducts to hold coils</a:t>
            </a:r>
          </a:p>
          <a:p>
            <a:pPr lvl="1"/>
            <a:r>
              <a:rPr lang="en-US" dirty="0"/>
              <a:t>Solenoid </a:t>
            </a:r>
            <a:r>
              <a:rPr lang="en-US" dirty="0" smtClean="0"/>
              <a:t>Valve for flow</a:t>
            </a:r>
          </a:p>
        </p:txBody>
      </p:sp>
    </p:spTree>
    <p:extLst>
      <p:ext uri="{BB962C8B-B14F-4D97-AF65-F5344CB8AC3E}">
        <p14:creationId xmlns:p14="http://schemas.microsoft.com/office/powerpoint/2010/main" val="199770119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 Walled Rigid Tubing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12044"/>
            <a:ext cx="8229600" cy="4525963"/>
          </a:xfrm>
        </p:spPr>
        <p:txBody>
          <a:bodyPr/>
          <a:lstStyle/>
          <a:p>
            <a:r>
              <a:rPr lang="en-US" dirty="0" smtClean="0"/>
              <a:t>Tubing for </a:t>
            </a:r>
            <a:r>
              <a:rPr lang="en-US" dirty="0" err="1" smtClean="0"/>
              <a:t>flocculator</a:t>
            </a:r>
            <a:r>
              <a:rPr lang="en-US" dirty="0" smtClean="0"/>
              <a:t> came in four separate pieces </a:t>
            </a:r>
            <a:endParaRPr lang="en-US" dirty="0"/>
          </a:p>
          <a:p>
            <a:r>
              <a:rPr lang="en-US" dirty="0" smtClean="0"/>
              <a:t>To connect them the flexible tubing will be stretched over a rigid tube with the same inner diameter.</a:t>
            </a:r>
          </a:p>
          <a:p>
            <a:pPr marL="457200" lvl="1" indent="0">
              <a:buNone/>
            </a:pP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7400" y="4825241"/>
            <a:ext cx="4562475" cy="1543050"/>
          </a:xfrm>
          <a:prstGeom prst="rect">
            <a:avLst/>
          </a:prstGeom>
        </p:spPr>
      </p:pic>
      <p:cxnSp>
        <p:nvCxnSpPr>
          <p:cNvPr id="13" name="Straight Arrow Connector 12"/>
          <p:cNvCxnSpPr/>
          <p:nvPr/>
        </p:nvCxnSpPr>
        <p:spPr bwMode="auto">
          <a:xfrm>
            <a:off x="3048000" y="4495800"/>
            <a:ext cx="228600" cy="6096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triangle"/>
          </a:ln>
          <a:effectLst/>
        </p:spPr>
      </p:cxnSp>
      <p:cxnSp>
        <p:nvCxnSpPr>
          <p:cNvPr id="15" name="Straight Arrow Connector 14"/>
          <p:cNvCxnSpPr/>
          <p:nvPr/>
        </p:nvCxnSpPr>
        <p:spPr bwMode="auto">
          <a:xfrm>
            <a:off x="3962400" y="4495800"/>
            <a:ext cx="1524000" cy="6096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triangle"/>
          </a:ln>
          <a:effectLst/>
        </p:spPr>
      </p:cxnSp>
      <p:sp>
        <p:nvSpPr>
          <p:cNvPr id="16" name="TextBox 15"/>
          <p:cNvSpPr txBox="1"/>
          <p:nvPr/>
        </p:nvSpPr>
        <p:spPr>
          <a:xfrm>
            <a:off x="2743200" y="4206301"/>
            <a:ext cx="1828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Flexible Tubing</a:t>
            </a:r>
            <a:endParaRPr lang="en-US" sz="1600" dirty="0"/>
          </a:p>
        </p:txBody>
      </p:sp>
      <p:cxnSp>
        <p:nvCxnSpPr>
          <p:cNvPr id="18" name="Straight Arrow Connector 17"/>
          <p:cNvCxnSpPr/>
          <p:nvPr/>
        </p:nvCxnSpPr>
        <p:spPr bwMode="auto">
          <a:xfrm flipH="1" flipV="1">
            <a:off x="4419600" y="6019800"/>
            <a:ext cx="266700" cy="4572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triangle"/>
          </a:ln>
          <a:effectLst/>
        </p:spPr>
      </p:cxnSp>
      <p:sp>
        <p:nvSpPr>
          <p:cNvPr id="19" name="TextBox 18"/>
          <p:cNvSpPr txBox="1"/>
          <p:nvPr/>
        </p:nvSpPr>
        <p:spPr>
          <a:xfrm>
            <a:off x="4650740" y="6273225"/>
            <a:ext cx="1600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Rigid Tube to connect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66199963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Rigid Tubing for Clamping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create the constrictions rigid tubing of about the same inner diameter as the </a:t>
            </a:r>
            <a:r>
              <a:rPr lang="en-US" dirty="0" err="1" smtClean="0"/>
              <a:t>flocculator</a:t>
            </a:r>
            <a:r>
              <a:rPr lang="en-US" dirty="0" smtClean="0"/>
              <a:t> (1.25 inches) must be purchased</a:t>
            </a:r>
          </a:p>
          <a:p>
            <a:pPr marL="0" indent="0">
              <a:buNone/>
            </a:pPr>
            <a:endParaRPr lang="en-US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0739549"/>
              </p:ext>
            </p:extLst>
          </p:nvPr>
        </p:nvGraphicFramePr>
        <p:xfrm>
          <a:off x="1295400" y="3276600"/>
          <a:ext cx="6781800" cy="34134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67141"/>
                <a:gridCol w="1480836"/>
                <a:gridCol w="1802757"/>
                <a:gridCol w="1631066"/>
              </a:tblGrid>
              <a:tr h="29062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Name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ID</a:t>
                      </a:r>
                      <a:r>
                        <a:rPr lang="en-US" baseline="0" dirty="0" smtClean="0"/>
                        <a:t> (in)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Thickness (in)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Price</a:t>
                      </a:r>
                      <a:r>
                        <a:rPr lang="en-US" baseline="0" dirty="0" smtClean="0"/>
                        <a:t> of 6 </a:t>
                      </a:r>
                      <a:r>
                        <a:rPr lang="en-US" baseline="0" dirty="0" err="1" smtClean="0"/>
                        <a:t>ft</a:t>
                      </a:r>
                      <a:endParaRPr lang="en-US" dirty="0"/>
                    </a:p>
                  </a:txBody>
                  <a:tcPr/>
                </a:tc>
              </a:tr>
              <a:tr h="116249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Ultra-Corrosion-Resistant Architectural Aluminum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1.37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0.065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23.38 (**sold</a:t>
                      </a:r>
                      <a:r>
                        <a:rPr lang="en-US" baseline="0" dirty="0" smtClean="0"/>
                        <a:t> in lengths of 8 feet)</a:t>
                      </a:r>
                      <a:endParaRPr lang="en-US" dirty="0"/>
                    </a:p>
                  </a:txBody>
                  <a:tcPr anchor="ctr"/>
                </a:tc>
              </a:tr>
              <a:tr h="94452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High-Pressure Welded Steel Tubing 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1.12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0.065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22.98</a:t>
                      </a:r>
                      <a:endParaRPr lang="en-US" dirty="0"/>
                    </a:p>
                  </a:txBody>
                  <a:tcPr anchor="ctr"/>
                </a:tc>
              </a:tr>
              <a:tr h="72655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Multipurpose Aluminum Tubing </a:t>
                      </a:r>
                      <a:endParaRPr lang="en-US" dirty="0"/>
                    </a:p>
                  </a:txBody>
                  <a:tcPr anchor="ctr"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0.834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0.083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37.53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51749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Hose Clamps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Hose clamps may be used to hold the rods for clamping together.  </a:t>
            </a:r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567252"/>
              </p:ext>
            </p:extLst>
          </p:nvPr>
        </p:nvGraphicFramePr>
        <p:xfrm>
          <a:off x="533400" y="3200400"/>
          <a:ext cx="5800344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31086"/>
                <a:gridCol w="1831086"/>
                <a:gridCol w="1071372"/>
                <a:gridCol w="1066800"/>
              </a:tblGrid>
              <a:tr h="59809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Name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Clamp ID range</a:t>
                      </a:r>
                      <a:r>
                        <a:rPr lang="en-US" baseline="0" dirty="0" smtClean="0"/>
                        <a:t> (in)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Package</a:t>
                      </a:r>
                      <a:r>
                        <a:rPr lang="en-US" baseline="0" dirty="0" smtClean="0"/>
                        <a:t> Quantity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Price ($)</a:t>
                      </a:r>
                      <a:endParaRPr lang="en-US" dirty="0"/>
                    </a:p>
                  </a:txBody>
                  <a:tcPr anchor="ctr"/>
                </a:tc>
              </a:tr>
              <a:tr h="59809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Worm-Drive Hose and Tube Clamps 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3.31-4.25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11.05</a:t>
                      </a:r>
                      <a:endParaRPr lang="en-US" dirty="0"/>
                    </a:p>
                  </a:txBody>
                  <a:tcPr anchor="ctr"/>
                </a:tc>
              </a:tr>
              <a:tr h="59809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Worm-Drive Hose and Tube Clamps with Nonslip screw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3-4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10.43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5122" name="Picture 2" descr="Stainless Tubing Clamp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000"/>
          <a:stretch/>
        </p:blipFill>
        <p:spPr bwMode="auto">
          <a:xfrm>
            <a:off x="6781800" y="3657600"/>
            <a:ext cx="1905000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513907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Wiring Ducts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Determined that snapping out two “fingers” from the wiring duct fits the tubing.</a:t>
            </a:r>
          </a:p>
          <a:p>
            <a:r>
              <a:rPr lang="en-US" dirty="0" smtClean="0"/>
              <a:t>PVC Wire Duct, Length of 6”6’, $38.33 per wiring duct</a:t>
            </a:r>
            <a:endParaRPr lang="en-US" dirty="0"/>
          </a:p>
        </p:txBody>
      </p:sp>
      <p:pic>
        <p:nvPicPr>
          <p:cNvPr id="1026" name="Picture 2" descr="http://images3.cableorganizer.com/panduit/wire-duct/wire-duct-application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3095"/>
          <a:stretch/>
        </p:blipFill>
        <p:spPr bwMode="auto">
          <a:xfrm>
            <a:off x="3581400" y="3505200"/>
            <a:ext cx="4581525" cy="3072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292923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Solenoid Valve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315200" cy="4525963"/>
          </a:xfrm>
        </p:spPr>
        <p:txBody>
          <a:bodyPr/>
          <a:lstStyle/>
          <a:p>
            <a:r>
              <a:rPr lang="en-US" dirty="0" smtClean="0"/>
              <a:t>Calculated orifice diameter for solenoid valve to be 3.456 mm</a:t>
            </a:r>
          </a:p>
          <a:p>
            <a:r>
              <a:rPr lang="en-US" dirty="0" smtClean="0"/>
              <a:t>Need to measure flow from solenoid valve from the sink in lab to determine whether we actually need a new solenoid valve.</a:t>
            </a:r>
            <a:endParaRPr lang="en-US" dirty="0"/>
          </a:p>
        </p:txBody>
      </p:sp>
      <p:pic>
        <p:nvPicPr>
          <p:cNvPr id="6146" name="Picture 2" descr="Solenoid Valve, 2/2, 1/4 In, NC, 24V, Bras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4333874"/>
            <a:ext cx="2362200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30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5076278"/>
            <a:ext cx="5562600" cy="843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0076175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AguaClara the roa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_AguaClara the road">
      <a:majorFont>
        <a:latin typeface="Candara"/>
        <a:ea typeface=""/>
        <a:cs typeface=""/>
      </a:majorFont>
      <a:minorFont>
        <a:latin typeface="Candar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lg" len="med"/>
          <a:tailEnd type="none" w="lg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lg" len="med"/>
          <a:tailEnd type="none" w="lg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  <a:cs typeface="Arial" charset="0"/>
          </a:defRPr>
        </a:defPPr>
      </a:lstStyle>
    </a:lnDef>
  </a:objectDefaults>
  <a:extraClrSchemeLst>
    <a:extraClrScheme>
      <a:clrScheme name="1_AguaClara the roa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F33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FFADAA"/>
        </a:accent5>
        <a:accent6>
          <a:srgbClr val="E78A00"/>
        </a:accent6>
        <a:hlink>
          <a:srgbClr val="3366FF"/>
        </a:hlink>
        <a:folHlink>
          <a:srgbClr val="A5002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4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5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AguaClara the road</Template>
  <TotalTime>3994</TotalTime>
  <Words>497</Words>
  <Application>Microsoft Office PowerPoint</Application>
  <PresentationFormat>On-screen Show (4:3)</PresentationFormat>
  <Paragraphs>84</Paragraphs>
  <Slides>13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1_AguaClara the road</vt:lpstr>
      <vt:lpstr>Turbulent Flocculator</vt:lpstr>
      <vt:lpstr>Brief Review</vt:lpstr>
      <vt:lpstr>Brief Review</vt:lpstr>
      <vt:lpstr>Additional Materials to Consider</vt:lpstr>
      <vt:lpstr>Thin Walled Rigid Tubing</vt:lpstr>
      <vt:lpstr>Rigid Tubing for Clamping</vt:lpstr>
      <vt:lpstr>Hose Clamps</vt:lpstr>
      <vt:lpstr>Wiring Ducts</vt:lpstr>
      <vt:lpstr>Solenoid Valve</vt:lpstr>
      <vt:lpstr>Other things to Consider…</vt:lpstr>
      <vt:lpstr>Future Work</vt:lpstr>
      <vt:lpstr>Future Work</vt:lpstr>
      <vt:lpstr>Questions?</vt:lpstr>
    </vt:vector>
  </TitlesOfParts>
  <Company>Cornell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CEE 4540: Sustainable Small-Scale Water Supplies</dc:title>
  <dc:creator>Monroe Weber-Shirk</dc:creator>
  <cp:lastModifiedBy>Felice</cp:lastModifiedBy>
  <cp:revision>383</cp:revision>
  <dcterms:created xsi:type="dcterms:W3CDTF">2012-12-07T21:07:09Z</dcterms:created>
  <dcterms:modified xsi:type="dcterms:W3CDTF">2013-08-07T17:13:09Z</dcterms:modified>
</cp:coreProperties>
</file>