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5"/>
  </p:notesMasterIdLst>
  <p:sldIdLst>
    <p:sldId id="256" r:id="rId2"/>
    <p:sldId id="275" r:id="rId3"/>
    <p:sldId id="257" r:id="rId4"/>
    <p:sldId id="267" r:id="rId5"/>
    <p:sldId id="276" r:id="rId6"/>
    <p:sldId id="268" r:id="rId7"/>
    <p:sldId id="266" r:id="rId8"/>
    <p:sldId id="277" r:id="rId9"/>
    <p:sldId id="274" r:id="rId10"/>
    <p:sldId id="271" r:id="rId11"/>
    <p:sldId id="269" r:id="rId12"/>
    <p:sldId id="258" r:id="rId13"/>
    <p:sldId id="283" r:id="rId14"/>
    <p:sldId id="282" r:id="rId15"/>
    <p:sldId id="281" r:id="rId16"/>
    <p:sldId id="263" r:id="rId17"/>
    <p:sldId id="273" r:id="rId18"/>
    <p:sldId id="284" r:id="rId19"/>
    <p:sldId id="280" r:id="rId20"/>
    <p:sldId id="265" r:id="rId21"/>
    <p:sldId id="272" r:id="rId22"/>
    <p:sldId id="285" r:id="rId23"/>
    <p:sldId id="261" r:id="rId24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FA6278C-772E-4B11-B05D-D966DAEEA2C8}">
  <a:tblStyle styleId="{0FA6278C-772E-4B11-B05D-D966DAEEA2C8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88" autoAdjust="0"/>
  </p:normalViewPr>
  <p:slideViewPr>
    <p:cSldViewPr>
      <p:cViewPr>
        <p:scale>
          <a:sx n="125" d="100"/>
          <a:sy n="125" d="100"/>
        </p:scale>
        <p:origin x="-588" y="-2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811835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Stephen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406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Felice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839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Felice</a:t>
            </a:r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Felice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364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88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921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0022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203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5039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6234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0736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err="1" smtClean="0"/>
              <a:t>Felice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489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098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816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730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209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123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hape 12"/>
          <p:cNvGrpSpPr/>
          <p:nvPr/>
        </p:nvGrpSpPr>
        <p:grpSpPr>
          <a:xfrm>
            <a:off x="0" y="0"/>
            <a:ext cx="9143999" cy="5143499"/>
            <a:chOff x="0" y="0"/>
            <a:chExt cx="5759" cy="4319"/>
          </a:xfrm>
        </p:grpSpPr>
        <p:sp>
          <p:nvSpPr>
            <p:cNvPr id="13" name="Shape 13"/>
            <p:cNvSpPr/>
            <p:nvPr/>
          </p:nvSpPr>
          <p:spPr>
            <a:xfrm>
              <a:off x="0" y="0"/>
              <a:ext cx="5759" cy="4319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</p:spPr>
        </p:sp>
        <p:sp>
          <p:nvSpPr>
            <p:cNvPr id="14" name="Shape 14"/>
            <p:cNvSpPr/>
            <p:nvPr/>
          </p:nvSpPr>
          <p:spPr>
            <a:xfrm>
              <a:off x="4031" y="3215"/>
              <a:ext cx="191" cy="432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</p:sp>
        <p:sp>
          <p:nvSpPr>
            <p:cNvPr id="15" name="Shape 15"/>
            <p:cNvSpPr/>
            <p:nvPr/>
          </p:nvSpPr>
          <p:spPr>
            <a:xfrm>
              <a:off x="3791" y="3552"/>
              <a:ext cx="287" cy="95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1371600" y="742950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 sz="5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21" name="Shape 21"/>
          <p:cNvSpPr/>
          <p:nvPr/>
        </p:nvSpPr>
        <p:spPr>
          <a:xfrm>
            <a:off x="4953000" y="0"/>
            <a:ext cx="3143250" cy="820341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722312" y="3305175"/>
            <a:ext cx="7772400" cy="102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defRPr sz="4000" b="1" cap="small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722312" y="2180034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Galdeano"/>
              <a:buNone/>
              <a:defRPr sz="2000"/>
            </a:lvl1pPr>
            <a:lvl2pPr marL="457200" indent="0" rtl="0">
              <a:buFont typeface="Galdeano"/>
              <a:buNone/>
              <a:defRPr sz="1800"/>
            </a:lvl2pPr>
            <a:lvl3pPr marL="914400" indent="0" rtl="0">
              <a:buFont typeface="Galdeano"/>
              <a:buNone/>
              <a:defRPr sz="1600"/>
            </a:lvl3pPr>
            <a:lvl4pPr marL="1371600" indent="0" rtl="0">
              <a:buFont typeface="Galdeano"/>
              <a:buNone/>
              <a:defRPr sz="1400"/>
            </a:lvl4pPr>
            <a:lvl5pPr marL="1828800" indent="0" rtl="0">
              <a:buFont typeface="Galdeano"/>
              <a:buNone/>
              <a:defRPr sz="1400"/>
            </a:lvl5pPr>
            <a:lvl6pPr marL="2286000" indent="0" rtl="0">
              <a:buFont typeface="Galdeano"/>
              <a:buNone/>
              <a:defRPr sz="1400"/>
            </a:lvl6pPr>
            <a:lvl7pPr marL="2743200" indent="0" rtl="0">
              <a:buFont typeface="Galdeano"/>
              <a:buNone/>
              <a:defRPr sz="1400"/>
            </a:lvl7pPr>
            <a:lvl8pPr marL="3200400" indent="0" rtl="0">
              <a:buFont typeface="Galdeano"/>
              <a:buNone/>
              <a:defRPr sz="1400"/>
            </a:lvl8pPr>
            <a:lvl9pPr marL="3657600" indent="0" rtl="0">
              <a:buFont typeface="Galdeano"/>
              <a:buNone/>
              <a:defRPr sz="14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Galdeano"/>
              <a:buNone/>
              <a:defRPr sz="2400" b="1"/>
            </a:lvl1pPr>
            <a:lvl2pPr marL="457200" indent="0" rtl="0">
              <a:buFont typeface="Galdeano"/>
              <a:buNone/>
              <a:defRPr sz="2000" b="1"/>
            </a:lvl2pPr>
            <a:lvl3pPr marL="914400" indent="0" rtl="0">
              <a:buFont typeface="Galdeano"/>
              <a:buNone/>
              <a:defRPr sz="1800" b="1"/>
            </a:lvl3pPr>
            <a:lvl4pPr marL="1371600" indent="0" rtl="0">
              <a:buFont typeface="Galdeano"/>
              <a:buNone/>
              <a:defRPr sz="1600" b="1"/>
            </a:lvl4pPr>
            <a:lvl5pPr marL="1828800" indent="0" rtl="0">
              <a:buFont typeface="Galdeano"/>
              <a:buNone/>
              <a:defRPr sz="1600" b="1"/>
            </a:lvl5pPr>
            <a:lvl6pPr marL="2286000" indent="0" rtl="0">
              <a:buFont typeface="Galdeano"/>
              <a:buNone/>
              <a:defRPr sz="1600" b="1"/>
            </a:lvl6pPr>
            <a:lvl7pPr marL="2743200" indent="0" rtl="0">
              <a:buFont typeface="Galdeano"/>
              <a:buNone/>
              <a:defRPr sz="1600" b="1"/>
            </a:lvl7pPr>
            <a:lvl8pPr marL="3200400" indent="0" rtl="0">
              <a:buFont typeface="Galdeano"/>
              <a:buNone/>
              <a:defRPr sz="1600" b="1"/>
            </a:lvl8pPr>
            <a:lvl9pPr marL="3657600" indent="0" rtl="0">
              <a:buFont typeface="Galdeano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3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Galdeano"/>
              <a:buNone/>
              <a:defRPr sz="2400" b="1"/>
            </a:lvl1pPr>
            <a:lvl2pPr marL="457200" indent="0" rtl="0">
              <a:buFont typeface="Galdeano"/>
              <a:buNone/>
              <a:defRPr sz="2000" b="1"/>
            </a:lvl2pPr>
            <a:lvl3pPr marL="914400" indent="0" rtl="0">
              <a:buFont typeface="Galdeano"/>
              <a:buNone/>
              <a:defRPr sz="1800" b="1"/>
            </a:lvl3pPr>
            <a:lvl4pPr marL="1371600" indent="0" rtl="0">
              <a:buFont typeface="Galdeano"/>
              <a:buNone/>
              <a:defRPr sz="1600" b="1"/>
            </a:lvl4pPr>
            <a:lvl5pPr marL="1828800" indent="0" rtl="0">
              <a:buFont typeface="Galdeano"/>
              <a:buNone/>
              <a:defRPr sz="1600" b="1"/>
            </a:lvl5pPr>
            <a:lvl6pPr marL="2286000" indent="0" rtl="0">
              <a:buFont typeface="Galdeano"/>
              <a:buNone/>
              <a:defRPr sz="1600" b="1"/>
            </a:lvl6pPr>
            <a:lvl7pPr marL="2743200" indent="0" rtl="0">
              <a:buFont typeface="Galdeano"/>
              <a:buNone/>
              <a:defRPr sz="1600" b="1"/>
            </a:lvl7pPr>
            <a:lvl8pPr marL="3200400" indent="0" rtl="0">
              <a:buFont typeface="Galdeano"/>
              <a:buNone/>
              <a:defRPr sz="1600" b="1"/>
            </a:lvl8pPr>
            <a:lvl9pPr marL="3657600" indent="0" rtl="0">
              <a:buFont typeface="Galdeano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204787"/>
            <a:ext cx="3008399" cy="87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defRPr sz="2000" b="1"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575050" y="204787"/>
            <a:ext cx="5111699" cy="438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3200"/>
            </a:lvl1pPr>
            <a:lvl2pPr rtl="0">
              <a:defRPr sz="2800"/>
            </a:lvl2pPr>
            <a:lvl3pPr rtl="0">
              <a:defRPr sz="2400"/>
            </a:lvl3pPr>
            <a:lvl4pPr rtl="0">
              <a:defRPr sz="2000"/>
            </a:lvl4pPr>
            <a:lvl5pPr rtl="0">
              <a:defRPr sz="2000"/>
            </a:lvl5pPr>
            <a:lvl6pPr rtl="0">
              <a:defRPr sz="2000"/>
            </a:lvl6pPr>
            <a:lvl7pPr rtl="0">
              <a:defRPr sz="2000"/>
            </a:lvl7pPr>
            <a:lvl8pPr rtl="0">
              <a:defRPr sz="2000"/>
            </a:lvl8pPr>
            <a:lvl9pPr rtl="0">
              <a:defRPr sz="20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399" cy="351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buFont typeface="Galdeano"/>
              <a:buNone/>
              <a:defRPr sz="1400"/>
            </a:lvl1pPr>
            <a:lvl2pPr marL="457200" indent="0" rtl="0">
              <a:buFont typeface="Galdeano"/>
              <a:buNone/>
              <a:defRPr sz="1200"/>
            </a:lvl2pPr>
            <a:lvl3pPr marL="914400" indent="0" rtl="0">
              <a:buFont typeface="Galdeano"/>
              <a:buNone/>
              <a:defRPr sz="1000"/>
            </a:lvl3pPr>
            <a:lvl4pPr marL="1371600" indent="0" rtl="0">
              <a:buFont typeface="Galdeano"/>
              <a:buNone/>
              <a:defRPr sz="900"/>
            </a:lvl4pPr>
            <a:lvl5pPr marL="1828800" indent="0" rtl="0">
              <a:buFont typeface="Galdeano"/>
              <a:buNone/>
              <a:defRPr sz="900"/>
            </a:lvl5pPr>
            <a:lvl6pPr marL="2286000" indent="0" rtl="0">
              <a:buFont typeface="Galdeano"/>
              <a:buNone/>
              <a:defRPr sz="900"/>
            </a:lvl6pPr>
            <a:lvl7pPr marL="2743200" indent="0" rtl="0">
              <a:buFont typeface="Galdeano"/>
              <a:buNone/>
              <a:defRPr sz="900"/>
            </a:lvl7pPr>
            <a:lvl8pPr marL="3200400" indent="0" rtl="0">
              <a:buFont typeface="Galdeano"/>
              <a:buNone/>
              <a:defRPr sz="900"/>
            </a:lvl8pPr>
            <a:lvl9pPr marL="3657600" indent="0" rtl="0">
              <a:buFont typeface="Galdeano"/>
              <a:buNone/>
              <a:defRPr sz="900"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2874749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32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8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5646449" y="1325700"/>
            <a:ext cx="4423200" cy="211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1341149" y="-712650"/>
            <a:ext cx="4423200" cy="6191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32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8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4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defRPr/>
            </a:lvl1pPr>
            <a:lvl2pPr indent="457200" rtl="0">
              <a:defRPr/>
            </a:lvl2pPr>
            <a:lvl3pPr indent="914400" rtl="0">
              <a:defRPr/>
            </a:lvl3pPr>
            <a:lvl4pPr indent="1371600"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endParaRPr/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59" r:id="rId9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ctrTitle"/>
          </p:nvPr>
        </p:nvSpPr>
        <p:spPr>
          <a:xfrm>
            <a:off x="2057400" y="1164450"/>
            <a:ext cx="7772400" cy="1102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>
                <a:latin typeface="Candara" pitchFamily="34" charset="0"/>
              </a:rPr>
              <a:t>Turbulent Tube Flocculator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subTitle" idx="1"/>
          </p:nvPr>
        </p:nvSpPr>
        <p:spPr>
          <a:xfrm>
            <a:off x="1814050" y="3771900"/>
            <a:ext cx="6110700" cy="85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dirty="0">
                <a:solidFill>
                  <a:schemeClr val="bg1"/>
                </a:solidFill>
                <a:latin typeface="Candara" pitchFamily="34" charset="0"/>
              </a:rPr>
              <a:t>Felice Chan, Ana Oliveira, </a:t>
            </a:r>
          </a:p>
          <a:p>
            <a:pPr>
              <a:buNone/>
            </a:pPr>
            <a:r>
              <a:rPr lang="en" dirty="0" smtClean="0">
                <a:solidFill>
                  <a:schemeClr val="bg1"/>
                </a:solidFill>
                <a:latin typeface="Candara" pitchFamily="34" charset="0"/>
              </a:rPr>
              <a:t> Stephen Jacobs, </a:t>
            </a:r>
            <a:r>
              <a:rPr lang="en" dirty="0">
                <a:solidFill>
                  <a:schemeClr val="bg1"/>
                </a:solidFill>
                <a:latin typeface="Candara" pitchFamily="34" charset="0"/>
              </a:rPr>
              <a:t>Jon Christensen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Head Tank Tower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Clay mix tank/pinch valve</a:t>
            </a:r>
          </a:p>
          <a:p>
            <a:r>
              <a:rPr lang="en-US" dirty="0" smtClean="0">
                <a:latin typeface="Candara" pitchFamily="34" charset="0"/>
              </a:rPr>
              <a:t>Head tank</a:t>
            </a:r>
          </a:p>
          <a:p>
            <a:r>
              <a:rPr lang="en-US" dirty="0" smtClean="0">
                <a:latin typeface="Candara" pitchFamily="34" charset="0"/>
              </a:rPr>
              <a:t>Hot/cold solenoid valves</a:t>
            </a:r>
          </a:p>
          <a:p>
            <a:r>
              <a:rPr lang="en-US" dirty="0" smtClean="0">
                <a:latin typeface="Candara" pitchFamily="34" charset="0"/>
              </a:rPr>
              <a:t>Influent turbidity loop</a:t>
            </a:r>
          </a:p>
          <a:p>
            <a:r>
              <a:rPr lang="en-US" dirty="0" smtClean="0">
                <a:latin typeface="Candara" pitchFamily="34" charset="0"/>
              </a:rPr>
              <a:t>Sensors: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Temperature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Pressure</a:t>
            </a:r>
          </a:p>
        </p:txBody>
      </p:sp>
      <p:pic>
        <p:nvPicPr>
          <p:cNvPr id="6146" name="Picture 2" descr="S:\RESEARCH\Turbulent Tube Flocculator\Spring 2014\Report\head tan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200150"/>
            <a:ext cx="2436431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58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Rapid Mix Module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5122" name="Picture 2" descr="S:\RESEARCH\Turbulent Tube Flocculator\Spring 2014\Report\Rapid mi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81150"/>
            <a:ext cx="7791673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06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Candara" pitchFamily="34" charset="0"/>
              </a:rPr>
              <a:t>Settled Water </a:t>
            </a:r>
            <a:r>
              <a:rPr lang="en-US" sz="4000" dirty="0" smtClean="0">
                <a:latin typeface="Candara" pitchFamily="34" charset="0"/>
              </a:rPr>
              <a:t>Turbidity (</a:t>
            </a:r>
            <a:r>
              <a:rPr lang="en-US" sz="4000" dirty="0" err="1" smtClean="0">
                <a:latin typeface="Candara" pitchFamily="34" charset="0"/>
              </a:rPr>
              <a:t>SWaT</a:t>
            </a:r>
            <a:r>
              <a:rPr lang="en-US" sz="4000" dirty="0" smtClean="0">
                <a:latin typeface="Candara" pitchFamily="34" charset="0"/>
              </a:rPr>
              <a:t>)</a:t>
            </a:r>
            <a:endParaRPr lang="en-US" sz="4000" dirty="0">
              <a:latin typeface="Candara" pitchFamily="34" charset="0"/>
            </a:endParaRPr>
          </a:p>
        </p:txBody>
      </p:sp>
      <p:pic>
        <p:nvPicPr>
          <p:cNvPr id="4098" name="Picture 2" descr="S:\RESEARCH\Turbulent Tube Flocculator\Spring 2014\Report\swat syste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00150"/>
            <a:ext cx="3505200" cy="371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</a:rPr>
              <a:t>SWaT</a:t>
            </a:r>
            <a:r>
              <a:rPr lang="en-US" dirty="0" smtClean="0">
                <a:latin typeface="Candara" pitchFamily="34" charset="0"/>
              </a:rPr>
              <a:t> Dimensions</a:t>
            </a:r>
            <a:endParaRPr lang="en-US" dirty="0">
              <a:latin typeface="Candara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671384"/>
              </p:ext>
            </p:extLst>
          </p:nvPr>
        </p:nvGraphicFramePr>
        <p:xfrm>
          <a:off x="381000" y="1581150"/>
          <a:ext cx="4343400" cy="2821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1700"/>
                <a:gridCol w="2171700"/>
              </a:tblGrid>
              <a:tr h="46990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andara" pitchFamily="34" charset="0"/>
                        </a:rPr>
                        <a:t>Parameter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andara" pitchFamily="34" charset="0"/>
                        </a:rPr>
                        <a:t>Value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andara" pitchFamily="34" charset="0"/>
                      </a:endParaRP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ndara" pitchFamily="34" charset="0"/>
                        </a:rPr>
                        <a:t>Length</a:t>
                      </a:r>
                      <a:endParaRPr lang="en-US" sz="2000" dirty="0">
                        <a:solidFill>
                          <a:schemeClr val="tx1"/>
                        </a:solidFill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ndara" pitchFamily="34" charset="0"/>
                        </a:rPr>
                        <a:t>86 cm</a:t>
                      </a:r>
                      <a:endParaRPr lang="en-US" sz="2000" dirty="0">
                        <a:solidFill>
                          <a:schemeClr val="tx1"/>
                        </a:solidFill>
                        <a:latin typeface="Candara" pitchFamily="34" charset="0"/>
                      </a:endParaRP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ndara" pitchFamily="34" charset="0"/>
                        </a:rPr>
                        <a:t>Inner Diameter</a:t>
                      </a:r>
                      <a:endParaRPr lang="en-US" sz="2000" dirty="0">
                        <a:solidFill>
                          <a:schemeClr val="tx1"/>
                        </a:solidFill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ndara" pitchFamily="34" charset="0"/>
                        </a:rPr>
                        <a:t>1.049 in</a:t>
                      </a: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ndara" pitchFamily="34" charset="0"/>
                        </a:rPr>
                        <a:t>Angle</a:t>
                      </a:r>
                      <a:endParaRPr lang="en-US" sz="2000" dirty="0">
                        <a:solidFill>
                          <a:schemeClr val="tx1"/>
                        </a:solidFill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ndara" pitchFamily="34" charset="0"/>
                        </a:rPr>
                        <a:t>60°</a:t>
                      </a:r>
                      <a:endParaRPr lang="en-US" sz="2000" dirty="0">
                        <a:solidFill>
                          <a:schemeClr val="tx1"/>
                        </a:solidFill>
                        <a:latin typeface="Candara" pitchFamily="34" charset="0"/>
                      </a:endParaRP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ndara" pitchFamily="34" charset="0"/>
                        </a:rPr>
                        <a:t>Capture Velocity</a:t>
                      </a:r>
                      <a:endParaRPr lang="en-US" sz="2000" dirty="0">
                        <a:solidFill>
                          <a:schemeClr val="tx1"/>
                        </a:solidFill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ndara" pitchFamily="34" charset="0"/>
                        </a:rPr>
                        <a:t>0.12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Candara" pitchFamily="34" charset="0"/>
                        </a:rPr>
                        <a:t> mm/s</a:t>
                      </a:r>
                      <a:endParaRPr lang="en-US" sz="2000" dirty="0">
                        <a:solidFill>
                          <a:schemeClr val="tx1"/>
                        </a:solidFill>
                        <a:latin typeface="Candara" pitchFamily="34" charset="0"/>
                      </a:endParaRP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ndara" pitchFamily="34" charset="0"/>
                        </a:rPr>
                        <a:t>Flow rate</a:t>
                      </a:r>
                      <a:endParaRPr lang="en-US" sz="2000" dirty="0">
                        <a:solidFill>
                          <a:schemeClr val="tx1"/>
                        </a:solidFill>
                        <a:latin typeface="Candar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ndara" pitchFamily="34" charset="0"/>
                        </a:rPr>
                        <a:t>1.002 mL/s</a:t>
                      </a: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381000" y="2038350"/>
            <a:ext cx="44958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38400" y="1428750"/>
            <a:ext cx="0" cy="3276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172200" y="3714750"/>
            <a:ext cx="609600" cy="281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5105400" y="1231973"/>
            <a:ext cx="3733800" cy="3705078"/>
            <a:chOff x="5105400" y="1231973"/>
            <a:chExt cx="3733800" cy="3705078"/>
          </a:xfrm>
        </p:grpSpPr>
        <p:pic>
          <p:nvPicPr>
            <p:cNvPr id="4" name="Picture 6" descr="S:\RESEARCH\Turbulent Tube Flocculator\Spring 2014\Report\TubeSettler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5400" y="1231973"/>
              <a:ext cx="3733800" cy="3705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6172200" y="3954780"/>
              <a:ext cx="304800" cy="76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26480" y="3729990"/>
              <a:ext cx="609600" cy="2819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75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Process Controller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200150"/>
            <a:ext cx="5867400" cy="3835400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Preliminary program finished</a:t>
            </a:r>
          </a:p>
          <a:p>
            <a:r>
              <a:rPr lang="en-US" dirty="0" smtClean="0">
                <a:latin typeface="Candara" pitchFamily="34" charset="0"/>
              </a:rPr>
              <a:t> Measures:</a:t>
            </a:r>
            <a:endParaRPr lang="en-US" dirty="0">
              <a:latin typeface="Candara" pitchFamily="34" charset="0"/>
            </a:endParaRPr>
          </a:p>
          <a:p>
            <a:pPr lvl="1"/>
            <a:r>
              <a:rPr lang="en-US" dirty="0">
                <a:latin typeface="Candara" pitchFamily="34" charset="0"/>
              </a:rPr>
              <a:t>Pressure of head tank</a:t>
            </a:r>
          </a:p>
          <a:p>
            <a:pPr lvl="1"/>
            <a:r>
              <a:rPr lang="en-US" dirty="0">
                <a:latin typeface="Candara" pitchFamily="34" charset="0"/>
              </a:rPr>
              <a:t>Temperature</a:t>
            </a:r>
          </a:p>
          <a:p>
            <a:pPr lvl="1"/>
            <a:r>
              <a:rPr lang="en-US" dirty="0" smtClean="0">
                <a:latin typeface="Candara" pitchFamily="34" charset="0"/>
              </a:rPr>
              <a:t>Turbidity</a:t>
            </a:r>
          </a:p>
          <a:p>
            <a:r>
              <a:rPr lang="en-US" dirty="0" smtClean="0">
                <a:latin typeface="Candara" pitchFamily="34" charset="0"/>
              </a:rPr>
              <a:t>Controls pinch valve, solenoid valves, pumps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200150"/>
            <a:ext cx="2876550" cy="383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31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3486150"/>
            <a:ext cx="9128079" cy="762002"/>
            <a:chOff x="15922" y="4248149"/>
            <a:chExt cx="9128079" cy="762002"/>
          </a:xfrm>
        </p:grpSpPr>
        <p:sp>
          <p:nvSpPr>
            <p:cNvPr id="12" name="Rectangle 11"/>
            <p:cNvSpPr/>
            <p:nvPr/>
          </p:nvSpPr>
          <p:spPr>
            <a:xfrm>
              <a:off x="15922" y="4248149"/>
              <a:ext cx="8366078" cy="7620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8382001" y="4248150"/>
              <a:ext cx="762000" cy="762001"/>
            </a:xfrm>
            <a:prstGeom prst="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60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39700" lvl="0" rtl="0">
              <a:buClr>
                <a:schemeClr val="dk1"/>
              </a:buClr>
              <a:buSzPct val="43750"/>
            </a:pPr>
            <a:r>
              <a:rPr lang="en" sz="3500" dirty="0" smtClean="0">
                <a:solidFill>
                  <a:schemeClr val="tx1"/>
                </a:solidFill>
                <a:latin typeface="Candara" pitchFamily="34" charset="0"/>
              </a:rPr>
              <a:t>Project Goals</a:t>
            </a:r>
          </a:p>
        </p:txBody>
      </p:sp>
      <p:sp>
        <p:nvSpPr>
          <p:cNvPr id="5" name="Shape 96"/>
          <p:cNvSpPr txBox="1">
            <a:spLocks/>
          </p:cNvSpPr>
          <p:nvPr/>
        </p:nvSpPr>
        <p:spPr>
          <a:xfrm>
            <a:off x="457200" y="1962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Current Flocculator</a:t>
            </a: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457200" y="2724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Developments</a:t>
            </a:r>
          </a:p>
        </p:txBody>
      </p:sp>
      <p:sp>
        <p:nvSpPr>
          <p:cNvPr id="7" name="Shape 96"/>
          <p:cNvSpPr txBox="1">
            <a:spLocks/>
          </p:cNvSpPr>
          <p:nvPr/>
        </p:nvSpPr>
        <p:spPr>
          <a:xfrm>
            <a:off x="457200" y="3486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solidFill>
                  <a:schemeClr val="bg1"/>
                </a:solidFill>
                <a:latin typeface="Candara" pitchFamily="34" charset="0"/>
              </a:rPr>
              <a:t>Problems</a:t>
            </a:r>
          </a:p>
        </p:txBody>
      </p:sp>
      <p:sp>
        <p:nvSpPr>
          <p:cNvPr id="8" name="Shape 96"/>
          <p:cNvSpPr txBox="1">
            <a:spLocks/>
          </p:cNvSpPr>
          <p:nvPr/>
        </p:nvSpPr>
        <p:spPr>
          <a:xfrm>
            <a:off x="457200" y="4248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404277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Current Problems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00150"/>
            <a:ext cx="4724400" cy="762000"/>
          </a:xfrm>
        </p:spPr>
        <p:txBody>
          <a:bodyPr/>
          <a:lstStyle/>
          <a:p>
            <a:pPr marL="203200" indent="0">
              <a:buNone/>
            </a:pPr>
            <a:r>
              <a:rPr lang="en-US" b="1" dirty="0" smtClean="0">
                <a:latin typeface="Candara" pitchFamily="34" charset="0"/>
              </a:rPr>
              <a:t>Problem:</a:t>
            </a:r>
          </a:p>
          <a:p>
            <a:pPr marL="203200" indent="0">
              <a:buNone/>
            </a:pPr>
            <a:r>
              <a:rPr lang="en-US" dirty="0" smtClean="0">
                <a:latin typeface="Candara" pitchFamily="34" charset="0"/>
              </a:rPr>
              <a:t>Air bubbles/gaps</a:t>
            </a:r>
          </a:p>
          <a:p>
            <a:pPr marL="203200" indent="0">
              <a:buNone/>
            </a:pPr>
            <a:endParaRPr lang="en-US" sz="1500" dirty="0">
              <a:latin typeface="Candara" pitchFamily="34" charset="0"/>
            </a:endParaRPr>
          </a:p>
          <a:p>
            <a:pPr marL="203200" indent="0">
              <a:buNone/>
            </a:pPr>
            <a:r>
              <a:rPr lang="en-US" b="1" dirty="0" smtClean="0">
                <a:latin typeface="Candara" pitchFamily="34" charset="0"/>
              </a:rPr>
              <a:t>Causes:</a:t>
            </a:r>
          </a:p>
          <a:p>
            <a:r>
              <a:rPr lang="en-US" dirty="0" smtClean="0">
                <a:latin typeface="Candara" pitchFamily="34" charset="0"/>
              </a:rPr>
              <a:t>Local high/low points</a:t>
            </a:r>
          </a:p>
          <a:p>
            <a:r>
              <a:rPr lang="en-US" dirty="0" smtClean="0">
                <a:latin typeface="Candara" pitchFamily="34" charset="0"/>
              </a:rPr>
              <a:t>Shallow grade</a:t>
            </a:r>
          </a:p>
          <a:p>
            <a:pPr marL="203200" indent="0">
              <a:buNone/>
            </a:pPr>
            <a:endParaRPr lang="en-US" dirty="0" smtClean="0"/>
          </a:p>
        </p:txBody>
      </p:sp>
      <p:pic>
        <p:nvPicPr>
          <p:cNvPr id="2050" name="Picture 2" descr="S:\RESEARCH\Turbulent Tube Flocculator\Spring 2014\Report\Air bubbl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414" y="1200150"/>
            <a:ext cx="2807586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Our Solution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Empty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 smtClean="0">
              <a:latin typeface="Candara" pitchFamily="34" charset="0"/>
            </a:endParaRPr>
          </a:p>
          <a:p>
            <a:r>
              <a:rPr lang="en-US" dirty="0" smtClean="0">
                <a:latin typeface="Candara" pitchFamily="34" charset="0"/>
              </a:rPr>
              <a:t>Loosen the outer compressors</a:t>
            </a:r>
          </a:p>
          <a:p>
            <a:r>
              <a:rPr lang="en-US" dirty="0" smtClean="0">
                <a:latin typeface="Candara" pitchFamily="34" charset="0"/>
              </a:rPr>
              <a:t>Fill up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 smtClean="0">
              <a:latin typeface="Candara" pitchFamily="34" charset="0"/>
            </a:endParaRPr>
          </a:p>
          <a:p>
            <a:r>
              <a:rPr lang="en-US" dirty="0" smtClean="0">
                <a:latin typeface="Candara" pitchFamily="34" charset="0"/>
              </a:rPr>
              <a:t>Tighten the outer compressors</a:t>
            </a:r>
          </a:p>
          <a:p>
            <a:r>
              <a:rPr lang="en-US" dirty="0" smtClean="0">
                <a:latin typeface="Candara" pitchFamily="34" charset="0"/>
              </a:rPr>
              <a:t>Problem: time consuming, not completely     effective, does not remove small bubbles</a:t>
            </a:r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72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95249"/>
            <a:ext cx="9144000" cy="523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2236051"/>
            <a:ext cx="7772400" cy="1021499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Candara" pitchFamily="34" charset="0"/>
              </a:rPr>
              <a:t>Any Suggestions? Discuss.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047750"/>
            <a:ext cx="91440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62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4248149"/>
            <a:ext cx="9128079" cy="762002"/>
            <a:chOff x="15922" y="4248149"/>
            <a:chExt cx="9128079" cy="762002"/>
          </a:xfrm>
        </p:grpSpPr>
        <p:sp>
          <p:nvSpPr>
            <p:cNvPr id="9" name="Rectangle 8"/>
            <p:cNvSpPr/>
            <p:nvPr/>
          </p:nvSpPr>
          <p:spPr>
            <a:xfrm>
              <a:off x="15922" y="4248149"/>
              <a:ext cx="8366078" cy="7620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Isosceles Triangle 2"/>
            <p:cNvSpPr/>
            <p:nvPr/>
          </p:nvSpPr>
          <p:spPr>
            <a:xfrm rot="5400000">
              <a:off x="8382001" y="4248150"/>
              <a:ext cx="762000" cy="762001"/>
            </a:xfrm>
            <a:prstGeom prst="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60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39700" lvl="0" rtl="0">
              <a:buClr>
                <a:schemeClr val="dk1"/>
              </a:buClr>
              <a:buSzPct val="43750"/>
            </a:pPr>
            <a:r>
              <a:rPr lang="en" sz="3500" dirty="0" smtClean="0">
                <a:solidFill>
                  <a:schemeClr val="tx1"/>
                </a:solidFill>
                <a:latin typeface="Candara" pitchFamily="34" charset="0"/>
              </a:rPr>
              <a:t>Project Goals</a:t>
            </a:r>
          </a:p>
        </p:txBody>
      </p:sp>
      <p:sp>
        <p:nvSpPr>
          <p:cNvPr id="5" name="Shape 96"/>
          <p:cNvSpPr txBox="1">
            <a:spLocks/>
          </p:cNvSpPr>
          <p:nvPr/>
        </p:nvSpPr>
        <p:spPr>
          <a:xfrm>
            <a:off x="457200" y="1962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Current Flocculator</a:t>
            </a: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457200" y="2724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Developments</a:t>
            </a:r>
          </a:p>
        </p:txBody>
      </p:sp>
      <p:sp>
        <p:nvSpPr>
          <p:cNvPr id="7" name="Shape 96"/>
          <p:cNvSpPr txBox="1">
            <a:spLocks/>
          </p:cNvSpPr>
          <p:nvPr/>
        </p:nvSpPr>
        <p:spPr>
          <a:xfrm>
            <a:off x="457200" y="3486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Problems</a:t>
            </a:r>
          </a:p>
        </p:txBody>
      </p:sp>
      <p:sp>
        <p:nvSpPr>
          <p:cNvPr id="8" name="Shape 96"/>
          <p:cNvSpPr txBox="1">
            <a:spLocks/>
          </p:cNvSpPr>
          <p:nvPr/>
        </p:nvSpPr>
        <p:spPr>
          <a:xfrm>
            <a:off x="457200" y="4248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solidFill>
                  <a:schemeClr val="bg1"/>
                </a:solidFill>
                <a:latin typeface="Candara" pitchFamily="34" charset="0"/>
              </a:rPr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90135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200150"/>
            <a:ext cx="9128079" cy="762002"/>
            <a:chOff x="15922" y="4248149"/>
            <a:chExt cx="9128079" cy="762002"/>
          </a:xfrm>
        </p:grpSpPr>
        <p:sp>
          <p:nvSpPr>
            <p:cNvPr id="12" name="Rectangle 11"/>
            <p:cNvSpPr/>
            <p:nvPr/>
          </p:nvSpPr>
          <p:spPr>
            <a:xfrm>
              <a:off x="15922" y="4248149"/>
              <a:ext cx="8366078" cy="7620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8382001" y="4248150"/>
              <a:ext cx="762000" cy="762001"/>
            </a:xfrm>
            <a:prstGeom prst="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60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39700" lvl="0" rtl="0">
              <a:buClr>
                <a:schemeClr val="dk1"/>
              </a:buClr>
              <a:buSzPct val="43750"/>
            </a:pPr>
            <a:r>
              <a:rPr lang="en" sz="3500" dirty="0" smtClean="0">
                <a:solidFill>
                  <a:schemeClr val="bg1"/>
                </a:solidFill>
                <a:latin typeface="Candara" pitchFamily="34" charset="0"/>
              </a:rPr>
              <a:t>Project Goals</a:t>
            </a:r>
          </a:p>
        </p:txBody>
      </p:sp>
      <p:sp>
        <p:nvSpPr>
          <p:cNvPr id="5" name="Shape 96"/>
          <p:cNvSpPr txBox="1">
            <a:spLocks/>
          </p:cNvSpPr>
          <p:nvPr/>
        </p:nvSpPr>
        <p:spPr>
          <a:xfrm>
            <a:off x="457200" y="1962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Current Flocculator</a:t>
            </a: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457200" y="2724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Developments</a:t>
            </a:r>
          </a:p>
        </p:txBody>
      </p:sp>
      <p:sp>
        <p:nvSpPr>
          <p:cNvPr id="7" name="Shape 96"/>
          <p:cNvSpPr txBox="1">
            <a:spLocks/>
          </p:cNvSpPr>
          <p:nvPr/>
        </p:nvSpPr>
        <p:spPr>
          <a:xfrm>
            <a:off x="457200" y="3486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Problems</a:t>
            </a:r>
          </a:p>
        </p:txBody>
      </p:sp>
      <p:sp>
        <p:nvSpPr>
          <p:cNvPr id="8" name="Shape 96"/>
          <p:cNvSpPr txBox="1">
            <a:spLocks/>
          </p:cNvSpPr>
          <p:nvPr/>
        </p:nvSpPr>
        <p:spPr>
          <a:xfrm>
            <a:off x="457200" y="4248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187851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Future Work: Fabrication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ndara" pitchFamily="34" charset="0"/>
              </a:rPr>
              <a:t>Design structure to keep angle of </a:t>
            </a:r>
            <a:r>
              <a:rPr lang="en-US" dirty="0" err="1">
                <a:latin typeface="Candara" pitchFamily="34" charset="0"/>
              </a:rPr>
              <a:t>SWaT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smtClean="0">
                <a:latin typeface="Candara" pitchFamily="34" charset="0"/>
              </a:rPr>
              <a:t>constant</a:t>
            </a:r>
          </a:p>
          <a:p>
            <a:r>
              <a:rPr lang="en-US" dirty="0" smtClean="0">
                <a:latin typeface="Candara" pitchFamily="34" charset="0"/>
              </a:rPr>
              <a:t>Finish making the rapid mix unit with coagulant needle insertion</a:t>
            </a:r>
          </a:p>
          <a:p>
            <a:pPr marL="203200" indent="0">
              <a:buNone/>
            </a:pPr>
            <a:endParaRPr lang="en-US" dirty="0" smtClean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Future Work (cont.)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200150"/>
            <a:ext cx="6096000" cy="3725699"/>
          </a:xfrm>
        </p:spPr>
        <p:txBody>
          <a:bodyPr/>
          <a:lstStyle/>
          <a:p>
            <a:pPr marL="203200" indent="0">
              <a:buNone/>
            </a:pPr>
            <a:r>
              <a:rPr lang="en-US" b="1" dirty="0" smtClean="0">
                <a:latin typeface="Candara" pitchFamily="34" charset="0"/>
              </a:rPr>
              <a:t>Problem:</a:t>
            </a:r>
          </a:p>
          <a:p>
            <a:pPr marL="203200" indent="0">
              <a:buNone/>
            </a:pPr>
            <a:r>
              <a:rPr lang="en-US" dirty="0" smtClean="0">
                <a:latin typeface="Candara" pitchFamily="34" charset="0"/>
              </a:rPr>
              <a:t>Emptying the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 smtClean="0">
              <a:latin typeface="Candara" pitchFamily="34" charset="0"/>
            </a:endParaRPr>
          </a:p>
          <a:p>
            <a:pPr marL="203200" indent="0">
              <a:buNone/>
            </a:pPr>
            <a:endParaRPr lang="en-US" dirty="0">
              <a:latin typeface="Candara" pitchFamily="34" charset="0"/>
            </a:endParaRPr>
          </a:p>
          <a:p>
            <a:pPr marL="203200" indent="0">
              <a:buNone/>
            </a:pPr>
            <a:r>
              <a:rPr lang="en-US" b="1" dirty="0" smtClean="0">
                <a:latin typeface="Candara" pitchFamily="34" charset="0"/>
              </a:rPr>
              <a:t>Solution:</a:t>
            </a:r>
          </a:p>
          <a:p>
            <a:pPr marL="203200" indent="0">
              <a:buNone/>
            </a:pPr>
            <a:r>
              <a:rPr lang="en-US" dirty="0" smtClean="0">
                <a:latin typeface="Candara" pitchFamily="34" charset="0"/>
              </a:rPr>
              <a:t>Fabricate outlet from rapid mix unit to a pump to the sink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" b="12523"/>
          <a:stretch>
            <a:fillRect/>
          </a:stretch>
        </p:blipFill>
        <p:spPr bwMode="auto">
          <a:xfrm>
            <a:off x="6324600" y="1657350"/>
            <a:ext cx="2509838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942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Future Work (cont.)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Finish process controller programming</a:t>
            </a:r>
          </a:p>
          <a:p>
            <a:r>
              <a:rPr lang="en-US" dirty="0" smtClean="0">
                <a:latin typeface="Candara" pitchFamily="34" charset="0"/>
              </a:rPr>
              <a:t>Bug test process controller</a:t>
            </a:r>
          </a:p>
          <a:p>
            <a:r>
              <a:rPr lang="en-US" dirty="0" smtClean="0">
                <a:latin typeface="Candara" pitchFamily="34" charset="0"/>
              </a:rPr>
              <a:t>Run </a:t>
            </a:r>
            <a:r>
              <a:rPr lang="en-US" dirty="0" smtClean="0">
                <a:latin typeface="Candara" pitchFamily="34" charset="0"/>
              </a:rPr>
              <a:t>experiments</a:t>
            </a:r>
            <a:endParaRPr lang="en-US" dirty="0" smtClean="0">
              <a:latin typeface="Candara" pitchFamily="34" charset="0"/>
            </a:endParaRPr>
          </a:p>
          <a:p>
            <a:r>
              <a:rPr lang="en-US" dirty="0" smtClean="0">
                <a:latin typeface="Candara" pitchFamily="34" charset="0"/>
              </a:rPr>
              <a:t>D</a:t>
            </a:r>
            <a:r>
              <a:rPr lang="en-US" dirty="0" smtClean="0">
                <a:latin typeface="Candara" pitchFamily="34" charset="0"/>
              </a:rPr>
              <a:t>esign </a:t>
            </a:r>
            <a:r>
              <a:rPr lang="en-US" dirty="0" smtClean="0">
                <a:latin typeface="Candara" pitchFamily="34" charset="0"/>
              </a:rPr>
              <a:t>the fluidized bed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57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Questions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" t="5434" r="5131" b="2838"/>
          <a:stretch>
            <a:fillRect/>
          </a:stretch>
        </p:blipFill>
        <p:spPr bwMode="auto">
          <a:xfrm>
            <a:off x="2705100" y="1200150"/>
            <a:ext cx="3733800" cy="379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>
                <a:latin typeface="Candara" pitchFamily="34" charset="0"/>
              </a:rPr>
              <a:t>Project Goals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96900" lvl="0" indent="-457200" rtl="0">
              <a:buClr>
                <a:schemeClr val="dk1"/>
              </a:buClr>
              <a:buSzPct val="43750"/>
              <a:buFont typeface="Wingdings" pitchFamily="2" charset="2"/>
              <a:buChar char="Ø"/>
            </a:pPr>
            <a:r>
              <a:rPr lang="en" dirty="0">
                <a:latin typeface="Candara" pitchFamily="34" charset="0"/>
              </a:rPr>
              <a:t>Design, build, and test a lab scale turbulent tube </a:t>
            </a:r>
            <a:r>
              <a:rPr lang="en" dirty="0" smtClean="0">
                <a:latin typeface="Candara" pitchFamily="34" charset="0"/>
              </a:rPr>
              <a:t>flocculator</a:t>
            </a:r>
          </a:p>
          <a:p>
            <a:pPr marL="596900" lvl="0" indent="-457200" rtl="0">
              <a:buClr>
                <a:schemeClr val="dk1"/>
              </a:buClr>
              <a:buSzPct val="43750"/>
              <a:buFont typeface="Wingdings" pitchFamily="2" charset="2"/>
              <a:buChar char="Ø"/>
            </a:pPr>
            <a:r>
              <a:rPr lang="en" dirty="0" smtClean="0">
                <a:latin typeface="Candara" pitchFamily="34" charset="0"/>
              </a:rPr>
              <a:t>Utilize SWaT to settle flocs and measure effluent turbidity</a:t>
            </a:r>
          </a:p>
          <a:p>
            <a:pPr marL="596900" lvl="0" indent="-457200" rtl="0">
              <a:buClr>
                <a:schemeClr val="dk1"/>
              </a:buClr>
              <a:buSzPct val="43750"/>
              <a:buFont typeface="Wingdings" pitchFamily="2" charset="2"/>
              <a:buChar char="Ø"/>
            </a:pPr>
            <a:r>
              <a:rPr lang="en" dirty="0" smtClean="0">
                <a:latin typeface="Candara" pitchFamily="34" charset="0"/>
              </a:rPr>
              <a:t>Better understand flocculation processes</a:t>
            </a:r>
            <a:endParaRPr lang="en" dirty="0">
              <a:latin typeface="Candar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Anticipated Experiments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latin typeface="Candara" pitchFamily="34" charset="0"/>
            </a:endParaRPr>
          </a:p>
          <a:p>
            <a:pPr>
              <a:buNone/>
            </a:pPr>
            <a:endParaRPr lang="en-US" dirty="0" smtClean="0">
              <a:latin typeface="Candara" pitchFamily="34" charset="0"/>
            </a:endParaRPr>
          </a:p>
          <a:p>
            <a:pPr>
              <a:buNone/>
            </a:pPr>
            <a:endParaRPr lang="en-US" dirty="0" smtClean="0">
              <a:latin typeface="Candara" pitchFamily="34" charset="0"/>
            </a:endParaRPr>
          </a:p>
          <a:p>
            <a:pPr>
              <a:buNone/>
            </a:pPr>
            <a:endParaRPr lang="en-US" dirty="0" smtClean="0">
              <a:latin typeface="Candara" pitchFamily="34" charset="0"/>
            </a:endParaRPr>
          </a:p>
          <a:p>
            <a:r>
              <a:rPr lang="en-US" dirty="0" err="1" smtClean="0">
                <a:latin typeface="Candara" pitchFamily="34" charset="0"/>
              </a:rPr>
              <a:t>Floc</a:t>
            </a:r>
            <a:r>
              <a:rPr lang="en-US" dirty="0" smtClean="0">
                <a:latin typeface="Candara" pitchFamily="34" charset="0"/>
              </a:rPr>
              <a:t> break up theory</a:t>
            </a:r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4695670"/>
              </p:ext>
            </p:extLst>
          </p:nvPr>
        </p:nvGraphicFramePr>
        <p:xfrm>
          <a:off x="2286000" y="1428750"/>
          <a:ext cx="45720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4" imgW="84452040" imgH="30922200" progId="Equation.DSMT4">
                  <p:embed/>
                </p:oleObj>
              </mc:Choice>
              <mc:Fallback>
                <p:oleObj name="Equation" r:id="rId4" imgW="84452040" imgH="30922200" progId="Equation.DSMT4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428750"/>
                        <a:ext cx="45720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5551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962150"/>
            <a:ext cx="9128079" cy="762002"/>
            <a:chOff x="15922" y="4248149"/>
            <a:chExt cx="9128079" cy="762002"/>
          </a:xfrm>
        </p:grpSpPr>
        <p:sp>
          <p:nvSpPr>
            <p:cNvPr id="12" name="Rectangle 11"/>
            <p:cNvSpPr/>
            <p:nvPr/>
          </p:nvSpPr>
          <p:spPr>
            <a:xfrm>
              <a:off x="15922" y="4248149"/>
              <a:ext cx="8366078" cy="7620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8382001" y="4248150"/>
              <a:ext cx="762000" cy="762001"/>
            </a:xfrm>
            <a:prstGeom prst="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60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39700" lvl="0" rtl="0">
              <a:buClr>
                <a:schemeClr val="dk1"/>
              </a:buClr>
              <a:buSzPct val="43750"/>
            </a:pPr>
            <a:r>
              <a:rPr lang="en" sz="3500" dirty="0" smtClean="0">
                <a:solidFill>
                  <a:schemeClr val="tx1"/>
                </a:solidFill>
                <a:latin typeface="Candara" pitchFamily="34" charset="0"/>
              </a:rPr>
              <a:t>Project Goals</a:t>
            </a:r>
          </a:p>
        </p:txBody>
      </p:sp>
      <p:sp>
        <p:nvSpPr>
          <p:cNvPr id="5" name="Shape 96"/>
          <p:cNvSpPr txBox="1">
            <a:spLocks/>
          </p:cNvSpPr>
          <p:nvPr/>
        </p:nvSpPr>
        <p:spPr>
          <a:xfrm>
            <a:off x="457200" y="1962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solidFill>
                  <a:schemeClr val="bg1"/>
                </a:solidFill>
                <a:latin typeface="Candara" pitchFamily="34" charset="0"/>
              </a:rPr>
              <a:t>Current Flocculator</a:t>
            </a: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457200" y="2724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Developments</a:t>
            </a:r>
          </a:p>
        </p:txBody>
      </p:sp>
      <p:sp>
        <p:nvSpPr>
          <p:cNvPr id="7" name="Shape 96"/>
          <p:cNvSpPr txBox="1">
            <a:spLocks/>
          </p:cNvSpPr>
          <p:nvPr/>
        </p:nvSpPr>
        <p:spPr>
          <a:xfrm>
            <a:off x="457200" y="3486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Problems</a:t>
            </a:r>
          </a:p>
        </p:txBody>
      </p:sp>
      <p:sp>
        <p:nvSpPr>
          <p:cNvPr id="8" name="Shape 96"/>
          <p:cNvSpPr txBox="1">
            <a:spLocks/>
          </p:cNvSpPr>
          <p:nvPr/>
        </p:nvSpPr>
        <p:spPr>
          <a:xfrm>
            <a:off x="457200" y="4248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39742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Set up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Current floc syste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9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Current </a:t>
            </a:r>
            <a:r>
              <a:rPr lang="en-US" dirty="0" err="1" smtClean="0">
                <a:latin typeface="Candara" pitchFamily="34" charset="0"/>
              </a:rPr>
              <a:t>Flocculator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00150"/>
            <a:ext cx="6477000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2724148"/>
            <a:ext cx="9128079" cy="762002"/>
            <a:chOff x="15922" y="4248149"/>
            <a:chExt cx="9128079" cy="762002"/>
          </a:xfrm>
        </p:grpSpPr>
        <p:sp>
          <p:nvSpPr>
            <p:cNvPr id="12" name="Rectangle 11"/>
            <p:cNvSpPr/>
            <p:nvPr/>
          </p:nvSpPr>
          <p:spPr>
            <a:xfrm>
              <a:off x="15922" y="4248149"/>
              <a:ext cx="8366078" cy="7620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8382001" y="4248150"/>
              <a:ext cx="762000" cy="762001"/>
            </a:xfrm>
            <a:prstGeom prst="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609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39700" lvl="0" rtl="0">
              <a:buClr>
                <a:schemeClr val="dk1"/>
              </a:buClr>
              <a:buSzPct val="43750"/>
            </a:pPr>
            <a:r>
              <a:rPr lang="en" sz="3500" dirty="0" smtClean="0">
                <a:solidFill>
                  <a:schemeClr val="tx1"/>
                </a:solidFill>
                <a:latin typeface="Candara" pitchFamily="34" charset="0"/>
              </a:rPr>
              <a:t>Project Goals</a:t>
            </a:r>
          </a:p>
        </p:txBody>
      </p:sp>
      <p:sp>
        <p:nvSpPr>
          <p:cNvPr id="5" name="Shape 96"/>
          <p:cNvSpPr txBox="1">
            <a:spLocks/>
          </p:cNvSpPr>
          <p:nvPr/>
        </p:nvSpPr>
        <p:spPr>
          <a:xfrm>
            <a:off x="457200" y="1962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Current Flocculator</a:t>
            </a:r>
          </a:p>
        </p:txBody>
      </p:sp>
      <p:sp>
        <p:nvSpPr>
          <p:cNvPr id="6" name="Shape 96"/>
          <p:cNvSpPr txBox="1">
            <a:spLocks/>
          </p:cNvSpPr>
          <p:nvPr/>
        </p:nvSpPr>
        <p:spPr>
          <a:xfrm>
            <a:off x="457200" y="2724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solidFill>
                  <a:schemeClr val="bg1"/>
                </a:solidFill>
                <a:latin typeface="Candara" pitchFamily="34" charset="0"/>
              </a:rPr>
              <a:t>Developments</a:t>
            </a:r>
          </a:p>
        </p:txBody>
      </p:sp>
      <p:sp>
        <p:nvSpPr>
          <p:cNvPr id="7" name="Shape 96"/>
          <p:cNvSpPr txBox="1">
            <a:spLocks/>
          </p:cNvSpPr>
          <p:nvPr/>
        </p:nvSpPr>
        <p:spPr>
          <a:xfrm>
            <a:off x="457200" y="3486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Problems</a:t>
            </a:r>
          </a:p>
        </p:txBody>
      </p:sp>
      <p:sp>
        <p:nvSpPr>
          <p:cNvPr id="8" name="Shape 96"/>
          <p:cNvSpPr txBox="1">
            <a:spLocks/>
          </p:cNvSpPr>
          <p:nvPr/>
        </p:nvSpPr>
        <p:spPr>
          <a:xfrm>
            <a:off x="457200" y="4248151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1pPr>
            <a:lvl2pPr marL="457200" marR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8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marL="914400" marR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marL="1371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marL="18288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22860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27432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32004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3657600" marR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 sz="1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>
            <a:pPr marL="139700">
              <a:buSzPct val="43750"/>
            </a:pPr>
            <a:r>
              <a:rPr lang="en" sz="3500" dirty="0" smtClean="0">
                <a:latin typeface="Candara" pitchFamily="34" charset="0"/>
              </a:rPr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39742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Hot/Cold Water Lines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4" name="AutoShape 2" descr="https://mail-attachment.googleusercontent.com/attachment/u/0/?ui=2&amp;ik=2f7427b6cc&amp;view=att&amp;th=144b25ff8b3f8031&amp;attid=0.0&amp;disp=safe&amp;zw&amp;saduie=AG9B_P9SjdQlZ3VPyVJggYThccAj&amp;sadet=1394562086144&amp;sads=Pr2a60G_AVORSmyMGaqgHJKWTrc&amp;sadssc=1"/>
          <p:cNvSpPr>
            <a:spLocks noChangeAspect="1" noChangeArrowheads="1"/>
          </p:cNvSpPr>
          <p:nvPr/>
        </p:nvSpPr>
        <p:spPr bwMode="auto">
          <a:xfrm>
            <a:off x="63500" y="-136525"/>
            <a:ext cx="9144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52550"/>
            <a:ext cx="3409951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52550"/>
            <a:ext cx="3429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47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2153</TotalTime>
  <Words>299</Words>
  <Application>Microsoft Office PowerPoint</Application>
  <PresentationFormat>On-screen Show (16:9)</PresentationFormat>
  <Paragraphs>117</Paragraphs>
  <Slides>23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1_AguaClara the road</vt:lpstr>
      <vt:lpstr>Equation</vt:lpstr>
      <vt:lpstr>Turbulent Tube Flocculator</vt:lpstr>
      <vt:lpstr>PowerPoint Presentation</vt:lpstr>
      <vt:lpstr>Project Goals</vt:lpstr>
      <vt:lpstr>Anticipated Experiments</vt:lpstr>
      <vt:lpstr>PowerPoint Presentation</vt:lpstr>
      <vt:lpstr>Current Set up</vt:lpstr>
      <vt:lpstr>Current Flocculator</vt:lpstr>
      <vt:lpstr>PowerPoint Presentation</vt:lpstr>
      <vt:lpstr>Hot/Cold Water Lines</vt:lpstr>
      <vt:lpstr>Head Tank Tower</vt:lpstr>
      <vt:lpstr>Rapid Mix Module</vt:lpstr>
      <vt:lpstr>Settled Water Turbidity (SWaT)</vt:lpstr>
      <vt:lpstr>SWaT Dimensions</vt:lpstr>
      <vt:lpstr>Process Controller</vt:lpstr>
      <vt:lpstr>PowerPoint Presentation</vt:lpstr>
      <vt:lpstr>Current Problems</vt:lpstr>
      <vt:lpstr>Our Solution</vt:lpstr>
      <vt:lpstr>Any Suggestions? Discuss.</vt:lpstr>
      <vt:lpstr>PowerPoint Presentation</vt:lpstr>
      <vt:lpstr>Future Work: Fabrication</vt:lpstr>
      <vt:lpstr>Future Work (cont.)</vt:lpstr>
      <vt:lpstr>Future Work (cont.)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Turbulent Tube Flocculator</dc:title>
  <dc:creator>Agua Clara</dc:creator>
  <cp:lastModifiedBy>ceeadmin</cp:lastModifiedBy>
  <cp:revision>65</cp:revision>
  <dcterms:modified xsi:type="dcterms:W3CDTF">2014-03-17T18:45:41Z</dcterms:modified>
</cp:coreProperties>
</file>