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73" r:id="rId4"/>
    <p:sldId id="258" r:id="rId5"/>
    <p:sldId id="260" r:id="rId6"/>
    <p:sldId id="259" r:id="rId7"/>
    <p:sldId id="268" r:id="rId8"/>
    <p:sldId id="269" r:id="rId9"/>
    <p:sldId id="270" r:id="rId10"/>
    <p:sldId id="271" r:id="rId11"/>
    <p:sldId id="263" r:id="rId12"/>
    <p:sldId id="262" r:id="rId13"/>
    <p:sldId id="264" r:id="rId14"/>
    <p:sldId id="265" r:id="rId15"/>
    <p:sldId id="266" r:id="rId16"/>
    <p:sldId id="272" r:id="rId17"/>
    <p:sldId id="267" r:id="rId1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FA6278C-772E-4B11-B05D-D966DAEEA2C8}">
  <a:tblStyle styleId="{0FA6278C-772E-4B11-B05D-D966DAEEA2C8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88" autoAdjust="0"/>
  </p:normalViewPr>
  <p:slideViewPr>
    <p:cSldViewPr>
      <p:cViewPr>
        <p:scale>
          <a:sx n="120" d="100"/>
          <a:sy n="120" d="100"/>
        </p:scale>
        <p:origin x="-654" y="-2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811835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/>
              <a:t>Floc Breakup Theory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/>
              <a:t>Laminar vs Turbulent differences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Optimize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floc</a:t>
            </a:r>
            <a:r>
              <a:rPr lang="en-US" baseline="0" dirty="0" smtClean="0"/>
              <a:t> size for </a:t>
            </a:r>
            <a:r>
              <a:rPr lang="en-US" baseline="0" dirty="0" err="1" smtClean="0"/>
              <a:t>pC</a:t>
            </a:r>
            <a:r>
              <a:rPr lang="en-US" baseline="0" dirty="0" smtClean="0"/>
              <a:t>* (what conditions remove the most colloids from solution?). A high energy dissipation rate is expected to increase collision frequency, creating larger </a:t>
            </a:r>
            <a:r>
              <a:rPr lang="en-US" baseline="0" dirty="0" err="1" smtClean="0"/>
              <a:t>flocs</a:t>
            </a:r>
            <a:r>
              <a:rPr lang="en-US" baseline="0" dirty="0" smtClean="0"/>
              <a:t> more quickly, but can also break up large </a:t>
            </a:r>
            <a:r>
              <a:rPr lang="en-US" baseline="0" dirty="0" err="1" smtClean="0"/>
              <a:t>flocs</a:t>
            </a:r>
            <a:r>
              <a:rPr lang="en-US" baseline="0" dirty="0" smtClean="0"/>
              <a:t> in the process. Ideally, the </a:t>
            </a:r>
            <a:r>
              <a:rPr lang="en-US" baseline="0" dirty="0" err="1" smtClean="0"/>
              <a:t>flocs</a:t>
            </a:r>
            <a:r>
              <a:rPr lang="en-US" baseline="0" dirty="0" smtClean="0"/>
              <a:t> would be less than the maximum (terminal) size reached in the </a:t>
            </a:r>
            <a:r>
              <a:rPr lang="en-US" baseline="0" dirty="0" err="1" smtClean="0"/>
              <a:t>flocculator</a:t>
            </a:r>
            <a:r>
              <a:rPr lang="en-US" baseline="0" smtClean="0"/>
              <a:t> so that they can grow by capturing other colloidal particles in the water, but not too small as to increase the residual turbidity of the water.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65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-US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Problem: Supporting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r>
              <a:rPr lang="en-US" dirty="0" smtClean="0">
                <a:latin typeface="Candara" pitchFamily="34" charset="0"/>
              </a:rPr>
              <a:t> (tipping)</a:t>
            </a:r>
          </a:p>
          <a:p>
            <a:r>
              <a:rPr lang="en-US" dirty="0" smtClean="0">
                <a:latin typeface="Candara" pitchFamily="34" charset="0"/>
              </a:rPr>
              <a:t>Solution: 2x4s</a:t>
            </a:r>
          </a:p>
          <a:p>
            <a:r>
              <a:rPr lang="en-US" dirty="0" smtClean="0">
                <a:latin typeface="Candara" pitchFamily="34" charset="0"/>
              </a:rPr>
              <a:t>Bottom: 30’’x30’’x1’’</a:t>
            </a:r>
          </a:p>
          <a:p>
            <a:r>
              <a:rPr lang="en-US" dirty="0" smtClean="0">
                <a:latin typeface="Candara" pitchFamily="34" charset="0"/>
              </a:rPr>
              <a:t>Top: Circular,     0.50’’ thick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56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hape 12"/>
          <p:cNvGrpSpPr/>
          <p:nvPr/>
        </p:nvGrpSpPr>
        <p:grpSpPr>
          <a:xfrm>
            <a:off x="0" y="0"/>
            <a:ext cx="9143999" cy="5143499"/>
            <a:chOff x="0" y="0"/>
            <a:chExt cx="5759" cy="4319"/>
          </a:xfrm>
        </p:grpSpPr>
        <p:sp>
          <p:nvSpPr>
            <p:cNvPr id="13" name="Shape 13"/>
            <p:cNvSpPr/>
            <p:nvPr/>
          </p:nvSpPr>
          <p:spPr>
            <a:xfrm>
              <a:off x="0" y="0"/>
              <a:ext cx="5759" cy="4319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4" name="Shape 14"/>
            <p:cNvSpPr/>
            <p:nvPr/>
          </p:nvSpPr>
          <p:spPr>
            <a:xfrm>
              <a:off x="4031" y="3215"/>
              <a:ext cx="191" cy="432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15" name="Shape 15"/>
            <p:cNvSpPr/>
            <p:nvPr/>
          </p:nvSpPr>
          <p:spPr>
            <a:xfrm>
              <a:off x="3791" y="3552"/>
              <a:ext cx="287" cy="95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32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371600" y="742950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5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4953000" y="0"/>
            <a:ext cx="3143250" cy="82034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5646449" y="1325700"/>
            <a:ext cx="4423200" cy="211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1341149" y="-712650"/>
            <a:ext cx="4423200" cy="619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indent="457200" rtl="0">
              <a:defRPr/>
            </a:lvl2pPr>
            <a:lvl3pPr indent="914400" rtl="0">
              <a:defRPr/>
            </a:lvl3pPr>
            <a:lvl4pPr indent="1371600"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000"/>
            </a:lvl1pPr>
            <a:lvl2pPr marL="457200" indent="0" rtl="0">
              <a:buFont typeface="Galdeano"/>
              <a:buNone/>
              <a:defRPr sz="1800"/>
            </a:lvl2pPr>
            <a:lvl3pPr marL="914400" indent="0" rtl="0">
              <a:buFont typeface="Galdeano"/>
              <a:buNone/>
              <a:defRPr sz="1600"/>
            </a:lvl3pPr>
            <a:lvl4pPr marL="1371600" indent="0" rtl="0">
              <a:buFont typeface="Galdeano"/>
              <a:buNone/>
              <a:defRPr sz="1400"/>
            </a:lvl4pPr>
            <a:lvl5pPr marL="1828800" indent="0" rtl="0">
              <a:buFont typeface="Galdeano"/>
              <a:buNone/>
              <a:defRPr sz="1400"/>
            </a:lvl5pPr>
            <a:lvl6pPr marL="2286000" indent="0" rtl="0">
              <a:buFont typeface="Galdeano"/>
              <a:buNone/>
              <a:defRPr sz="1400"/>
            </a:lvl6pPr>
            <a:lvl7pPr marL="2743200" indent="0" rtl="0">
              <a:buFont typeface="Galdeano"/>
              <a:buNone/>
              <a:defRPr sz="1400"/>
            </a:lvl7pPr>
            <a:lvl8pPr marL="3200400" indent="0" rtl="0">
              <a:buFont typeface="Galdeano"/>
              <a:buNone/>
              <a:defRPr sz="1400"/>
            </a:lvl8pPr>
            <a:lvl9pPr marL="3657600" indent="0" rtl="0">
              <a:buFont typeface="Galdeano"/>
              <a:buNone/>
              <a:defRPr sz="1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400" b="1"/>
            </a:lvl1pPr>
            <a:lvl2pPr marL="457200" indent="0" rtl="0">
              <a:buFont typeface="Galdeano"/>
              <a:buNone/>
              <a:defRPr sz="2000" b="1"/>
            </a:lvl2pPr>
            <a:lvl3pPr marL="914400" indent="0" rtl="0">
              <a:buFont typeface="Galdeano"/>
              <a:buNone/>
              <a:defRPr sz="1800" b="1"/>
            </a:lvl3pPr>
            <a:lvl4pPr marL="1371600" indent="0" rtl="0">
              <a:buFont typeface="Galdeano"/>
              <a:buNone/>
              <a:defRPr sz="1600" b="1"/>
            </a:lvl4pPr>
            <a:lvl5pPr marL="1828800" indent="0" rtl="0">
              <a:buFont typeface="Galdeano"/>
              <a:buNone/>
              <a:defRPr sz="1600" b="1"/>
            </a:lvl5pPr>
            <a:lvl6pPr marL="2286000" indent="0" rtl="0">
              <a:buFont typeface="Galdeano"/>
              <a:buNone/>
              <a:defRPr sz="1600" b="1"/>
            </a:lvl6pPr>
            <a:lvl7pPr marL="2743200" indent="0" rtl="0">
              <a:buFont typeface="Galdeano"/>
              <a:buNone/>
              <a:defRPr sz="1600" b="1"/>
            </a:lvl7pPr>
            <a:lvl8pPr marL="3200400" indent="0" rtl="0">
              <a:buFont typeface="Galdeano"/>
              <a:buNone/>
              <a:defRPr sz="1600" b="1"/>
            </a:lvl8pPr>
            <a:lvl9pPr marL="3657600" indent="0" rtl="0">
              <a:buFont typeface="Galdeano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400" b="1"/>
            </a:lvl1pPr>
            <a:lvl2pPr marL="457200" indent="0" rtl="0">
              <a:buFont typeface="Galdeano"/>
              <a:buNone/>
              <a:defRPr sz="2000" b="1"/>
            </a:lvl2pPr>
            <a:lvl3pPr marL="914400" indent="0" rtl="0">
              <a:buFont typeface="Galdeano"/>
              <a:buNone/>
              <a:defRPr sz="1800" b="1"/>
            </a:lvl3pPr>
            <a:lvl4pPr marL="1371600" indent="0" rtl="0">
              <a:buFont typeface="Galdeano"/>
              <a:buNone/>
              <a:defRPr sz="1600" b="1"/>
            </a:lvl4pPr>
            <a:lvl5pPr marL="1828800" indent="0" rtl="0">
              <a:buFont typeface="Galdeano"/>
              <a:buNone/>
              <a:defRPr sz="1600" b="1"/>
            </a:lvl5pPr>
            <a:lvl6pPr marL="2286000" indent="0" rtl="0">
              <a:buFont typeface="Galdeano"/>
              <a:buNone/>
              <a:defRPr sz="1600" b="1"/>
            </a:lvl6pPr>
            <a:lvl7pPr marL="2743200" indent="0" rtl="0">
              <a:buFont typeface="Galdeano"/>
              <a:buNone/>
              <a:defRPr sz="1600" b="1"/>
            </a:lvl7pPr>
            <a:lvl8pPr marL="3200400" indent="0" rtl="0">
              <a:buFont typeface="Galdeano"/>
              <a:buNone/>
              <a:defRPr sz="1600" b="1"/>
            </a:lvl8pPr>
            <a:lvl9pPr marL="3657600" indent="0" rtl="0">
              <a:buFont typeface="Galdeano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99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699" cy="438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99" cy="351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Galdeano"/>
              <a:buNone/>
              <a:defRPr sz="1400"/>
            </a:lvl1pPr>
            <a:lvl2pPr marL="457200" indent="0" rtl="0">
              <a:buFont typeface="Galdeano"/>
              <a:buNone/>
              <a:defRPr sz="1200"/>
            </a:lvl2pPr>
            <a:lvl3pPr marL="914400" indent="0" rtl="0">
              <a:buFont typeface="Galdeano"/>
              <a:buNone/>
              <a:defRPr sz="1000"/>
            </a:lvl3pPr>
            <a:lvl4pPr marL="1371600" indent="0" rtl="0">
              <a:buFont typeface="Galdeano"/>
              <a:buNone/>
              <a:defRPr sz="900"/>
            </a:lvl4pPr>
            <a:lvl5pPr marL="1828800" indent="0" rtl="0">
              <a:buFont typeface="Galdeano"/>
              <a:buNone/>
              <a:defRPr sz="900"/>
            </a:lvl5pPr>
            <a:lvl6pPr marL="2286000" indent="0" rtl="0">
              <a:buFont typeface="Galdeano"/>
              <a:buNone/>
              <a:defRPr sz="900"/>
            </a:lvl6pPr>
            <a:lvl7pPr marL="2743200" indent="0" rtl="0">
              <a:buFont typeface="Galdeano"/>
              <a:buNone/>
              <a:defRPr sz="900"/>
            </a:lvl7pPr>
            <a:lvl8pPr marL="3200400" indent="0" rtl="0">
              <a:buFont typeface="Galdeano"/>
              <a:buNone/>
              <a:defRPr sz="900"/>
            </a:lvl8pPr>
            <a:lvl9pPr marL="3657600" indent="0" rtl="0">
              <a:buFont typeface="Galdeano"/>
              <a:buNone/>
              <a:defRPr sz="9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buClr>
                <a:schemeClr val="dk1"/>
              </a:buClr>
              <a:buFont typeface="Galdeano"/>
              <a:buNone/>
              <a:defRPr sz="32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buClr>
                <a:schemeClr val="dk1"/>
              </a:buClr>
              <a:buFont typeface="Galdeano"/>
              <a:buNone/>
              <a:defRPr sz="2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buClr>
                <a:schemeClr val="dk1"/>
              </a:buClr>
              <a:buFont typeface="Galdeano"/>
              <a:buNone/>
              <a:defRPr sz="2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Galdeano"/>
              <a:buNone/>
              <a:defRPr sz="1400"/>
            </a:lvl1pPr>
            <a:lvl2pPr marL="457200" indent="0" rtl="0">
              <a:buFont typeface="Galdeano"/>
              <a:buNone/>
              <a:defRPr sz="1200"/>
            </a:lvl2pPr>
            <a:lvl3pPr marL="914400" indent="0" rtl="0">
              <a:buFont typeface="Galdeano"/>
              <a:buNone/>
              <a:defRPr sz="1000"/>
            </a:lvl3pPr>
            <a:lvl4pPr marL="1371600" indent="0" rtl="0">
              <a:buFont typeface="Galdeano"/>
              <a:buNone/>
              <a:defRPr sz="900"/>
            </a:lvl4pPr>
            <a:lvl5pPr marL="1828800" indent="0" rtl="0">
              <a:buFont typeface="Galdeano"/>
              <a:buNone/>
              <a:defRPr sz="900"/>
            </a:lvl5pPr>
            <a:lvl6pPr marL="2286000" indent="0" rtl="0">
              <a:buFont typeface="Galdeano"/>
              <a:buNone/>
              <a:defRPr sz="900"/>
            </a:lvl6pPr>
            <a:lvl7pPr marL="2743200" indent="0" rtl="0">
              <a:buFont typeface="Galdeano"/>
              <a:buNone/>
              <a:defRPr sz="900"/>
            </a:lvl7pPr>
            <a:lvl8pPr marL="3200400" indent="0" rtl="0">
              <a:buFont typeface="Galdeano"/>
              <a:buNone/>
              <a:defRPr sz="900"/>
            </a:lvl8pPr>
            <a:lvl9pPr marL="3657600" indent="0" rtl="0">
              <a:buFont typeface="Galdeano"/>
              <a:buNone/>
              <a:defRPr sz="9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2874749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1897000" y="893375"/>
            <a:ext cx="7772400" cy="110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Turbulent Tube Flocculator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1814050" y="3771900"/>
            <a:ext cx="61107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latin typeface="Candara" pitchFamily="34" charset="0"/>
              </a:rPr>
              <a:t>Felice Chan, Ana Oliveira, </a:t>
            </a:r>
          </a:p>
          <a:p>
            <a:pPr>
              <a:buNone/>
            </a:pPr>
            <a:r>
              <a:rPr lang="en" dirty="0">
                <a:latin typeface="Candara" pitchFamily="34" charset="0"/>
              </a:rPr>
              <a:t>Stephen Jacobs, Jon Christensen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Assembling the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191000" cy="3725699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Bolt outer ring of PVC</a:t>
            </a:r>
          </a:p>
          <a:p>
            <a:r>
              <a:rPr lang="en-US" dirty="0" smtClean="0">
                <a:latin typeface="Candara" pitchFamily="34" charset="0"/>
              </a:rPr>
              <a:t>Adjust constriction</a:t>
            </a:r>
          </a:p>
          <a:p>
            <a:r>
              <a:rPr lang="en-US" dirty="0" smtClean="0">
                <a:latin typeface="Candara" pitchFamily="34" charset="0"/>
              </a:rPr>
              <a:t>Space out and correct bends in flexible tubing</a:t>
            </a:r>
          </a:p>
        </p:txBody>
      </p:sp>
      <p:pic>
        <p:nvPicPr>
          <p:cNvPr id="3075" name="Picture 3" descr="C:\Users\aguaclara\Downloads\IMG_0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00150"/>
            <a:ext cx="2831512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3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Current Flocculator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latin typeface="Candara" pitchFamily="34" charset="0"/>
              </a:rPr>
              <a:t>Apparatus built</a:t>
            </a:r>
          </a:p>
          <a:p>
            <a:r>
              <a:rPr lang="en" dirty="0" smtClean="0">
                <a:latin typeface="Candara" pitchFamily="34" charset="0"/>
              </a:rPr>
              <a:t>Initial tests performed</a:t>
            </a:r>
          </a:p>
          <a:p>
            <a:pPr lvl="1"/>
            <a:r>
              <a:rPr lang="en" dirty="0" smtClean="0">
                <a:latin typeface="Candara" pitchFamily="34" charset="0"/>
              </a:rPr>
              <a:t>Air bubbles</a:t>
            </a:r>
          </a:p>
          <a:p>
            <a:pPr lvl="1"/>
            <a:r>
              <a:rPr lang="en" dirty="0" smtClean="0">
                <a:latin typeface="Candara" pitchFamily="34" charset="0"/>
              </a:rPr>
              <a:t>Leaking</a:t>
            </a:r>
            <a:endParaRPr lang="en" dirty="0">
              <a:latin typeface="Candara" pitchFamily="34" charset="0"/>
            </a:endParaRPr>
          </a:p>
          <a:p>
            <a:pPr marL="203200" indent="0">
              <a:buNone/>
            </a:pPr>
            <a:endParaRPr lang="en" dirty="0"/>
          </a:p>
        </p:txBody>
      </p:sp>
      <p:sp>
        <p:nvSpPr>
          <p:cNvPr id="135" name="Shape 135"/>
          <p:cNvSpPr/>
          <p:nvPr/>
        </p:nvSpPr>
        <p:spPr>
          <a:xfrm>
            <a:off x="5382000" y="822700"/>
            <a:ext cx="9525" cy="95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6" name="Shape 136"/>
          <p:cNvSpPr/>
          <p:nvPr/>
        </p:nvSpPr>
        <p:spPr>
          <a:xfrm>
            <a:off x="5841425" y="1200152"/>
            <a:ext cx="2845375" cy="37256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 smtClean="0">
                <a:latin typeface="Candara" pitchFamily="34" charset="0"/>
              </a:rPr>
              <a:t>Additional Assembly	</a:t>
            </a:r>
            <a:endParaRPr lang="en" dirty="0">
              <a:latin typeface="Candara" pitchFamily="34" charset="0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1148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>
                <a:latin typeface="Candara" pitchFamily="34" charset="0"/>
              </a:rPr>
              <a:t>Head tank</a:t>
            </a:r>
          </a:p>
          <a:p>
            <a:r>
              <a:rPr lang="en-US" dirty="0">
                <a:latin typeface="Candara" pitchFamily="34" charset="0"/>
              </a:rPr>
              <a:t>Coagulant </a:t>
            </a:r>
            <a:r>
              <a:rPr lang="en-US" dirty="0" smtClean="0">
                <a:latin typeface="Candara" pitchFamily="34" charset="0"/>
              </a:rPr>
              <a:t>stock</a:t>
            </a:r>
          </a:p>
          <a:p>
            <a:r>
              <a:rPr lang="en-US" dirty="0" smtClean="0">
                <a:latin typeface="Candara" pitchFamily="34" charset="0"/>
              </a:rPr>
              <a:t>Rapid mix unit</a:t>
            </a:r>
          </a:p>
          <a:p>
            <a:r>
              <a:rPr lang="en-US" dirty="0" smtClean="0">
                <a:latin typeface="Candara" pitchFamily="34" charset="0"/>
              </a:rPr>
              <a:t>Tube </a:t>
            </a:r>
            <a:r>
              <a:rPr lang="en-US" dirty="0" smtClean="0">
                <a:latin typeface="Candara" pitchFamily="34" charset="0"/>
              </a:rPr>
              <a:t>settler</a:t>
            </a:r>
          </a:p>
          <a:p>
            <a:r>
              <a:rPr lang="en-US" dirty="0" smtClean="0">
                <a:latin typeface="Candara" pitchFamily="34" charset="0"/>
              </a:rPr>
              <a:t>Downstream data collection</a:t>
            </a:r>
          </a:p>
          <a:p>
            <a:endParaRPr dirty="0">
              <a:latin typeface="Candara" pitchFamily="34" charset="0"/>
            </a:endParaRPr>
          </a:p>
        </p:txBody>
      </p:sp>
      <p:pic>
        <p:nvPicPr>
          <p:cNvPr id="4098" name="Picture 2" descr="C:\Users\aguaclara\Downloads\IMG_09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3" r="11068" b="20942"/>
          <a:stretch/>
        </p:blipFill>
        <p:spPr bwMode="auto">
          <a:xfrm rot="5400000">
            <a:off x="6469480" y="2274470"/>
            <a:ext cx="3243515" cy="155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guaclara\Downloads\IMG_092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8" t="16608" r="24273" b="-16608"/>
          <a:stretch/>
        </p:blipFill>
        <p:spPr bwMode="auto">
          <a:xfrm rot="5400000">
            <a:off x="4533268" y="1774157"/>
            <a:ext cx="2325364" cy="255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Current Problems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52400" y="1200150"/>
            <a:ext cx="88392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317500">
              <a:buSzPct val="43750"/>
              <a:buFont typeface="Galdeano"/>
              <a:buChar char="❖"/>
            </a:pPr>
            <a:r>
              <a:rPr lang="en-US" dirty="0" smtClean="0">
                <a:latin typeface="Candara" pitchFamily="34" charset="0"/>
              </a:rPr>
              <a:t>Kinks/bends </a:t>
            </a:r>
            <a:r>
              <a:rPr lang="en-US" dirty="0">
                <a:latin typeface="Candara" pitchFamily="34" charset="0"/>
              </a:rPr>
              <a:t>in </a:t>
            </a:r>
            <a:r>
              <a:rPr lang="en-US" dirty="0" smtClean="0">
                <a:latin typeface="Candara" pitchFamily="34" charset="0"/>
              </a:rPr>
              <a:t>tubing</a:t>
            </a:r>
            <a:endParaRPr lang="en" dirty="0" smtClean="0">
              <a:latin typeface="Candara" pitchFamily="34" charset="0"/>
            </a:endParaRP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>
                <a:latin typeface="Candara" pitchFamily="34" charset="0"/>
              </a:rPr>
              <a:t>Emptying </a:t>
            </a:r>
            <a:r>
              <a:rPr lang="en" dirty="0">
                <a:latin typeface="Candara" pitchFamily="34" charset="0"/>
              </a:rPr>
              <a:t>flocculator</a:t>
            </a:r>
          </a:p>
          <a:p>
            <a:pPr marL="914400" lvl="1" indent="-317500" rtl="0">
              <a:buClr>
                <a:schemeClr val="dk1"/>
              </a:buClr>
              <a:buSzPct val="43750"/>
              <a:buFont typeface="Galdeano"/>
              <a:buChar char="➢"/>
            </a:pPr>
            <a:r>
              <a:rPr lang="en" dirty="0" smtClean="0">
                <a:latin typeface="Candara" pitchFamily="34" charset="0"/>
              </a:rPr>
              <a:t>Potential Solution</a:t>
            </a:r>
            <a:r>
              <a:rPr lang="en" dirty="0">
                <a:latin typeface="Candara" pitchFamily="34" charset="0"/>
              </a:rPr>
              <a:t>: tank at end with centrifugal pump to sink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>
                <a:latin typeface="Candara" pitchFamily="34" charset="0"/>
              </a:rPr>
              <a:t>Air bubbles</a:t>
            </a:r>
          </a:p>
          <a:p>
            <a:pPr marL="914400" lvl="1" indent="-317500" rtl="0">
              <a:buClr>
                <a:schemeClr val="dk1"/>
              </a:buClr>
              <a:buSzPct val="43750"/>
              <a:buFont typeface="Galdeano"/>
              <a:buChar char="➢"/>
            </a:pPr>
            <a:r>
              <a:rPr lang="en" dirty="0" smtClean="0">
                <a:latin typeface="Candara" pitchFamily="34" charset="0"/>
              </a:rPr>
              <a:t>Potential Solution</a:t>
            </a:r>
            <a:r>
              <a:rPr lang="en" dirty="0">
                <a:latin typeface="Candara" pitchFamily="34" charset="0"/>
              </a:rPr>
              <a:t>: do not constrict tubes until flocculator is full with water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4000" dirty="0" smtClean="0">
                <a:latin typeface="Candara" pitchFamily="34" charset="0"/>
              </a:rPr>
              <a:t>Future Work</a:t>
            </a:r>
            <a:endParaRPr lang="en" sz="4000" dirty="0">
              <a:latin typeface="Candara" pitchFamily="34" charset="0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1200150"/>
            <a:ext cx="79248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>
                <a:latin typeface="Candara" pitchFamily="34" charset="0"/>
              </a:rPr>
              <a:t>Process Controller</a:t>
            </a:r>
          </a:p>
          <a:p>
            <a:pPr lvl="1"/>
            <a:r>
              <a:rPr lang="en-US" dirty="0" smtClean="0">
                <a:latin typeface="Candara" pitchFamily="34" charset="0"/>
              </a:rPr>
              <a:t>Flow Rate</a:t>
            </a:r>
          </a:p>
          <a:p>
            <a:pPr lvl="1"/>
            <a:r>
              <a:rPr lang="en-US" dirty="0" smtClean="0">
                <a:latin typeface="Candara" pitchFamily="34" charset="0"/>
              </a:rPr>
              <a:t>Coagulant Dose</a:t>
            </a:r>
          </a:p>
          <a:p>
            <a:pPr lvl="1"/>
            <a:r>
              <a:rPr lang="en-US" dirty="0" err="1" smtClean="0">
                <a:latin typeface="Candara" pitchFamily="34" charset="0"/>
              </a:rPr>
              <a:t>Turbidimeter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smtClean="0">
                <a:latin typeface="Candara" pitchFamily="34" charset="0"/>
              </a:rPr>
              <a:t>data</a:t>
            </a:r>
          </a:p>
          <a:p>
            <a:pPr lvl="1"/>
            <a:r>
              <a:rPr lang="en-US" dirty="0" smtClean="0">
                <a:latin typeface="Candara" pitchFamily="34" charset="0"/>
              </a:rPr>
              <a:t>Calibrate </a:t>
            </a:r>
            <a:r>
              <a:rPr lang="en-US" dirty="0" err="1" smtClean="0">
                <a:latin typeface="Candara" pitchFamily="34" charset="0"/>
              </a:rPr>
              <a:t>turbidimeters</a:t>
            </a:r>
            <a:endParaRPr lang="en-US" dirty="0" smtClean="0">
              <a:latin typeface="Candara" pitchFamily="34" charset="0"/>
            </a:endParaRPr>
          </a:p>
          <a:p>
            <a:r>
              <a:rPr lang="en-US" dirty="0" smtClean="0">
                <a:latin typeface="Candara" pitchFamily="34" charset="0"/>
              </a:rPr>
              <a:t>Run experiments!</a:t>
            </a:r>
          </a:p>
          <a:p>
            <a:pPr marL="203200" indent="0">
              <a:buNone/>
            </a:pPr>
            <a:endParaRPr dirty="0">
              <a:latin typeface="Candara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Future Experiments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>
                <a:latin typeface="Candara" pitchFamily="34" charset="0"/>
              </a:rPr>
              <a:t>Control temperature, pressure and influent turbidity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>
                <a:latin typeface="Candara" pitchFamily="34" charset="0"/>
              </a:rPr>
              <a:t>Measure effluent turbidity, floc size </a:t>
            </a:r>
            <a:r>
              <a:rPr lang="en" dirty="0" smtClean="0">
                <a:latin typeface="Candara" pitchFamily="34" charset="0"/>
              </a:rPr>
              <a:t>distribution, and </a:t>
            </a:r>
            <a:r>
              <a:rPr lang="en" dirty="0" smtClean="0">
                <a:latin typeface="Candara" pitchFamily="34" charset="0"/>
              </a:rPr>
              <a:t>pC*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r>
              <a:rPr lang="en" dirty="0" smtClean="0">
                <a:latin typeface="Candara" pitchFamily="34" charset="0"/>
              </a:rPr>
              <a:t>Varying coagulant dose and constrictions 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Galdeano"/>
              <a:buChar char="❖"/>
            </a:pPr>
            <a:endParaRPr lang="en" dirty="0">
              <a:latin typeface="Candara" pitchFamily="34" charset="0"/>
            </a:endParaRPr>
          </a:p>
          <a:p>
            <a:endParaRPr lang="en" dirty="0">
              <a:latin typeface="Candara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Potential Conclusions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Test current flocculation models</a:t>
            </a:r>
          </a:p>
          <a:p>
            <a:r>
              <a:rPr lang="en-US" dirty="0" err="1" smtClean="0">
                <a:latin typeface="Candara" pitchFamily="34" charset="0"/>
              </a:rPr>
              <a:t>Floc</a:t>
            </a:r>
            <a:r>
              <a:rPr lang="en-US" dirty="0" smtClean="0">
                <a:latin typeface="Candara" pitchFamily="34" charset="0"/>
              </a:rPr>
              <a:t> breakup theory</a:t>
            </a:r>
          </a:p>
          <a:p>
            <a:pPr lvl="1"/>
            <a:r>
              <a:rPr lang="en-US" dirty="0" smtClean="0">
                <a:latin typeface="Candara" pitchFamily="34" charset="0"/>
              </a:rPr>
              <a:t>Grow </a:t>
            </a:r>
            <a:r>
              <a:rPr lang="en-US" dirty="0" err="1" smtClean="0">
                <a:latin typeface="Candara" pitchFamily="34" charset="0"/>
              </a:rPr>
              <a:t>flocs</a:t>
            </a:r>
            <a:r>
              <a:rPr lang="en-US" dirty="0" smtClean="0">
                <a:latin typeface="Candara" pitchFamily="34" charset="0"/>
              </a:rPr>
              <a:t> big?</a:t>
            </a:r>
          </a:p>
          <a:p>
            <a:pPr lvl="1"/>
            <a:r>
              <a:rPr lang="en-US" dirty="0">
                <a:latin typeface="Candara" pitchFamily="34" charset="0"/>
              </a:rPr>
              <a:t>o</a:t>
            </a:r>
            <a:r>
              <a:rPr lang="en-US" dirty="0" smtClean="0">
                <a:latin typeface="Candara" pitchFamily="34" charset="0"/>
              </a:rPr>
              <a:t>r break them up periodically?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3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Questions?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4953000" y="1454150"/>
            <a:ext cx="3302000" cy="304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2" name="Shape 162"/>
          <p:cNvSpPr/>
          <p:nvPr/>
        </p:nvSpPr>
        <p:spPr>
          <a:xfrm>
            <a:off x="457200" y="1200150"/>
            <a:ext cx="3911599" cy="3556000"/>
          </a:xfrm>
          <a:prstGeom prst="rect">
            <a:avLst/>
          </a:prstGeom>
        </p:spPr>
      </p:sp>
      <p:pic>
        <p:nvPicPr>
          <p:cNvPr id="5122" name="Picture 2" descr="https://lh3.googleusercontent.com/fXyYFtreNwvqbV8FHhx8O7l1keG2oO3ZgPQuEQdaR5Xx3PlGDau_KJZRVj3HU7XZke5BqTC7XMEgXfFHjjnff0XsHo0sqTcY9LSh72VdO9qRvMdIDSaPLn0g9zH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37247"/>
            <a:ext cx="391477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Project Goals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96900" lvl="0" indent="-457200" rtl="0">
              <a:buClr>
                <a:schemeClr val="dk1"/>
              </a:buClr>
              <a:buSzPct val="43750"/>
              <a:buFont typeface="Wingdings" pitchFamily="2" charset="2"/>
              <a:buChar char="Ø"/>
            </a:pPr>
            <a:r>
              <a:rPr lang="en" dirty="0">
                <a:latin typeface="Candara" pitchFamily="34" charset="0"/>
              </a:rPr>
              <a:t>Design, build, and test a lab scale turbulent tube flocculator</a:t>
            </a:r>
          </a:p>
          <a:p>
            <a:pPr marL="596900" lvl="0" indent="-457200" rtl="0">
              <a:buClr>
                <a:schemeClr val="dk1"/>
              </a:buClr>
              <a:buSzPct val="43750"/>
              <a:buFont typeface="Wingdings" pitchFamily="2" charset="2"/>
              <a:buChar char="Ø"/>
            </a:pPr>
            <a:r>
              <a:rPr lang="en" dirty="0" smtClean="0">
                <a:latin typeface="Candara" pitchFamily="34" charset="0"/>
              </a:rPr>
              <a:t>Parameters</a:t>
            </a:r>
            <a:r>
              <a:rPr lang="en" dirty="0">
                <a:latin typeface="Candara" pitchFamily="34" charset="0"/>
              </a:rPr>
              <a:t>:</a:t>
            </a:r>
          </a:p>
          <a:p>
            <a:pPr marL="1054100" lvl="1" indent="-457200" rtl="0">
              <a:buClr>
                <a:schemeClr val="dk1"/>
              </a:buClr>
              <a:buSzPct val="43750"/>
              <a:buFont typeface="Wingdings" pitchFamily="2" charset="2"/>
              <a:buChar char="Ø"/>
            </a:pPr>
            <a:r>
              <a:rPr lang="en" dirty="0">
                <a:latin typeface="Candara" pitchFamily="34" charset="0"/>
              </a:rPr>
              <a:t>Raw water turbidity</a:t>
            </a:r>
          </a:p>
          <a:p>
            <a:pPr marL="1054100" lvl="1" indent="-457200" rtl="0">
              <a:buClr>
                <a:schemeClr val="dk1"/>
              </a:buClr>
              <a:buSzPct val="43750"/>
              <a:buFont typeface="Wingdings" pitchFamily="2" charset="2"/>
              <a:buChar char="Ø"/>
            </a:pPr>
            <a:r>
              <a:rPr lang="en" dirty="0">
                <a:latin typeface="Candara" pitchFamily="34" charset="0"/>
              </a:rPr>
              <a:t>Coagulant</a:t>
            </a:r>
          </a:p>
          <a:p>
            <a:pPr marL="1054100" lvl="1" indent="-457200" rtl="0">
              <a:buClr>
                <a:schemeClr val="dk1"/>
              </a:buClr>
              <a:buSzPct val="43750"/>
              <a:buFont typeface="Wingdings" pitchFamily="2" charset="2"/>
              <a:buChar char="Ø"/>
            </a:pPr>
            <a:r>
              <a:rPr lang="en" dirty="0">
                <a:latin typeface="Candara" pitchFamily="34" charset="0"/>
              </a:rPr>
              <a:t>Flow rate</a:t>
            </a:r>
          </a:p>
          <a:p>
            <a:pPr marL="914400" lvl="1" indent="-317500">
              <a:buClr>
                <a:schemeClr val="dk1"/>
              </a:buClr>
              <a:buSzPct val="43750"/>
              <a:buFont typeface="Galdeano"/>
              <a:buChar char="➢"/>
            </a:pPr>
            <a:r>
              <a:rPr lang="en" dirty="0" smtClean="0">
                <a:latin typeface="Candara" pitchFamily="34" charset="0"/>
              </a:rPr>
              <a:t> Effluent </a:t>
            </a:r>
            <a:r>
              <a:rPr lang="en" dirty="0">
                <a:latin typeface="Candara" pitchFamily="34" charset="0"/>
              </a:rPr>
              <a:t>turbidity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Turbulent vs. </a:t>
            </a:r>
            <a:r>
              <a:rPr lang="en-US" dirty="0">
                <a:latin typeface="Candara" pitchFamily="34" charset="0"/>
              </a:rPr>
              <a:t>Laminar</a:t>
            </a:r>
            <a:r>
              <a:rPr lang="en-US" dirty="0" smtClean="0">
                <a:latin typeface="Candara" pitchFamily="34" charset="0"/>
              </a:rPr>
              <a:t> Flow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6" name="Picture 2" descr="Laminar and Turbulent F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42168"/>
            <a:ext cx="4191000" cy="315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7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Design from Summer 2013</a:t>
            </a:r>
          </a:p>
        </p:txBody>
      </p:sp>
      <p:graphicFrame>
        <p:nvGraphicFramePr>
          <p:cNvPr id="102" name="Shape 102"/>
          <p:cNvGraphicFramePr/>
          <p:nvPr>
            <p:extLst>
              <p:ext uri="{D42A27DB-BD31-4B8C-83A1-F6EECF244321}">
                <p14:modId xmlns:p14="http://schemas.microsoft.com/office/powerpoint/2010/main" val="3740436244"/>
              </p:ext>
            </p:extLst>
          </p:nvPr>
        </p:nvGraphicFramePr>
        <p:xfrm>
          <a:off x="2362200" y="1276350"/>
          <a:ext cx="3814500" cy="3722768"/>
        </p:xfrm>
        <a:graphic>
          <a:graphicData uri="http://schemas.openxmlformats.org/drawingml/2006/table">
            <a:tbl>
              <a:tblPr>
                <a:noFill/>
                <a:tableStyleId>{0FA6278C-772E-4B11-B05D-D966DAEEA2C8}</a:tableStyleId>
              </a:tblPr>
              <a:tblGrid>
                <a:gridCol w="2292461"/>
                <a:gridCol w="1522039"/>
              </a:tblGrid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 dirty="0">
                          <a:latin typeface="Candara" pitchFamily="34" charset="0"/>
                        </a:rPr>
                        <a:t>Parameter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 dirty="0">
                          <a:latin typeface="Candara" pitchFamily="34" charset="0"/>
                        </a:rPr>
                        <a:t>Dimension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0" dirty="0" smtClean="0">
                          <a:latin typeface="Candara" pitchFamily="34" charset="0"/>
                        </a:rPr>
                        <a:t>Inner Diameter of Tube</a:t>
                      </a:r>
                      <a:endParaRPr lang="en" b="0" dirty="0">
                        <a:latin typeface="Candara" pitchFamily="34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0" dirty="0" smtClean="0">
                          <a:latin typeface="Candara" pitchFamily="34" charset="0"/>
                        </a:rPr>
                        <a:t>1.25</a:t>
                      </a:r>
                      <a:r>
                        <a:rPr lang="en" b="0" baseline="0" dirty="0" smtClean="0">
                          <a:latin typeface="Candara" pitchFamily="34" charset="0"/>
                        </a:rPr>
                        <a:t> in</a:t>
                      </a:r>
                      <a:endParaRPr lang="en" b="0" dirty="0">
                        <a:latin typeface="Candara" pitchFamily="34" charset="0"/>
                      </a:endParaRP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>
                          <a:latin typeface="Candara" pitchFamily="34" charset="0"/>
                        </a:rPr>
                        <a:t>Diameter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>
                          <a:latin typeface="Candara" pitchFamily="34" charset="0"/>
                        </a:rPr>
                        <a:t>0.614 m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Number of Coils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30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>
                          <a:latin typeface="Candara" pitchFamily="34" charset="0"/>
                        </a:rPr>
                        <a:t>Constricted Height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1.464m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Residence Time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7.546 min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Energy Dissipation Rate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30 mW/kg</a:t>
                      </a:r>
                    </a:p>
                  </a:txBody>
                  <a:tcPr marL="91425" marR="91425" marT="91425" marB="91425"/>
                </a:tc>
              </a:tr>
              <a:tr h="465346"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>
                          <a:latin typeface="Candara" pitchFamily="34" charset="0"/>
                        </a:rPr>
                        <a:t>Collision Potential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dirty="0" smtClean="0">
                          <a:latin typeface="Candara" pitchFamily="34" charset="0"/>
                        </a:rPr>
                        <a:t>100m^2/3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Flocculator Design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219200" y="209550"/>
            <a:ext cx="6477000" cy="54212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 smtClean="0">
                <a:latin typeface="Candara" pitchFamily="34" charset="0"/>
              </a:rPr>
              <a:t>3D Model</a:t>
            </a:r>
            <a:endParaRPr lang="en" dirty="0">
              <a:latin typeface="Candara" pitchFamily="34" charset="0"/>
            </a:endParaRPr>
          </a:p>
        </p:txBody>
      </p:sp>
      <p:pic>
        <p:nvPicPr>
          <p:cNvPr id="2" name="Turbulent Flocculator_v8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17800" y="1504950"/>
            <a:ext cx="3606800" cy="27051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GUACL~1\AppData\Local\Temp\IMG_092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6" b="12552"/>
          <a:stretch/>
        </p:blipFill>
        <p:spPr bwMode="auto">
          <a:xfrm rot="5400000">
            <a:off x="4749790" y="2174019"/>
            <a:ext cx="3344141" cy="171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Base and Structure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6" name="Picture 2" descr="C:\Users\AGUACL~1\AppData\Local\Temp\IMG_09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3" t="6765" r="20718" b="3532"/>
          <a:stretch/>
        </p:blipFill>
        <p:spPr bwMode="auto">
          <a:xfrm>
            <a:off x="1219200" y="1352550"/>
            <a:ext cx="3458351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Drilling PVC/Metal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2" t="32344" r="19448" b="14994"/>
          <a:stretch/>
        </p:blipFill>
        <p:spPr bwMode="auto">
          <a:xfrm>
            <a:off x="2743200" y="1145427"/>
            <a:ext cx="4953000" cy="3873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867400" y="2644056"/>
            <a:ext cx="1676400" cy="842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Flexible Tubing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00150"/>
            <a:ext cx="5105400" cy="3725699"/>
          </a:xfrm>
        </p:spPr>
        <p:txBody>
          <a:bodyPr/>
          <a:lstStyle/>
          <a:p>
            <a:pPr>
              <a:tabLst>
                <a:tab pos="3373438" algn="l"/>
              </a:tabLst>
            </a:pPr>
            <a:r>
              <a:rPr lang="en-US" dirty="0" smtClean="0">
                <a:latin typeface="Candara" pitchFamily="34" charset="0"/>
              </a:rPr>
              <a:t>Wrapped around the inner ring of PVC</a:t>
            </a:r>
          </a:p>
          <a:p>
            <a:pPr>
              <a:tabLst>
                <a:tab pos="3373438" algn="l"/>
              </a:tabLst>
            </a:pPr>
            <a:r>
              <a:rPr lang="en-US" dirty="0" smtClean="0">
                <a:latin typeface="Candara" pitchFamily="34" charset="0"/>
              </a:rPr>
              <a:t>Thin copper tubing used for connections and secured with hose </a:t>
            </a:r>
            <a:r>
              <a:rPr lang="en-US" dirty="0" smtClean="0">
                <a:latin typeface="Candara" pitchFamily="34" charset="0"/>
              </a:rPr>
              <a:t>clamps</a:t>
            </a:r>
          </a:p>
          <a:p>
            <a:pPr marL="203200" indent="0">
              <a:buNone/>
              <a:tabLst>
                <a:tab pos="3373438" algn="l"/>
              </a:tabLst>
            </a:pPr>
            <a:endParaRPr lang="en-US" dirty="0">
              <a:latin typeface="Candar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14500"/>
            <a:ext cx="35814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5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366</Words>
  <Application>Microsoft Office PowerPoint</Application>
  <PresentationFormat>On-screen Show (16:9)</PresentationFormat>
  <Paragraphs>80</Paragraphs>
  <Slides>17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1_AguaClara the road</vt:lpstr>
      <vt:lpstr>Turbulent Tube Flocculator</vt:lpstr>
      <vt:lpstr>Project Goals</vt:lpstr>
      <vt:lpstr>Turbulent vs. Laminar Flow</vt:lpstr>
      <vt:lpstr>Design from Summer 2013</vt:lpstr>
      <vt:lpstr>Flocculator Design</vt:lpstr>
      <vt:lpstr>3D Model</vt:lpstr>
      <vt:lpstr>Base and Structure</vt:lpstr>
      <vt:lpstr>Drilling PVC/Metal</vt:lpstr>
      <vt:lpstr>Flexible Tubing</vt:lpstr>
      <vt:lpstr>Assembling the Flocculator</vt:lpstr>
      <vt:lpstr>Current Flocculator</vt:lpstr>
      <vt:lpstr>Additional Assembly </vt:lpstr>
      <vt:lpstr>Current Problems</vt:lpstr>
      <vt:lpstr>Future Work</vt:lpstr>
      <vt:lpstr>Future Experiments</vt:lpstr>
      <vt:lpstr>Potential Conclusions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Turbulent Tube Flocculator</dc:title>
  <dc:creator>Agua Clara</dc:creator>
  <cp:lastModifiedBy>ceeadmin</cp:lastModifiedBy>
  <cp:revision>22</cp:revision>
  <dcterms:modified xsi:type="dcterms:W3CDTF">2013-12-14T19:30:33Z</dcterms:modified>
</cp:coreProperties>
</file>