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5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14846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Felice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Mingze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introduction: make changes to apparatus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Mingze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add slider adjustable and also more stable ziptie, 60 degree mathcad check correct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Mingze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add air release, before swat get air out of it, keep particle stays settle and keep air bubble from coming into turbidity meter, constant head tank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Mingze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90 degree pipe into pic, adjustable height meet flow rate we want, tube is flexible, free fall right means difference between tee and tank, determine flow rate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Mingze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picture, detail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William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Felice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Felice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560"/>
              </a:spcBef>
              <a:buNone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Felice</a:t>
            </a:r>
          </a:p>
          <a:p>
            <a:pPr marL="914400" lvl="1" indent="-4191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system performance</a:t>
            </a:r>
          </a:p>
          <a:p>
            <a:pPr marL="914400" lvl="1" indent="-4191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with range of influent turbidities and coagulant doses. </a:t>
            </a:r>
          </a:p>
          <a:p>
            <a:pPr marL="914400" lvl="1" indent="-4191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Vary capture velocity in tube settler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Felice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Felice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matches the water temperature to the air temperature in the room to prevent density currents in the tube settler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00" cy="9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099" cy="63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49" name="Shape 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04389"/>
            <a:ext cx="2819400" cy="8387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i.com/white-paper/3782/en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ctrTitle"/>
          </p:nvPr>
        </p:nvSpPr>
        <p:spPr>
          <a:xfrm>
            <a:off x="2394850" y="1390900"/>
            <a:ext cx="5878799" cy="1470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5000" b="1">
                <a:latin typeface="Calibri"/>
                <a:ea typeface="Calibri"/>
                <a:cs typeface="Calibri"/>
                <a:sym typeface="Calibri"/>
              </a:rPr>
              <a:t>Turbulent Tube Flocculator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subTitle" idx="1"/>
          </p:nvPr>
        </p:nvSpPr>
        <p:spPr>
          <a:xfrm>
            <a:off x="-957750" y="5365625"/>
            <a:ext cx="7883399" cy="1143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b="1">
                <a:latin typeface="Calibri"/>
                <a:ea typeface="Calibri"/>
                <a:cs typeface="Calibri"/>
                <a:sym typeface="Calibri"/>
              </a:rPr>
              <a:t>Felice Chan, Mingze Niu, William Pennock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12" y="113712"/>
            <a:ext cx="9053575" cy="663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Apparatus Changes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729475"/>
            <a:ext cx="6375399" cy="477519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1498600" y="17294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445325" y="1525325"/>
            <a:ext cx="8078400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Need to keep SWaT at constant 60 degrees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SWaT Updates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450" y="2641150"/>
            <a:ext cx="2962675" cy="396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 rotWithShape="1">
          <a:blip r:embed="rId4">
            <a:alphaModFix/>
          </a:blip>
          <a:srcRect l="23605" t="15058" b="12889"/>
          <a:stretch/>
        </p:blipFill>
        <p:spPr>
          <a:xfrm>
            <a:off x="1117925" y="2641150"/>
            <a:ext cx="3151461" cy="396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1290575" y="2235975"/>
            <a:ext cx="2115899" cy="32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/>
              <a:t>Before: 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5569775" y="2235975"/>
            <a:ext cx="2115899" cy="32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/>
              <a:t>After: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Air Release</a:t>
            </a:r>
          </a:p>
        </p:txBody>
      </p:sp>
      <p:pic>
        <p:nvPicPr>
          <p:cNvPr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425" y="1668075"/>
            <a:ext cx="3724275" cy="4981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Shape 153"/>
          <p:cNvCxnSpPr/>
          <p:nvPr/>
        </p:nvCxnSpPr>
        <p:spPr>
          <a:xfrm>
            <a:off x="1695750" y="2971300"/>
            <a:ext cx="3466500" cy="0"/>
          </a:xfrm>
          <a:prstGeom prst="straightConnector1">
            <a:avLst/>
          </a:prstGeom>
          <a:noFill/>
          <a:ln w="76200" cap="flat">
            <a:solidFill>
              <a:srgbClr val="FFD966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54" name="Shape 154"/>
          <p:cNvCxnSpPr/>
          <p:nvPr/>
        </p:nvCxnSpPr>
        <p:spPr>
          <a:xfrm>
            <a:off x="1608050" y="5824900"/>
            <a:ext cx="3466500" cy="0"/>
          </a:xfrm>
          <a:prstGeom prst="straightConnector1">
            <a:avLst/>
          </a:prstGeom>
          <a:noFill/>
          <a:ln w="76200" cap="flat">
            <a:solidFill>
              <a:srgbClr val="FFD966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55" name="Shape 155"/>
          <p:cNvCxnSpPr/>
          <p:nvPr/>
        </p:nvCxnSpPr>
        <p:spPr>
          <a:xfrm>
            <a:off x="4531975" y="3031325"/>
            <a:ext cx="0" cy="2776200"/>
          </a:xfrm>
          <a:prstGeom prst="straightConnector1">
            <a:avLst/>
          </a:prstGeom>
          <a:noFill/>
          <a:ln w="19050" cap="flat">
            <a:solidFill>
              <a:srgbClr val="FFD966"/>
            </a:solidFill>
            <a:prstDash val="solid"/>
            <a:round/>
            <a:headEnd type="stealth" w="lg" len="lg"/>
            <a:tailEnd type="stealth" w="lg" len="lg"/>
          </a:ln>
        </p:spPr>
      </p:cxnSp>
      <p:sp>
        <p:nvSpPr>
          <p:cNvPr id="156" name="Shape 156"/>
          <p:cNvSpPr txBox="1"/>
          <p:nvPr/>
        </p:nvSpPr>
        <p:spPr>
          <a:xfrm>
            <a:off x="4772100" y="3271425"/>
            <a:ext cx="2926199" cy="88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200"/>
              <a:t>Minimum height of air release = height of water in constant head tank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032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Effluent Drain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93250"/>
            <a:ext cx="9143999" cy="4147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Effluent Drain</a:t>
            </a: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7212" y="1685650"/>
            <a:ext cx="6589575" cy="494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0" y="5588050"/>
            <a:ext cx="9144000" cy="816599"/>
          </a:xfrm>
          <a:prstGeom prst="homePlate">
            <a:avLst>
              <a:gd name="adj" fmla="val 50000"/>
            </a:avLst>
          </a:prstGeom>
          <a:solidFill>
            <a:srgbClr val="3C78D8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590950" y="175645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Background 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Previous Work and Semester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Apparatus Updates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FFFFFF"/>
              </a:buClr>
              <a:buSzPct val="100000"/>
              <a:buFont typeface="Noto Symbol"/>
              <a:buChar char="➢"/>
            </a:pPr>
            <a:r>
              <a:rPr lang="en" sz="3600">
                <a:solidFill>
                  <a:srgbClr val="FFFFFF"/>
                </a:solidFill>
              </a:rPr>
              <a:t>Future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" sz="3000"/>
              <a:t>PID Control System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2400">
                <a:solidFill>
                  <a:schemeClr val="dk1"/>
                </a:solidFill>
              </a:rPr>
              <a:t>Improve the PID control for influent turbidity </a:t>
            </a:r>
          </a:p>
        </p:txBody>
      </p:sp>
      <p:pic>
        <p:nvPicPr>
          <p:cNvPr id="182" name="Shape 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750" y="2736325"/>
            <a:ext cx="7302500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3238725" y="6353600"/>
            <a:ext cx="3000000" cy="31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http://www.ni.com/white-paper/3782/en/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000"/>
              <a:t>Vary: 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000">
                <a:solidFill>
                  <a:schemeClr val="dk1"/>
                </a:solidFill>
              </a:rPr>
              <a:t>Influent turbidity: 5, 15, 50, 150, 500 NTU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000"/>
              <a:t>Coagulant dose: Varies by turbidity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000">
                <a:solidFill>
                  <a:schemeClr val="dk1"/>
                </a:solidFill>
              </a:rPr>
              <a:t>Capture velocity: 0.06, 0.12, 0.25, 0.5, 1.0 mm/s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Experiments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Questions?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900" y="2187700"/>
            <a:ext cx="6350000" cy="360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0" y="1832650"/>
            <a:ext cx="9144000" cy="816599"/>
          </a:xfrm>
          <a:prstGeom prst="homePlate">
            <a:avLst>
              <a:gd name="adj" fmla="val 50000"/>
            </a:avLst>
          </a:prstGeom>
          <a:solidFill>
            <a:srgbClr val="3C78D8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590950" y="175645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rgbClr val="FFFFFF"/>
              </a:buClr>
              <a:buSzPct val="100000"/>
              <a:buFont typeface="Noto Symbol"/>
              <a:buChar char="➢"/>
            </a:pPr>
            <a:r>
              <a:rPr lang="en" sz="3600">
                <a:solidFill>
                  <a:srgbClr val="FFFFFF"/>
                </a:solidFill>
              </a:rPr>
              <a:t>Background </a:t>
            </a:r>
          </a:p>
          <a:p>
            <a:pPr mar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600"/>
              <a:t>Previous Work and Semester Goals</a:t>
            </a:r>
          </a:p>
          <a:p>
            <a:pPr mar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600"/>
              <a:t>Apparatus Updates</a:t>
            </a:r>
          </a:p>
          <a:p>
            <a:pPr mar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600"/>
              <a:t>Future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Background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8275" y="1648875"/>
            <a:ext cx="6267450" cy="493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Background</a:t>
            </a: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4225" y="1767800"/>
            <a:ext cx="4552950" cy="9048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/>
          <p:nvPr/>
        </p:nvSpPr>
        <p:spPr>
          <a:xfrm>
            <a:off x="4245000" y="2997225"/>
            <a:ext cx="653999" cy="159569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/>
          <p:nvPr/>
        </p:nvSpPr>
        <p:spPr>
          <a:xfrm>
            <a:off x="4899000" y="3568512"/>
            <a:ext cx="3643774" cy="4531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Turbulence</a:t>
            </a:r>
          </a:p>
        </p:txBody>
      </p:sp>
      <p:pic>
        <p:nvPicPr>
          <p:cNvPr id="86" name="Shape 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6475" y="5157175"/>
            <a:ext cx="4591050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>
            <a:off x="0" y="3020700"/>
            <a:ext cx="9144000" cy="816599"/>
          </a:xfrm>
          <a:prstGeom prst="homePlate">
            <a:avLst>
              <a:gd name="adj" fmla="val 50000"/>
            </a:avLst>
          </a:prstGeom>
          <a:solidFill>
            <a:srgbClr val="3C78D8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590950" y="175645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Background 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FFFFFF"/>
              </a:buClr>
              <a:buSzPct val="100000"/>
              <a:buFont typeface="Noto Symbol"/>
              <a:buChar char="➢"/>
            </a:pPr>
            <a:r>
              <a:rPr lang="en" sz="3600">
                <a:solidFill>
                  <a:srgbClr val="FFFFFF"/>
                </a:solidFill>
              </a:rPr>
              <a:t>Previous Work and Semester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600"/>
              <a:t>Apparatus Updates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" sz="3600"/>
              <a:t>Future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37880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 u="sng">
                <a:latin typeface="Calibri"/>
                <a:ea typeface="Calibri"/>
                <a:cs typeface="Calibri"/>
                <a:sym typeface="Calibri"/>
              </a:rPr>
              <a:t>Summer 2013</a:t>
            </a: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: Designed Flocculator 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 u="sng">
                <a:latin typeface="Calibri"/>
                <a:ea typeface="Calibri"/>
                <a:cs typeface="Calibri"/>
                <a:sym typeface="Calibri"/>
              </a:rPr>
              <a:t>Fall 2013</a:t>
            </a: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: Construction of Flocculator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 u="sng">
                <a:latin typeface="Calibri"/>
                <a:ea typeface="Calibri"/>
                <a:cs typeface="Calibri"/>
                <a:sym typeface="Calibri"/>
              </a:rPr>
              <a:t>Spring/Summer 2014</a:t>
            </a: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: Modifications to apparatus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Previous Teams</a:t>
            </a:r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7725" y="1694575"/>
            <a:ext cx="3401324" cy="455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73925" y="3094825"/>
            <a:ext cx="4550100" cy="2874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Modify apparatus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Improve method file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Experiments!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Semester Goals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9700" y="2111800"/>
            <a:ext cx="2895600" cy="38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5649700" y="6096000"/>
            <a:ext cx="3265800" cy="34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Figure : Flocculator from Spring 2014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0" y="4326275"/>
            <a:ext cx="9144000" cy="816599"/>
          </a:xfrm>
          <a:prstGeom prst="homePlate">
            <a:avLst>
              <a:gd name="adj" fmla="val 50000"/>
            </a:avLst>
          </a:prstGeom>
          <a:solidFill>
            <a:srgbClr val="3C78D8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590950" y="175645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Background 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Previous Work and Semester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FFFFFF"/>
              </a:buClr>
              <a:buSzPct val="100000"/>
              <a:buFont typeface="Noto Symbol"/>
              <a:buChar char="➢"/>
            </a:pPr>
            <a:r>
              <a:rPr lang="en" sz="3600">
                <a:solidFill>
                  <a:srgbClr val="FFFFFF"/>
                </a:solidFill>
              </a:rPr>
              <a:t>Apparatus Updates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600"/>
          </a:p>
          <a:p>
            <a:pPr marL="457200" lvl="0" indent="-457200" rtl="0">
              <a:spcBef>
                <a:spcPts val="0"/>
              </a:spcBef>
              <a:buClr>
                <a:srgbClr val="000000"/>
              </a:buClr>
              <a:buSzPct val="100000"/>
              <a:buFont typeface="Noto Symbol"/>
              <a:buChar char="➢"/>
            </a:pPr>
            <a:r>
              <a:rPr lang="en" sz="3600"/>
              <a:t>Future Goals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50" y="4071387"/>
            <a:ext cx="4135150" cy="260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Incorporated “Water Temperature-Depth Control” function into method file.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 b="1">
                <a:latin typeface="Calibri"/>
                <a:ea typeface="Calibri"/>
                <a:cs typeface="Calibri"/>
                <a:sym typeface="Calibri"/>
              </a:rPr>
              <a:t>Monitors</a:t>
            </a: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 temperature and depth of water in head tank in one state. 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" sz="3000" b="1">
                <a:latin typeface="Calibri"/>
                <a:ea typeface="Calibri"/>
                <a:cs typeface="Calibri"/>
                <a:sym typeface="Calibri"/>
              </a:rPr>
              <a:t>Matches</a:t>
            </a: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 water temperature to air temperature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Process Controller Updates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7200" y="3889925"/>
            <a:ext cx="3586799" cy="296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On-screen Show (4:3)</PresentationFormat>
  <Paragraphs>92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AguaClara English</vt:lpstr>
      <vt:lpstr>Turbulent Tube Flocculator</vt:lpstr>
      <vt:lpstr>PowerPoint Presentation</vt:lpstr>
      <vt:lpstr>Background</vt:lpstr>
      <vt:lpstr>Background</vt:lpstr>
      <vt:lpstr>PowerPoint Presentation</vt:lpstr>
      <vt:lpstr>Previous Teams</vt:lpstr>
      <vt:lpstr>Semester Goals</vt:lpstr>
      <vt:lpstr>PowerPoint Presentation</vt:lpstr>
      <vt:lpstr>Process Controller Updates</vt:lpstr>
      <vt:lpstr>PowerPoint Presentation</vt:lpstr>
      <vt:lpstr>Apparatus Changes</vt:lpstr>
      <vt:lpstr>SWaT Updates</vt:lpstr>
      <vt:lpstr>Air Release</vt:lpstr>
      <vt:lpstr>Effluent Drain</vt:lpstr>
      <vt:lpstr>Effluent Drain</vt:lpstr>
      <vt:lpstr>PowerPoint Presentation</vt:lpstr>
      <vt:lpstr>PID Control System</vt:lpstr>
      <vt:lpstr>Experiments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Turbulent Tube Flocculator</dc:title>
  <dc:creator>Felice</dc:creator>
  <cp:lastModifiedBy>Felice</cp:lastModifiedBy>
  <cp:revision>1</cp:revision>
  <dcterms:modified xsi:type="dcterms:W3CDTF">2014-10-27T19:59:27Z</dcterms:modified>
</cp:coreProperties>
</file>