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5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148463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Felice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Mingze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introduction: make changes to apparatus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Mingze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add slider adjustable and also more stable ziptie, 60 degree mathcad check correct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Mingze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add air release, before swat get air out of it, keep particle stays settle and keep air bubble from coming into turbidity meter, constant head tank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Mingze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90 degree pipe into pic, adjustable height meet flow rate we want, tube is flexible, free fall right means difference between tee and tank, determine flow rate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Mingze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picture, detail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William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William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William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William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William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William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William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Felice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Felice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560"/>
              </a:spcBef>
              <a:buNone/>
            </a:pPr>
            <a:r>
              <a:rPr lang="e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Felice</a:t>
            </a:r>
          </a:p>
          <a:p>
            <a:pPr marL="914400" lvl="1" indent="-419100" rtl="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system performance</a:t>
            </a:r>
          </a:p>
          <a:p>
            <a:pPr marL="914400" lvl="1" indent="-419100" rtl="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with range of influent turbidities and coagulant doses. </a:t>
            </a:r>
          </a:p>
          <a:p>
            <a:pPr marL="914400" lvl="1" indent="-419100" rtl="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Vary capture velocity in tube settler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Felice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Felice</a:t>
            </a:r>
          </a:p>
          <a:p>
            <a:pPr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matches the water temperature to the air temperature in the room to prevent density currents in the tube settler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hape 13"/>
          <p:cNvGrpSpPr/>
          <p:nvPr/>
        </p:nvGrpSpPr>
        <p:grpSpPr>
          <a:xfrm>
            <a:off x="0" y="0"/>
            <a:ext cx="9048750" cy="6667499"/>
            <a:chOff x="0" y="0"/>
            <a:chExt cx="5700" cy="4199"/>
          </a:xfrm>
        </p:grpSpPr>
        <p:pic>
          <p:nvPicPr>
            <p:cNvPr id="14" name="Shape 14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5700" cy="4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Shape 1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031" y="3215"/>
              <a:ext cx="299" cy="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Shape 1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91" y="3552"/>
              <a:ext cx="299" cy="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3352800" y="5029200"/>
            <a:ext cx="3962399" cy="114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6781800" y="6248400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1371600" y="112077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pic>
        <p:nvPicPr>
          <p:cNvPr id="21" name="Shape 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588" y="5876925"/>
            <a:ext cx="9145500" cy="98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Shape 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87487" y="0"/>
            <a:ext cx="3856500" cy="114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2667000" y="228600"/>
            <a:ext cx="6248399" cy="114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34" name="Shape 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04389"/>
            <a:ext cx="2819400" cy="83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819400" y="274637"/>
            <a:ext cx="5867400" cy="114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099" cy="63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099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49" name="Shape 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04389"/>
            <a:ext cx="2819400" cy="83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04389"/>
            <a:ext cx="2819400" cy="83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04389"/>
            <a:ext cx="2819400" cy="83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w="762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Shape 1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0" y="304389"/>
            <a:ext cx="2819400" cy="83879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i.com/white-paper/3782/en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2394850" y="1390900"/>
            <a:ext cx="5878799" cy="147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5000" b="1">
                <a:latin typeface="Calibri"/>
                <a:ea typeface="Calibri"/>
                <a:cs typeface="Calibri"/>
                <a:sym typeface="Calibri"/>
              </a:rPr>
              <a:t>Turbulent Tube Flocculator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-957750" y="5365625"/>
            <a:ext cx="7883399" cy="1143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 b="1">
                <a:latin typeface="Calibri"/>
                <a:ea typeface="Calibri"/>
                <a:cs typeface="Calibri"/>
                <a:sym typeface="Calibri"/>
              </a:rPr>
              <a:t>Felice Chan, Mingze Niu, William Pennock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12" y="113712"/>
            <a:ext cx="9053575" cy="663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Apparatus Changes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729475"/>
            <a:ext cx="6375399" cy="477519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/>
          <p:nvPr/>
        </p:nvSpPr>
        <p:spPr>
          <a:xfrm>
            <a:off x="1498600" y="172947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445325" y="1525325"/>
            <a:ext cx="8078400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Need to keep SWaT at constant 60 degrees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Calibri"/>
                <a:ea typeface="Calibri"/>
                <a:cs typeface="Calibri"/>
                <a:sym typeface="Calibri"/>
              </a:rPr>
              <a:t>SWaT Updates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3450" y="2641150"/>
            <a:ext cx="2962675" cy="396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4">
            <a:alphaModFix/>
          </a:blip>
          <a:srcRect l="23605" t="15058" b="12889"/>
          <a:stretch/>
        </p:blipFill>
        <p:spPr>
          <a:xfrm>
            <a:off x="1117925" y="2641150"/>
            <a:ext cx="3151461" cy="396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1290575" y="2235975"/>
            <a:ext cx="2115899" cy="32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b="1"/>
              <a:t>Before: 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5569775" y="2235975"/>
            <a:ext cx="2115899" cy="32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After: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Calibri"/>
                <a:ea typeface="Calibri"/>
                <a:cs typeface="Calibri"/>
                <a:sym typeface="Calibri"/>
              </a:rPr>
              <a:t>Air Release</a:t>
            </a:r>
          </a:p>
        </p:txBody>
      </p:sp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425" y="1668075"/>
            <a:ext cx="3724275" cy="49815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3" name="Shape 153"/>
          <p:cNvCxnSpPr/>
          <p:nvPr/>
        </p:nvCxnSpPr>
        <p:spPr>
          <a:xfrm>
            <a:off x="1695750" y="2971300"/>
            <a:ext cx="3466500" cy="0"/>
          </a:xfrm>
          <a:prstGeom prst="straightConnector1">
            <a:avLst/>
          </a:prstGeom>
          <a:noFill/>
          <a:ln w="76200" cap="flat">
            <a:solidFill>
              <a:srgbClr val="FFD966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54" name="Shape 154"/>
          <p:cNvCxnSpPr/>
          <p:nvPr/>
        </p:nvCxnSpPr>
        <p:spPr>
          <a:xfrm>
            <a:off x="1608050" y="5824900"/>
            <a:ext cx="3466500" cy="0"/>
          </a:xfrm>
          <a:prstGeom prst="straightConnector1">
            <a:avLst/>
          </a:prstGeom>
          <a:noFill/>
          <a:ln w="76200" cap="flat">
            <a:solidFill>
              <a:srgbClr val="FFD966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55" name="Shape 155"/>
          <p:cNvCxnSpPr/>
          <p:nvPr/>
        </p:nvCxnSpPr>
        <p:spPr>
          <a:xfrm>
            <a:off x="4531975" y="3031325"/>
            <a:ext cx="0" cy="2776200"/>
          </a:xfrm>
          <a:prstGeom prst="straightConnector1">
            <a:avLst/>
          </a:prstGeom>
          <a:noFill/>
          <a:ln w="19050" cap="flat">
            <a:solidFill>
              <a:srgbClr val="FFD966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156" name="Shape 156"/>
          <p:cNvSpPr txBox="1"/>
          <p:nvPr/>
        </p:nvSpPr>
        <p:spPr>
          <a:xfrm>
            <a:off x="4772100" y="3271425"/>
            <a:ext cx="2926199" cy="88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200"/>
              <a:t>Minimum height of air release = height of water in constant head tank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03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Effluent Drain</a:t>
            </a:r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93250"/>
            <a:ext cx="9143999" cy="4147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Effluent Drain</a:t>
            </a:r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7212" y="1685650"/>
            <a:ext cx="6589575" cy="494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/>
        </p:nvSpPr>
        <p:spPr>
          <a:xfrm>
            <a:off x="0" y="5588050"/>
            <a:ext cx="9144000" cy="816599"/>
          </a:xfrm>
          <a:prstGeom prst="homePlate">
            <a:avLst>
              <a:gd name="adj" fmla="val 50000"/>
            </a:avLst>
          </a:pr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590950" y="175645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Noto Symbol"/>
              <a:buChar char="➢"/>
            </a:pPr>
            <a:r>
              <a:rPr lang="en" sz="3600"/>
              <a:t>Background 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Noto Symbol"/>
              <a:buChar char="➢"/>
            </a:pPr>
            <a:r>
              <a:rPr lang="en" sz="3600"/>
              <a:t>Previous Work and Semester Goals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Noto Symbol"/>
              <a:buChar char="➢"/>
            </a:pPr>
            <a:r>
              <a:rPr lang="en" sz="3600"/>
              <a:t>Apparatus Updates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rgbClr val="FFFFFF"/>
              </a:buClr>
              <a:buSzPct val="100000"/>
              <a:buFont typeface="Noto Symbol"/>
              <a:buChar char="➢"/>
            </a:pPr>
            <a:r>
              <a:rPr lang="en" sz="3600">
                <a:solidFill>
                  <a:srgbClr val="FFFFFF"/>
                </a:solidFill>
              </a:rPr>
              <a:t>Future Goals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n" sz="3000"/>
              <a:t>PID Control System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2400">
                <a:solidFill>
                  <a:schemeClr val="dk1"/>
                </a:solidFill>
              </a:rPr>
              <a:t>Improve the PID control for influent turbidity </a:t>
            </a:r>
          </a:p>
        </p:txBody>
      </p:sp>
      <p:pic>
        <p:nvPicPr>
          <p:cNvPr id="182" name="Shape 1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0750" y="2736325"/>
            <a:ext cx="7302500" cy="35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/>
          <p:nvPr/>
        </p:nvSpPr>
        <p:spPr>
          <a:xfrm>
            <a:off x="3238725" y="6353600"/>
            <a:ext cx="3000000" cy="31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http://www.ni.com/white-paper/3782/en/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3000"/>
              <a:t>Vary: </a:t>
            </a:r>
          </a:p>
          <a:p>
            <a:pPr marL="914400" lvl="1" indent="-4191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3000">
                <a:solidFill>
                  <a:schemeClr val="dk1"/>
                </a:solidFill>
              </a:rPr>
              <a:t>Influent turbidity: 5, 15, 50, 150, 500 NTU</a:t>
            </a:r>
          </a:p>
          <a:p>
            <a:pPr marL="914400" lvl="1" indent="-4191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3000"/>
              <a:t>Coagulant dose: Varies by turbidity</a:t>
            </a:r>
          </a:p>
          <a:p>
            <a:pPr marL="914400" lvl="1" indent="-4191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3000">
                <a:solidFill>
                  <a:schemeClr val="dk1"/>
                </a:solidFill>
              </a:rPr>
              <a:t>Capture velocity: 0.06, 0.12, 0.25, 0.5, 1.0 mm/s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Experiments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Questions?</a:t>
            </a:r>
          </a:p>
        </p:txBody>
      </p:sp>
      <p:pic>
        <p:nvPicPr>
          <p:cNvPr id="195" name="Shape 1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8900" y="2187700"/>
            <a:ext cx="6350000" cy="360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0" y="1832650"/>
            <a:ext cx="9144000" cy="816599"/>
          </a:xfrm>
          <a:prstGeom prst="homePlate">
            <a:avLst>
              <a:gd name="adj" fmla="val 50000"/>
            </a:avLst>
          </a:pr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590950" y="175645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rgbClr val="FFFFFF"/>
              </a:buClr>
              <a:buSzPct val="100000"/>
              <a:buFont typeface="Noto Symbol"/>
              <a:buChar char="➢"/>
            </a:pPr>
            <a:r>
              <a:rPr lang="en" sz="3600">
                <a:solidFill>
                  <a:srgbClr val="FFFFFF"/>
                </a:solidFill>
              </a:rPr>
              <a:t>Background </a:t>
            </a:r>
          </a:p>
          <a:p>
            <a:pPr mar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3600"/>
              <a:t>Previous Work and Semester Goals</a:t>
            </a:r>
          </a:p>
          <a:p>
            <a:pPr mar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3600"/>
              <a:t>Apparatus Updates</a:t>
            </a:r>
          </a:p>
          <a:p>
            <a:pPr mar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3600"/>
              <a:t>Future Goals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Background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8275" y="1648875"/>
            <a:ext cx="6267450" cy="493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Background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4225" y="1767800"/>
            <a:ext cx="4552950" cy="90487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/>
          <p:nvPr/>
        </p:nvSpPr>
        <p:spPr>
          <a:xfrm>
            <a:off x="4245000" y="2997225"/>
            <a:ext cx="653999" cy="159569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4899000" y="3568512"/>
            <a:ext cx="3643774" cy="45312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b="0" i="0">
                <a:ln w="19050" cap="flat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lt2"/>
                </a:solidFill>
                <a:latin typeface="Arial"/>
              </a:rPr>
              <a:t>Turbulence</a:t>
            </a:r>
          </a:p>
        </p:txBody>
      </p:sp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6475" y="5157175"/>
            <a:ext cx="4591050" cy="131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/>
          <p:nvPr/>
        </p:nvSpPr>
        <p:spPr>
          <a:xfrm>
            <a:off x="0" y="3020700"/>
            <a:ext cx="9144000" cy="816599"/>
          </a:xfrm>
          <a:prstGeom prst="homePlate">
            <a:avLst>
              <a:gd name="adj" fmla="val 50000"/>
            </a:avLst>
          </a:pr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590950" y="175645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Noto Symbol"/>
              <a:buChar char="➢"/>
            </a:pPr>
            <a:r>
              <a:rPr lang="en" sz="3600"/>
              <a:t>Background 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rgbClr val="FFFFFF"/>
              </a:buClr>
              <a:buSzPct val="100000"/>
              <a:buFont typeface="Noto Symbol"/>
              <a:buChar char="➢"/>
            </a:pPr>
            <a:r>
              <a:rPr lang="en" sz="3600">
                <a:solidFill>
                  <a:srgbClr val="FFFFFF"/>
                </a:solidFill>
              </a:rPr>
              <a:t>Previous Work and Semester Goals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3600"/>
              <a:t>Apparatus Updates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" sz="3600"/>
              <a:t>Future Goals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37880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 u="sng">
                <a:latin typeface="Calibri"/>
                <a:ea typeface="Calibri"/>
                <a:cs typeface="Calibri"/>
                <a:sym typeface="Calibri"/>
              </a:rPr>
              <a:t>Summer 2013</a:t>
            </a: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: Designed Flocculator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 u="sng">
                <a:latin typeface="Calibri"/>
                <a:ea typeface="Calibri"/>
                <a:cs typeface="Calibri"/>
                <a:sym typeface="Calibri"/>
              </a:rPr>
              <a:t>Fall 2013</a:t>
            </a: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: Construction of Flocculator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 u="sng">
                <a:latin typeface="Calibri"/>
                <a:ea typeface="Calibri"/>
                <a:cs typeface="Calibri"/>
                <a:sym typeface="Calibri"/>
              </a:rPr>
              <a:t>Spring/Summer 2014</a:t>
            </a: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: Modifications to apparatus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Previous Teams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7725" y="1694575"/>
            <a:ext cx="3401324" cy="455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73925" y="3094825"/>
            <a:ext cx="4550100" cy="2874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Modify apparatus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Improve method file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Experiments!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>
                <a:latin typeface="Calibri"/>
                <a:ea typeface="Calibri"/>
                <a:cs typeface="Calibri"/>
                <a:sym typeface="Calibri"/>
              </a:rPr>
              <a:t>Semester Goals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9700" y="2111800"/>
            <a:ext cx="2895600" cy="3857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/>
        </p:nvSpPr>
        <p:spPr>
          <a:xfrm>
            <a:off x="5649700" y="6096000"/>
            <a:ext cx="3265800" cy="34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Figure : Flocculator from Spring 2014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/>
        </p:nvSpPr>
        <p:spPr>
          <a:xfrm>
            <a:off x="0" y="4326275"/>
            <a:ext cx="9144000" cy="816599"/>
          </a:xfrm>
          <a:prstGeom prst="homePlate">
            <a:avLst>
              <a:gd name="adj" fmla="val 50000"/>
            </a:avLst>
          </a:pr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590950" y="175645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Noto Symbol"/>
              <a:buChar char="➢"/>
            </a:pPr>
            <a:r>
              <a:rPr lang="en" sz="3600"/>
              <a:t>Background 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Noto Symbol"/>
              <a:buChar char="➢"/>
            </a:pPr>
            <a:r>
              <a:rPr lang="en" sz="3600"/>
              <a:t>Previous Work and Semester Goals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rgbClr val="FFFFFF"/>
              </a:buClr>
              <a:buSzPct val="100000"/>
              <a:buFont typeface="Noto Symbol"/>
              <a:buChar char="➢"/>
            </a:pPr>
            <a:r>
              <a:rPr lang="en" sz="3600">
                <a:solidFill>
                  <a:srgbClr val="FFFFFF"/>
                </a:solidFill>
              </a:rPr>
              <a:t>Apparatus Updates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Noto Symbol"/>
              <a:buChar char="➢"/>
            </a:pPr>
            <a:r>
              <a:rPr lang="en" sz="3600"/>
              <a:t>Future Goals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9150" y="4071387"/>
            <a:ext cx="4135150" cy="260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Incorporated “Water Temperature-Depth Control” function into method file.</a:t>
            </a:r>
          </a:p>
          <a:p>
            <a:pPr marL="914400" lvl="1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 b="1">
                <a:latin typeface="Calibri"/>
                <a:ea typeface="Calibri"/>
                <a:cs typeface="Calibri"/>
                <a:sym typeface="Calibri"/>
              </a:rPr>
              <a:t>Monitors</a:t>
            </a: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 temperature and depth of water in head tank in one state. </a:t>
            </a:r>
          </a:p>
          <a:p>
            <a:pPr marL="914400" lvl="1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" sz="3000" b="1">
                <a:latin typeface="Calibri"/>
                <a:ea typeface="Calibri"/>
                <a:cs typeface="Calibri"/>
                <a:sym typeface="Calibri"/>
              </a:rPr>
              <a:t>Matches</a:t>
            </a: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 water temperature to air temperature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Calibri"/>
                <a:ea typeface="Calibri"/>
                <a:cs typeface="Calibri"/>
                <a:sym typeface="Calibri"/>
              </a:rPr>
              <a:t>Process Controller Updates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7200" y="3889925"/>
            <a:ext cx="3586799" cy="296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</Words>
  <Application>Microsoft Office PowerPoint</Application>
  <PresentationFormat>On-screen Show (4:3)</PresentationFormat>
  <Paragraphs>92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AguaClara English</vt:lpstr>
      <vt:lpstr>Turbulent Tube Flocculator</vt:lpstr>
      <vt:lpstr>PowerPoint Presentation</vt:lpstr>
      <vt:lpstr>Background</vt:lpstr>
      <vt:lpstr>Background</vt:lpstr>
      <vt:lpstr>PowerPoint Presentation</vt:lpstr>
      <vt:lpstr>Previous Teams</vt:lpstr>
      <vt:lpstr>Semester Goals</vt:lpstr>
      <vt:lpstr>PowerPoint Presentation</vt:lpstr>
      <vt:lpstr>Process Controller Updates</vt:lpstr>
      <vt:lpstr>PowerPoint Presentation</vt:lpstr>
      <vt:lpstr>Apparatus Changes</vt:lpstr>
      <vt:lpstr>SWaT Updates</vt:lpstr>
      <vt:lpstr>Air Release</vt:lpstr>
      <vt:lpstr>Effluent Drain</vt:lpstr>
      <vt:lpstr>Effluent Drain</vt:lpstr>
      <vt:lpstr>PowerPoint Presentation</vt:lpstr>
      <vt:lpstr>PID Control System</vt:lpstr>
      <vt:lpstr>Experiments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Turbulent Tube Flocculator</dc:title>
  <dc:creator>Felice</dc:creator>
  <cp:lastModifiedBy>Felice</cp:lastModifiedBy>
  <cp:revision>1</cp:revision>
  <dcterms:modified xsi:type="dcterms:W3CDTF">2014-10-27T19:59:27Z</dcterms:modified>
</cp:coreProperties>
</file>