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475" r:id="rId2"/>
    <p:sldId id="491" r:id="rId3"/>
    <p:sldId id="478" r:id="rId4"/>
    <p:sldId id="514" r:id="rId5"/>
    <p:sldId id="515" r:id="rId6"/>
    <p:sldId id="516" r:id="rId7"/>
    <p:sldId id="517" r:id="rId8"/>
    <p:sldId id="518" r:id="rId9"/>
    <p:sldId id="519" r:id="rId10"/>
    <p:sldId id="520" r:id="rId11"/>
    <p:sldId id="521" r:id="rId12"/>
    <p:sldId id="522" r:id="rId13"/>
    <p:sldId id="523" r:id="rId14"/>
    <p:sldId id="524" r:id="rId15"/>
    <p:sldId id="525" r:id="rId16"/>
    <p:sldId id="526" r:id="rId17"/>
    <p:sldId id="527" r:id="rId18"/>
    <p:sldId id="528" r:id="rId19"/>
    <p:sldId id="529" r:id="rId20"/>
    <p:sldId id="530" r:id="rId21"/>
    <p:sldId id="476" r:id="rId2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25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charset="0"/>
              <a:buChar char="•"/>
            </a:pPr>
            <a:r>
              <a:rPr lang="en-US" sz="2600" dirty="0" smtClean="0"/>
              <a:t>Setup of the experiment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2600" dirty="0" smtClean="0"/>
              <a:t>Tests that we have run: results/discussion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2600" dirty="0" smtClean="0"/>
              <a:t>Combined all the results: energy dissipation rate vs. performance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91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possibility to scale it according to the needs in the field, having a clearer understanding behind the filtration process, especially what are the hydraulics characteristics if different sand grains are implemented, is an important step.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7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78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810000" y="5434012"/>
            <a:ext cx="2971800" cy="1423988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Weiling Xu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Xiao Cui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219200" y="990600"/>
            <a:ext cx="7772400" cy="1470025"/>
          </a:xfrm>
        </p:spPr>
        <p:txBody>
          <a:bodyPr/>
          <a:lstStyle/>
          <a:p>
            <a:pPr algn="r"/>
            <a:r>
              <a:rPr lang="en-US" sz="4400" dirty="0" err="1" smtClean="0">
                <a:solidFill>
                  <a:schemeClr val="accent1">
                    <a:lumMod val="75000"/>
                  </a:schemeClr>
                </a:solidFill>
              </a:rPr>
              <a:t>Floc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</a:rPr>
              <a:t> Filtration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Flow Calibration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Results </a:t>
            </a:r>
            <a:r>
              <a:rPr lang="zh-CN" altLang="en-US" dirty="0"/>
              <a:t> </a:t>
            </a:r>
            <a:r>
              <a:rPr lang="en-US" altLang="zh-CN" dirty="0" smtClean="0"/>
              <a:t>(BAD ones)</a:t>
            </a: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3) </a:t>
            </a:r>
            <a:r>
              <a:rPr lang="en-US" sz="2400" dirty="0" err="1"/>
              <a:t>Headloss</a:t>
            </a:r>
            <a:r>
              <a:rPr lang="en-US" sz="2400" dirty="0"/>
              <a:t> for both columns with Vibrator only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73" y="2819400"/>
            <a:ext cx="7777854" cy="246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4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Flow Calibration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Results </a:t>
            </a:r>
            <a:r>
              <a:rPr lang="zh-CN" altLang="en-US" dirty="0"/>
              <a:t> </a:t>
            </a:r>
            <a:r>
              <a:rPr lang="en-US" altLang="zh-CN" dirty="0" smtClean="0"/>
              <a:t>(BAD ones)</a:t>
            </a: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4</a:t>
            </a:r>
            <a:r>
              <a:rPr lang="en-US" sz="2400" dirty="0"/>
              <a:t>) </a:t>
            </a:r>
            <a:r>
              <a:rPr lang="en-US" sz="2400" dirty="0" err="1"/>
              <a:t>Headloss</a:t>
            </a:r>
            <a:r>
              <a:rPr lang="en-US" sz="2400" dirty="0"/>
              <a:t> for both columns without Tapping or Addition of sands</a:t>
            </a:r>
            <a:endParaRPr 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399" y="3124200"/>
            <a:ext cx="6248401" cy="235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20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Flow Calibration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Results </a:t>
            </a:r>
            <a:r>
              <a:rPr lang="zh-CN" altLang="en-US" dirty="0"/>
              <a:t> </a:t>
            </a:r>
            <a:r>
              <a:rPr lang="en-US" altLang="zh-CN" dirty="0" smtClean="0"/>
              <a:t>(BAD ones)</a:t>
            </a: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5</a:t>
            </a:r>
            <a:r>
              <a:rPr lang="en-US" sz="2400" dirty="0"/>
              <a:t>) </a:t>
            </a:r>
            <a:r>
              <a:rPr lang="en-US" sz="2400" dirty="0" err="1"/>
              <a:t>Headloss</a:t>
            </a:r>
            <a:r>
              <a:rPr lang="en-US" sz="2400" dirty="0"/>
              <a:t> for both columns with Backwash and without Addition of Sands (1 inlet, 1 pump head)</a:t>
            </a:r>
            <a:endParaRPr 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639" y="3364173"/>
            <a:ext cx="5790722" cy="198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Flow Calibration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Results </a:t>
            </a:r>
            <a:r>
              <a:rPr lang="zh-CN" altLang="en-US" dirty="0"/>
              <a:t> </a:t>
            </a:r>
            <a:r>
              <a:rPr lang="en-US" altLang="zh-CN" dirty="0" smtClean="0"/>
              <a:t>(BAD ones)</a:t>
            </a: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6</a:t>
            </a:r>
            <a:r>
              <a:rPr lang="en-US" sz="2400" dirty="0"/>
              <a:t>) </a:t>
            </a:r>
            <a:r>
              <a:rPr lang="en-US" sz="2400" dirty="0" err="1"/>
              <a:t>Headloss</a:t>
            </a:r>
            <a:r>
              <a:rPr lang="en-US" sz="2400" dirty="0"/>
              <a:t> for both columns with Backwash and Addition of Sands (1 inlet, 1 pump head)</a:t>
            </a:r>
            <a:endParaRPr 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200400"/>
            <a:ext cx="5541908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47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Flow Calibration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Results (GOOD </a:t>
            </a:r>
            <a:r>
              <a:rPr lang="en-US" altLang="zh-CN" dirty="0" smtClean="0"/>
              <a:t>one!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sz="2000" dirty="0" err="1"/>
              <a:t>Headloss</a:t>
            </a:r>
            <a:r>
              <a:rPr lang="en-US" sz="2000" dirty="0"/>
              <a:t> for both columns with Backwash (1 inlet, 2 pump heads)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61" y="3200400"/>
            <a:ext cx="5343983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79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Free to Choose its own Path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r>
              <a:rPr lang="en-US" dirty="0" smtClean="0"/>
              <a:t>One inlet</a:t>
            </a:r>
          </a:p>
          <a:p>
            <a:r>
              <a:rPr lang="en-US" dirty="0" smtClean="0"/>
              <a:t>Same conditions in both filter columns</a:t>
            </a:r>
          </a:p>
          <a:p>
            <a:endParaRPr lang="en-US" dirty="0" smtClean="0"/>
          </a:p>
          <a:p>
            <a:r>
              <a:rPr lang="en-US" dirty="0" smtClean="0"/>
              <a:t>Expecting:</a:t>
            </a:r>
          </a:p>
          <a:p>
            <a:pPr lvl="1"/>
            <a:r>
              <a:rPr lang="en-US" dirty="0" smtClean="0"/>
              <a:t>Even flow distribution among the filter columns 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078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Free to Choose its own Path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trial with clay and alum 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0588"/>
            <a:ext cx="4648201" cy="34412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1" y="2505522"/>
            <a:ext cx="4369972" cy="336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94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Free to Choose its own Path 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13" y="2362200"/>
            <a:ext cx="4734296" cy="3505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396318"/>
            <a:ext cx="4511922" cy="3471081"/>
          </a:xfrm>
          <a:prstGeom prst="rect">
            <a:avLst/>
          </a:prstGeom>
        </p:spPr>
      </p:pic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trial with clay and alum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16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Free to Choose its own Path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86000"/>
            <a:ext cx="4528457" cy="3352800"/>
          </a:xfrm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286000"/>
            <a:ext cx="4326242" cy="3328235"/>
          </a:xfrm>
          <a:prstGeom prst="rect">
            <a:avLst/>
          </a:prstGeom>
        </p:spPr>
      </p:pic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457200" y="157003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trial with clay and alum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17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Free to Choose its own Path 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752586"/>
            <a:ext cx="8229600" cy="4525963"/>
          </a:xfrm>
        </p:spPr>
        <p:txBody>
          <a:bodyPr/>
          <a:lstStyle/>
          <a:p>
            <a:r>
              <a:rPr lang="en-US" dirty="0" smtClean="0"/>
              <a:t>Conclusion</a:t>
            </a:r>
          </a:p>
          <a:p>
            <a:pPr lvl="1"/>
            <a:r>
              <a:rPr lang="en-US" dirty="0"/>
              <a:t>Flow distribution may depend on whether the influent is up flow or down flow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Depth </a:t>
            </a:r>
            <a:r>
              <a:rPr lang="en-US" dirty="0"/>
              <a:t>filtration </a:t>
            </a:r>
            <a:r>
              <a:rPr lang="en-US" dirty="0" smtClean="0"/>
              <a:t>dominates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flow </a:t>
            </a:r>
            <a:r>
              <a:rPr lang="en-US" dirty="0" smtClean="0"/>
              <a:t>distribution </a:t>
            </a:r>
            <a:r>
              <a:rPr lang="en-US" dirty="0" err="1" smtClean="0"/>
              <a:t>proportionates</a:t>
            </a:r>
            <a:r>
              <a:rPr lang="en-US" dirty="0" smtClean="0"/>
              <a:t> </a:t>
            </a:r>
            <a:r>
              <a:rPr lang="en-US" dirty="0"/>
              <a:t>to the </a:t>
            </a:r>
            <a:r>
              <a:rPr lang="en-US" dirty="0" smtClean="0"/>
              <a:t>head loss </a:t>
            </a:r>
            <a:r>
              <a:rPr lang="en-US" dirty="0"/>
              <a:t>in the filter </a:t>
            </a:r>
            <a:r>
              <a:rPr lang="en-US" dirty="0" smtClean="0"/>
              <a:t>bed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6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Experimental Setup</a:t>
            </a:r>
          </a:p>
          <a:p>
            <a:r>
              <a:rPr lang="en-US" dirty="0" smtClean="0"/>
              <a:t>Equal Flow Calibration</a:t>
            </a:r>
          </a:p>
          <a:p>
            <a:r>
              <a:rPr lang="en-US" dirty="0" smtClean="0"/>
              <a:t>Flow Free to Choose its own Path</a:t>
            </a:r>
          </a:p>
          <a:p>
            <a:r>
              <a:rPr lang="en-US" dirty="0" smtClean="0"/>
              <a:t>Future work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77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r>
              <a:rPr lang="en-US" altLang="zh-CN" dirty="0" smtClean="0"/>
              <a:t>uture Work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experiments are needed </a:t>
            </a:r>
          </a:p>
          <a:p>
            <a:r>
              <a:rPr lang="en-US" dirty="0" smtClean="0"/>
              <a:t>Improve current setup</a:t>
            </a:r>
          </a:p>
          <a:p>
            <a:pPr lvl="1"/>
            <a:r>
              <a:rPr lang="en-US" dirty="0" smtClean="0"/>
              <a:t>Clay particles deposit before entering the filter columns </a:t>
            </a:r>
          </a:p>
          <a:p>
            <a:pPr lvl="1"/>
            <a:r>
              <a:rPr lang="en-US" dirty="0" smtClean="0"/>
              <a:t>Air </a:t>
            </a:r>
            <a:r>
              <a:rPr lang="en-US" dirty="0" smtClean="0"/>
              <a:t>trapped in the system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18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Questions???</a:t>
            </a:r>
            <a:endParaRPr lang="en-US" sz="44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5943600" cy="4682898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Upflow</a:t>
            </a:r>
            <a:r>
              <a:rPr lang="en-US" smtClean="0"/>
              <a:t> system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Goal:</a:t>
            </a:r>
          </a:p>
          <a:p>
            <a:r>
              <a:rPr lang="en-US" dirty="0" smtClean="0"/>
              <a:t>Understand the </a:t>
            </a:r>
            <a:r>
              <a:rPr lang="en-US" dirty="0"/>
              <a:t>filtration </a:t>
            </a:r>
            <a:r>
              <a:rPr lang="en-US" dirty="0" smtClean="0"/>
              <a:t>process</a:t>
            </a:r>
          </a:p>
          <a:p>
            <a:pPr marL="1028700" indent="-457200"/>
            <a:r>
              <a:rPr lang="en-US" dirty="0"/>
              <a:t>especially </a:t>
            </a:r>
            <a:r>
              <a:rPr lang="en-US" dirty="0" smtClean="0"/>
              <a:t>the </a:t>
            </a:r>
            <a:r>
              <a:rPr lang="en-US" dirty="0"/>
              <a:t>hydraulics characteristics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236"/>
          <p:cNvGrpSpPr>
            <a:grpSpLocks/>
          </p:cNvGrpSpPr>
          <p:nvPr/>
        </p:nvGrpSpPr>
        <p:grpSpPr bwMode="auto">
          <a:xfrm>
            <a:off x="6546533" y="2168008"/>
            <a:ext cx="2255005" cy="3106690"/>
            <a:chOff x="-144" y="912"/>
            <a:chExt cx="2640" cy="3264"/>
          </a:xfrm>
        </p:grpSpPr>
        <p:sp>
          <p:nvSpPr>
            <p:cNvPr id="7" name="Rectangle 32"/>
            <p:cNvSpPr/>
            <p:nvPr/>
          </p:nvSpPr>
          <p:spPr>
            <a:xfrm>
              <a:off x="2176" y="2340"/>
              <a:ext cx="320" cy="1824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169"/>
            <p:cNvSpPr>
              <a:spLocks noChangeArrowheads="1"/>
            </p:cNvSpPr>
            <p:nvPr/>
          </p:nvSpPr>
          <p:spPr bwMode="auto">
            <a:xfrm flipV="1">
              <a:off x="456" y="2736"/>
              <a:ext cx="833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1" name="Rectangle 169"/>
            <p:cNvSpPr>
              <a:spLocks noChangeArrowheads="1"/>
            </p:cNvSpPr>
            <p:nvPr/>
          </p:nvSpPr>
          <p:spPr bwMode="auto">
            <a:xfrm flipV="1">
              <a:off x="776" y="3411"/>
              <a:ext cx="521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 flipH="1">
              <a:off x="835" y="1583"/>
              <a:ext cx="39" cy="130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flipH="1">
              <a:off x="194" y="1595"/>
              <a:ext cx="40" cy="1537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 flipH="1">
              <a:off x="57" y="1586"/>
              <a:ext cx="38" cy="200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5" name="Rectangle 32"/>
            <p:cNvSpPr/>
            <p:nvPr/>
          </p:nvSpPr>
          <p:spPr>
            <a:xfrm>
              <a:off x="1296" y="1229"/>
              <a:ext cx="795" cy="1497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32"/>
            <p:cNvSpPr/>
            <p:nvPr/>
          </p:nvSpPr>
          <p:spPr>
            <a:xfrm>
              <a:off x="456" y="1427"/>
              <a:ext cx="520" cy="149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Rectangle 150"/>
            <p:cNvSpPr>
              <a:spLocks noChangeArrowheads="1"/>
            </p:cNvSpPr>
            <p:nvPr/>
          </p:nvSpPr>
          <p:spPr bwMode="auto">
            <a:xfrm>
              <a:off x="1298" y="2736"/>
              <a:ext cx="795" cy="1428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 flipH="1">
              <a:off x="-94" y="1595"/>
              <a:ext cx="38" cy="2449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9" name="Line 53"/>
            <p:cNvSpPr>
              <a:spLocks noChangeShapeType="1"/>
            </p:cNvSpPr>
            <p:nvPr/>
          </p:nvSpPr>
          <p:spPr bwMode="auto">
            <a:xfrm>
              <a:off x="2273" y="1173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54"/>
            <p:cNvSpPr>
              <a:spLocks noChangeShapeType="1"/>
            </p:cNvSpPr>
            <p:nvPr/>
          </p:nvSpPr>
          <p:spPr bwMode="auto">
            <a:xfrm>
              <a:off x="2326" y="1173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56"/>
            <p:cNvSpPr>
              <a:spLocks noChangeShapeType="1"/>
            </p:cNvSpPr>
            <p:nvPr/>
          </p:nvSpPr>
          <p:spPr bwMode="auto">
            <a:xfrm>
              <a:off x="2283" y="912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57"/>
            <p:cNvSpPr>
              <a:spLocks noChangeShapeType="1"/>
            </p:cNvSpPr>
            <p:nvPr/>
          </p:nvSpPr>
          <p:spPr bwMode="auto">
            <a:xfrm>
              <a:off x="2336" y="912"/>
              <a:ext cx="0" cy="1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55"/>
            <p:cNvSpPr>
              <a:spLocks noChangeArrowheads="1"/>
            </p:cNvSpPr>
            <p:nvPr/>
          </p:nvSpPr>
          <p:spPr bwMode="auto">
            <a:xfrm rot="5400000">
              <a:off x="2214" y="1040"/>
              <a:ext cx="170" cy="15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4" name="Line 58"/>
            <p:cNvSpPr>
              <a:spLocks noChangeShapeType="1"/>
            </p:cNvSpPr>
            <p:nvPr/>
          </p:nvSpPr>
          <p:spPr bwMode="auto">
            <a:xfrm rot="5400000" flipH="1">
              <a:off x="2299" y="1017"/>
              <a:ext cx="2" cy="1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59"/>
            <p:cNvSpPr>
              <a:spLocks noChangeShapeType="1"/>
            </p:cNvSpPr>
            <p:nvPr/>
          </p:nvSpPr>
          <p:spPr bwMode="auto">
            <a:xfrm rot="5400000" flipH="1">
              <a:off x="2298" y="1074"/>
              <a:ext cx="2" cy="1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Can 78"/>
            <p:cNvSpPr>
              <a:spLocks noChangeArrowheads="1"/>
            </p:cNvSpPr>
            <p:nvPr/>
          </p:nvSpPr>
          <p:spPr bwMode="auto">
            <a:xfrm rot="5400000">
              <a:off x="1659" y="2580"/>
              <a:ext cx="47" cy="772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7" name="Rectangle 32"/>
            <p:cNvSpPr/>
            <p:nvPr/>
          </p:nvSpPr>
          <p:spPr>
            <a:xfrm>
              <a:off x="-144" y="1229"/>
              <a:ext cx="600" cy="347"/>
            </a:xfrm>
            <a:prstGeom prst="rect">
              <a:avLst/>
            </a:prstGeom>
            <a:solidFill>
              <a:srgbClr val="B4B0EA"/>
            </a:solidFill>
            <a:ln>
              <a:solidFill>
                <a:srgbClr val="B4B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8" name="Straight Connector 4"/>
            <p:cNvCxnSpPr>
              <a:cxnSpLocks noChangeShapeType="1"/>
            </p:cNvCxnSpPr>
            <p:nvPr/>
          </p:nvCxnSpPr>
          <p:spPr bwMode="auto">
            <a:xfrm>
              <a:off x="-144" y="962"/>
              <a:ext cx="0" cy="624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" name="Straight Connector 6"/>
            <p:cNvCxnSpPr>
              <a:cxnSpLocks noChangeShapeType="1"/>
            </p:cNvCxnSpPr>
            <p:nvPr/>
          </p:nvCxnSpPr>
          <p:spPr bwMode="auto">
            <a:xfrm>
              <a:off x="456" y="962"/>
              <a:ext cx="0" cy="624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" name="Straight Connector 8"/>
            <p:cNvCxnSpPr>
              <a:cxnSpLocks noChangeShapeType="1"/>
            </p:cNvCxnSpPr>
            <p:nvPr/>
          </p:nvCxnSpPr>
          <p:spPr bwMode="auto">
            <a:xfrm>
              <a:off x="-144" y="1586"/>
              <a:ext cx="1120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1" name="Rectangle 9"/>
            <p:cNvSpPr>
              <a:spLocks noChangeArrowheads="1"/>
            </p:cNvSpPr>
            <p:nvPr/>
          </p:nvSpPr>
          <p:spPr bwMode="auto">
            <a:xfrm>
              <a:off x="-116" y="1547"/>
              <a:ext cx="86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2" name="Rectangle 14"/>
            <p:cNvSpPr>
              <a:spLocks noChangeArrowheads="1"/>
            </p:cNvSpPr>
            <p:nvPr/>
          </p:nvSpPr>
          <p:spPr bwMode="auto">
            <a:xfrm>
              <a:off x="28" y="1547"/>
              <a:ext cx="86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3" name="Rectangle 17"/>
            <p:cNvSpPr>
              <a:spLocks noChangeArrowheads="1"/>
            </p:cNvSpPr>
            <p:nvPr/>
          </p:nvSpPr>
          <p:spPr bwMode="auto">
            <a:xfrm>
              <a:off x="169" y="1547"/>
              <a:ext cx="86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34" name="Straight Connector 6"/>
            <p:cNvCxnSpPr>
              <a:cxnSpLocks noChangeShapeType="1"/>
            </p:cNvCxnSpPr>
            <p:nvPr/>
          </p:nvCxnSpPr>
          <p:spPr bwMode="auto">
            <a:xfrm>
              <a:off x="976" y="1467"/>
              <a:ext cx="0" cy="119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5" name="Rectangle 155"/>
            <p:cNvSpPr>
              <a:spLocks noChangeArrowheads="1"/>
            </p:cNvSpPr>
            <p:nvPr/>
          </p:nvSpPr>
          <p:spPr bwMode="auto">
            <a:xfrm>
              <a:off x="2283" y="1507"/>
              <a:ext cx="47" cy="257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6" name="Rectangle 152"/>
            <p:cNvSpPr>
              <a:spLocks noChangeArrowheads="1"/>
            </p:cNvSpPr>
            <p:nvPr/>
          </p:nvSpPr>
          <p:spPr bwMode="auto">
            <a:xfrm>
              <a:off x="1901" y="1507"/>
              <a:ext cx="44" cy="833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7" name="Rectangle 13"/>
            <p:cNvSpPr>
              <a:spLocks noChangeArrowheads="1"/>
            </p:cNvSpPr>
            <p:nvPr/>
          </p:nvSpPr>
          <p:spPr bwMode="auto">
            <a:xfrm>
              <a:off x="57" y="1262"/>
              <a:ext cx="38" cy="28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199" y="1255"/>
              <a:ext cx="39" cy="292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9" name="Rectangle 19"/>
            <p:cNvSpPr>
              <a:spLocks noChangeArrowheads="1"/>
            </p:cNvSpPr>
            <p:nvPr/>
          </p:nvSpPr>
          <p:spPr bwMode="auto">
            <a:xfrm>
              <a:off x="342" y="1264"/>
              <a:ext cx="39" cy="284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40" name="Straight Connector 4"/>
            <p:cNvCxnSpPr>
              <a:cxnSpLocks noChangeShapeType="1"/>
            </p:cNvCxnSpPr>
            <p:nvPr/>
          </p:nvCxnSpPr>
          <p:spPr bwMode="auto">
            <a:xfrm>
              <a:off x="1296" y="1031"/>
              <a:ext cx="0" cy="3133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1" name="Can 78"/>
            <p:cNvSpPr>
              <a:spLocks noChangeArrowheads="1"/>
            </p:cNvSpPr>
            <p:nvPr/>
          </p:nvSpPr>
          <p:spPr bwMode="auto">
            <a:xfrm rot="5400000">
              <a:off x="1659" y="3041"/>
              <a:ext cx="46" cy="772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2" name="Can 78"/>
            <p:cNvSpPr>
              <a:spLocks noChangeArrowheads="1"/>
            </p:cNvSpPr>
            <p:nvPr/>
          </p:nvSpPr>
          <p:spPr bwMode="auto">
            <a:xfrm rot="5400000">
              <a:off x="1659" y="3294"/>
              <a:ext cx="46" cy="772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3" name="Can 78"/>
            <p:cNvSpPr>
              <a:spLocks noChangeArrowheads="1"/>
            </p:cNvSpPr>
            <p:nvPr/>
          </p:nvSpPr>
          <p:spPr bwMode="auto">
            <a:xfrm rot="5400000">
              <a:off x="1659" y="3755"/>
              <a:ext cx="47" cy="772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44" name="Straight Connector 4"/>
            <p:cNvCxnSpPr>
              <a:cxnSpLocks noChangeShapeType="1"/>
            </p:cNvCxnSpPr>
            <p:nvPr/>
          </p:nvCxnSpPr>
          <p:spPr bwMode="auto">
            <a:xfrm>
              <a:off x="2096" y="1031"/>
              <a:ext cx="0" cy="3133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5" name="Rectangle 154"/>
            <p:cNvSpPr/>
            <p:nvPr/>
          </p:nvSpPr>
          <p:spPr>
            <a:xfrm>
              <a:off x="2103" y="1293"/>
              <a:ext cx="53" cy="25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                   </a:t>
              </a:r>
            </a:p>
          </p:txBody>
        </p:sp>
        <p:grpSp>
          <p:nvGrpSpPr>
            <p:cNvPr id="46" name="Group 329"/>
            <p:cNvGrpSpPr>
              <a:grpSpLocks/>
            </p:cNvGrpSpPr>
            <p:nvPr/>
          </p:nvGrpSpPr>
          <p:grpSpPr bwMode="auto">
            <a:xfrm rot="10800000">
              <a:off x="2180" y="1302"/>
              <a:ext cx="161" cy="237"/>
              <a:chOff x="1440" y="3168"/>
              <a:chExt cx="192" cy="288"/>
            </a:xfrm>
          </p:grpSpPr>
          <p:sp>
            <p:nvSpPr>
              <p:cNvPr id="89" name="Rectangle 330"/>
              <p:cNvSpPr>
                <a:spLocks noChangeArrowheads="1"/>
              </p:cNvSpPr>
              <p:nvPr/>
            </p:nvSpPr>
            <p:spPr bwMode="auto">
              <a:xfrm>
                <a:off x="1440" y="3168"/>
                <a:ext cx="96" cy="2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0" name="Rectangle 331"/>
              <p:cNvSpPr>
                <a:spLocks noChangeArrowheads="1"/>
              </p:cNvSpPr>
              <p:nvPr/>
            </p:nvSpPr>
            <p:spPr bwMode="auto">
              <a:xfrm>
                <a:off x="1536" y="3264"/>
                <a:ext cx="96" cy="96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47" name="Block Arc 44"/>
            <p:cNvSpPr>
              <a:spLocks/>
            </p:cNvSpPr>
            <p:nvPr/>
          </p:nvSpPr>
          <p:spPr bwMode="auto">
            <a:xfrm>
              <a:off x="1888" y="1386"/>
              <a:ext cx="278" cy="279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768 w 685800"/>
                <a:gd name="T12" fmla="*/ 344129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8" name="Can 78"/>
            <p:cNvSpPr>
              <a:spLocks noChangeArrowheads="1"/>
            </p:cNvSpPr>
            <p:nvPr/>
          </p:nvSpPr>
          <p:spPr bwMode="auto">
            <a:xfrm rot="5400000">
              <a:off x="1659" y="2367"/>
              <a:ext cx="46" cy="772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9" name="Can 78"/>
            <p:cNvSpPr>
              <a:spLocks noChangeArrowheads="1"/>
            </p:cNvSpPr>
            <p:nvPr/>
          </p:nvSpPr>
          <p:spPr bwMode="auto">
            <a:xfrm rot="5400000">
              <a:off x="1659" y="2803"/>
              <a:ext cx="46" cy="772"/>
            </a:xfrm>
            <a:prstGeom prst="can">
              <a:avLst>
                <a:gd name="adj" fmla="val 41466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0" name="Can 78"/>
            <p:cNvSpPr>
              <a:spLocks noChangeArrowheads="1"/>
            </p:cNvSpPr>
            <p:nvPr/>
          </p:nvSpPr>
          <p:spPr bwMode="auto">
            <a:xfrm rot="5400000">
              <a:off x="1659" y="3516"/>
              <a:ext cx="47" cy="772"/>
            </a:xfrm>
            <a:prstGeom prst="can">
              <a:avLst>
                <a:gd name="adj" fmla="val 40584"/>
              </a:avLst>
            </a:prstGeom>
            <a:solidFill>
              <a:srgbClr val="336699"/>
            </a:solidFill>
            <a:ln w="25400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1" name="Rectangle 169"/>
            <p:cNvSpPr>
              <a:spLocks noChangeArrowheads="1"/>
            </p:cNvSpPr>
            <p:nvPr/>
          </p:nvSpPr>
          <p:spPr bwMode="auto">
            <a:xfrm flipV="1">
              <a:off x="13" y="4124"/>
              <a:ext cx="1284" cy="40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2" name="Block Arc 44"/>
            <p:cNvSpPr>
              <a:spLocks/>
            </p:cNvSpPr>
            <p:nvPr/>
          </p:nvSpPr>
          <p:spPr bwMode="auto">
            <a:xfrm rot="-5400000">
              <a:off x="-108" y="3897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3" name="Rectangle 169"/>
            <p:cNvSpPr>
              <a:spLocks noChangeArrowheads="1"/>
            </p:cNvSpPr>
            <p:nvPr/>
          </p:nvSpPr>
          <p:spPr bwMode="auto">
            <a:xfrm flipV="1">
              <a:off x="176" y="3662"/>
              <a:ext cx="1113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4" name="Block Arc 44"/>
            <p:cNvSpPr>
              <a:spLocks/>
            </p:cNvSpPr>
            <p:nvPr/>
          </p:nvSpPr>
          <p:spPr bwMode="auto">
            <a:xfrm rot="-5400000">
              <a:off x="43" y="3434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55" name="Rectangle 169"/>
            <p:cNvSpPr>
              <a:spLocks noChangeArrowheads="1"/>
            </p:cNvSpPr>
            <p:nvPr/>
          </p:nvSpPr>
          <p:spPr bwMode="auto">
            <a:xfrm flipV="1">
              <a:off x="296" y="3173"/>
              <a:ext cx="993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6" name="Block Arc 44"/>
            <p:cNvSpPr>
              <a:spLocks/>
            </p:cNvSpPr>
            <p:nvPr/>
          </p:nvSpPr>
          <p:spPr bwMode="auto">
            <a:xfrm rot="-5400000">
              <a:off x="186" y="2952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cxnSp>
          <p:nvCxnSpPr>
            <p:cNvPr id="57" name="Straight Connector 6"/>
            <p:cNvCxnSpPr>
              <a:cxnSpLocks noChangeShapeType="1"/>
            </p:cNvCxnSpPr>
            <p:nvPr/>
          </p:nvCxnSpPr>
          <p:spPr bwMode="auto">
            <a:xfrm>
              <a:off x="2176" y="2221"/>
              <a:ext cx="0" cy="1943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8" name="Straight Connector 6"/>
            <p:cNvCxnSpPr>
              <a:cxnSpLocks noChangeShapeType="1"/>
            </p:cNvCxnSpPr>
            <p:nvPr/>
          </p:nvCxnSpPr>
          <p:spPr bwMode="auto">
            <a:xfrm>
              <a:off x="2496" y="2340"/>
              <a:ext cx="0" cy="1824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9" name="Straight Connector 6"/>
            <p:cNvCxnSpPr>
              <a:cxnSpLocks noChangeShapeType="1"/>
            </p:cNvCxnSpPr>
            <p:nvPr/>
          </p:nvCxnSpPr>
          <p:spPr bwMode="auto">
            <a:xfrm>
              <a:off x="2176" y="4164"/>
              <a:ext cx="320" cy="0"/>
            </a:xfrm>
            <a:prstGeom prst="line">
              <a:avLst/>
            </a:prstGeom>
            <a:noFill/>
            <a:ln w="28575" algn="ctr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0" name="Rectangle 11"/>
            <p:cNvSpPr>
              <a:spLocks noChangeArrowheads="1"/>
            </p:cNvSpPr>
            <p:nvPr/>
          </p:nvSpPr>
          <p:spPr bwMode="auto">
            <a:xfrm flipH="1">
              <a:off x="337" y="1586"/>
              <a:ext cx="39" cy="1071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1" name="Rectangle 20"/>
            <p:cNvSpPr>
              <a:spLocks noChangeArrowheads="1"/>
            </p:cNvSpPr>
            <p:nvPr/>
          </p:nvSpPr>
          <p:spPr bwMode="auto">
            <a:xfrm>
              <a:off x="313" y="1547"/>
              <a:ext cx="85" cy="5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2" name="Block Arc 44"/>
            <p:cNvSpPr>
              <a:spLocks/>
            </p:cNvSpPr>
            <p:nvPr/>
          </p:nvSpPr>
          <p:spPr bwMode="auto">
            <a:xfrm rot="-5400000">
              <a:off x="326" y="2510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3" name="Rectangle 169"/>
            <p:cNvSpPr>
              <a:spLocks noChangeArrowheads="1"/>
            </p:cNvSpPr>
            <p:nvPr/>
          </p:nvSpPr>
          <p:spPr bwMode="auto">
            <a:xfrm flipV="1">
              <a:off x="637" y="3886"/>
              <a:ext cx="652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4" name="Rectangle 11"/>
            <p:cNvSpPr>
              <a:spLocks noChangeArrowheads="1"/>
            </p:cNvSpPr>
            <p:nvPr/>
          </p:nvSpPr>
          <p:spPr bwMode="auto">
            <a:xfrm flipH="1">
              <a:off x="696" y="1586"/>
              <a:ext cx="40" cy="174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5" name="Rectangle 11"/>
            <p:cNvSpPr>
              <a:spLocks noChangeArrowheads="1"/>
            </p:cNvSpPr>
            <p:nvPr/>
          </p:nvSpPr>
          <p:spPr bwMode="auto">
            <a:xfrm flipH="1">
              <a:off x="538" y="1594"/>
              <a:ext cx="39" cy="2276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6" name="Block Arc 44"/>
            <p:cNvSpPr>
              <a:spLocks/>
            </p:cNvSpPr>
            <p:nvPr/>
          </p:nvSpPr>
          <p:spPr bwMode="auto">
            <a:xfrm rot="-5400000">
              <a:off x="680" y="3185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7" name="Rectangle 169"/>
            <p:cNvSpPr>
              <a:spLocks noChangeArrowheads="1"/>
            </p:cNvSpPr>
            <p:nvPr/>
          </p:nvSpPr>
          <p:spPr bwMode="auto">
            <a:xfrm flipV="1">
              <a:off x="897" y="2954"/>
              <a:ext cx="400" cy="39"/>
            </a:xfrm>
            <a:prstGeom prst="rect">
              <a:avLst/>
            </a:prstGeom>
            <a:solidFill>
              <a:srgbClr val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8" name="Block Arc 44"/>
            <p:cNvSpPr>
              <a:spLocks/>
            </p:cNvSpPr>
            <p:nvPr/>
          </p:nvSpPr>
          <p:spPr bwMode="auto">
            <a:xfrm rot="-5400000">
              <a:off x="833" y="2733"/>
              <a:ext cx="276" cy="282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290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9" name="Freeform 209"/>
            <p:cNvSpPr>
              <a:spLocks/>
            </p:cNvSpPr>
            <p:nvPr/>
          </p:nvSpPr>
          <p:spPr bwMode="auto">
            <a:xfrm>
              <a:off x="971" y="1437"/>
              <a:ext cx="120" cy="40"/>
            </a:xfrm>
            <a:custGeom>
              <a:avLst/>
              <a:gdLst>
                <a:gd name="T0" fmla="*/ 0 w 168"/>
                <a:gd name="T1" fmla="*/ 12 h 84"/>
                <a:gd name="T2" fmla="*/ 90 w 168"/>
                <a:gd name="T3" fmla="*/ 12 h 84"/>
                <a:gd name="T4" fmla="*/ 168 w 168"/>
                <a:gd name="T5" fmla="*/ 84 h 84"/>
                <a:gd name="T6" fmla="*/ 0 60000 65536"/>
                <a:gd name="T7" fmla="*/ 0 60000 65536"/>
                <a:gd name="T8" fmla="*/ 0 60000 65536"/>
                <a:gd name="T9" fmla="*/ 0 w 168"/>
                <a:gd name="T10" fmla="*/ 0 h 84"/>
                <a:gd name="T11" fmla="*/ 168 w 168"/>
                <a:gd name="T12" fmla="*/ 84 h 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84">
                  <a:moveTo>
                    <a:pt x="0" y="12"/>
                  </a:moveTo>
                  <a:cubicBezTo>
                    <a:pt x="31" y="6"/>
                    <a:pt x="62" y="0"/>
                    <a:pt x="90" y="12"/>
                  </a:cubicBezTo>
                  <a:cubicBezTo>
                    <a:pt x="118" y="24"/>
                    <a:pt x="143" y="54"/>
                    <a:pt x="168" y="84"/>
                  </a:cubicBezTo>
                </a:path>
              </a:pathLst>
            </a:custGeom>
            <a:noFill/>
            <a:ln w="76200" cmpd="sng">
              <a:solidFill>
                <a:srgbClr val="B4B0E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Block Arc 44"/>
            <p:cNvSpPr>
              <a:spLocks/>
            </p:cNvSpPr>
            <p:nvPr/>
          </p:nvSpPr>
          <p:spPr bwMode="auto">
            <a:xfrm rot="-5400000">
              <a:off x="517" y="3667"/>
              <a:ext cx="276" cy="281"/>
            </a:xfrm>
            <a:custGeom>
              <a:avLst/>
              <a:gdLst>
                <a:gd name="T0" fmla="*/ 0 w 685800"/>
                <a:gd name="T1" fmla="*/ 0 h 685800"/>
                <a:gd name="T2" fmla="*/ 0 w 685800"/>
                <a:gd name="T3" fmla="*/ 0 h 685800"/>
                <a:gd name="T4" fmla="*/ 0 w 685800"/>
                <a:gd name="T5" fmla="*/ 0 h 685800"/>
                <a:gd name="T6" fmla="*/ 5898240 60000 65536"/>
                <a:gd name="T7" fmla="*/ 0 60000 65536"/>
                <a:gd name="T8" fmla="*/ 17694720 60000 65536"/>
                <a:gd name="T9" fmla="*/ 0 w 685800"/>
                <a:gd name="T10" fmla="*/ 0 h 685800"/>
                <a:gd name="T11" fmla="*/ 352839 w 685800"/>
                <a:gd name="T12" fmla="*/ 344120 h 6858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85800" h="685800">
                  <a:moveTo>
                    <a:pt x="0" y="342900"/>
                  </a:moveTo>
                  <a:lnTo>
                    <a:pt x="0" y="342900"/>
                  </a:lnTo>
                  <a:cubicBezTo>
                    <a:pt x="0" y="153521"/>
                    <a:pt x="153521" y="0"/>
                    <a:pt x="342900" y="0"/>
                  </a:cubicBezTo>
                  <a:cubicBezTo>
                    <a:pt x="346196" y="0"/>
                    <a:pt x="349492" y="47"/>
                    <a:pt x="352787" y="142"/>
                  </a:cubicBezTo>
                  <a:lnTo>
                    <a:pt x="348095" y="162788"/>
                  </a:lnTo>
                  <a:lnTo>
                    <a:pt x="348095" y="162787"/>
                  </a:lnTo>
                  <a:cubicBezTo>
                    <a:pt x="346363" y="162737"/>
                    <a:pt x="344631" y="162713"/>
                    <a:pt x="342900" y="162713"/>
                  </a:cubicBezTo>
                  <a:cubicBezTo>
                    <a:pt x="243385" y="162713"/>
                    <a:pt x="162713" y="243385"/>
                    <a:pt x="162713" y="342900"/>
                  </a:cubicBezTo>
                  <a:lnTo>
                    <a:pt x="0" y="34290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1" name="Rectangle 14"/>
            <p:cNvSpPr>
              <a:spLocks noChangeArrowheads="1"/>
            </p:cNvSpPr>
            <p:nvPr/>
          </p:nvSpPr>
          <p:spPr bwMode="auto">
            <a:xfrm>
              <a:off x="516" y="1546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2" name="Rectangle 17"/>
            <p:cNvSpPr>
              <a:spLocks noChangeArrowheads="1"/>
            </p:cNvSpPr>
            <p:nvPr/>
          </p:nvSpPr>
          <p:spPr bwMode="auto">
            <a:xfrm>
              <a:off x="666" y="1546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3" name="Rectangle 20"/>
            <p:cNvSpPr>
              <a:spLocks noChangeArrowheads="1"/>
            </p:cNvSpPr>
            <p:nvPr/>
          </p:nvSpPr>
          <p:spPr bwMode="auto">
            <a:xfrm>
              <a:off x="815" y="1546"/>
              <a:ext cx="90" cy="58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4" name="Line 214"/>
            <p:cNvSpPr>
              <a:spLocks noChangeShapeType="1"/>
            </p:cNvSpPr>
            <p:nvPr/>
          </p:nvSpPr>
          <p:spPr bwMode="auto">
            <a:xfrm>
              <a:off x="-90" y="2108"/>
              <a:ext cx="0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215"/>
            <p:cNvSpPr>
              <a:spLocks noChangeShapeType="1"/>
            </p:cNvSpPr>
            <p:nvPr/>
          </p:nvSpPr>
          <p:spPr bwMode="auto">
            <a:xfrm>
              <a:off x="64" y="2104"/>
              <a:ext cx="0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216"/>
            <p:cNvSpPr>
              <a:spLocks noChangeShapeType="1"/>
            </p:cNvSpPr>
            <p:nvPr/>
          </p:nvSpPr>
          <p:spPr bwMode="auto">
            <a:xfrm>
              <a:off x="206" y="2112"/>
              <a:ext cx="0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217"/>
            <p:cNvSpPr>
              <a:spLocks noChangeShapeType="1"/>
            </p:cNvSpPr>
            <p:nvPr/>
          </p:nvSpPr>
          <p:spPr bwMode="auto">
            <a:xfrm>
              <a:off x="345" y="2112"/>
              <a:ext cx="0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218"/>
            <p:cNvSpPr>
              <a:spLocks noChangeShapeType="1"/>
            </p:cNvSpPr>
            <p:nvPr/>
          </p:nvSpPr>
          <p:spPr bwMode="auto">
            <a:xfrm flipV="1">
              <a:off x="542" y="2103"/>
              <a:ext cx="9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219"/>
            <p:cNvSpPr>
              <a:spLocks noChangeShapeType="1"/>
            </p:cNvSpPr>
            <p:nvPr/>
          </p:nvSpPr>
          <p:spPr bwMode="auto">
            <a:xfrm flipV="1">
              <a:off x="705" y="2107"/>
              <a:ext cx="9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220"/>
            <p:cNvSpPr>
              <a:spLocks noChangeShapeType="1"/>
            </p:cNvSpPr>
            <p:nvPr/>
          </p:nvSpPr>
          <p:spPr bwMode="auto">
            <a:xfrm flipV="1">
              <a:off x="859" y="2112"/>
              <a:ext cx="9" cy="240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221"/>
            <p:cNvSpPr>
              <a:spLocks noChangeShapeType="1"/>
            </p:cNvSpPr>
            <p:nvPr/>
          </p:nvSpPr>
          <p:spPr bwMode="auto">
            <a:xfrm>
              <a:off x="-48" y="960"/>
              <a:ext cx="144" cy="192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222"/>
            <p:cNvSpPr>
              <a:spLocks noChangeShapeType="1"/>
            </p:cNvSpPr>
            <p:nvPr/>
          </p:nvSpPr>
          <p:spPr bwMode="auto">
            <a:xfrm>
              <a:off x="1104" y="1488"/>
              <a:ext cx="144" cy="192"/>
            </a:xfrm>
            <a:prstGeom prst="line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Down Arrow 67"/>
            <p:cNvSpPr>
              <a:spLocks noChangeArrowheads="1"/>
            </p:cNvSpPr>
            <p:nvPr/>
          </p:nvSpPr>
          <p:spPr bwMode="auto">
            <a:xfrm rot="10800000">
              <a:off x="1634" y="3017"/>
              <a:ext cx="129" cy="116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4" name="Down Arrow 67"/>
            <p:cNvSpPr>
              <a:spLocks noChangeArrowheads="1"/>
            </p:cNvSpPr>
            <p:nvPr/>
          </p:nvSpPr>
          <p:spPr bwMode="auto">
            <a:xfrm rot="10800000">
              <a:off x="1632" y="3483"/>
              <a:ext cx="129" cy="115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5" name="Down Arrow 67"/>
            <p:cNvSpPr>
              <a:spLocks noChangeArrowheads="1"/>
            </p:cNvSpPr>
            <p:nvPr/>
          </p:nvSpPr>
          <p:spPr bwMode="auto">
            <a:xfrm rot="10800000">
              <a:off x="1632" y="3963"/>
              <a:ext cx="129" cy="119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6" name="Down Arrow 67"/>
            <p:cNvSpPr>
              <a:spLocks noChangeArrowheads="1"/>
            </p:cNvSpPr>
            <p:nvPr/>
          </p:nvSpPr>
          <p:spPr bwMode="auto">
            <a:xfrm>
              <a:off x="1634" y="2801"/>
              <a:ext cx="129" cy="11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7" name="Down Arrow 67"/>
            <p:cNvSpPr>
              <a:spLocks noChangeArrowheads="1"/>
            </p:cNvSpPr>
            <p:nvPr/>
          </p:nvSpPr>
          <p:spPr bwMode="auto">
            <a:xfrm>
              <a:off x="1629" y="3255"/>
              <a:ext cx="129" cy="116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8" name="Down Arrow 67"/>
            <p:cNvSpPr>
              <a:spLocks noChangeArrowheads="1"/>
            </p:cNvSpPr>
            <p:nvPr/>
          </p:nvSpPr>
          <p:spPr bwMode="auto">
            <a:xfrm>
              <a:off x="1633" y="3735"/>
              <a:ext cx="129" cy="116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558ED5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216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4" y="1580980"/>
            <a:ext cx="9033296" cy="459139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025" y="1380866"/>
            <a:ext cx="8229600" cy="4525963"/>
          </a:xfrm>
        </p:spPr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11879" y="6138833"/>
            <a:ext cx="2520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+mn-lt"/>
              </a:rPr>
              <a:t>Filtration Mode</a:t>
            </a:r>
            <a:endParaRPr lang="en-US" sz="2800" dirty="0"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887531" y="2971800"/>
            <a:ext cx="0" cy="1524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2164592" y="2971800"/>
            <a:ext cx="0" cy="1524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897056" y="4419600"/>
            <a:ext cx="0" cy="138433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887531" y="4495800"/>
            <a:ext cx="2312869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200400" y="4495800"/>
            <a:ext cx="0" cy="147327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200400" y="5962704"/>
            <a:ext cx="838200" cy="1736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3924300" y="1752600"/>
            <a:ext cx="0" cy="422747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3924300" y="1752600"/>
            <a:ext cx="1220906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5130092" y="6138833"/>
            <a:ext cx="3559267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8689359" y="4210104"/>
            <a:ext cx="0" cy="196226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8689359" y="4211241"/>
            <a:ext cx="428625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2" name="Flowchart: Summing Junction 21"/>
          <p:cNvSpPr/>
          <p:nvPr/>
        </p:nvSpPr>
        <p:spPr bwMode="auto">
          <a:xfrm>
            <a:off x="735131" y="3419475"/>
            <a:ext cx="304800" cy="304800"/>
          </a:xfrm>
          <a:prstGeom prst="flowChartSummingJunction">
            <a:avLst/>
          </a:prstGeom>
          <a:solidFill>
            <a:srgbClr val="92D05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3" name="Flowchart: Summing Junction 22"/>
          <p:cNvSpPr/>
          <p:nvPr/>
        </p:nvSpPr>
        <p:spPr bwMode="auto">
          <a:xfrm>
            <a:off x="2012192" y="3419475"/>
            <a:ext cx="304800" cy="304800"/>
          </a:xfrm>
          <a:prstGeom prst="flowChartSummingJunction">
            <a:avLst/>
          </a:prstGeom>
          <a:solidFill>
            <a:srgbClr val="92D05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4" name="Flowchart: Summing Junction 23"/>
          <p:cNvSpPr/>
          <p:nvPr/>
        </p:nvSpPr>
        <p:spPr bwMode="auto">
          <a:xfrm>
            <a:off x="744656" y="4983087"/>
            <a:ext cx="304800" cy="304800"/>
          </a:xfrm>
          <a:prstGeom prst="flowChartSummingJunction">
            <a:avLst/>
          </a:prstGeom>
          <a:solidFill>
            <a:srgbClr val="92D05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3924300" y="5956336"/>
            <a:ext cx="2438400" cy="1273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V="1">
            <a:off x="6336257" y="1752601"/>
            <a:ext cx="1" cy="420373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6362700" y="1752600"/>
            <a:ext cx="12573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7620000" y="1792305"/>
            <a:ext cx="0" cy="416403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7603779" y="5962704"/>
            <a:ext cx="884717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8488496" y="4013236"/>
            <a:ext cx="0" cy="195583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8476029" y="4043269"/>
            <a:ext cx="591771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5145206" y="1774861"/>
            <a:ext cx="0" cy="436397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0903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" y="1680335"/>
            <a:ext cx="9144000" cy="459139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581400" y="6253528"/>
            <a:ext cx="2670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+mn-lt"/>
              </a:rPr>
              <a:t>Backwash Mode</a:t>
            </a:r>
            <a:endParaRPr lang="en-US" sz="2800" dirty="0">
              <a:latin typeface="+mn-lt"/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 flipV="1">
            <a:off x="3962400" y="2209800"/>
            <a:ext cx="0" cy="3886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B0F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6400800" y="2057400"/>
            <a:ext cx="0" cy="40386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B0F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762000" y="2057400"/>
            <a:ext cx="56388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B0F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flipH="1">
            <a:off x="762000" y="2209800"/>
            <a:ext cx="32004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B0F0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7262" y="1447800"/>
            <a:ext cx="8229600" cy="4525963"/>
          </a:xfrm>
        </p:spPr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Arrow Connector 11"/>
          <p:cNvCxnSpPr/>
          <p:nvPr/>
        </p:nvCxnSpPr>
        <p:spPr bwMode="auto">
          <a:xfrm flipV="1">
            <a:off x="906581" y="4554866"/>
            <a:ext cx="0" cy="138433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0" name="Straight Arrow Connector 12"/>
          <p:cNvCxnSpPr/>
          <p:nvPr/>
        </p:nvCxnSpPr>
        <p:spPr bwMode="auto">
          <a:xfrm>
            <a:off x="897056" y="4631066"/>
            <a:ext cx="2312869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1" name="Straight Arrow Connector 13"/>
          <p:cNvCxnSpPr/>
          <p:nvPr/>
        </p:nvCxnSpPr>
        <p:spPr bwMode="auto">
          <a:xfrm>
            <a:off x="3209925" y="4631066"/>
            <a:ext cx="0" cy="147327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2" name="Straight Arrow Connector 14"/>
          <p:cNvCxnSpPr/>
          <p:nvPr/>
        </p:nvCxnSpPr>
        <p:spPr bwMode="auto">
          <a:xfrm>
            <a:off x="3209925" y="6097970"/>
            <a:ext cx="752475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23" name="Flowchart: Summing Junction 23"/>
          <p:cNvSpPr/>
          <p:nvPr/>
        </p:nvSpPr>
        <p:spPr bwMode="auto">
          <a:xfrm>
            <a:off x="754181" y="5118353"/>
            <a:ext cx="304800" cy="304800"/>
          </a:xfrm>
          <a:prstGeom prst="flowChartSummingJunction">
            <a:avLst/>
          </a:prstGeom>
          <a:solidFill>
            <a:srgbClr val="92D05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25" name="Straight Arrow Connector 14"/>
          <p:cNvCxnSpPr/>
          <p:nvPr/>
        </p:nvCxnSpPr>
        <p:spPr bwMode="auto">
          <a:xfrm flipV="1">
            <a:off x="3859587" y="6096000"/>
            <a:ext cx="2541213" cy="1531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5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2828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Flow Calibration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0" y="1778237"/>
            <a:ext cx="8229600" cy="4525963"/>
          </a:xfrm>
        </p:spPr>
        <p:txBody>
          <a:bodyPr/>
          <a:lstStyle/>
          <a:p>
            <a:r>
              <a:rPr lang="en-US" dirty="0" smtClean="0"/>
              <a:t>Setup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Two pump heads</a:t>
            </a:r>
          </a:p>
          <a:p>
            <a:pPr lvl="1"/>
            <a:r>
              <a:rPr lang="en-US" dirty="0" smtClean="0"/>
              <a:t>One inlet to each column</a:t>
            </a:r>
          </a:p>
          <a:p>
            <a:pPr lvl="1"/>
            <a:r>
              <a:rPr lang="en-US" dirty="0"/>
              <a:t>E</a:t>
            </a:r>
            <a:r>
              <a:rPr lang="en-US" altLang="zh-CN" dirty="0"/>
              <a:t>qual amount of sand in each column </a:t>
            </a:r>
          </a:p>
          <a:p>
            <a:pPr marL="457200" lvl="1" indent="0">
              <a:buNone/>
            </a:pPr>
            <a:r>
              <a:rPr lang="en-US" altLang="zh-CN" dirty="0"/>
              <a:t>    at the </a:t>
            </a:r>
            <a:r>
              <a:rPr lang="en-US" altLang="zh-CN" dirty="0" smtClean="0"/>
              <a:t>beginning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矩形 1"/>
          <p:cNvSpPr/>
          <p:nvPr/>
        </p:nvSpPr>
        <p:spPr>
          <a:xfrm>
            <a:off x="10668000" y="4574696"/>
            <a:ext cx="2087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by </a:t>
            </a:r>
            <a:r>
              <a:rPr lang="en-US" b="1" dirty="0"/>
              <a:t>trial and error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897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Flow Calibration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altLang="zh-CN" dirty="0" smtClean="0"/>
              <a:t>Tapping——eliminate the air</a:t>
            </a:r>
          </a:p>
          <a:p>
            <a:pPr lvl="1"/>
            <a:r>
              <a:rPr lang="en-US" dirty="0" smtClean="0"/>
              <a:t>A</a:t>
            </a:r>
            <a:r>
              <a:rPr lang="en-US" altLang="zh-CN" dirty="0" smtClean="0"/>
              <a:t>ddition of sand (1 cm </a:t>
            </a:r>
            <a:r>
              <a:rPr lang="en-US" altLang="zh-CN" dirty="0" err="1" smtClean="0"/>
              <a:t>Headloss</a:t>
            </a:r>
            <a:r>
              <a:rPr lang="en-US" altLang="zh-CN" dirty="0" smtClean="0"/>
              <a:t> = 1 gram sand)</a:t>
            </a:r>
          </a:p>
          <a:p>
            <a:pPr lvl="1"/>
            <a:r>
              <a:rPr lang="en-US" dirty="0"/>
              <a:t>V</a:t>
            </a:r>
            <a:r>
              <a:rPr lang="en-US" altLang="zh-CN" dirty="0"/>
              <a:t>ibrator—— same compactness of both filter columns and improve the uniformity (But necessary?)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矩形 1"/>
          <p:cNvSpPr/>
          <p:nvPr/>
        </p:nvSpPr>
        <p:spPr>
          <a:xfrm>
            <a:off x="10668000" y="4574696"/>
            <a:ext cx="2087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by </a:t>
            </a:r>
            <a:r>
              <a:rPr lang="en-US" b="1" dirty="0"/>
              <a:t>trial and error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919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Flow Calibration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Results </a:t>
            </a:r>
            <a:r>
              <a:rPr lang="zh-CN" altLang="en-US" dirty="0"/>
              <a:t> </a:t>
            </a:r>
            <a:r>
              <a:rPr lang="en-US" altLang="zh-CN" dirty="0" smtClean="0"/>
              <a:t>(BAD ones)</a:t>
            </a: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1) </a:t>
            </a:r>
            <a:r>
              <a:rPr lang="en-US" sz="2400" dirty="0" err="1" smtClean="0"/>
              <a:t>Headloss</a:t>
            </a:r>
            <a:r>
              <a:rPr lang="en-US" sz="2400" dirty="0" smtClean="0"/>
              <a:t> </a:t>
            </a:r>
            <a:r>
              <a:rPr lang="en-US" sz="2400" dirty="0"/>
              <a:t>for both columns with Tapping and Addition of Sands to the filter column with less </a:t>
            </a:r>
            <a:r>
              <a:rPr lang="en-US" sz="2400" dirty="0" err="1" smtClean="0"/>
              <a:t>headloss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64" y="3124200"/>
            <a:ext cx="6821087" cy="244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28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Flow Calibration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Results </a:t>
            </a:r>
            <a:r>
              <a:rPr lang="zh-CN" altLang="en-US" dirty="0"/>
              <a:t> </a:t>
            </a:r>
            <a:r>
              <a:rPr lang="en-US" altLang="zh-CN" dirty="0" smtClean="0"/>
              <a:t>(BAD ones)</a:t>
            </a: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2</a:t>
            </a:r>
            <a:r>
              <a:rPr lang="en-US" sz="2400" dirty="0"/>
              <a:t>) </a:t>
            </a:r>
            <a:r>
              <a:rPr lang="en-US" sz="2400" dirty="0" err="1"/>
              <a:t>Headloss</a:t>
            </a:r>
            <a:r>
              <a:rPr lang="en-US" sz="2400" dirty="0"/>
              <a:t> for both columns with Vibrator and Addition of Sands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048000"/>
            <a:ext cx="6400800" cy="267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74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4461</TotalTime>
  <Words>466</Words>
  <Application>Microsoft Office PowerPoint</Application>
  <PresentationFormat>On-screen Show (4:3)</PresentationFormat>
  <Paragraphs>95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1_AguaClara the road</vt:lpstr>
      <vt:lpstr>Floc Filtration</vt:lpstr>
      <vt:lpstr>Outline</vt:lpstr>
      <vt:lpstr>Introduction</vt:lpstr>
      <vt:lpstr>Experimental Setup</vt:lpstr>
      <vt:lpstr>Experimental Setup</vt:lpstr>
      <vt:lpstr>Equal Flow Calibration</vt:lpstr>
      <vt:lpstr>Equal Flow Calibration</vt:lpstr>
      <vt:lpstr>Equal Flow Calibration</vt:lpstr>
      <vt:lpstr>Equal Flow Calibration</vt:lpstr>
      <vt:lpstr>Equal Flow Calibration</vt:lpstr>
      <vt:lpstr>Equal Flow Calibration</vt:lpstr>
      <vt:lpstr>Equal Flow Calibration</vt:lpstr>
      <vt:lpstr>Equal Flow Calibration</vt:lpstr>
      <vt:lpstr>Equal Flow Calibration</vt:lpstr>
      <vt:lpstr>Flow Free to Choose its own Path </vt:lpstr>
      <vt:lpstr>Flow Free to Choose its own Path </vt:lpstr>
      <vt:lpstr>Flow Free to Choose its own Path </vt:lpstr>
      <vt:lpstr>Flow Free to Choose its own Path </vt:lpstr>
      <vt:lpstr>Flow Free to Choose its own Path </vt:lpstr>
      <vt:lpstr>Future Work</vt:lpstr>
      <vt:lpstr>Thank You!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Weiling Xu</cp:lastModifiedBy>
  <cp:revision>432</cp:revision>
  <dcterms:created xsi:type="dcterms:W3CDTF">2008-08-26T14:48:34Z</dcterms:created>
  <dcterms:modified xsi:type="dcterms:W3CDTF">2012-12-08T20:38:38Z</dcterms:modified>
</cp:coreProperties>
</file>