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9" r:id="rId4"/>
    <p:sldId id="260" r:id="rId5"/>
    <p:sldId id="265" r:id="rId6"/>
    <p:sldId id="261" r:id="rId7"/>
    <p:sldId id="258" r:id="rId8"/>
    <p:sldId id="262" r:id="rId9"/>
    <p:sldId id="263" r:id="rId10"/>
    <p:sldId id="264"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009" autoAdjust="0"/>
  </p:normalViewPr>
  <p:slideViewPr>
    <p:cSldViewPr>
      <p:cViewPr varScale="1">
        <p:scale>
          <a:sx n="46" d="100"/>
          <a:sy n="46" d="100"/>
        </p:scale>
        <p:origin x="-207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2F9B9-ED4F-4B8E-BC01-AC314213EAB7}" type="datetimeFigureOut">
              <a:rPr lang="en-US" smtClean="0"/>
              <a:t>3/10/2013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E2501-22BF-41D5-8E2B-A343DBD03A79}" type="slidenum">
              <a:rPr lang="en-US" smtClean="0"/>
              <a:t>‹#›</a:t>
            </a:fld>
            <a:endParaRPr lang="en-US"/>
          </a:p>
        </p:txBody>
      </p:sp>
    </p:spTree>
    <p:extLst>
      <p:ext uri="{BB962C8B-B14F-4D97-AF65-F5344CB8AC3E}">
        <p14:creationId xmlns:p14="http://schemas.microsoft.com/office/powerpoint/2010/main" val="3635050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want the coagulant to efficiently mix into solution</a:t>
            </a:r>
            <a:r>
              <a:rPr lang="en-US" baseline="0" dirty="0" smtClean="0"/>
              <a:t> so that its properties can be used to their full advantage within our plants. If coagulant precipitates out of solution, that coagulant is not being used towards flocculation and it may also clog the system. </a:t>
            </a:r>
            <a:endParaRPr lang="en-US" dirty="0"/>
          </a:p>
        </p:txBody>
      </p:sp>
      <p:sp>
        <p:nvSpPr>
          <p:cNvPr id="4" name="Slide Number Placeholder 3"/>
          <p:cNvSpPr>
            <a:spLocks noGrp="1"/>
          </p:cNvSpPr>
          <p:nvPr>
            <p:ph type="sldNum" sz="quarter" idx="10"/>
          </p:nvPr>
        </p:nvSpPr>
        <p:spPr/>
        <p:txBody>
          <a:bodyPr/>
          <a:lstStyle/>
          <a:p>
            <a:fld id="{822E2501-22BF-41D5-8E2B-A343DBD03A79}" type="slidenum">
              <a:rPr lang="en-US" smtClean="0"/>
              <a:t>2</a:t>
            </a:fld>
            <a:endParaRPr lang="en-US"/>
          </a:p>
        </p:txBody>
      </p:sp>
    </p:spTree>
    <p:extLst>
      <p:ext uri="{BB962C8B-B14F-4D97-AF65-F5344CB8AC3E}">
        <p14:creationId xmlns:p14="http://schemas.microsoft.com/office/powerpoint/2010/main" val="3375498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2E2501-22BF-41D5-8E2B-A343DBD03A79}" type="slidenum">
              <a:rPr lang="en-US" smtClean="0"/>
              <a:t>4</a:t>
            </a:fld>
            <a:endParaRPr lang="en-US"/>
          </a:p>
        </p:txBody>
      </p:sp>
    </p:spTree>
    <p:extLst>
      <p:ext uri="{BB962C8B-B14F-4D97-AF65-F5344CB8AC3E}">
        <p14:creationId xmlns:p14="http://schemas.microsoft.com/office/powerpoint/2010/main" val="777823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2E2501-22BF-41D5-8E2B-A343DBD03A79}" type="slidenum">
              <a:rPr lang="en-US" smtClean="0"/>
              <a:t>9</a:t>
            </a:fld>
            <a:endParaRPr lang="en-US"/>
          </a:p>
        </p:txBody>
      </p:sp>
    </p:spTree>
    <p:extLst>
      <p:ext uri="{BB962C8B-B14F-4D97-AF65-F5344CB8AC3E}">
        <p14:creationId xmlns:p14="http://schemas.microsoft.com/office/powerpoint/2010/main" val="3174678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0FC1581E-B0B2-40A3-9031-EB3F1AE56D3C}" type="datetimeFigureOut">
              <a:rPr lang="en-US" smtClean="0"/>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6B9A6-8159-4856-9847-AAC4174433F4}"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1581E-B0B2-40A3-9031-EB3F1AE56D3C}" type="datetimeFigureOut">
              <a:rPr lang="en-US" smtClean="0"/>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1581E-B0B2-40A3-9031-EB3F1AE56D3C}" type="datetimeFigureOut">
              <a:rPr lang="en-US" smtClean="0"/>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1581E-B0B2-40A3-9031-EB3F1AE56D3C}" type="datetimeFigureOut">
              <a:rPr lang="en-US" smtClean="0"/>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0FC1581E-B0B2-40A3-9031-EB3F1AE56D3C}" type="datetimeFigureOut">
              <a:rPr lang="en-US" smtClean="0"/>
              <a:t>3/10/2013</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8B36B9A6-8159-4856-9847-AAC4174433F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1581E-B0B2-40A3-9031-EB3F1AE56D3C}" type="datetimeFigureOut">
              <a:rPr lang="en-US" smtClean="0"/>
              <a:t>3/10/2013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1581E-B0B2-40A3-9031-EB3F1AE56D3C}" type="datetimeFigureOut">
              <a:rPr lang="en-US" smtClean="0"/>
              <a:t>3/10/2013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1581E-B0B2-40A3-9031-EB3F1AE56D3C}" type="datetimeFigureOut">
              <a:rPr lang="en-US" smtClean="0"/>
              <a:t>3/10/2013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581E-B0B2-40A3-9031-EB3F1AE56D3C}" type="datetimeFigureOut">
              <a:rPr lang="en-US" smtClean="0"/>
              <a:t>3/10/2013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6B9A6-8159-4856-9847-AAC4174433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C1581E-B0B2-40A3-9031-EB3F1AE56D3C}" type="datetimeFigureOut">
              <a:rPr lang="en-US" smtClean="0"/>
              <a:t>3/10/2013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6B9A6-8159-4856-9847-AAC4174433F4}"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0FC1581E-B0B2-40A3-9031-EB3F1AE56D3C}" type="datetimeFigureOut">
              <a:rPr lang="en-US" smtClean="0"/>
              <a:t>3/10/2013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6B9A6-8159-4856-9847-AAC4174433F4}"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0FC1581E-B0B2-40A3-9031-EB3F1AE56D3C}" type="datetimeFigureOut">
              <a:rPr lang="en-US" smtClean="0"/>
              <a:t>3/10/2013</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8B36B9A6-8159-4856-9847-AAC4174433F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smtClean="0"/>
              <a:t>Coagulant Management</a:t>
            </a:r>
            <a:endParaRPr lang="en-US" sz="4400" dirty="0"/>
          </a:p>
        </p:txBody>
      </p:sp>
      <p:sp>
        <p:nvSpPr>
          <p:cNvPr id="3" name="Subtitle 2"/>
          <p:cNvSpPr>
            <a:spLocks noGrp="1"/>
          </p:cNvSpPr>
          <p:nvPr>
            <p:ph type="subTitle" idx="1"/>
          </p:nvPr>
        </p:nvSpPr>
        <p:spPr/>
        <p:txBody>
          <a:bodyPr/>
          <a:lstStyle/>
          <a:p>
            <a:r>
              <a:rPr lang="en-US" dirty="0" smtClean="0"/>
              <a:t>Madeline Haas, </a:t>
            </a:r>
            <a:r>
              <a:rPr lang="en-US" dirty="0" err="1" smtClean="0"/>
              <a:t>Rudra</a:t>
            </a:r>
            <a:r>
              <a:rPr lang="en-US" dirty="0" smtClean="0"/>
              <a:t> </a:t>
            </a:r>
            <a:r>
              <a:rPr lang="en-US" dirty="0" err="1" smtClean="0"/>
              <a:t>Koul</a:t>
            </a:r>
            <a:r>
              <a:rPr lang="en-US" dirty="0" smtClean="0"/>
              <a:t>, and John Newman</a:t>
            </a:r>
            <a:endParaRPr lang="en-US" dirty="0"/>
          </a:p>
        </p:txBody>
      </p:sp>
    </p:spTree>
    <p:extLst>
      <p:ext uri="{BB962C8B-B14F-4D97-AF65-F5344CB8AC3E}">
        <p14:creationId xmlns:p14="http://schemas.microsoft.com/office/powerpoint/2010/main" val="2733029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Injection of Coagulant</a:t>
            </a:r>
            <a:endParaRPr lang="en-US" sz="5400"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4400" dirty="0" smtClean="0"/>
              <a:t>Low head loss causes coagulant to precipitate on delivery tube walls</a:t>
            </a:r>
          </a:p>
          <a:p>
            <a:pPr>
              <a:buFont typeface="Wingdings" pitchFamily="2" charset="2"/>
              <a:buChar char="v"/>
            </a:pPr>
            <a:r>
              <a:rPr lang="en-US" sz="4400" dirty="0" smtClean="0"/>
              <a:t>Design a system that allows injection of coagulant into the center of the water flow </a:t>
            </a:r>
            <a:endParaRPr lang="en-US" sz="4400" dirty="0"/>
          </a:p>
        </p:txBody>
      </p:sp>
    </p:spTree>
    <p:extLst>
      <p:ext uri="{BB962C8B-B14F-4D97-AF65-F5344CB8AC3E}">
        <p14:creationId xmlns:p14="http://schemas.microsoft.com/office/powerpoint/2010/main" val="2038305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Suggestions?</a:t>
            </a:r>
            <a:endParaRPr lang="en-US" sz="6600" dirty="0"/>
          </a:p>
        </p:txBody>
      </p:sp>
      <p:sp>
        <p:nvSpPr>
          <p:cNvPr id="3" name="Content Placeholder 2"/>
          <p:cNvSpPr>
            <a:spLocks noGrp="1"/>
          </p:cNvSpPr>
          <p:nvPr>
            <p:ph idx="1"/>
          </p:nvPr>
        </p:nvSpPr>
        <p:spPr/>
        <p:txBody>
          <a:bodyPr/>
          <a:lstStyle/>
          <a:p>
            <a:pPr>
              <a:buFont typeface="Wingdings" pitchFamily="2" charset="2"/>
              <a:buChar char="v"/>
            </a:pPr>
            <a:r>
              <a:rPr lang="en-US" sz="4400" dirty="0" smtClean="0"/>
              <a:t>Other potential causes of precipitate?</a:t>
            </a:r>
          </a:p>
          <a:p>
            <a:pPr>
              <a:buFont typeface="Wingdings" pitchFamily="2" charset="2"/>
              <a:buChar char="v"/>
            </a:pPr>
            <a:r>
              <a:rPr lang="en-US" sz="4400" dirty="0" smtClean="0"/>
              <a:t>Building a centrifugal pump?</a:t>
            </a:r>
          </a:p>
          <a:p>
            <a:pPr>
              <a:buFont typeface="Wingdings" pitchFamily="2" charset="2"/>
              <a:buChar char="v"/>
            </a:pPr>
            <a:r>
              <a:rPr lang="en-US" sz="4400" dirty="0" smtClean="0"/>
              <a:t>Water power?</a:t>
            </a:r>
          </a:p>
          <a:p>
            <a:pPr>
              <a:buFont typeface="Wingdings" pitchFamily="2" charset="2"/>
              <a:buChar char="v"/>
            </a:pPr>
            <a:r>
              <a:rPr lang="en-US" sz="4400" dirty="0" smtClean="0"/>
              <a:t>Efficient injection methods?</a:t>
            </a:r>
          </a:p>
          <a:p>
            <a:pPr marL="0" indent="0">
              <a:buNone/>
            </a:pPr>
            <a:endParaRPr lang="en-US" dirty="0"/>
          </a:p>
        </p:txBody>
      </p:sp>
    </p:spTree>
    <p:extLst>
      <p:ext uri="{BB962C8B-B14F-4D97-AF65-F5344CB8AC3E}">
        <p14:creationId xmlns:p14="http://schemas.microsoft.com/office/powerpoint/2010/main" val="2289891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a:noAutofit/>
          </a:bodyPr>
          <a:lstStyle/>
          <a:p>
            <a:pPr algn="ctr"/>
            <a:r>
              <a:rPr lang="en-US" sz="11500" dirty="0" smtClean="0"/>
              <a:t>Questions?</a:t>
            </a:r>
            <a:endParaRPr lang="en-US" sz="11500" dirty="0"/>
          </a:p>
        </p:txBody>
      </p:sp>
    </p:spTree>
    <p:extLst>
      <p:ext uri="{BB962C8B-B14F-4D97-AF65-F5344CB8AC3E}">
        <p14:creationId xmlns:p14="http://schemas.microsoft.com/office/powerpoint/2010/main" val="3859246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724400"/>
            <a:ext cx="8305800" cy="1143000"/>
          </a:xfrm>
        </p:spPr>
        <p:txBody>
          <a:bodyPr>
            <a:noAutofit/>
          </a:bodyPr>
          <a:lstStyle/>
          <a:p>
            <a:r>
              <a:rPr lang="en-US" sz="7200" dirty="0" smtClean="0"/>
              <a:t>Thank you!</a:t>
            </a:r>
            <a:endParaRPr lang="en-US" sz="7200" dirty="0"/>
          </a:p>
        </p:txBody>
      </p:sp>
    </p:spTree>
    <p:extLst>
      <p:ext uri="{BB962C8B-B14F-4D97-AF65-F5344CB8AC3E}">
        <p14:creationId xmlns:p14="http://schemas.microsoft.com/office/powerpoint/2010/main" val="4040805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Introduction</a:t>
            </a:r>
            <a:endParaRPr lang="en-US" sz="7200"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6000" dirty="0" smtClean="0"/>
              <a:t>Efficiency</a:t>
            </a:r>
          </a:p>
          <a:p>
            <a:pPr>
              <a:buFont typeface="Wingdings" pitchFamily="2" charset="2"/>
              <a:buChar char="v"/>
            </a:pPr>
            <a:r>
              <a:rPr lang="en-US" sz="6000" dirty="0" smtClean="0"/>
              <a:t>Ease of use</a:t>
            </a:r>
          </a:p>
          <a:p>
            <a:pPr>
              <a:buFont typeface="Wingdings" pitchFamily="2" charset="2"/>
              <a:buChar char="v"/>
            </a:pPr>
            <a:r>
              <a:rPr lang="en-US" sz="6000" dirty="0" smtClean="0"/>
              <a:t>Accurate measurements</a:t>
            </a:r>
            <a:endParaRPr lang="en-US" sz="6000" dirty="0"/>
          </a:p>
        </p:txBody>
      </p:sp>
    </p:spTree>
    <p:extLst>
      <p:ext uri="{BB962C8B-B14F-4D97-AF65-F5344CB8AC3E}">
        <p14:creationId xmlns:p14="http://schemas.microsoft.com/office/powerpoint/2010/main" val="1499734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Precipitation in Dosing Tubes</a:t>
            </a:r>
            <a:endParaRPr lang="en-US" sz="4800" dirty="0"/>
          </a:p>
        </p:txBody>
      </p:sp>
      <p:sp>
        <p:nvSpPr>
          <p:cNvPr id="3" name="Content Placeholder 2"/>
          <p:cNvSpPr>
            <a:spLocks noGrp="1"/>
          </p:cNvSpPr>
          <p:nvPr>
            <p:ph idx="1"/>
          </p:nvPr>
        </p:nvSpPr>
        <p:spPr/>
        <p:txBody>
          <a:bodyPr>
            <a:normAutofit lnSpcReduction="10000"/>
          </a:bodyPr>
          <a:lstStyle/>
          <a:p>
            <a:pPr>
              <a:buFont typeface="Wingdings" pitchFamily="2" charset="2"/>
              <a:buChar char="v"/>
            </a:pPr>
            <a:r>
              <a:rPr lang="en-US" sz="5400" dirty="0" smtClean="0"/>
              <a:t>Problem in </a:t>
            </a:r>
            <a:r>
              <a:rPr lang="en-US" sz="5400" dirty="0" err="1" smtClean="0"/>
              <a:t>Atima</a:t>
            </a:r>
            <a:r>
              <a:rPr lang="en-US" sz="5400" dirty="0" smtClean="0"/>
              <a:t> plant</a:t>
            </a:r>
          </a:p>
          <a:p>
            <a:pPr>
              <a:buFont typeface="Wingdings" pitchFamily="2" charset="2"/>
              <a:buChar char="v"/>
            </a:pPr>
            <a:r>
              <a:rPr lang="en-US" sz="5400" dirty="0" smtClean="0"/>
              <a:t>The causes are unknown</a:t>
            </a:r>
          </a:p>
          <a:p>
            <a:pPr>
              <a:buFont typeface="Wingdings" pitchFamily="2" charset="2"/>
              <a:buChar char="v"/>
            </a:pPr>
            <a:r>
              <a:rPr lang="en-US" sz="5400" dirty="0" smtClean="0"/>
              <a:t>Precipitate can lead to clogs and lost time due to cleaning</a:t>
            </a:r>
          </a:p>
          <a:p>
            <a:endParaRPr lang="en-US" dirty="0"/>
          </a:p>
        </p:txBody>
      </p:sp>
    </p:spTree>
    <p:extLst>
      <p:ext uri="{BB962C8B-B14F-4D97-AF65-F5344CB8AC3E}">
        <p14:creationId xmlns:p14="http://schemas.microsoft.com/office/powerpoint/2010/main" val="2788408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t>Current Experiments</a:t>
            </a:r>
            <a:endParaRPr lang="en-US" sz="5400" dirty="0"/>
          </a:p>
        </p:txBody>
      </p:sp>
      <p:sp>
        <p:nvSpPr>
          <p:cNvPr id="3" name="Content Placeholder 2"/>
          <p:cNvSpPr>
            <a:spLocks noGrp="1"/>
          </p:cNvSpPr>
          <p:nvPr>
            <p:ph sz="half" idx="1"/>
          </p:nvPr>
        </p:nvSpPr>
        <p:spPr>
          <a:xfrm>
            <a:off x="228600" y="990600"/>
            <a:ext cx="8686800" cy="1600200"/>
          </a:xfrm>
        </p:spPr>
        <p:txBody>
          <a:bodyPr>
            <a:noAutofit/>
          </a:bodyPr>
          <a:lstStyle/>
          <a:p>
            <a:pPr>
              <a:buFont typeface="Wingdings" pitchFamily="2" charset="2"/>
              <a:buChar char="v"/>
            </a:pPr>
            <a:r>
              <a:rPr lang="en-US" sz="3600" dirty="0" smtClean="0"/>
              <a:t>A solution of Alum was mixed and left to set</a:t>
            </a:r>
            <a:endParaRPr lang="en-US" sz="3600"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2667000"/>
            <a:ext cx="2180144" cy="3867387"/>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0" y="2667000"/>
            <a:ext cx="2180144" cy="3867386"/>
          </a:xfrm>
          <a:prstGeom prst="rect">
            <a:avLst/>
          </a:prstGeom>
        </p:spPr>
      </p:pic>
      <p:sp>
        <p:nvSpPr>
          <p:cNvPr id="16" name="TextBox 15"/>
          <p:cNvSpPr txBox="1"/>
          <p:nvPr/>
        </p:nvSpPr>
        <p:spPr>
          <a:xfrm>
            <a:off x="1524000" y="1991695"/>
            <a:ext cx="2332544" cy="646331"/>
          </a:xfrm>
          <a:prstGeom prst="rect">
            <a:avLst/>
          </a:prstGeom>
          <a:noFill/>
        </p:spPr>
        <p:txBody>
          <a:bodyPr wrap="square" rtlCol="0">
            <a:spAutoFit/>
          </a:bodyPr>
          <a:lstStyle/>
          <a:p>
            <a:r>
              <a:rPr lang="en-US" sz="3600" dirty="0" smtClean="0"/>
              <a:t>Before</a:t>
            </a:r>
            <a:endParaRPr lang="en-US" sz="3600" dirty="0"/>
          </a:p>
        </p:txBody>
      </p:sp>
      <p:sp>
        <p:nvSpPr>
          <p:cNvPr id="17" name="TextBox 16"/>
          <p:cNvSpPr txBox="1"/>
          <p:nvPr/>
        </p:nvSpPr>
        <p:spPr>
          <a:xfrm>
            <a:off x="5460417" y="2020669"/>
            <a:ext cx="3073983" cy="646331"/>
          </a:xfrm>
          <a:prstGeom prst="rect">
            <a:avLst/>
          </a:prstGeom>
          <a:noFill/>
        </p:spPr>
        <p:txBody>
          <a:bodyPr wrap="none" rtlCol="0">
            <a:spAutoFit/>
          </a:bodyPr>
          <a:lstStyle/>
          <a:p>
            <a:r>
              <a:rPr lang="en-US" sz="3600" dirty="0" smtClean="0"/>
              <a:t>After Four Days</a:t>
            </a:r>
            <a:endParaRPr lang="en-US" sz="3600" dirty="0"/>
          </a:p>
        </p:txBody>
      </p:sp>
    </p:spTree>
    <p:extLst>
      <p:ext uri="{BB962C8B-B14F-4D97-AF65-F5344CB8AC3E}">
        <p14:creationId xmlns:p14="http://schemas.microsoft.com/office/powerpoint/2010/main" val="3062215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Current Experiments Continued</a:t>
            </a:r>
            <a:endParaRPr lang="en-US" sz="4400" dirty="0"/>
          </a:p>
        </p:txBody>
      </p:sp>
      <p:sp>
        <p:nvSpPr>
          <p:cNvPr id="3" name="Content Placeholder 2"/>
          <p:cNvSpPr>
            <a:spLocks noGrp="1"/>
          </p:cNvSpPr>
          <p:nvPr>
            <p:ph sz="half" idx="1"/>
          </p:nvPr>
        </p:nvSpPr>
        <p:spPr>
          <a:xfrm>
            <a:off x="457200" y="1371600"/>
            <a:ext cx="4038600" cy="4525963"/>
          </a:xfrm>
        </p:spPr>
        <p:txBody>
          <a:bodyPr/>
          <a:lstStyle/>
          <a:p>
            <a:pPr>
              <a:buFont typeface="Wingdings" pitchFamily="2" charset="2"/>
              <a:buChar char="v"/>
            </a:pPr>
            <a:r>
              <a:rPr lang="en-US" dirty="0" smtClean="0"/>
              <a:t>A solution of </a:t>
            </a:r>
            <a:r>
              <a:rPr lang="en-US" dirty="0" err="1" smtClean="0"/>
              <a:t>PACl</a:t>
            </a:r>
            <a:endParaRPr lang="en-US" dirty="0"/>
          </a:p>
        </p:txBody>
      </p:sp>
      <p:sp>
        <p:nvSpPr>
          <p:cNvPr id="4" name="Content Placeholder 3"/>
          <p:cNvSpPr>
            <a:spLocks noGrp="1"/>
          </p:cNvSpPr>
          <p:nvPr>
            <p:ph sz="half" idx="2"/>
          </p:nvPr>
        </p:nvSpPr>
        <p:spPr>
          <a:xfrm>
            <a:off x="4572000" y="1371600"/>
            <a:ext cx="4038600" cy="4525963"/>
          </a:xfrm>
        </p:spPr>
        <p:txBody>
          <a:bodyPr/>
          <a:lstStyle/>
          <a:p>
            <a:pPr>
              <a:buFont typeface="Wingdings" pitchFamily="2" charset="2"/>
              <a:buChar char="v"/>
            </a:pPr>
            <a:r>
              <a:rPr lang="en-US" dirty="0" smtClean="0"/>
              <a:t>A solution of Alum</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057400"/>
            <a:ext cx="2514600" cy="446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1" y="1988185"/>
            <a:ext cx="2553614" cy="4530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9097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Next Steps</a:t>
            </a:r>
            <a:endParaRPr lang="en-US" sz="6600"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4400" dirty="0" smtClean="0"/>
              <a:t>Mix coagulant solutions with contaminated water to determine if precipitate is premature flocculation</a:t>
            </a:r>
          </a:p>
          <a:p>
            <a:pPr>
              <a:buFont typeface="Wingdings" pitchFamily="2" charset="2"/>
              <a:buChar char="v"/>
            </a:pPr>
            <a:r>
              <a:rPr lang="en-US" sz="4400" dirty="0" smtClean="0"/>
              <a:t>May need to obtain more information from </a:t>
            </a:r>
            <a:r>
              <a:rPr lang="en-US" sz="4400" dirty="0" err="1" smtClean="0"/>
              <a:t>Atima</a:t>
            </a:r>
            <a:endParaRPr lang="en-US" sz="4400" dirty="0"/>
          </a:p>
        </p:txBody>
      </p:sp>
    </p:spTree>
    <p:extLst>
      <p:ext uri="{BB962C8B-B14F-4D97-AF65-F5344CB8AC3E}">
        <p14:creationId xmlns:p14="http://schemas.microsoft.com/office/powerpoint/2010/main" val="3113265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Hydrometer</a:t>
            </a:r>
            <a:endParaRPr lang="en-US" sz="5400" dirty="0"/>
          </a:p>
        </p:txBody>
      </p:sp>
      <p:sp>
        <p:nvSpPr>
          <p:cNvPr id="3" name="Content Placeholder 2"/>
          <p:cNvSpPr>
            <a:spLocks noGrp="1"/>
          </p:cNvSpPr>
          <p:nvPr>
            <p:ph sz="half" idx="1"/>
          </p:nvPr>
        </p:nvSpPr>
        <p:spPr/>
        <p:txBody>
          <a:bodyPr>
            <a:normAutofit lnSpcReduction="10000"/>
          </a:bodyPr>
          <a:lstStyle/>
          <a:p>
            <a:pPr>
              <a:buFont typeface="Wingdings" pitchFamily="2" charset="2"/>
              <a:buChar char="v"/>
            </a:pPr>
            <a:r>
              <a:rPr lang="en-US" sz="2800" dirty="0" smtClean="0"/>
              <a:t>Used to measure the specific  gravity of a substance, i.e., the ratio of the substance’s density to the density of water</a:t>
            </a:r>
          </a:p>
          <a:p>
            <a:pPr>
              <a:buFont typeface="Wingdings" pitchFamily="2" charset="2"/>
              <a:buChar char="v"/>
            </a:pPr>
            <a:r>
              <a:rPr lang="en-US" sz="2800" dirty="0" smtClean="0"/>
              <a:t>A commercial hydrometer is the most economic choice</a:t>
            </a:r>
          </a:p>
          <a:p>
            <a:pPr>
              <a:buFont typeface="Wingdings" pitchFamily="2" charset="2"/>
              <a:buChar char="v"/>
            </a:pPr>
            <a:r>
              <a:rPr lang="en-US" dirty="0" smtClean="0"/>
              <a:t>Purchased two from McMaster Carr</a:t>
            </a:r>
            <a:endParaRPr lang="en-US" sz="2800" dirty="0" smtClean="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189892"/>
            <a:ext cx="419100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8890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Next Steps</a:t>
            </a:r>
            <a:endParaRPr lang="en-US" sz="5400"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4000" dirty="0" smtClean="0"/>
              <a:t>A hydrometer needs to be delivered to Honduras via Drew</a:t>
            </a:r>
          </a:p>
          <a:p>
            <a:pPr>
              <a:buFont typeface="Wingdings" pitchFamily="2" charset="2"/>
              <a:buChar char="v"/>
            </a:pPr>
            <a:r>
              <a:rPr lang="en-US" sz="4000" dirty="0" smtClean="0"/>
              <a:t>A large graduated cylinder needs to be purchased or constructed in order to use the hydrometer properly</a:t>
            </a:r>
            <a:endParaRPr lang="en-US" sz="4000" dirty="0"/>
          </a:p>
        </p:txBody>
      </p:sp>
    </p:spTree>
    <p:extLst>
      <p:ext uri="{BB962C8B-B14F-4D97-AF65-F5344CB8AC3E}">
        <p14:creationId xmlns:p14="http://schemas.microsoft.com/office/powerpoint/2010/main" val="413912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More Efficient Mixing Methods</a:t>
            </a:r>
            <a:endParaRPr lang="en-US" sz="4800" dirty="0"/>
          </a:p>
        </p:txBody>
      </p:sp>
      <p:sp>
        <p:nvSpPr>
          <p:cNvPr id="3" name="Content Placeholder 2"/>
          <p:cNvSpPr>
            <a:spLocks noGrp="1"/>
          </p:cNvSpPr>
          <p:nvPr>
            <p:ph sz="half" idx="1"/>
          </p:nvPr>
        </p:nvSpPr>
        <p:spPr/>
        <p:txBody>
          <a:bodyPr>
            <a:normAutofit/>
          </a:bodyPr>
          <a:lstStyle/>
          <a:p>
            <a:pPr>
              <a:buFont typeface="Wingdings" pitchFamily="2" charset="2"/>
              <a:buChar char="v"/>
            </a:pPr>
            <a:r>
              <a:rPr lang="en-US" sz="3600" dirty="0" smtClean="0"/>
              <a:t>A centrifugal pump needs to be built, tested, and optimized</a:t>
            </a:r>
          </a:p>
          <a:p>
            <a:pPr>
              <a:buFont typeface="Wingdings" pitchFamily="2" charset="2"/>
              <a:buChar char="v"/>
            </a:pPr>
            <a:r>
              <a:rPr lang="en-US" sz="3600" dirty="0" smtClean="0"/>
              <a:t>Design methods that utilize the water flow itself</a:t>
            </a:r>
            <a:endParaRPr lang="en-US" sz="36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891" y="1752600"/>
            <a:ext cx="4537364" cy="3937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8298664"/>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67</TotalTime>
  <Words>285</Words>
  <Application>Microsoft Office PowerPoint</Application>
  <PresentationFormat>On-screen Show (4:3)</PresentationFormat>
  <Paragraphs>44</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Thatch</vt:lpstr>
      <vt:lpstr>Coagulant Management</vt:lpstr>
      <vt:lpstr>Introduction</vt:lpstr>
      <vt:lpstr>Precipitation in Dosing Tubes</vt:lpstr>
      <vt:lpstr>Current Experiments</vt:lpstr>
      <vt:lpstr>Current Experiments Continued</vt:lpstr>
      <vt:lpstr>Next Steps</vt:lpstr>
      <vt:lpstr>Hydrometer</vt:lpstr>
      <vt:lpstr>Next Steps</vt:lpstr>
      <vt:lpstr>More Efficient Mixing Methods</vt:lpstr>
      <vt:lpstr>Injection of Coagulant</vt:lpstr>
      <vt:lpstr>Suggestions?</vt:lpstr>
      <vt:lpstr>Questions?</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Coagulant Management</dc:title>
  <dc:creator>Madeline</dc:creator>
  <cp:lastModifiedBy>Madeline</cp:lastModifiedBy>
  <cp:revision>7</cp:revision>
  <dcterms:created xsi:type="dcterms:W3CDTF">2013-03-10T23:55:43Z</dcterms:created>
  <dcterms:modified xsi:type="dcterms:W3CDTF">2013-03-11T01:03:33Z</dcterms:modified>
</cp:coreProperties>
</file>