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7"/>
  </p:notesMasterIdLst>
  <p:handoutMasterIdLst>
    <p:handoutMasterId r:id="rId28"/>
  </p:handoutMasterIdLst>
  <p:sldIdLst>
    <p:sldId id="475" r:id="rId2"/>
    <p:sldId id="503" r:id="rId3"/>
    <p:sldId id="477" r:id="rId4"/>
    <p:sldId id="505" r:id="rId5"/>
    <p:sldId id="520" r:id="rId6"/>
    <p:sldId id="506" r:id="rId7"/>
    <p:sldId id="509" r:id="rId8"/>
    <p:sldId id="510" r:id="rId9"/>
    <p:sldId id="513" r:id="rId10"/>
    <p:sldId id="530" r:id="rId11"/>
    <p:sldId id="528" r:id="rId12"/>
    <p:sldId id="521" r:id="rId13"/>
    <p:sldId id="522" r:id="rId14"/>
    <p:sldId id="531" r:id="rId15"/>
    <p:sldId id="523" r:id="rId16"/>
    <p:sldId id="525" r:id="rId17"/>
    <p:sldId id="526" r:id="rId18"/>
    <p:sldId id="527" r:id="rId19"/>
    <p:sldId id="517" r:id="rId20"/>
    <p:sldId id="512" r:id="rId21"/>
    <p:sldId id="518" r:id="rId22"/>
    <p:sldId id="532" r:id="rId23"/>
    <p:sldId id="519" r:id="rId24"/>
    <p:sldId id="508" r:id="rId25"/>
    <p:sldId id="502" r:id="rId2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99" autoAdjust="0"/>
    <p:restoredTop sz="99402" autoAdjust="0"/>
  </p:normalViewPr>
  <p:slideViewPr>
    <p:cSldViewPr>
      <p:cViewPr>
        <p:scale>
          <a:sx n="100" d="100"/>
          <a:sy n="100" d="100"/>
        </p:scale>
        <p:origin x="-1304" y="5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4" Type="http://schemas.openxmlformats.org/officeDocument/2006/relationships/image" Target="../media/image22.wmf"/><Relationship Id="rId5" Type="http://schemas.openxmlformats.org/officeDocument/2006/relationships/image" Target="../media/image23.wmf"/><Relationship Id="rId6" Type="http://schemas.openxmlformats.org/officeDocument/2006/relationships/image" Target="../media/image24.wmf"/><Relationship Id="rId7" Type="http://schemas.openxmlformats.org/officeDocument/2006/relationships/image" Target="../media/image25.wmf"/><Relationship Id="rId1" Type="http://schemas.openxmlformats.org/officeDocument/2006/relationships/image" Target="../media/image19.wmf"/><Relationship Id="rId2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802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*part</a:t>
            </a:r>
            <a:r>
              <a:rPr lang="en-US" baseline="0" dirty="0" smtClean="0"/>
              <a:t> of the density measurement challenge was to develop a Mathcad function relating density as a function of concentration...but technically density is dependent on only temperature and pressure.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771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Density</a:t>
            </a:r>
            <a:r>
              <a:rPr lang="en-US" baseline="0" dirty="0" smtClean="0"/>
              <a:t> only changes with temperature and/or pressure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36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198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198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300" dirty="0" smtClean="0"/>
              <a:t>from Environmental Engineering: A Design Approach by </a:t>
            </a:r>
            <a:r>
              <a:rPr lang="en-US" sz="1300" dirty="0" err="1" smtClean="0"/>
              <a:t>Sincero</a:t>
            </a:r>
            <a:r>
              <a:rPr lang="en-US" sz="1300" dirty="0" smtClean="0"/>
              <a:t> and </a:t>
            </a:r>
            <a:r>
              <a:rPr lang="en-US" sz="1300" dirty="0" err="1" smtClean="0"/>
              <a:t>Sincero</a:t>
            </a:r>
            <a:r>
              <a:rPr lang="en-US" sz="1300" dirty="0" smtClean="0"/>
              <a:t>. 1996. page 267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31A24-38D8-4CC5-9E6E-A126B09286E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Energy</a:t>
            </a:r>
            <a:r>
              <a:rPr lang="en-US" baseline="0" dirty="0" smtClean="0"/>
              <a:t> dissipation: minimum is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5665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**Access pipe needs to be corrosion resistant </a:t>
            </a:r>
          </a:p>
          <a:p>
            <a:r>
              <a:rPr lang="en-US" dirty="0" smtClean="0"/>
              <a:t>*Injection</a:t>
            </a:r>
            <a:r>
              <a:rPr lang="en-US" baseline="0" dirty="0" smtClean="0"/>
              <a:t> tube needs to also be corrosion resistant</a:t>
            </a:r>
          </a:p>
          <a:p>
            <a:endParaRPr lang="en-US" baseline="0" dirty="0" smtClean="0"/>
          </a:p>
          <a:p>
            <a:r>
              <a:rPr lang="en-US" baseline="0" dirty="0" smtClean="0"/>
              <a:t>**For mixing to be efficient, it needs to be injected at the center of the flow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332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1.wmf"/><Relationship Id="rId12" Type="http://schemas.openxmlformats.org/officeDocument/2006/relationships/oleObject" Target="../embeddings/oleObject4.bin"/><Relationship Id="rId13" Type="http://schemas.openxmlformats.org/officeDocument/2006/relationships/image" Target="../media/image22.wmf"/><Relationship Id="rId14" Type="http://schemas.openxmlformats.org/officeDocument/2006/relationships/oleObject" Target="../embeddings/oleObject5.bin"/><Relationship Id="rId15" Type="http://schemas.openxmlformats.org/officeDocument/2006/relationships/image" Target="../media/image23.wmf"/><Relationship Id="rId16" Type="http://schemas.openxmlformats.org/officeDocument/2006/relationships/oleObject" Target="../embeddings/oleObject6.bin"/><Relationship Id="rId17" Type="http://schemas.openxmlformats.org/officeDocument/2006/relationships/image" Target="../media/image24.wmf"/><Relationship Id="rId18" Type="http://schemas.openxmlformats.org/officeDocument/2006/relationships/oleObject" Target="../embeddings/oleObject7.bin"/><Relationship Id="rId19" Type="http://schemas.openxmlformats.org/officeDocument/2006/relationships/image" Target="../media/image25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6.xml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19.w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20.wmf"/><Relationship Id="rId10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4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743200" y="5181600"/>
            <a:ext cx="5334000" cy="1143000"/>
          </a:xfrm>
        </p:spPr>
        <p:txBody>
          <a:bodyPr/>
          <a:lstStyle/>
          <a:p>
            <a:r>
              <a:rPr lang="en-US" b="1" dirty="0" smtClean="0"/>
              <a:t>Madeline Haas, Rudra Koul,</a:t>
            </a:r>
          </a:p>
          <a:p>
            <a:r>
              <a:rPr lang="en-US" b="1" dirty="0" smtClean="0"/>
              <a:t>Jack Newman</a:t>
            </a:r>
            <a:endParaRPr lang="en-US" b="1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algn="r"/>
            <a:r>
              <a:rPr lang="en-US" dirty="0" smtClean="0"/>
              <a:t>Coagulant Management</a:t>
            </a:r>
            <a:br>
              <a:rPr lang="en-US" dirty="0" smtClean="0"/>
            </a:br>
            <a:r>
              <a:rPr lang="en-US" dirty="0" smtClean="0"/>
              <a:t>Spring 2013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Centrifugal Pump Components</a:t>
            </a:r>
            <a:endParaRPr lang="en-US" dirty="0"/>
          </a:p>
        </p:txBody>
      </p:sp>
      <p:pic>
        <p:nvPicPr>
          <p:cNvPr id="4" name="Picture 3" descr="20130511_12264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866371" y="2172229"/>
            <a:ext cx="5185833" cy="388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43124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PACl</a:t>
            </a:r>
            <a:r>
              <a:rPr lang="en-US" dirty="0" smtClean="0"/>
              <a:t>: The Main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Most AguaClara plants utilize </a:t>
            </a:r>
            <a:r>
              <a:rPr lang="en-US" dirty="0" err="1" smtClean="0"/>
              <a:t>PACl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 More cost efficient compared to alum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47333" y="21801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 descr="20130504_11584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4825" y="3762375"/>
            <a:ext cx="3276600" cy="2457450"/>
          </a:xfrm>
          <a:prstGeom prst="rect">
            <a:avLst/>
          </a:prstGeom>
        </p:spPr>
      </p:pic>
      <p:pic>
        <p:nvPicPr>
          <p:cNvPr id="6" name="Picture 5" descr="2010961817378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3429000"/>
            <a:ext cx="3987800" cy="299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23139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Centrifugal Pump: </a:t>
            </a:r>
            <a:r>
              <a:rPr lang="en-US" sz="3600" dirty="0" err="1" smtClean="0"/>
              <a:t>PACl</a:t>
            </a:r>
            <a:r>
              <a:rPr lang="en-US" sz="3600" dirty="0" smtClean="0"/>
              <a:t> 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Constraints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 Maximum power output of average human: 75W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 Drag force of horizontal pipe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 Energy dissipation &gt;= 1 W/kg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12038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Centrifugal Pump: </a:t>
            </a:r>
            <a:r>
              <a:rPr lang="en-US" sz="3600" dirty="0" err="1"/>
              <a:t>PACl</a:t>
            </a:r>
            <a:r>
              <a:rPr lang="en-US" sz="3600" dirty="0"/>
              <a:t> Calculations</a:t>
            </a:r>
            <a:endParaRPr lang="en-US" dirty="0"/>
          </a:p>
        </p:txBody>
      </p:sp>
      <p:pic>
        <p:nvPicPr>
          <p:cNvPr id="4" name="Picture 3" descr="Screen Shot 2013-05-11 at 3.05.2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905000"/>
            <a:ext cx="4876800" cy="796212"/>
          </a:xfrm>
          <a:prstGeom prst="rect">
            <a:avLst/>
          </a:prstGeom>
        </p:spPr>
      </p:pic>
      <p:pic>
        <p:nvPicPr>
          <p:cNvPr id="5" name="Picture 4" descr="Screen Shot 2013-05-11 at 3.06.1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4200"/>
            <a:ext cx="3967237" cy="1219200"/>
          </a:xfrm>
          <a:prstGeom prst="rect">
            <a:avLst/>
          </a:prstGeom>
        </p:spPr>
      </p:pic>
      <p:pic>
        <p:nvPicPr>
          <p:cNvPr id="6" name="Picture 5" descr="Screen Shot 2013-05-11 at 3.06.4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724400"/>
            <a:ext cx="4034443" cy="990600"/>
          </a:xfrm>
          <a:prstGeom prst="rect">
            <a:avLst/>
          </a:prstGeom>
        </p:spPr>
      </p:pic>
      <p:pic>
        <p:nvPicPr>
          <p:cNvPr id="8" name="Picture 7" descr="Screen Shot 2013-05-11 at 2.29.1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4495800"/>
            <a:ext cx="3836324" cy="990600"/>
          </a:xfrm>
          <a:prstGeom prst="rect">
            <a:avLst/>
          </a:prstGeom>
        </p:spPr>
      </p:pic>
      <p:pic>
        <p:nvPicPr>
          <p:cNvPr id="9" name="Picture 8" descr="Screen Shot 2013-05-11 at 2.29.05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2514600"/>
            <a:ext cx="2273300" cy="127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23722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Power, height, and 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11830" y="2080260"/>
            <a:ext cx="5540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“velocity gradient” caused by mixing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40430" y="2777490"/>
            <a:ext cx="24641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Reactor volume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440430" y="3520440"/>
            <a:ext cx="23887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required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417570" y="4183380"/>
            <a:ext cx="41520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required to lift water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417570" y="4956612"/>
            <a:ext cx="57264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Equivalent potential energy measured as a height used for mixing</a:t>
            </a:r>
            <a:endParaRPr lang="en-US" dirty="0"/>
          </a:p>
        </p:txBody>
      </p:sp>
      <p:pic>
        <p:nvPicPr>
          <p:cNvPr id="17" name="Picture 26" descr="pipeli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20343" y="195263"/>
            <a:ext cx="1095375" cy="1547812"/>
          </a:xfrm>
          <a:prstGeom prst="rect">
            <a:avLst/>
          </a:prstGeom>
          <a:noFill/>
        </p:spPr>
      </p:pic>
      <p:pic>
        <p:nvPicPr>
          <p:cNvPr id="18" name="Picture 24"/>
          <p:cNvPicPr>
            <a:picLocks noChangeAspect="1" noChangeArrowheads="1"/>
          </p:cNvPicPr>
          <p:nvPr/>
        </p:nvPicPr>
        <p:blipFill>
          <a:blip r:embed="rId5" cstate="print"/>
          <a:srcRect l="1250" t="24001" r="38333" b="444"/>
          <a:stretch>
            <a:fillRect/>
          </a:stretch>
        </p:blipFill>
        <p:spPr bwMode="auto">
          <a:xfrm>
            <a:off x="6252210" y="2613344"/>
            <a:ext cx="1748790" cy="164080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cxnSp>
        <p:nvCxnSpPr>
          <p:cNvPr id="20" name="Straight Arrow Connector 19"/>
          <p:cNvCxnSpPr>
            <a:stCxn id="14" idx="3"/>
          </p:cNvCxnSpPr>
          <p:nvPr/>
        </p:nvCxnSpPr>
        <p:spPr bwMode="auto">
          <a:xfrm flipV="1">
            <a:off x="5829225" y="3177540"/>
            <a:ext cx="971625" cy="604510"/>
          </a:xfrm>
          <a:prstGeom prst="straightConnector1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graphicFrame>
        <p:nvGraphicFramePr>
          <p:cNvPr id="686088" name="Object 8"/>
          <p:cNvGraphicFramePr>
            <a:graphicFrameLocks noChangeAspect="1"/>
          </p:cNvGraphicFramePr>
          <p:nvPr/>
        </p:nvGraphicFramePr>
        <p:xfrm>
          <a:off x="1108710" y="4411980"/>
          <a:ext cx="14859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" name="Equation" r:id="rId6" imgW="1485720" imgH="342720" progId="Equation.DSMT4">
                  <p:embed/>
                </p:oleObj>
              </mc:Choice>
              <mc:Fallback>
                <p:oleObj name="Equation" r:id="rId6" imgW="1485720" imgH="342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8710" y="4411980"/>
                        <a:ext cx="1485900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6089" name="Object 9"/>
          <p:cNvGraphicFramePr>
            <a:graphicFrameLocks noChangeAspect="1"/>
          </p:cNvGraphicFramePr>
          <p:nvPr/>
        </p:nvGraphicFramePr>
        <p:xfrm>
          <a:off x="1173925" y="4920656"/>
          <a:ext cx="13335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1" name="Equation" r:id="rId8" imgW="1333440" imgH="787320" progId="Equation.DSMT4">
                  <p:embed/>
                </p:oleObj>
              </mc:Choice>
              <mc:Fallback>
                <p:oleObj name="Equation" r:id="rId8" imgW="1333440" imgH="787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3925" y="4920656"/>
                        <a:ext cx="13335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9"/>
          <p:cNvGraphicFramePr>
            <a:graphicFrameLocks noChangeAspect="1"/>
          </p:cNvGraphicFramePr>
          <p:nvPr/>
        </p:nvGraphicFramePr>
        <p:xfrm>
          <a:off x="1065213" y="5888038"/>
          <a:ext cx="14097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" name="Equation" r:id="rId10" imgW="1409400" imgH="825480" progId="Equation.DSMT4">
                  <p:embed/>
                </p:oleObj>
              </mc:Choice>
              <mc:Fallback>
                <p:oleObj name="Equation" r:id="rId10" imgW="1409400" imgH="825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5213" y="5888038"/>
                        <a:ext cx="14097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6091" name="Object 11"/>
          <p:cNvGraphicFramePr>
            <a:graphicFrameLocks noChangeAspect="1"/>
          </p:cNvGraphicFramePr>
          <p:nvPr/>
        </p:nvGraphicFramePr>
        <p:xfrm>
          <a:off x="928172" y="3629561"/>
          <a:ext cx="15875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" name="Equation" r:id="rId12" imgW="1587240" imgH="406080" progId="Equation.DSMT4">
                  <p:embed/>
                </p:oleObj>
              </mc:Choice>
              <mc:Fallback>
                <p:oleObj name="Equation" r:id="rId12" imgW="158724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172" y="3629561"/>
                        <a:ext cx="15875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6092" name="Object 12"/>
          <p:cNvGraphicFramePr>
            <a:graphicFrameLocks noChangeAspect="1"/>
          </p:cNvGraphicFramePr>
          <p:nvPr/>
        </p:nvGraphicFramePr>
        <p:xfrm>
          <a:off x="1540906" y="2984417"/>
          <a:ext cx="10033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4" name="Equation" r:id="rId14" imgW="1002960" imgH="342720" progId="Equation.DSMT4">
                  <p:embed/>
                </p:oleObj>
              </mc:Choice>
              <mc:Fallback>
                <p:oleObj name="Equation" r:id="rId14" imgW="1002960" imgH="342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0906" y="2984417"/>
                        <a:ext cx="1003300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6093" name="Object 13"/>
          <p:cNvGraphicFramePr>
            <a:graphicFrameLocks noChangeAspect="1"/>
          </p:cNvGraphicFramePr>
          <p:nvPr/>
        </p:nvGraphicFramePr>
        <p:xfrm>
          <a:off x="966025" y="1774619"/>
          <a:ext cx="17018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5" name="Equation" r:id="rId16" imgW="1701720" imgH="1028520" progId="Equation.DSMT4">
                  <p:embed/>
                </p:oleObj>
              </mc:Choice>
              <mc:Fallback>
                <p:oleObj name="Equation" r:id="rId16" imgW="1701720" imgH="10285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6025" y="1774619"/>
                        <a:ext cx="1701800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3417570" y="5903893"/>
            <a:ext cx="57264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Equivalent potential energy as a function of G</a:t>
            </a:r>
            <a:endParaRPr lang="en-US" dirty="0"/>
          </a:p>
        </p:txBody>
      </p:sp>
      <p:sp>
        <p:nvSpPr>
          <p:cNvPr id="23" name="Freeform 22"/>
          <p:cNvSpPr/>
          <p:nvPr/>
        </p:nvSpPr>
        <p:spPr bwMode="auto">
          <a:xfrm>
            <a:off x="1639330" y="5832389"/>
            <a:ext cx="864973" cy="428368"/>
          </a:xfrm>
          <a:custGeom>
            <a:avLst/>
            <a:gdLst>
              <a:gd name="connsiteX0" fmla="*/ 49427 w 864973"/>
              <a:gd name="connsiteY0" fmla="*/ 403654 h 428368"/>
              <a:gd name="connsiteX1" fmla="*/ 387178 w 864973"/>
              <a:gd name="connsiteY1" fmla="*/ 428368 h 428368"/>
              <a:gd name="connsiteX2" fmla="*/ 494270 w 864973"/>
              <a:gd name="connsiteY2" fmla="*/ 90616 h 428368"/>
              <a:gd name="connsiteX3" fmla="*/ 675502 w 864973"/>
              <a:gd name="connsiteY3" fmla="*/ 82379 h 428368"/>
              <a:gd name="connsiteX4" fmla="*/ 568411 w 864973"/>
              <a:gd name="connsiteY4" fmla="*/ 428368 h 428368"/>
              <a:gd name="connsiteX5" fmla="*/ 864973 w 864973"/>
              <a:gd name="connsiteY5" fmla="*/ 395416 h 428368"/>
              <a:gd name="connsiteX6" fmla="*/ 823784 w 864973"/>
              <a:gd name="connsiteY6" fmla="*/ 0 h 428368"/>
              <a:gd name="connsiteX7" fmla="*/ 0 w 864973"/>
              <a:gd name="connsiteY7" fmla="*/ 65903 h 428368"/>
              <a:gd name="connsiteX8" fmla="*/ 49427 w 864973"/>
              <a:gd name="connsiteY8" fmla="*/ 403654 h 428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4973" h="428368">
                <a:moveTo>
                  <a:pt x="49427" y="403654"/>
                </a:moveTo>
                <a:lnTo>
                  <a:pt x="387178" y="428368"/>
                </a:lnTo>
                <a:lnTo>
                  <a:pt x="494270" y="90616"/>
                </a:lnTo>
                <a:lnTo>
                  <a:pt x="675502" y="82379"/>
                </a:lnTo>
                <a:lnTo>
                  <a:pt x="568411" y="428368"/>
                </a:lnTo>
                <a:lnTo>
                  <a:pt x="864973" y="395416"/>
                </a:lnTo>
                <a:lnTo>
                  <a:pt x="823784" y="0"/>
                </a:lnTo>
                <a:lnTo>
                  <a:pt x="0" y="65903"/>
                </a:lnTo>
                <a:lnTo>
                  <a:pt x="49427" y="403654"/>
                </a:lnTo>
                <a:close/>
              </a:path>
            </a:pathLst>
          </a:custGeom>
          <a:noFill/>
          <a:ln w="12700" cap="flat" cmpd="sng" algn="ctr">
            <a:solidFill>
              <a:schemeClr val="accent4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686094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8048875" y="3696875"/>
          <a:ext cx="1000125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6" name="Equation" r:id="rId18" imgW="1002960" imgH="342720" progId="Equation.3">
                  <p:embed/>
                </p:oleObj>
              </mc:Choice>
              <mc:Fallback>
                <p:oleObj name="Equation" r:id="rId18" imgW="1002960" imgH="34272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8875" y="3696875"/>
                        <a:ext cx="1000125" cy="331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00" y="3810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**From CEE 4540 Rapid Mix Lecture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1589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Centrifugal Pump: </a:t>
            </a:r>
            <a:r>
              <a:rPr lang="en-US" sz="3600" dirty="0" err="1"/>
              <a:t>PACl</a:t>
            </a:r>
            <a:r>
              <a:rPr lang="en-US" sz="3600" dirty="0"/>
              <a:t> 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 Selected maximum speed applied to pump: 30 rpm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Drag force requires 3.54 W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Pumping requires 64.692 W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Sum under the 75 W maximum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12121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Centrifugal Pump: </a:t>
            </a:r>
            <a:r>
              <a:rPr lang="en-US" sz="3600" dirty="0" err="1"/>
              <a:t>PACl</a:t>
            </a:r>
            <a:r>
              <a:rPr lang="en-US" sz="3600" dirty="0"/>
              <a:t> Calculations</a:t>
            </a:r>
            <a:endParaRPr lang="en-US" dirty="0"/>
          </a:p>
        </p:txBody>
      </p:sp>
      <p:pic>
        <p:nvPicPr>
          <p:cNvPr id="5" name="Picture 4" descr="Screen Shot 2013-05-11 at 4.50.2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600200"/>
            <a:ext cx="6803496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83892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Centrifugal Pump: </a:t>
            </a:r>
            <a:r>
              <a:rPr lang="en-US" sz="3600" dirty="0" err="1"/>
              <a:t>PACl</a:t>
            </a:r>
            <a:r>
              <a:rPr lang="en-US" sz="3600" dirty="0"/>
              <a:t> Calculations</a:t>
            </a:r>
            <a:endParaRPr lang="en-US" dirty="0"/>
          </a:p>
        </p:txBody>
      </p:sp>
      <p:pic>
        <p:nvPicPr>
          <p:cNvPr id="5" name="Picture 4" descr="Screen Shot 2013-05-11 at 4.50.1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524000"/>
            <a:ext cx="7010400" cy="5119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83892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Centrifugal Pump: </a:t>
            </a:r>
            <a:r>
              <a:rPr lang="en-US" sz="3600" dirty="0" err="1"/>
              <a:t>PACl</a:t>
            </a:r>
            <a:r>
              <a:rPr lang="en-US" sz="3600" dirty="0"/>
              <a:t> Calculations</a:t>
            </a:r>
            <a:endParaRPr lang="en-US" dirty="0"/>
          </a:p>
        </p:txBody>
      </p:sp>
      <p:pic>
        <p:nvPicPr>
          <p:cNvPr id="5" name="Picture 4" descr="Screen Shot 2013-05-11 at 4.50.0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676400"/>
            <a:ext cx="6883400" cy="4990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83892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Injection Point: </a:t>
            </a:r>
            <a:r>
              <a:rPr lang="en-US" sz="4000" dirty="0" smtClean="0"/>
              <a:t>Preliminary Design</a:t>
            </a:r>
            <a:endParaRPr lang="en-US" sz="4000" dirty="0"/>
          </a:p>
        </p:txBody>
      </p:sp>
      <p:pic>
        <p:nvPicPr>
          <p:cNvPr id="4" name="Content Placeholder 3" descr="Screen Shot 2013-05-07 at 12.14.4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79" r="-6779"/>
          <a:stretch>
            <a:fillRect/>
          </a:stretch>
        </p:blipFill>
        <p:spPr>
          <a:xfrm>
            <a:off x="1752600" y="1524000"/>
            <a:ext cx="7042588" cy="5092081"/>
          </a:xfrm>
        </p:spPr>
      </p:pic>
      <p:sp>
        <p:nvSpPr>
          <p:cNvPr id="3" name="TextBox 2"/>
          <p:cNvSpPr txBox="1"/>
          <p:nvPr/>
        </p:nvSpPr>
        <p:spPr>
          <a:xfrm>
            <a:off x="7010400" y="5791200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Design By Monroe Weber-Shirk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8838138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Spring 2013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006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Density </a:t>
            </a:r>
            <a:r>
              <a:rPr lang="en-US" dirty="0" smtClean="0"/>
              <a:t>Measurements</a:t>
            </a:r>
          </a:p>
          <a:p>
            <a:endParaRPr lang="en-US" dirty="0"/>
          </a:p>
          <a:p>
            <a:r>
              <a:rPr lang="en-US" dirty="0" smtClean="0"/>
              <a:t>Hydrometer</a:t>
            </a:r>
          </a:p>
          <a:p>
            <a:endParaRPr lang="en-US" dirty="0"/>
          </a:p>
          <a:p>
            <a:r>
              <a:rPr lang="en-US" dirty="0" smtClean="0"/>
              <a:t>Stock Tank Centrifugal Pump System</a:t>
            </a:r>
          </a:p>
          <a:p>
            <a:endParaRPr lang="en-US" dirty="0"/>
          </a:p>
          <a:p>
            <a:r>
              <a:rPr lang="en-US" dirty="0" smtClean="0"/>
              <a:t>Fabrication of Injection Point</a:t>
            </a:r>
          </a:p>
        </p:txBody>
      </p:sp>
    </p:spTree>
    <p:extLst>
      <p:ext uri="{BB962C8B-B14F-4D97-AF65-F5344CB8AC3E}">
        <p14:creationId xmlns:p14="http://schemas.microsoft.com/office/powerpoint/2010/main" val="4059141020"/>
      </p:ext>
    </p:extLst>
  </p:cSld>
  <p:clrMapOvr>
    <a:masterClrMapping/>
  </p:clrMapOvr>
  <p:transition xmlns:p14="http://schemas.microsoft.com/office/powerpoint/2010/main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Injection Point: </a:t>
            </a:r>
            <a:r>
              <a:rPr lang="en-US" sz="3600" dirty="0" smtClean="0"/>
              <a:t>Fabrication Ideas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What is needed: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Access pipe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Rigid coagulant delivery tube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Failure Modes: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Flow oscillations inside delivery tube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Inefficient mixing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87389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Injection Point: </a:t>
            </a:r>
            <a:r>
              <a:rPr lang="en-US" sz="3600" dirty="0" smtClean="0"/>
              <a:t>Fabrication Ideas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Access pipe made </a:t>
            </a:r>
            <a:r>
              <a:rPr lang="en-US" dirty="0" smtClean="0"/>
              <a:t>out of a thin PVC pipe, </a:t>
            </a:r>
            <a:r>
              <a:rPr lang="en-US" dirty="0" smtClean="0"/>
              <a:t>attached to rapid mix pipe </a:t>
            </a:r>
          </a:p>
          <a:p>
            <a:r>
              <a:rPr lang="en-US" dirty="0" smtClean="0"/>
              <a:t>Delivery tube easily removable and stable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Strong, non-corrosive injection point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orifice plate would be a high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strength, corrosion resistant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washer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594" y="3200400"/>
            <a:ext cx="1764406" cy="914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858000" y="4800600"/>
            <a:ext cx="2111137" cy="18745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886200"/>
            <a:ext cx="2514600" cy="587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15894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n 2"/>
          <p:cNvSpPr/>
          <p:nvPr/>
        </p:nvSpPr>
        <p:spPr bwMode="auto">
          <a:xfrm>
            <a:off x="3200400" y="5334000"/>
            <a:ext cx="533400" cy="1066800"/>
          </a:xfrm>
          <a:prstGeom prst="ca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3" name="Can 22"/>
          <p:cNvSpPr/>
          <p:nvPr/>
        </p:nvSpPr>
        <p:spPr bwMode="auto">
          <a:xfrm>
            <a:off x="7315200" y="5334000"/>
            <a:ext cx="533400" cy="1066800"/>
          </a:xfrm>
          <a:prstGeom prst="ca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Injection Point: </a:t>
            </a:r>
            <a:r>
              <a:rPr lang="en-US" sz="3600" dirty="0" smtClean="0"/>
              <a:t>Fabrication </a:t>
            </a:r>
            <a:r>
              <a:rPr lang="en-US" sz="3600" dirty="0" smtClean="0"/>
              <a:t>Ideas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2514600" y="1524000"/>
            <a:ext cx="6019800" cy="4724400"/>
            <a:chOff x="609600" y="1600200"/>
            <a:chExt cx="6019800" cy="4724400"/>
          </a:xfrm>
        </p:grpSpPr>
        <p:grpSp>
          <p:nvGrpSpPr>
            <p:cNvPr id="17" name="Group 16"/>
            <p:cNvGrpSpPr/>
            <p:nvPr/>
          </p:nvGrpSpPr>
          <p:grpSpPr>
            <a:xfrm>
              <a:off x="914400" y="2286000"/>
              <a:ext cx="1295400" cy="3505200"/>
              <a:chOff x="2057400" y="1752600"/>
              <a:chExt cx="1295400" cy="3505200"/>
            </a:xfrm>
          </p:grpSpPr>
          <p:pic>
            <p:nvPicPr>
              <p:cNvPr id="33796" name="Picture 4" descr="http://coltackwasherboards.com/yahoo_site_admin/assets/images/washer.60153655_std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12500" b="18750"/>
              <a:stretch>
                <a:fillRect/>
              </a:stretch>
            </p:blipFill>
            <p:spPr bwMode="auto">
              <a:xfrm>
                <a:off x="2057400" y="4419600"/>
                <a:ext cx="1295400" cy="838200"/>
              </a:xfrm>
              <a:prstGeom prst="rect">
                <a:avLst/>
              </a:prstGeom>
              <a:noFill/>
            </p:spPr>
          </p:pic>
          <p:sp>
            <p:nvSpPr>
              <p:cNvPr id="7" name="Can 6"/>
              <p:cNvSpPr/>
              <p:nvPr/>
            </p:nvSpPr>
            <p:spPr bwMode="auto">
              <a:xfrm>
                <a:off x="2438400" y="1752600"/>
                <a:ext cx="533400" cy="3200400"/>
              </a:xfrm>
              <a:prstGeom prst="can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lg" len="med"/>
                <a:tailEnd type="none" w="lg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cs typeface="Arial" charset="0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2590800" y="2895600"/>
              <a:ext cx="2057400" cy="1905000"/>
              <a:chOff x="4572000" y="2743200"/>
              <a:chExt cx="2057400" cy="1905000"/>
            </a:xfrm>
          </p:grpSpPr>
          <p:sp>
            <p:nvSpPr>
              <p:cNvPr id="11" name="Oval 10"/>
              <p:cNvSpPr/>
              <p:nvPr/>
            </p:nvSpPr>
            <p:spPr bwMode="auto">
              <a:xfrm>
                <a:off x="4572000" y="2743200"/>
                <a:ext cx="2057400" cy="1905000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lg" len="med"/>
                <a:tailEnd type="none" w="lg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cs typeface="Arial" charset="0"/>
                </a:endParaRPr>
              </a:p>
            </p:txBody>
          </p:sp>
          <p:sp>
            <p:nvSpPr>
              <p:cNvPr id="15" name="Oval 14"/>
              <p:cNvSpPr/>
              <p:nvPr/>
            </p:nvSpPr>
            <p:spPr bwMode="auto">
              <a:xfrm>
                <a:off x="4876800" y="3048000"/>
                <a:ext cx="1371600" cy="12954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lg" len="med"/>
                <a:tailEnd type="none" w="lg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cs typeface="Arial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4953000" y="2514600"/>
              <a:ext cx="1447800" cy="3810000"/>
              <a:chOff x="5181600" y="2057400"/>
              <a:chExt cx="1447800" cy="3810000"/>
            </a:xfrm>
          </p:grpSpPr>
          <p:sp>
            <p:nvSpPr>
              <p:cNvPr id="26" name="Oval 25"/>
              <p:cNvSpPr/>
              <p:nvPr/>
            </p:nvSpPr>
            <p:spPr bwMode="auto">
              <a:xfrm>
                <a:off x="5181600" y="5257800"/>
                <a:ext cx="1447800" cy="381000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lg" len="med"/>
                <a:tailEnd type="none" w="lg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cs typeface="Arial" charset="0"/>
                </a:endParaRPr>
              </a:p>
            </p:txBody>
          </p:sp>
          <p:sp>
            <p:nvSpPr>
              <p:cNvPr id="29" name="Oval 28"/>
              <p:cNvSpPr/>
              <p:nvPr/>
            </p:nvSpPr>
            <p:spPr bwMode="auto">
              <a:xfrm>
                <a:off x="5334000" y="5334000"/>
                <a:ext cx="1143000" cy="2286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lg" len="med"/>
                <a:tailEnd type="none" w="lg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cs typeface="Arial" charset="0"/>
                </a:endParaRPr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5257800" y="2362200"/>
                <a:ext cx="1295400" cy="3505200"/>
                <a:chOff x="2057400" y="2286000"/>
                <a:chExt cx="1295400" cy="3505200"/>
              </a:xfrm>
            </p:grpSpPr>
            <p:pic>
              <p:nvPicPr>
                <p:cNvPr id="19" name="Picture 4" descr="http://coltackwasherboards.com/yahoo_site_admin/assets/images/washer.60153655_std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t="12500" b="18750"/>
                <a:stretch>
                  <a:fillRect/>
                </a:stretch>
              </p:blipFill>
              <p:spPr bwMode="auto">
                <a:xfrm>
                  <a:off x="2057400" y="4953000"/>
                  <a:ext cx="1295400" cy="838200"/>
                </a:xfrm>
                <a:prstGeom prst="rect">
                  <a:avLst/>
                </a:prstGeom>
                <a:noFill/>
              </p:spPr>
            </p:pic>
            <p:sp>
              <p:nvSpPr>
                <p:cNvPr id="20" name="Can 19"/>
                <p:cNvSpPr/>
                <p:nvPr/>
              </p:nvSpPr>
              <p:spPr bwMode="auto">
                <a:xfrm>
                  <a:off x="2438400" y="2286000"/>
                  <a:ext cx="533400" cy="3200400"/>
                </a:xfrm>
                <a:prstGeom prst="can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lg" len="med"/>
                  <a:tailEnd type="none" w="lg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cs typeface="Arial" charset="0"/>
                  </a:endParaRPr>
                </a:p>
              </p:txBody>
            </p:sp>
          </p:grpSp>
          <p:sp>
            <p:nvSpPr>
              <p:cNvPr id="25" name="Can 24"/>
              <p:cNvSpPr/>
              <p:nvPr/>
            </p:nvSpPr>
            <p:spPr bwMode="auto">
              <a:xfrm>
                <a:off x="5181600" y="2057400"/>
                <a:ext cx="1447800" cy="3581400"/>
              </a:xfrm>
              <a:prstGeom prst="can">
                <a:avLst>
                  <a:gd name="adj" fmla="val 37500"/>
                </a:avLst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lg" len="med"/>
                <a:tailEnd type="none" w="lg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cs typeface="Arial" charset="0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609600" y="1600200"/>
              <a:ext cx="1905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Candara" pitchFamily="34" charset="0"/>
                </a:rPr>
                <a:t>Delivery Tube</a:t>
              </a:r>
              <a:endParaRPr lang="en-US" sz="2000" dirty="0">
                <a:latin typeface="Candara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590800" y="1600200"/>
              <a:ext cx="1905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Candara" pitchFamily="34" charset="0"/>
                </a:rPr>
                <a:t>Top down view of access pipe</a:t>
              </a:r>
              <a:endParaRPr lang="en-US" sz="2000" dirty="0">
                <a:latin typeface="Candara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724400" y="1600200"/>
              <a:ext cx="1905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Candara" pitchFamily="34" charset="0"/>
                </a:rPr>
                <a:t>Overall</a:t>
              </a:r>
              <a:endParaRPr lang="en-US" sz="2000" dirty="0">
                <a:latin typeface="Candara" pitchFamily="34" charset="0"/>
              </a:endParaRPr>
            </a:p>
          </p:txBody>
        </p:sp>
      </p:grpSp>
      <p:sp>
        <p:nvSpPr>
          <p:cNvPr id="3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209800" cy="4525963"/>
          </a:xfrm>
        </p:spPr>
        <p:txBody>
          <a:bodyPr/>
          <a:lstStyle/>
          <a:p>
            <a:r>
              <a:rPr lang="en-US" sz="2400" dirty="0" smtClean="0"/>
              <a:t>Another idea for the design of the delivery tube and access pipe</a:t>
            </a:r>
          </a:p>
          <a:p>
            <a:r>
              <a:rPr lang="en-US" sz="2400" dirty="0" smtClean="0"/>
              <a:t>One </a:t>
            </a:r>
            <a:r>
              <a:rPr lang="en-US" sz="2400" dirty="0" smtClean="0"/>
              <a:t>washer </a:t>
            </a:r>
            <a:r>
              <a:rPr lang="en-US" sz="2400" dirty="0" smtClean="0"/>
              <a:t>to ensure that the delivery tube stays in the middle of flow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00865"/>
      </p:ext>
    </p:extLst>
  </p:cSld>
  <p:clrMapOvr>
    <a:masterClrMapping/>
  </p:clrMapOvr>
  <p:transition xmlns:p14="http://schemas.microsoft.com/office/powerpoint/2010/main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Semester Setbacks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Mistakenly spent time on an already completed challenge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Parts took time to come in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pic>
        <p:nvPicPr>
          <p:cNvPr id="4" name="Picture 3" descr="sad-fa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4000500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28053"/>
      </p:ext>
    </p:extLst>
  </p:cSld>
  <p:clrMapOvr>
    <a:masterClrMapping/>
  </p:clrMapOvr>
  <p:transition xmlns:p14="http://schemas.microsoft.com/office/powerpoint/2010/main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 Fully fabricate and test </a:t>
            </a:r>
            <a:r>
              <a:rPr lang="en-US" dirty="0" smtClean="0"/>
              <a:t>an injection </a:t>
            </a:r>
            <a:r>
              <a:rPr lang="en-US" dirty="0" smtClean="0"/>
              <a:t>point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 Fully fabricate and test </a:t>
            </a:r>
            <a:r>
              <a:rPr lang="en-US" dirty="0" smtClean="0"/>
              <a:t>centrifugal pump </a:t>
            </a:r>
            <a:r>
              <a:rPr lang="en-US" dirty="0" smtClean="0"/>
              <a:t>system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 improve upon fabrication method</a:t>
            </a:r>
            <a:endParaRPr lang="en-US" dirty="0"/>
          </a:p>
          <a:p>
            <a:pPr marL="0" indent="0">
              <a:lnSpc>
                <a:spcPct val="150000"/>
              </a:lnSpc>
              <a:buNone/>
            </a:pPr>
            <a:endParaRPr lang="en-US" dirty="0" smtClean="0"/>
          </a:p>
        </p:txBody>
      </p:sp>
      <p:pic>
        <p:nvPicPr>
          <p:cNvPr id="4" name="Picture 3" descr="challen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1" y="3482051"/>
            <a:ext cx="2667000" cy="337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04298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/>
              <a:t>Questions?</a:t>
            </a:r>
            <a:endParaRPr lang="en-US" sz="3200" dirty="0"/>
          </a:p>
        </p:txBody>
      </p:sp>
      <p:pic>
        <p:nvPicPr>
          <p:cNvPr id="4" name="Picture 3" descr="question-mar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600200"/>
            <a:ext cx="5334000" cy="494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48111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/>
              <a:t>Density Measurements:</a:t>
            </a:r>
            <a:r>
              <a:rPr lang="en-US" dirty="0" smtClean="0"/>
              <a:t> </a:t>
            </a:r>
            <a:r>
              <a:rPr lang="en-US" sz="3600" dirty="0" smtClean="0"/>
              <a:t>Alum and </a:t>
            </a:r>
            <a:r>
              <a:rPr lang="en-US" sz="3600" dirty="0" err="1" smtClean="0"/>
              <a:t>PACl</a:t>
            </a:r>
            <a:endParaRPr lang="en-US" sz="3600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Alum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smtClean="0"/>
              <a:t>Given: </a:t>
            </a:r>
            <a:r>
              <a:rPr lang="en-US" dirty="0" err="1"/>
              <a:t>ρ</a:t>
            </a:r>
            <a:r>
              <a:rPr lang="en-US" dirty="0"/>
              <a:t> </a:t>
            </a:r>
            <a:r>
              <a:rPr lang="en-US" dirty="0" smtClean="0"/>
              <a:t>= 1327 </a:t>
            </a:r>
            <a:r>
              <a:rPr lang="en-US" dirty="0"/>
              <a:t>kg/</a:t>
            </a:r>
            <a:r>
              <a:rPr lang="en-US" dirty="0" smtClean="0"/>
              <a:t>m</a:t>
            </a:r>
            <a:r>
              <a:rPr lang="en-US" baseline="30000" dirty="0" smtClean="0"/>
              <a:t>3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PACl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smtClean="0"/>
              <a:t>Measured the mass of a 36 g/100 mL solution </a:t>
            </a:r>
            <a:r>
              <a:rPr lang="en-US" dirty="0" smtClean="0"/>
              <a:t>using a simple method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Results: </a:t>
            </a:r>
            <a:r>
              <a:rPr lang="en-US" dirty="0" err="1" smtClean="0"/>
              <a:t>ρ</a:t>
            </a:r>
            <a:r>
              <a:rPr lang="en-US" dirty="0" smtClean="0"/>
              <a:t> = 1200 kg/m</a:t>
            </a:r>
            <a:r>
              <a:rPr lang="en-US" baseline="30000" dirty="0" smtClean="0"/>
              <a:t>3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Hydrometer Selection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Glass </a:t>
            </a:r>
            <a:r>
              <a:rPr lang="en-US" dirty="0" smtClean="0"/>
              <a:t>vs. Plastic</a:t>
            </a:r>
          </a:p>
          <a:p>
            <a:endParaRPr lang="en-US" dirty="0" smtClean="0"/>
          </a:p>
          <a:p>
            <a:r>
              <a:rPr lang="en-US" dirty="0" smtClean="0"/>
              <a:t>Specific Gravity Range</a:t>
            </a:r>
          </a:p>
          <a:p>
            <a:endParaRPr lang="en-US" dirty="0"/>
          </a:p>
          <a:p>
            <a:r>
              <a:rPr lang="en-US" dirty="0" smtClean="0"/>
              <a:t>Price Ranges: </a:t>
            </a:r>
            <a:r>
              <a:rPr lang="en-US" dirty="0" smtClean="0"/>
              <a:t>$</a:t>
            </a:r>
            <a:r>
              <a:rPr lang="en-US" dirty="0" smtClean="0"/>
              <a:t>15</a:t>
            </a:r>
            <a:r>
              <a:rPr lang="en-US" dirty="0" smtClean="0"/>
              <a:t>-$100+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320100-XXX_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057400"/>
            <a:ext cx="37338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5212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Hydrometer </a:t>
            </a:r>
            <a:r>
              <a:rPr lang="en-US" dirty="0" smtClean="0"/>
              <a:t>Selection: </a:t>
            </a:r>
            <a:r>
              <a:rPr lang="en-US" sz="3600" dirty="0" smtClean="0"/>
              <a:t>Best Option for an AguaClara Plant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 Plastic Hydrometer from </a:t>
            </a:r>
            <a:r>
              <a:rPr lang="en-US" dirty="0" err="1" smtClean="0"/>
              <a:t>Krackler</a:t>
            </a:r>
            <a:r>
              <a:rPr lang="en-US" dirty="0" smtClean="0"/>
              <a:t> Scientific, Inc.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Specific gravity range: 1.200-1.420</a:t>
            </a:r>
            <a:endParaRPr lang="en-US" dirty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pic>
        <p:nvPicPr>
          <p:cNvPr id="5" name="Picture 4" descr="Hydromet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4267200"/>
            <a:ext cx="6737137" cy="2417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13980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Centrifugal Pump: </a:t>
            </a:r>
            <a:r>
              <a:rPr lang="en-US" sz="3600" dirty="0" smtClean="0"/>
              <a:t>Current Design</a:t>
            </a:r>
            <a:endParaRPr lang="en-US" sz="3600" dirty="0"/>
          </a:p>
        </p:txBody>
      </p:sp>
      <p:pic>
        <p:nvPicPr>
          <p:cNvPr id="6" name="Picture 5" descr="Screen Shot 2013-05-11 at 11.32.2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498968"/>
            <a:ext cx="4893426" cy="5363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2750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Centrifugal Pump Components</a:t>
            </a:r>
            <a:endParaRPr lang="en-US" dirty="0"/>
          </a:p>
        </p:txBody>
      </p:sp>
      <p:pic>
        <p:nvPicPr>
          <p:cNvPr id="5" name="Picture 4" descr="Screen Shot 2013-05-10 at 5.46.4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600200"/>
            <a:ext cx="6704464" cy="503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86217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Centrifugal Pump Components</a:t>
            </a:r>
            <a:endParaRPr lang="en-US" dirty="0"/>
          </a:p>
        </p:txBody>
      </p:sp>
      <p:pic>
        <p:nvPicPr>
          <p:cNvPr id="4" name="Picture 3" descr="Screen Shot 2013-05-10 at 5.46.3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524000"/>
            <a:ext cx="5383876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08233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Centrifugal Pump Components</a:t>
            </a:r>
            <a:endParaRPr lang="en-US" dirty="0"/>
          </a:p>
        </p:txBody>
      </p:sp>
      <p:pic>
        <p:nvPicPr>
          <p:cNvPr id="3" name="Picture 2" descr="Screen Shot 2013-05-10 at 5.46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727394"/>
            <a:ext cx="5791200" cy="513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18525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3794</TotalTime>
  <Words>553</Words>
  <Application>Microsoft Macintosh PowerPoint</Application>
  <PresentationFormat>On-screen Show (4:3)</PresentationFormat>
  <Paragraphs>105</Paragraphs>
  <Slides>25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1_AguaClara the road</vt:lpstr>
      <vt:lpstr>Equation</vt:lpstr>
      <vt:lpstr>Microsoft Equation</vt:lpstr>
      <vt:lpstr>Coagulant Management Spring 2013</vt:lpstr>
      <vt:lpstr>Spring 2013 Challenges</vt:lpstr>
      <vt:lpstr>Density Measurements: Alum and PACl</vt:lpstr>
      <vt:lpstr>Hydrometer Selection </vt:lpstr>
      <vt:lpstr>Hydrometer Selection: Best Option for an AguaClara Plant</vt:lpstr>
      <vt:lpstr>Centrifugal Pump: Current Design</vt:lpstr>
      <vt:lpstr>Centrifugal Pump Components</vt:lpstr>
      <vt:lpstr>Centrifugal Pump Components</vt:lpstr>
      <vt:lpstr>Centrifugal Pump Components</vt:lpstr>
      <vt:lpstr>Centrifugal Pump Components</vt:lpstr>
      <vt:lpstr>PACl: The Main Focus</vt:lpstr>
      <vt:lpstr>Centrifugal Pump: PACl Calculations</vt:lpstr>
      <vt:lpstr>Centrifugal Pump: PACl Calculations</vt:lpstr>
      <vt:lpstr>Power, height, and G</vt:lpstr>
      <vt:lpstr>Centrifugal Pump: PACl Calculations</vt:lpstr>
      <vt:lpstr>Centrifugal Pump: PACl Calculations</vt:lpstr>
      <vt:lpstr>Centrifugal Pump: PACl Calculations</vt:lpstr>
      <vt:lpstr>Centrifugal Pump: PACl Calculations</vt:lpstr>
      <vt:lpstr>Injection Point: Preliminary Design</vt:lpstr>
      <vt:lpstr>Injection Point: Fabrication Ideas</vt:lpstr>
      <vt:lpstr>Injection Point: Fabrication Ideas</vt:lpstr>
      <vt:lpstr>Injection Point: Fabrication Ideas</vt:lpstr>
      <vt:lpstr>Semester Setbacks</vt:lpstr>
      <vt:lpstr>Future Work</vt:lpstr>
      <vt:lpstr>Questions?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Rudra Koul</cp:lastModifiedBy>
  <cp:revision>426</cp:revision>
  <cp:lastPrinted>2013-05-11T08:54:06Z</cp:lastPrinted>
  <dcterms:created xsi:type="dcterms:W3CDTF">2008-08-26T14:48:34Z</dcterms:created>
  <dcterms:modified xsi:type="dcterms:W3CDTF">2013-05-11T19:23:05Z</dcterms:modified>
</cp:coreProperties>
</file>