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9" r:id="rId4"/>
    <p:sldId id="267" r:id="rId5"/>
    <p:sldId id="266" r:id="rId6"/>
    <p:sldId id="260" r:id="rId7"/>
    <p:sldId id="264" r:id="rId8"/>
    <p:sldId id="268" r:id="rId9"/>
    <p:sldId id="265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TeamSpot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TeamSpot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gradFill rotWithShape="1">
      <a:gsLst>
        <a:gs pos="0">
          <a:schemeClr val="accent5">
            <a:tint val="98000"/>
            <a:satMod val="120000"/>
            <a:lumMod val="110000"/>
          </a:schemeClr>
        </a:gs>
        <a:gs pos="100000">
          <a:schemeClr val="accent5">
            <a:shade val="90000"/>
            <a:lumMod val="90000"/>
          </a:schemeClr>
        </a:gs>
      </a:gsLst>
      <a:lin ang="5400000" scaled="0"/>
    </a:gradFill>
    <a:ln>
      <a:noFill/>
    </a:ln>
    <a:effectLst>
      <a:outerShdw blurRad="88900" dist="38100" dir="5400000" algn="ctr" rotWithShape="0">
        <a:srgbClr val="000000">
          <a:alpha val="65000"/>
        </a:srgbClr>
      </a:outerShdw>
    </a:effectLst>
    <a:scene3d>
      <a:camera prst="orthographicFront">
        <a:rot lat="0" lon="0" rev="0"/>
      </a:camera>
      <a:lightRig rig="threePt" dir="tl">
        <a:rot lat="0" lon="0" rev="5400000"/>
      </a:lightRig>
    </a:scene3d>
    <a:sp3d>
      <a:bevelT w="25400" h="381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Agati furniture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Agati furniture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gradFill rotWithShape="1">
      <a:gsLst>
        <a:gs pos="0">
          <a:schemeClr val="accent5">
            <a:tint val="98000"/>
            <a:satMod val="120000"/>
            <a:lumMod val="110000"/>
          </a:schemeClr>
        </a:gs>
        <a:gs pos="100000">
          <a:schemeClr val="accent5">
            <a:shade val="90000"/>
            <a:lumMod val="90000"/>
          </a:schemeClr>
        </a:gs>
      </a:gsLst>
      <a:lin ang="5400000" scaled="0"/>
    </a:gradFill>
    <a:ln>
      <a:noFill/>
    </a:ln>
    <a:effectLst>
      <a:outerShdw blurRad="88900" dist="38100" dir="5400000" algn="ctr" rotWithShape="0">
        <a:srgbClr val="000000">
          <a:alpha val="65000"/>
        </a:srgbClr>
      </a:outerShdw>
    </a:effectLst>
    <a:scene3d>
      <a:camera prst="orthographicFront">
        <a:rot lat="0" lon="0" rev="0"/>
      </a:camera>
      <a:lightRig rig="threePt" dir="tl">
        <a:rot lat="0" lon="0" rev="5400000"/>
      </a:lightRig>
    </a:scene3d>
    <a:sp3d>
      <a:bevelT w="25400" h="381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28C16-D21E-4A33-AC52-72A88E98CCF7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1821E-B6E1-4E4A-B483-E702054A0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0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12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43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Do students use the Bissett Space? How?</a:t>
            </a:r>
          </a:p>
          <a:p>
            <a:pPr lvl="1"/>
            <a:r>
              <a:rPr lang="en-US" dirty="0" smtClean="0"/>
              <a:t>What type of space or environment for collaboration do they prefer?  What spaces on or off campus do they currently use and why?</a:t>
            </a:r>
          </a:p>
          <a:p>
            <a:pPr lvl="1"/>
            <a:r>
              <a:rPr lang="en-US" dirty="0" smtClean="0"/>
              <a:t>How do they collaborate with one another on group projects and how would they like to collaborate in an ideal world?</a:t>
            </a:r>
          </a:p>
          <a:p>
            <a:pPr lvl="1"/>
            <a:r>
              <a:rPr lang="en-US" dirty="0" smtClean="0"/>
              <a:t>What do they find difficult about collaborating?</a:t>
            </a:r>
          </a:p>
          <a:p>
            <a:pPr lvl="1"/>
            <a:r>
              <a:rPr lang="en-US" dirty="0" smtClean="0"/>
              <a:t>Are they using any mobile devices for their research or group work?</a:t>
            </a:r>
          </a:p>
          <a:p>
            <a:pPr lvl="1"/>
            <a:r>
              <a:rPr lang="en-US" dirty="0" smtClean="0"/>
              <a:t>What other technology do they currently use and what technology would they like to see in the Bissett Space?</a:t>
            </a:r>
          </a:p>
          <a:p>
            <a:endParaRPr lang="en-US" dirty="0" smtClean="0"/>
          </a:p>
          <a:p>
            <a:r>
              <a:rPr lang="en-US" dirty="0" smtClean="0"/>
              <a:t>Technology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0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Staff </a:t>
            </a:r>
            <a:r>
              <a:rPr lang="en-US" sz="1200" dirty="0" err="1" smtClean="0"/>
              <a:t>TeamSpot</a:t>
            </a:r>
            <a:r>
              <a:rPr lang="en-US" sz="1200" dirty="0" smtClean="0"/>
              <a:t> Usability Testing</a:t>
            </a:r>
          </a:p>
          <a:p>
            <a:r>
              <a:rPr lang="en-US" sz="1200" dirty="0" smtClean="0"/>
              <a:t>Steep learning curve </a:t>
            </a:r>
          </a:p>
          <a:p>
            <a:r>
              <a:rPr lang="en-US" sz="1200" dirty="0" smtClean="0"/>
              <a:t>Technical issues – confusing system messages and feedback, lack of mobile device compatibility, PC/Mac compatibility</a:t>
            </a:r>
          </a:p>
          <a:p>
            <a:r>
              <a:rPr lang="en-US" sz="1200" dirty="0" smtClean="0"/>
              <a:t>Better instructions/signage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Student</a:t>
            </a:r>
          </a:p>
          <a:p>
            <a:r>
              <a:rPr lang="en-US" sz="1200" dirty="0" smtClean="0"/>
              <a:t>Lots of little glitches, especially network congestion &amp; PC/Mac compatibility</a:t>
            </a:r>
          </a:p>
          <a:p>
            <a:r>
              <a:rPr lang="en-US" sz="1200" dirty="0" smtClean="0"/>
              <a:t>Steep learning curve</a:t>
            </a:r>
          </a:p>
          <a:p>
            <a:r>
              <a:rPr lang="en-US" sz="1200" dirty="0" smtClean="0"/>
              <a:t>More instruction needed</a:t>
            </a:r>
          </a:p>
          <a:p>
            <a:r>
              <a:rPr lang="en-US" sz="1200" dirty="0" smtClean="0"/>
              <a:t>Confusion with pop-ups and other </a:t>
            </a:r>
            <a:r>
              <a:rPr lang="en-US" sz="1200" dirty="0" err="1" smtClean="0"/>
              <a:t>TeamSpot</a:t>
            </a:r>
            <a:r>
              <a:rPr lang="en-US" sz="1200" dirty="0" smtClean="0"/>
              <a:t> initiated instructions</a:t>
            </a:r>
          </a:p>
          <a:p>
            <a:r>
              <a:rPr lang="en-US" sz="1200" dirty="0" smtClean="0"/>
              <a:t>Group dynamic issues</a:t>
            </a:r>
          </a:p>
          <a:p>
            <a:endParaRPr lang="en-US" sz="1200" dirty="0" smtClean="0"/>
          </a:p>
          <a:p>
            <a:r>
              <a:rPr lang="en-US" sz="1200" dirty="0" smtClean="0"/>
              <a:t>Interview &amp; Observation</a:t>
            </a:r>
          </a:p>
          <a:p>
            <a:endParaRPr lang="en-US" sz="1200" dirty="0" smtClean="0"/>
          </a:p>
          <a:p>
            <a:pPr lvl="1"/>
            <a:r>
              <a:rPr lang="en-US" dirty="0" smtClean="0"/>
              <a:t>Comfortable furniture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Whiteboards, whiteboards, &amp; more whiteboards </a:t>
            </a:r>
            <a:r>
              <a:rPr lang="en-US" sz="1200" dirty="0" smtClean="0"/>
              <a:t>24 of 29 wanted more whiteboards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2-4 person group size</a:t>
            </a:r>
          </a:p>
          <a:p>
            <a:pPr lvl="1"/>
            <a:r>
              <a:rPr lang="en-US" dirty="0" smtClean="0"/>
              <a:t>They love </a:t>
            </a:r>
            <a:r>
              <a:rPr lang="en-US" dirty="0" err="1" smtClean="0"/>
              <a:t>GoogleDocs</a:t>
            </a:r>
            <a:r>
              <a:rPr lang="en-US" dirty="0" smtClean="0"/>
              <a:t> (and </a:t>
            </a:r>
            <a:r>
              <a:rPr lang="en-US" dirty="0" err="1" smtClean="0"/>
              <a:t>dropbox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LCD screens are crucial for group work and presentation practice</a:t>
            </a:r>
          </a:p>
          <a:p>
            <a:pPr lvl="1"/>
            <a:r>
              <a:rPr lang="en-US" dirty="0" smtClean="0"/>
              <a:t>Noise level too high</a:t>
            </a:r>
          </a:p>
          <a:p>
            <a:pPr lvl="1"/>
            <a:r>
              <a:rPr lang="en-US" dirty="0" smtClean="0"/>
              <a:t>Reservation system</a:t>
            </a:r>
          </a:p>
          <a:p>
            <a:pPr lvl="1"/>
            <a:r>
              <a:rPr lang="en-US" dirty="0" smtClean="0"/>
              <a:t>Presentation practice space</a:t>
            </a:r>
          </a:p>
          <a:p>
            <a:pPr lvl="1"/>
            <a:r>
              <a:rPr lang="en-US" dirty="0" smtClean="0"/>
              <a:t>Like the newness of Mann</a:t>
            </a:r>
          </a:p>
          <a:p>
            <a:pPr lvl="1"/>
            <a:r>
              <a:rPr lang="en-US" dirty="0" smtClean="0"/>
              <a:t>Frequency &amp; type of group project depends of major and college and there are different needs for different types of group work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45720" indent="0">
              <a:buNone/>
            </a:pPr>
            <a:r>
              <a:rPr lang="en-US" u="sng" dirty="0" err="1" smtClean="0"/>
              <a:t>TeamSpot</a:t>
            </a:r>
            <a:r>
              <a:rPr lang="en-US" u="sng" dirty="0" smtClean="0"/>
              <a:t> Survey</a:t>
            </a:r>
          </a:p>
          <a:p>
            <a:pPr lvl="1"/>
            <a:r>
              <a:rPr lang="en-US" dirty="0" smtClean="0"/>
              <a:t>39 of 61 respondents said yes (some with caveats)</a:t>
            </a:r>
          </a:p>
          <a:p>
            <a:pPr lvl="1"/>
            <a:r>
              <a:rPr lang="en-US" dirty="0" smtClean="0"/>
              <a:t>Better instructions/signage needed</a:t>
            </a:r>
          </a:p>
          <a:p>
            <a:pPr lvl="1"/>
            <a:r>
              <a:rPr lang="en-US" dirty="0" smtClean="0"/>
              <a:t>Technical issues including Mac/PC compatibility, non-functionality</a:t>
            </a:r>
          </a:p>
          <a:p>
            <a:pPr lvl="1"/>
            <a:endParaRPr lang="en-US" dirty="0" smtClean="0"/>
          </a:p>
          <a:p>
            <a:pPr marL="365125" lvl="1" indent="-309563">
              <a:buNone/>
            </a:pPr>
            <a:r>
              <a:rPr lang="en-US" sz="2000" u="sng" dirty="0" smtClean="0"/>
              <a:t>Bissett Furniture Survey</a:t>
            </a:r>
          </a:p>
          <a:p>
            <a:pPr marL="573088" lvl="2" indent="-176213"/>
            <a:r>
              <a:rPr lang="en-US" sz="1800" dirty="0" smtClean="0"/>
              <a:t>26 of 29 respondents said yes to the </a:t>
            </a:r>
            <a:r>
              <a:rPr lang="en-US" sz="1800" dirty="0" err="1" smtClean="0"/>
              <a:t>Agati</a:t>
            </a:r>
            <a:r>
              <a:rPr lang="en-US" sz="1800" dirty="0" smtClean="0"/>
              <a:t> furniture.</a:t>
            </a:r>
          </a:p>
          <a:p>
            <a:pPr marL="573088" lvl="2" indent="-176213"/>
            <a:r>
              <a:rPr lang="en-US" sz="1800" dirty="0" smtClean="0"/>
              <a:t>24 of 29 wanted more whiteboards</a:t>
            </a:r>
          </a:p>
          <a:p>
            <a:pPr marL="573088" lvl="2" indent="-176213"/>
            <a:r>
              <a:rPr lang="en-US" sz="1800" dirty="0" smtClean="0"/>
              <a:t>Concern over noise and privacy</a:t>
            </a:r>
          </a:p>
          <a:p>
            <a:pPr marL="573088" lvl="2" indent="-176213"/>
            <a:r>
              <a:rPr lang="en-US" sz="1800" dirty="0" smtClean="0"/>
              <a:t>Whiteboard markers</a:t>
            </a:r>
          </a:p>
          <a:p>
            <a:pPr marL="573088" lvl="2" indent="-176213"/>
            <a:r>
              <a:rPr lang="en-US" sz="1800" dirty="0" smtClean="0"/>
              <a:t>Footrests</a:t>
            </a:r>
          </a:p>
          <a:p>
            <a:pPr marL="573088" lvl="2" indent="-176213"/>
            <a:r>
              <a:rPr lang="en-US" sz="1800" dirty="0" smtClean="0"/>
              <a:t>Bissett Space Signage</a:t>
            </a:r>
          </a:p>
          <a:p>
            <a:pPr lvl="1"/>
            <a:endParaRPr lang="en-US" dirty="0" smtClean="0"/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60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64% of students were interested in using </a:t>
            </a:r>
            <a:r>
              <a:rPr lang="en-US" dirty="0" err="1" smtClean="0"/>
              <a:t>TeamSpot</a:t>
            </a:r>
            <a:r>
              <a:rPr lang="en-US" dirty="0" smtClean="0"/>
              <a:t> for their group projects but still highly favored </a:t>
            </a:r>
            <a:r>
              <a:rPr lang="en-US" dirty="0" err="1" smtClean="0"/>
              <a:t>GoogleDocs</a:t>
            </a:r>
            <a:r>
              <a:rPr lang="en-US" dirty="0" smtClean="0"/>
              <a:t> even though they report issues with </a:t>
            </a:r>
            <a:r>
              <a:rPr lang="en-US" dirty="0" err="1" smtClean="0"/>
              <a:t>GoogleDocs</a:t>
            </a:r>
            <a:endParaRPr lang="en-US" dirty="0" smtClean="0"/>
          </a:p>
          <a:p>
            <a:r>
              <a:rPr lang="en-US" dirty="0" smtClean="0"/>
              <a:t>2-4 group size</a:t>
            </a:r>
          </a:p>
          <a:p>
            <a:r>
              <a:rPr lang="en-US" dirty="0" smtClean="0"/>
              <a:t>Different needs depending on program and type of work (lower need for group work than we expected; maybe need to target particular programs and explore </a:t>
            </a:r>
            <a:r>
              <a:rPr lang="en-US" dirty="0" err="1" smtClean="0"/>
              <a:t>futher</a:t>
            </a:r>
            <a:r>
              <a:rPr lang="en-US" dirty="0" smtClean="0"/>
              <a:t>; some programs have their own spaces)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9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4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E7A81-C6E3-4D50-A63B-E6607678AC18}" type="datetimeFigureOut">
              <a:rPr lang="en-US" smtClean="0"/>
              <a:t>7/17/2012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96691515@N00/300684824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438400"/>
            <a:ext cx="7117180" cy="1470025"/>
          </a:xfrm>
        </p:spPr>
        <p:txBody>
          <a:bodyPr/>
          <a:lstStyle/>
          <a:p>
            <a:pPr algn="ctr"/>
            <a:r>
              <a:rPr lang="en-US" sz="5400" dirty="0" smtClean="0">
                <a:latin typeface="Arial Black" pitchFamily="34" charset="0"/>
              </a:rPr>
              <a:t>MALT Committee    </a:t>
            </a:r>
            <a:br>
              <a:rPr lang="en-US" sz="5400" dirty="0" smtClean="0">
                <a:latin typeface="Arial Black" pitchFamily="34" charset="0"/>
              </a:rPr>
            </a:br>
            <a:r>
              <a:rPr lang="en-US" sz="5400" dirty="0" smtClean="0">
                <a:latin typeface="Arial Black" pitchFamily="34" charset="0"/>
              </a:rPr>
              <a:t>Year End Review		</a:t>
            </a:r>
            <a:br>
              <a:rPr lang="en-US" sz="5400" dirty="0" smtClean="0">
                <a:latin typeface="Arial Black" pitchFamily="34" charset="0"/>
              </a:rPr>
            </a:br>
            <a:r>
              <a:rPr lang="en-US" sz="5400" dirty="0" smtClean="0">
                <a:latin typeface="Arial Black" pitchFamily="34" charset="0"/>
              </a:rPr>
              <a:t>2012</a:t>
            </a:r>
            <a:endParaRPr lang="en-US" sz="5400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MALT = Mann Learning Technologies Committee</a:t>
            </a:r>
            <a:endParaRPr lang="en-US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20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1" y="304800"/>
            <a:ext cx="66294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smtClean="0">
                <a:latin typeface="Arial Black" pitchFamily="34" charset="0"/>
              </a:rPr>
              <a:t>The future</a:t>
            </a:r>
            <a:endParaRPr lang="en-US" sz="4800" dirty="0">
              <a:latin typeface="Arial Black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371600"/>
            <a:ext cx="6620868" cy="4967657"/>
          </a:xfrm>
          <a:scene3d>
            <a:camera prst="orthographicFron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2190044" y="2971800"/>
            <a:ext cx="4952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Black" pitchFamily="34" charset="0"/>
              </a:rPr>
              <a:t>?</a:t>
            </a:r>
            <a:endParaRPr lang="en-US" sz="9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6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685800"/>
            <a:ext cx="7125113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Our Objective</a:t>
            </a:r>
            <a:r>
              <a:rPr lang="en-US" dirty="0" smtClean="0">
                <a:latin typeface="Arial Black" pitchFamily="34" charset="0"/>
              </a:rPr>
              <a:t>	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latin typeface="Arial Black" pitchFamily="34" charset="0"/>
              </a:rPr>
              <a:t>To identify new technology-based services for the library, especially those technologies that focus on meeting patron needs outside the classroom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Coordinate the implementation of such technologies in specific spaces throughout the library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This year’s focus…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5065693"/>
            <a:ext cx="4029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itchFamily="34" charset="0"/>
              </a:rPr>
              <a:t>the </a:t>
            </a:r>
            <a:r>
              <a:rPr lang="en-US" sz="2800" dirty="0" err="1">
                <a:latin typeface="Arial Black" pitchFamily="34" charset="0"/>
              </a:rPr>
              <a:t>Bissett</a:t>
            </a:r>
            <a:r>
              <a:rPr lang="en-US" sz="2800" dirty="0">
                <a:latin typeface="Arial Black" pitchFamily="34" charset="0"/>
              </a:rPr>
              <a:t> Space!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61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1" y="675724"/>
            <a:ext cx="73914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 Black" pitchFamily="34" charset="0"/>
              </a:rPr>
              <a:t>What did we need to know?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7" y="2607089"/>
            <a:ext cx="4290363" cy="28793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05400" y="2514600"/>
            <a:ext cx="3581400" cy="28956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 Black" pitchFamily="34" charset="0"/>
              </a:rPr>
              <a:t>Current use</a:t>
            </a:r>
            <a:br>
              <a:rPr lang="en-US" sz="2400" dirty="0" smtClean="0">
                <a:latin typeface="Arial Black" pitchFamily="34" charset="0"/>
              </a:rPr>
            </a:br>
            <a:endParaRPr lang="en-US" sz="2400" dirty="0" smtClean="0">
              <a:latin typeface="Arial Black" pitchFamily="34" charset="0"/>
            </a:endParaRPr>
          </a:p>
          <a:p>
            <a:r>
              <a:rPr lang="en-US" sz="2400" dirty="0" smtClean="0">
                <a:latin typeface="Arial Black" pitchFamily="34" charset="0"/>
              </a:rPr>
              <a:t>Space preferences</a:t>
            </a:r>
            <a:br>
              <a:rPr lang="en-US" sz="2400" dirty="0" smtClean="0">
                <a:latin typeface="Arial Black" pitchFamily="34" charset="0"/>
              </a:rPr>
            </a:br>
            <a:endParaRPr lang="en-US" sz="2400" dirty="0" smtClean="0">
              <a:latin typeface="Arial Black" pitchFamily="34" charset="0"/>
            </a:endParaRPr>
          </a:p>
          <a:p>
            <a:r>
              <a:rPr lang="en-US" sz="2400" dirty="0" smtClean="0">
                <a:latin typeface="Arial Black" pitchFamily="34" charset="0"/>
              </a:rPr>
              <a:t>Collaboration</a:t>
            </a:r>
            <a:br>
              <a:rPr lang="en-US" sz="2400" dirty="0" smtClean="0">
                <a:latin typeface="Arial Black" pitchFamily="34" charset="0"/>
              </a:rPr>
            </a:br>
            <a:endParaRPr lang="en-US" sz="2400" dirty="0" smtClean="0">
              <a:latin typeface="Arial Black" pitchFamily="34" charset="0"/>
            </a:endParaRPr>
          </a:p>
          <a:p>
            <a:r>
              <a:rPr lang="en-US" sz="2400" dirty="0" smtClean="0">
                <a:latin typeface="Arial Black" pitchFamily="34" charset="0"/>
              </a:rPr>
              <a:t>Technologies</a:t>
            </a:r>
            <a:endParaRPr lang="en-US" sz="2400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3471" y="1981200"/>
            <a:ext cx="369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Black" pitchFamily="34" charset="0"/>
              </a:rPr>
              <a:t>Bissett</a:t>
            </a:r>
            <a:r>
              <a:rPr lang="en-US" dirty="0" smtClean="0">
                <a:latin typeface="Arial Black" pitchFamily="34" charset="0"/>
              </a:rPr>
              <a:t> Collaborative Space</a:t>
            </a:r>
            <a:endParaRPr lang="en-US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75724"/>
            <a:ext cx="81534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 Black" pitchFamily="34" charset="0"/>
              </a:rPr>
              <a:t>How did we get the information?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5800" y="1886764"/>
            <a:ext cx="3471277" cy="4051301"/>
          </a:xfrm>
        </p:spPr>
        <p:txBody>
          <a:bodyPr>
            <a:normAutofit/>
          </a:bodyPr>
          <a:lstStyle/>
          <a:p>
            <a:pPr marL="45720" lvl="1" indent="0">
              <a:buClr>
                <a:schemeClr val="accent1"/>
              </a:buClr>
              <a:buNone/>
            </a:pPr>
            <a:r>
              <a:rPr lang="en-US" sz="2000" u="sng" dirty="0" smtClean="0">
                <a:latin typeface="Arial Black" pitchFamily="34" charset="0"/>
              </a:rPr>
              <a:t>IRB </a:t>
            </a:r>
            <a:r>
              <a:rPr lang="en-US" sz="2000" u="sng" dirty="0">
                <a:latin typeface="Arial Black" pitchFamily="34" charset="0"/>
              </a:rPr>
              <a:t>for multiyear </a:t>
            </a:r>
            <a:r>
              <a:rPr lang="en-US" sz="2000" u="sng" dirty="0" smtClean="0">
                <a:latin typeface="Arial Black" pitchFamily="34" charset="0"/>
              </a:rPr>
              <a:t>study</a:t>
            </a:r>
            <a:r>
              <a:rPr lang="en-US" dirty="0" smtClean="0">
                <a:latin typeface="Arial Black" pitchFamily="34" charset="0"/>
              </a:rPr>
              <a:t/>
            </a:r>
            <a:br>
              <a:rPr lang="en-US" dirty="0" smtClean="0">
                <a:latin typeface="Arial Black" pitchFamily="34" charset="0"/>
              </a:rPr>
            </a:br>
            <a:endParaRPr lang="en-US" dirty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Human subjects and interview training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Future ethnographic user studies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Review of other institutions &amp; “shopping”</a:t>
            </a:r>
            <a:endParaRPr lang="en-US" sz="2000" dirty="0">
              <a:latin typeface="Arial Black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438401"/>
            <a:ext cx="4459995" cy="297179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7058487" y="579120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hlinkClick r:id="rId3"/>
              </a:rPr>
              <a:t>s</a:t>
            </a:r>
            <a:r>
              <a:rPr lang="en-US" sz="1600" dirty="0" err="1" smtClean="0">
                <a:hlinkClick r:id="rId3"/>
              </a:rPr>
              <a:t>ladner</a:t>
            </a:r>
            <a:r>
              <a:rPr lang="en-US" sz="1600" dirty="0" smtClean="0">
                <a:hlinkClick r:id="rId3"/>
              </a:rPr>
              <a:t> </a:t>
            </a:r>
            <a:r>
              <a:rPr lang="en-US" sz="1600" dirty="0" smtClean="0"/>
              <a:t>on Flickr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68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22526" y="685800"/>
            <a:ext cx="7311874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>
                <a:latin typeface="Arial Black" pitchFamily="34" charset="0"/>
              </a:rPr>
              <a:t>How did we get the information?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1991124"/>
            <a:ext cx="4038600" cy="4333476"/>
          </a:xfrm>
        </p:spPr>
        <p:txBody>
          <a:bodyPr>
            <a:normAutofit/>
          </a:bodyPr>
          <a:lstStyle/>
          <a:p>
            <a:pPr lvl="1"/>
            <a:r>
              <a:rPr lang="en-US" sz="2000" dirty="0" smtClean="0">
                <a:latin typeface="Arial Black" pitchFamily="34" charset="0"/>
              </a:rPr>
              <a:t>Student interviews on collaborative work</a:t>
            </a:r>
          </a:p>
          <a:p>
            <a:pPr lvl="1"/>
            <a:r>
              <a:rPr lang="en-US" sz="2000" dirty="0" err="1">
                <a:latin typeface="Arial Black" pitchFamily="34" charset="0"/>
              </a:rPr>
              <a:t>Agati</a:t>
            </a:r>
            <a:r>
              <a:rPr lang="en-US" sz="2000" dirty="0">
                <a:latin typeface="Arial Black" pitchFamily="34" charset="0"/>
              </a:rPr>
              <a:t> furniture demo &amp; </a:t>
            </a:r>
            <a:r>
              <a:rPr lang="en-US" sz="2000" dirty="0" smtClean="0">
                <a:latin typeface="Arial Black" pitchFamily="34" charset="0"/>
              </a:rPr>
              <a:t>survey</a:t>
            </a:r>
          </a:p>
          <a:p>
            <a:pPr lvl="1"/>
            <a:r>
              <a:rPr lang="en-US" sz="2000" dirty="0" smtClean="0">
                <a:latin typeface="Arial Black" pitchFamily="34" charset="0"/>
              </a:rPr>
              <a:t>Collaborative </a:t>
            </a:r>
            <a:r>
              <a:rPr lang="en-US" sz="2000" dirty="0">
                <a:latin typeface="Arial Black" pitchFamily="34" charset="0"/>
              </a:rPr>
              <a:t>software research - </a:t>
            </a:r>
            <a:r>
              <a:rPr lang="en-US" sz="2000" dirty="0" err="1">
                <a:latin typeface="Arial Black" pitchFamily="34" charset="0"/>
              </a:rPr>
              <a:t>TeamSpot</a:t>
            </a:r>
            <a:r>
              <a:rPr lang="en-US" sz="2000" dirty="0">
                <a:latin typeface="Arial Black" pitchFamily="34" charset="0"/>
              </a:rPr>
              <a:t> demo, survey &amp; usability </a:t>
            </a:r>
            <a:r>
              <a:rPr lang="en-US" sz="2000" dirty="0" smtClean="0">
                <a:latin typeface="Arial Black" pitchFamily="34" charset="0"/>
              </a:rPr>
              <a:t>testing</a:t>
            </a:r>
          </a:p>
          <a:p>
            <a:pPr lvl="1"/>
            <a:r>
              <a:rPr lang="en-US" sz="2000" dirty="0">
                <a:latin typeface="Arial Black" pitchFamily="34" charset="0"/>
              </a:rPr>
              <a:t>Bissett Space </a:t>
            </a:r>
            <a:r>
              <a:rPr lang="en-US" sz="2000" dirty="0" smtClean="0">
                <a:latin typeface="Arial Black" pitchFamily="34" charset="0"/>
              </a:rPr>
              <a:t>observations</a:t>
            </a:r>
          </a:p>
          <a:p>
            <a:pPr marL="365760" lvl="1" indent="0">
              <a:buNone/>
            </a:pPr>
            <a:endParaRPr lang="en-US" dirty="0" smtClean="0"/>
          </a:p>
          <a:p>
            <a:pPr marL="55562" lvl="1" indent="0">
              <a:buNone/>
            </a:pPr>
            <a:endParaRPr lang="en-US" dirty="0"/>
          </a:p>
        </p:txBody>
      </p:sp>
      <p:pic>
        <p:nvPicPr>
          <p:cNvPr id="1028" name="Picture 4" descr="D:\Mann Library PAC Files\MALT\bg-teamspot-whati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9" b="-16726"/>
          <a:stretch/>
        </p:blipFill>
        <p:spPr bwMode="auto">
          <a:xfrm>
            <a:off x="1337283" y="4572000"/>
            <a:ext cx="3387117" cy="173736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softEdge rad="12700"/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2106613"/>
            <a:ext cx="2414587" cy="19319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319213" y="3962400"/>
            <a:ext cx="2414587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 Black" pitchFamily="34" charset="0"/>
              </a:rPr>
              <a:t>Agat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i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37283" y="6019800"/>
            <a:ext cx="3387117" cy="289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86000" y="6000690"/>
            <a:ext cx="1746716" cy="400110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 Black" pitchFamily="34" charset="0"/>
              </a:rPr>
              <a:t>TeamSpot</a:t>
            </a:r>
            <a:endParaRPr lang="en-US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16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75724"/>
            <a:ext cx="78486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>
                <a:latin typeface="Arial Black" pitchFamily="34" charset="0"/>
              </a:rPr>
              <a:t>What did we find out?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4800601" cy="4407408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Arial Black" pitchFamily="34" charset="0"/>
              </a:rPr>
              <a:t>Staff </a:t>
            </a:r>
            <a:r>
              <a:rPr lang="en-US" sz="2000" dirty="0" err="1" smtClean="0">
                <a:latin typeface="Arial Black" pitchFamily="34" charset="0"/>
              </a:rPr>
              <a:t>TeamSpot</a:t>
            </a:r>
            <a:r>
              <a:rPr lang="en-US" sz="2000" dirty="0" smtClean="0">
                <a:latin typeface="Arial Black" pitchFamily="34" charset="0"/>
              </a:rPr>
              <a:t> Usability </a:t>
            </a:r>
            <a:r>
              <a:rPr lang="en-US" sz="2000" dirty="0">
                <a:latin typeface="Arial Black" pitchFamily="34" charset="0"/>
              </a:rPr>
              <a:t>Testing</a:t>
            </a:r>
          </a:p>
          <a:p>
            <a:pPr marL="45720" indent="0">
              <a:buNone/>
            </a:pPr>
            <a:endParaRPr lang="en-US" sz="2000" dirty="0">
              <a:latin typeface="Arial Black" pitchFamily="34" charset="0"/>
            </a:endParaRPr>
          </a:p>
          <a:p>
            <a:r>
              <a:rPr lang="en-US" sz="2000" dirty="0">
                <a:latin typeface="Arial Black" pitchFamily="34" charset="0"/>
              </a:rPr>
              <a:t>Student </a:t>
            </a:r>
            <a:r>
              <a:rPr lang="en-US" sz="2000" dirty="0" err="1">
                <a:latin typeface="Arial Black" pitchFamily="34" charset="0"/>
              </a:rPr>
              <a:t>TeamSpot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smtClean="0">
                <a:latin typeface="Arial Black" pitchFamily="34" charset="0"/>
              </a:rPr>
              <a:t>Usability Testing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err="1" smtClean="0">
                <a:latin typeface="Arial Black" pitchFamily="34" charset="0"/>
              </a:rPr>
              <a:t>TeamSpot</a:t>
            </a:r>
            <a:r>
              <a:rPr lang="en-US" sz="2000" dirty="0" smtClean="0">
                <a:latin typeface="Arial Black" pitchFamily="34" charset="0"/>
              </a:rPr>
              <a:t> &amp; </a:t>
            </a:r>
            <a:r>
              <a:rPr lang="en-US" sz="2000" dirty="0" err="1" smtClean="0">
                <a:latin typeface="Arial Black" pitchFamily="34" charset="0"/>
              </a:rPr>
              <a:t>Bissett</a:t>
            </a:r>
            <a:r>
              <a:rPr lang="en-US" sz="2000" dirty="0" smtClean="0">
                <a:latin typeface="Arial Black" pitchFamily="34" charset="0"/>
              </a:rPr>
              <a:t> Furniture Survey</a:t>
            </a:r>
          </a:p>
          <a:p>
            <a:endParaRPr lang="en-US" sz="2000" dirty="0">
              <a:latin typeface="Arial Black" pitchFamily="34" charset="0"/>
            </a:endParaRPr>
          </a:p>
          <a:p>
            <a:r>
              <a:rPr lang="en-US" sz="2000" dirty="0">
                <a:latin typeface="Arial Black" pitchFamily="34" charset="0"/>
              </a:rPr>
              <a:t>Interview &amp; Observation Highlights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297863660"/>
              </p:ext>
            </p:extLst>
          </p:nvPr>
        </p:nvGraphicFramePr>
        <p:xfrm>
          <a:off x="6096000" y="1752600"/>
          <a:ext cx="22098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588827381"/>
              </p:ext>
            </p:extLst>
          </p:nvPr>
        </p:nvGraphicFramePr>
        <p:xfrm>
          <a:off x="6096000" y="4114800"/>
          <a:ext cx="2212622" cy="2391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381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675724"/>
            <a:ext cx="86106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>
                <a:latin typeface="Arial Black" pitchFamily="34" charset="0"/>
              </a:rPr>
              <a:t>Interesting observations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860796"/>
            <a:ext cx="8610601" cy="4745839"/>
          </a:xfrm>
        </p:spPr>
        <p:txBody>
          <a:bodyPr>
            <a:norm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Low tech           vs. high tech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ariety of comfortable furniture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Workspace needs dependent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on program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45720" indent="0">
              <a:buNone/>
            </a:pPr>
            <a:endParaRPr lang="en-US" dirty="0" smtClean="0"/>
          </a:p>
        </p:txBody>
      </p:sp>
      <p:pic>
        <p:nvPicPr>
          <p:cNvPr id="2053" name="Picture 5" descr="D:\Mann Library PAC Files\MALT\Mac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53283"/>
            <a:ext cx="1725209" cy="966117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bliqueTopRigh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1" name="Picture 4" descr="D:\Mann Library PAC Files\MALT\quill in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79210"/>
            <a:ext cx="844192" cy="119259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bliqueTopRigh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18681"/>
          <a:stretch/>
        </p:blipFill>
        <p:spPr>
          <a:xfrm>
            <a:off x="2286000" y="3962400"/>
            <a:ext cx="1355142" cy="119259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0000" endA="275" endPos="40000" dist="1016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32309" b="22685"/>
          <a:stretch/>
        </p:blipFill>
        <p:spPr>
          <a:xfrm>
            <a:off x="5562600" y="3989010"/>
            <a:ext cx="1725209" cy="119259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4445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675724"/>
            <a:ext cx="7278386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smtClean="0">
                <a:latin typeface="Arial Black" pitchFamily="34" charset="0"/>
              </a:rPr>
              <a:t>Next steps</a:t>
            </a:r>
            <a:endParaRPr lang="en-US" sz="4800" dirty="0"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 Black" pitchFamily="34" charset="0"/>
              </a:rPr>
              <a:t>Privacy &amp; noise</a:t>
            </a:r>
            <a:br>
              <a:rPr lang="en-US" sz="2800" dirty="0" smtClean="0">
                <a:latin typeface="Arial Black" pitchFamily="34" charset="0"/>
              </a:rPr>
            </a:br>
            <a:endParaRPr lang="en-US" sz="2800" dirty="0" smtClean="0">
              <a:latin typeface="Arial Black" pitchFamily="34" charset="0"/>
            </a:endParaRPr>
          </a:p>
          <a:p>
            <a:r>
              <a:rPr lang="en-US" sz="2800" dirty="0" smtClean="0">
                <a:latin typeface="Arial Black" pitchFamily="34" charset="0"/>
              </a:rPr>
              <a:t>Reservation system</a:t>
            </a:r>
            <a:br>
              <a:rPr lang="en-US" sz="2800" dirty="0" smtClean="0">
                <a:latin typeface="Arial Black" pitchFamily="34" charset="0"/>
              </a:rPr>
            </a:br>
            <a:endParaRPr lang="en-US" sz="2800" dirty="0" smtClean="0">
              <a:latin typeface="Arial Black" pitchFamily="34" charset="0"/>
            </a:endParaRPr>
          </a:p>
          <a:p>
            <a:r>
              <a:rPr lang="en-US" sz="2800" dirty="0" smtClean="0">
                <a:latin typeface="Arial Black" pitchFamily="34" charset="0"/>
              </a:rPr>
              <a:t>Presentation space</a:t>
            </a:r>
            <a:br>
              <a:rPr lang="en-US" sz="2800" dirty="0" smtClean="0">
                <a:latin typeface="Arial Black" pitchFamily="34" charset="0"/>
              </a:rPr>
            </a:br>
            <a:endParaRPr lang="en-US" sz="2800" dirty="0" smtClean="0">
              <a:latin typeface="Arial Black" pitchFamily="34" charset="0"/>
            </a:endParaRPr>
          </a:p>
          <a:p>
            <a:r>
              <a:rPr lang="en-US" sz="2800" dirty="0" smtClean="0">
                <a:latin typeface="Arial Black" pitchFamily="34" charset="0"/>
              </a:rPr>
              <a:t>Lighting</a:t>
            </a:r>
          </a:p>
        </p:txBody>
      </p:sp>
      <p:pic>
        <p:nvPicPr>
          <p:cNvPr id="22" name="Picture 10" descr="C:\Users\grp44\AppData\Local\Microsoft\Windows\Temporary Internet Files\Content.IE5\Q2IGPEA5\MP9004330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401585" cy="328341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63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5658" y="675724"/>
            <a:ext cx="7103942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smtClean="0">
                <a:latin typeface="Arial Black" pitchFamily="34" charset="0"/>
              </a:rPr>
              <a:t>On Our </a:t>
            </a:r>
            <a:r>
              <a:rPr lang="en-US" sz="4400" dirty="0" err="1" smtClean="0">
                <a:latin typeface="Arial Black" pitchFamily="34" charset="0"/>
              </a:rPr>
              <a:t>Wishlist</a:t>
            </a:r>
            <a:endParaRPr lang="en-US" sz="4400" dirty="0">
              <a:latin typeface="Arial Black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676400"/>
            <a:ext cx="2971799" cy="2377439"/>
          </a:xfr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Lef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18681"/>
          <a:stretch/>
        </p:blipFill>
        <p:spPr>
          <a:xfrm>
            <a:off x="4687089" y="1905000"/>
            <a:ext cx="1561311" cy="1694351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HeroicExtremeLeftFacing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43" y="2362200"/>
            <a:ext cx="1636757" cy="1636757"/>
          </a:xfrm>
          <a:prstGeom prst="rect">
            <a:avLst/>
          </a:prstGeom>
          <a:ln/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LeftFacing"/>
            <a:lightRig rig="threePt" dir="tl">
              <a:rot lat="0" lon="0" rev="5400000"/>
            </a:lightRig>
          </a:scene3d>
          <a:sp3d>
            <a:bevelT w="25400" h="38100"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32309" b="22685"/>
          <a:stretch/>
        </p:blipFill>
        <p:spPr>
          <a:xfrm>
            <a:off x="1887658" y="4805524"/>
            <a:ext cx="3293942" cy="1595276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191000"/>
            <a:ext cx="1467465" cy="91440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HeroicExtremeLeftFacing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7272120" y="4735513"/>
            <a:ext cx="1776413" cy="1817687"/>
            <a:chOff x="2604" y="2437"/>
            <a:chExt cx="1119" cy="1145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2604" y="2437"/>
              <a:ext cx="1119" cy="1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825" y="3455"/>
              <a:ext cx="881" cy="127"/>
            </a:xfrm>
            <a:custGeom>
              <a:avLst/>
              <a:gdLst>
                <a:gd name="T0" fmla="*/ 577 w 1762"/>
                <a:gd name="T1" fmla="*/ 247 h 255"/>
                <a:gd name="T2" fmla="*/ 639 w 1762"/>
                <a:gd name="T3" fmla="*/ 250 h 255"/>
                <a:gd name="T4" fmla="*/ 702 w 1762"/>
                <a:gd name="T5" fmla="*/ 253 h 255"/>
                <a:gd name="T6" fmla="*/ 768 w 1762"/>
                <a:gd name="T7" fmla="*/ 254 h 255"/>
                <a:gd name="T8" fmla="*/ 835 w 1762"/>
                <a:gd name="T9" fmla="*/ 255 h 255"/>
                <a:gd name="T10" fmla="*/ 902 w 1762"/>
                <a:gd name="T11" fmla="*/ 255 h 255"/>
                <a:gd name="T12" fmla="*/ 961 w 1762"/>
                <a:gd name="T13" fmla="*/ 254 h 255"/>
                <a:gd name="T14" fmla="*/ 1021 w 1762"/>
                <a:gd name="T15" fmla="*/ 253 h 255"/>
                <a:gd name="T16" fmla="*/ 1080 w 1762"/>
                <a:gd name="T17" fmla="*/ 252 h 255"/>
                <a:gd name="T18" fmla="*/ 1137 w 1762"/>
                <a:gd name="T19" fmla="*/ 249 h 255"/>
                <a:gd name="T20" fmla="*/ 1192 w 1762"/>
                <a:gd name="T21" fmla="*/ 247 h 255"/>
                <a:gd name="T22" fmla="*/ 1368 w 1762"/>
                <a:gd name="T23" fmla="*/ 234 h 255"/>
                <a:gd name="T24" fmla="*/ 1519 w 1762"/>
                <a:gd name="T25" fmla="*/ 216 h 255"/>
                <a:gd name="T26" fmla="*/ 1638 w 1762"/>
                <a:gd name="T27" fmla="*/ 193 h 255"/>
                <a:gd name="T28" fmla="*/ 1720 w 1762"/>
                <a:gd name="T29" fmla="*/ 166 h 255"/>
                <a:gd name="T30" fmla="*/ 1760 w 1762"/>
                <a:gd name="T31" fmla="*/ 138 h 255"/>
                <a:gd name="T32" fmla="*/ 1753 w 1762"/>
                <a:gd name="T33" fmla="*/ 109 h 255"/>
                <a:gd name="T34" fmla="*/ 1706 w 1762"/>
                <a:gd name="T35" fmla="*/ 83 h 255"/>
                <a:gd name="T36" fmla="*/ 1624 w 1762"/>
                <a:gd name="T37" fmla="*/ 59 h 255"/>
                <a:gd name="T38" fmla="*/ 1511 w 1762"/>
                <a:gd name="T39" fmla="*/ 38 h 255"/>
                <a:gd name="T40" fmla="*/ 1372 w 1762"/>
                <a:gd name="T41" fmla="*/ 22 h 255"/>
                <a:gd name="T42" fmla="*/ 1244 w 1762"/>
                <a:gd name="T43" fmla="*/ 12 h 255"/>
                <a:gd name="T44" fmla="*/ 1176 w 1762"/>
                <a:gd name="T45" fmla="*/ 7 h 255"/>
                <a:gd name="T46" fmla="*/ 1106 w 1762"/>
                <a:gd name="T47" fmla="*/ 5 h 255"/>
                <a:gd name="T48" fmla="*/ 1033 w 1762"/>
                <a:gd name="T49" fmla="*/ 3 h 255"/>
                <a:gd name="T50" fmla="*/ 958 w 1762"/>
                <a:gd name="T51" fmla="*/ 0 h 255"/>
                <a:gd name="T52" fmla="*/ 881 w 1762"/>
                <a:gd name="T53" fmla="*/ 0 h 255"/>
                <a:gd name="T54" fmla="*/ 817 w 1762"/>
                <a:gd name="T55" fmla="*/ 0 h 255"/>
                <a:gd name="T56" fmla="*/ 754 w 1762"/>
                <a:gd name="T57" fmla="*/ 2 h 255"/>
                <a:gd name="T58" fmla="*/ 693 w 1762"/>
                <a:gd name="T59" fmla="*/ 4 h 255"/>
                <a:gd name="T60" fmla="*/ 633 w 1762"/>
                <a:gd name="T61" fmla="*/ 6 h 255"/>
                <a:gd name="T62" fmla="*/ 575 w 1762"/>
                <a:gd name="T63" fmla="*/ 8 h 255"/>
                <a:gd name="T64" fmla="*/ 438 w 1762"/>
                <a:gd name="T65" fmla="*/ 18 h 255"/>
                <a:gd name="T66" fmla="*/ 283 w 1762"/>
                <a:gd name="T67" fmla="*/ 34 h 255"/>
                <a:gd name="T68" fmla="*/ 156 w 1762"/>
                <a:gd name="T69" fmla="*/ 56 h 255"/>
                <a:gd name="T70" fmla="*/ 64 w 1762"/>
                <a:gd name="T71" fmla="*/ 80 h 255"/>
                <a:gd name="T72" fmla="*/ 11 w 1762"/>
                <a:gd name="T73" fmla="*/ 108 h 255"/>
                <a:gd name="T74" fmla="*/ 3 w 1762"/>
                <a:gd name="T75" fmla="*/ 138 h 255"/>
                <a:gd name="T76" fmla="*/ 40 w 1762"/>
                <a:gd name="T77" fmla="*/ 165 h 255"/>
                <a:gd name="T78" fmla="*/ 117 w 1762"/>
                <a:gd name="T79" fmla="*/ 190 h 255"/>
                <a:gd name="T80" fmla="*/ 227 w 1762"/>
                <a:gd name="T81" fmla="*/ 212 h 255"/>
                <a:gd name="T82" fmla="*/ 369 w 1762"/>
                <a:gd name="T83" fmla="*/ 231 h 255"/>
                <a:gd name="T84" fmla="*/ 536 w 1762"/>
                <a:gd name="T85" fmla="*/ 24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62" h="255">
                  <a:moveTo>
                    <a:pt x="536" y="245"/>
                  </a:moveTo>
                  <a:lnTo>
                    <a:pt x="556" y="246"/>
                  </a:lnTo>
                  <a:lnTo>
                    <a:pt x="577" y="247"/>
                  </a:lnTo>
                  <a:lnTo>
                    <a:pt x="597" y="248"/>
                  </a:lnTo>
                  <a:lnTo>
                    <a:pt x="618" y="249"/>
                  </a:lnTo>
                  <a:lnTo>
                    <a:pt x="639" y="250"/>
                  </a:lnTo>
                  <a:lnTo>
                    <a:pt x="660" y="250"/>
                  </a:lnTo>
                  <a:lnTo>
                    <a:pt x="681" y="252"/>
                  </a:lnTo>
                  <a:lnTo>
                    <a:pt x="702" y="253"/>
                  </a:lnTo>
                  <a:lnTo>
                    <a:pt x="724" y="253"/>
                  </a:lnTo>
                  <a:lnTo>
                    <a:pt x="746" y="254"/>
                  </a:lnTo>
                  <a:lnTo>
                    <a:pt x="768" y="254"/>
                  </a:lnTo>
                  <a:lnTo>
                    <a:pt x="791" y="254"/>
                  </a:lnTo>
                  <a:lnTo>
                    <a:pt x="813" y="255"/>
                  </a:lnTo>
                  <a:lnTo>
                    <a:pt x="835" y="255"/>
                  </a:lnTo>
                  <a:lnTo>
                    <a:pt x="858" y="255"/>
                  </a:lnTo>
                  <a:lnTo>
                    <a:pt x="881" y="255"/>
                  </a:lnTo>
                  <a:lnTo>
                    <a:pt x="902" y="255"/>
                  </a:lnTo>
                  <a:lnTo>
                    <a:pt x="921" y="255"/>
                  </a:lnTo>
                  <a:lnTo>
                    <a:pt x="942" y="255"/>
                  </a:lnTo>
                  <a:lnTo>
                    <a:pt x="961" y="254"/>
                  </a:lnTo>
                  <a:lnTo>
                    <a:pt x="982" y="254"/>
                  </a:lnTo>
                  <a:lnTo>
                    <a:pt x="1002" y="254"/>
                  </a:lnTo>
                  <a:lnTo>
                    <a:pt x="1021" y="253"/>
                  </a:lnTo>
                  <a:lnTo>
                    <a:pt x="1041" y="253"/>
                  </a:lnTo>
                  <a:lnTo>
                    <a:pt x="1061" y="253"/>
                  </a:lnTo>
                  <a:lnTo>
                    <a:pt x="1080" y="252"/>
                  </a:lnTo>
                  <a:lnTo>
                    <a:pt x="1099" y="250"/>
                  </a:lnTo>
                  <a:lnTo>
                    <a:pt x="1118" y="250"/>
                  </a:lnTo>
                  <a:lnTo>
                    <a:pt x="1137" y="249"/>
                  </a:lnTo>
                  <a:lnTo>
                    <a:pt x="1155" y="248"/>
                  </a:lnTo>
                  <a:lnTo>
                    <a:pt x="1174" y="248"/>
                  </a:lnTo>
                  <a:lnTo>
                    <a:pt x="1192" y="247"/>
                  </a:lnTo>
                  <a:lnTo>
                    <a:pt x="1253" y="243"/>
                  </a:lnTo>
                  <a:lnTo>
                    <a:pt x="1312" y="239"/>
                  </a:lnTo>
                  <a:lnTo>
                    <a:pt x="1368" y="234"/>
                  </a:lnTo>
                  <a:lnTo>
                    <a:pt x="1421" y="229"/>
                  </a:lnTo>
                  <a:lnTo>
                    <a:pt x="1472" y="222"/>
                  </a:lnTo>
                  <a:lnTo>
                    <a:pt x="1519" y="216"/>
                  </a:lnTo>
                  <a:lnTo>
                    <a:pt x="1562" y="209"/>
                  </a:lnTo>
                  <a:lnTo>
                    <a:pt x="1602" y="201"/>
                  </a:lnTo>
                  <a:lnTo>
                    <a:pt x="1638" y="193"/>
                  </a:lnTo>
                  <a:lnTo>
                    <a:pt x="1670" y="185"/>
                  </a:lnTo>
                  <a:lnTo>
                    <a:pt x="1697" y="176"/>
                  </a:lnTo>
                  <a:lnTo>
                    <a:pt x="1720" y="166"/>
                  </a:lnTo>
                  <a:lnTo>
                    <a:pt x="1738" y="157"/>
                  </a:lnTo>
                  <a:lnTo>
                    <a:pt x="1752" y="148"/>
                  </a:lnTo>
                  <a:lnTo>
                    <a:pt x="1760" y="138"/>
                  </a:lnTo>
                  <a:lnTo>
                    <a:pt x="1762" y="127"/>
                  </a:lnTo>
                  <a:lnTo>
                    <a:pt x="1760" y="118"/>
                  </a:lnTo>
                  <a:lnTo>
                    <a:pt x="1753" y="109"/>
                  </a:lnTo>
                  <a:lnTo>
                    <a:pt x="1742" y="99"/>
                  </a:lnTo>
                  <a:lnTo>
                    <a:pt x="1727" y="91"/>
                  </a:lnTo>
                  <a:lnTo>
                    <a:pt x="1706" y="83"/>
                  </a:lnTo>
                  <a:lnTo>
                    <a:pt x="1683" y="75"/>
                  </a:lnTo>
                  <a:lnTo>
                    <a:pt x="1655" y="67"/>
                  </a:lnTo>
                  <a:lnTo>
                    <a:pt x="1624" y="59"/>
                  </a:lnTo>
                  <a:lnTo>
                    <a:pt x="1590" y="52"/>
                  </a:lnTo>
                  <a:lnTo>
                    <a:pt x="1552" y="45"/>
                  </a:lnTo>
                  <a:lnTo>
                    <a:pt x="1511" y="38"/>
                  </a:lnTo>
                  <a:lnTo>
                    <a:pt x="1467" y="33"/>
                  </a:lnTo>
                  <a:lnTo>
                    <a:pt x="1420" y="27"/>
                  </a:lnTo>
                  <a:lnTo>
                    <a:pt x="1372" y="22"/>
                  </a:lnTo>
                  <a:lnTo>
                    <a:pt x="1320" y="18"/>
                  </a:lnTo>
                  <a:lnTo>
                    <a:pt x="1266" y="13"/>
                  </a:lnTo>
                  <a:lnTo>
                    <a:pt x="1244" y="12"/>
                  </a:lnTo>
                  <a:lnTo>
                    <a:pt x="1222" y="11"/>
                  </a:lnTo>
                  <a:lnTo>
                    <a:pt x="1199" y="8"/>
                  </a:lnTo>
                  <a:lnTo>
                    <a:pt x="1176" y="7"/>
                  </a:lnTo>
                  <a:lnTo>
                    <a:pt x="1153" y="6"/>
                  </a:lnTo>
                  <a:lnTo>
                    <a:pt x="1130" y="5"/>
                  </a:lnTo>
                  <a:lnTo>
                    <a:pt x="1106" y="5"/>
                  </a:lnTo>
                  <a:lnTo>
                    <a:pt x="1081" y="4"/>
                  </a:lnTo>
                  <a:lnTo>
                    <a:pt x="1057" y="3"/>
                  </a:lnTo>
                  <a:lnTo>
                    <a:pt x="1033" y="3"/>
                  </a:lnTo>
                  <a:lnTo>
                    <a:pt x="1008" y="2"/>
                  </a:lnTo>
                  <a:lnTo>
                    <a:pt x="983" y="2"/>
                  </a:lnTo>
                  <a:lnTo>
                    <a:pt x="958" y="0"/>
                  </a:lnTo>
                  <a:lnTo>
                    <a:pt x="933" y="0"/>
                  </a:lnTo>
                  <a:lnTo>
                    <a:pt x="906" y="0"/>
                  </a:lnTo>
                  <a:lnTo>
                    <a:pt x="881" y="0"/>
                  </a:lnTo>
                  <a:lnTo>
                    <a:pt x="859" y="0"/>
                  </a:lnTo>
                  <a:lnTo>
                    <a:pt x="838" y="0"/>
                  </a:lnTo>
                  <a:lnTo>
                    <a:pt x="817" y="0"/>
                  </a:lnTo>
                  <a:lnTo>
                    <a:pt x="797" y="2"/>
                  </a:lnTo>
                  <a:lnTo>
                    <a:pt x="775" y="2"/>
                  </a:lnTo>
                  <a:lnTo>
                    <a:pt x="754" y="2"/>
                  </a:lnTo>
                  <a:lnTo>
                    <a:pt x="734" y="3"/>
                  </a:lnTo>
                  <a:lnTo>
                    <a:pt x="714" y="3"/>
                  </a:lnTo>
                  <a:lnTo>
                    <a:pt x="693" y="4"/>
                  </a:lnTo>
                  <a:lnTo>
                    <a:pt x="673" y="4"/>
                  </a:lnTo>
                  <a:lnTo>
                    <a:pt x="653" y="5"/>
                  </a:lnTo>
                  <a:lnTo>
                    <a:pt x="633" y="6"/>
                  </a:lnTo>
                  <a:lnTo>
                    <a:pt x="613" y="6"/>
                  </a:lnTo>
                  <a:lnTo>
                    <a:pt x="594" y="7"/>
                  </a:lnTo>
                  <a:lnTo>
                    <a:pt x="575" y="8"/>
                  </a:lnTo>
                  <a:lnTo>
                    <a:pt x="556" y="10"/>
                  </a:lnTo>
                  <a:lnTo>
                    <a:pt x="496" y="13"/>
                  </a:lnTo>
                  <a:lnTo>
                    <a:pt x="438" y="18"/>
                  </a:lnTo>
                  <a:lnTo>
                    <a:pt x="384" y="22"/>
                  </a:lnTo>
                  <a:lnTo>
                    <a:pt x="332" y="28"/>
                  </a:lnTo>
                  <a:lnTo>
                    <a:pt x="283" y="34"/>
                  </a:lnTo>
                  <a:lnTo>
                    <a:pt x="238" y="41"/>
                  </a:lnTo>
                  <a:lnTo>
                    <a:pt x="195" y="48"/>
                  </a:lnTo>
                  <a:lnTo>
                    <a:pt x="156" y="56"/>
                  </a:lnTo>
                  <a:lnTo>
                    <a:pt x="121" y="64"/>
                  </a:lnTo>
                  <a:lnTo>
                    <a:pt x="90" y="72"/>
                  </a:lnTo>
                  <a:lnTo>
                    <a:pt x="64" y="80"/>
                  </a:lnTo>
                  <a:lnTo>
                    <a:pt x="42" y="89"/>
                  </a:lnTo>
                  <a:lnTo>
                    <a:pt x="23" y="98"/>
                  </a:lnTo>
                  <a:lnTo>
                    <a:pt x="11" y="108"/>
                  </a:lnTo>
                  <a:lnTo>
                    <a:pt x="3" y="117"/>
                  </a:lnTo>
                  <a:lnTo>
                    <a:pt x="0" y="127"/>
                  </a:lnTo>
                  <a:lnTo>
                    <a:pt x="3" y="138"/>
                  </a:lnTo>
                  <a:lnTo>
                    <a:pt x="11" y="147"/>
                  </a:lnTo>
                  <a:lnTo>
                    <a:pt x="22" y="156"/>
                  </a:lnTo>
                  <a:lnTo>
                    <a:pt x="40" y="165"/>
                  </a:lnTo>
                  <a:lnTo>
                    <a:pt x="61" y="174"/>
                  </a:lnTo>
                  <a:lnTo>
                    <a:pt x="87" y="182"/>
                  </a:lnTo>
                  <a:lnTo>
                    <a:pt x="117" y="190"/>
                  </a:lnTo>
                  <a:lnTo>
                    <a:pt x="150" y="199"/>
                  </a:lnTo>
                  <a:lnTo>
                    <a:pt x="187" y="205"/>
                  </a:lnTo>
                  <a:lnTo>
                    <a:pt x="227" y="212"/>
                  </a:lnTo>
                  <a:lnTo>
                    <a:pt x="272" y="219"/>
                  </a:lnTo>
                  <a:lnTo>
                    <a:pt x="320" y="225"/>
                  </a:lnTo>
                  <a:lnTo>
                    <a:pt x="369" y="231"/>
                  </a:lnTo>
                  <a:lnTo>
                    <a:pt x="422" y="237"/>
                  </a:lnTo>
                  <a:lnTo>
                    <a:pt x="479" y="241"/>
                  </a:lnTo>
                  <a:lnTo>
                    <a:pt x="536" y="24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1" name="Freeform 43"/>
            <p:cNvSpPr>
              <a:spLocks/>
            </p:cNvSpPr>
            <p:nvPr/>
          </p:nvSpPr>
          <p:spPr bwMode="auto">
            <a:xfrm>
              <a:off x="3223" y="3185"/>
              <a:ext cx="62" cy="62"/>
            </a:xfrm>
            <a:custGeom>
              <a:avLst/>
              <a:gdLst>
                <a:gd name="T0" fmla="*/ 62 w 124"/>
                <a:gd name="T1" fmla="*/ 125 h 125"/>
                <a:gd name="T2" fmla="*/ 75 w 124"/>
                <a:gd name="T3" fmla="*/ 123 h 125"/>
                <a:gd name="T4" fmla="*/ 86 w 124"/>
                <a:gd name="T5" fmla="*/ 120 h 125"/>
                <a:gd name="T6" fmla="*/ 97 w 124"/>
                <a:gd name="T7" fmla="*/ 114 h 125"/>
                <a:gd name="T8" fmla="*/ 106 w 124"/>
                <a:gd name="T9" fmla="*/ 106 h 125"/>
                <a:gd name="T10" fmla="*/ 114 w 124"/>
                <a:gd name="T11" fmla="*/ 97 h 125"/>
                <a:gd name="T12" fmla="*/ 120 w 124"/>
                <a:gd name="T13" fmla="*/ 87 h 125"/>
                <a:gd name="T14" fmla="*/ 123 w 124"/>
                <a:gd name="T15" fmla="*/ 75 h 125"/>
                <a:gd name="T16" fmla="*/ 124 w 124"/>
                <a:gd name="T17" fmla="*/ 62 h 125"/>
                <a:gd name="T18" fmla="*/ 123 w 124"/>
                <a:gd name="T19" fmla="*/ 50 h 125"/>
                <a:gd name="T20" fmla="*/ 120 w 124"/>
                <a:gd name="T21" fmla="*/ 38 h 125"/>
                <a:gd name="T22" fmla="*/ 114 w 124"/>
                <a:gd name="T23" fmla="*/ 28 h 125"/>
                <a:gd name="T24" fmla="*/ 106 w 124"/>
                <a:gd name="T25" fmla="*/ 19 h 125"/>
                <a:gd name="T26" fmla="*/ 97 w 124"/>
                <a:gd name="T27" fmla="*/ 11 h 125"/>
                <a:gd name="T28" fmla="*/ 86 w 124"/>
                <a:gd name="T29" fmla="*/ 5 h 125"/>
                <a:gd name="T30" fmla="*/ 75 w 124"/>
                <a:gd name="T31" fmla="*/ 1 h 125"/>
                <a:gd name="T32" fmla="*/ 62 w 124"/>
                <a:gd name="T33" fmla="*/ 0 h 125"/>
                <a:gd name="T34" fmla="*/ 49 w 124"/>
                <a:gd name="T35" fmla="*/ 1 h 125"/>
                <a:gd name="T36" fmla="*/ 38 w 124"/>
                <a:gd name="T37" fmla="*/ 5 h 125"/>
                <a:gd name="T38" fmla="*/ 27 w 124"/>
                <a:gd name="T39" fmla="*/ 11 h 125"/>
                <a:gd name="T40" fmla="*/ 18 w 124"/>
                <a:gd name="T41" fmla="*/ 19 h 125"/>
                <a:gd name="T42" fmla="*/ 10 w 124"/>
                <a:gd name="T43" fmla="*/ 28 h 125"/>
                <a:gd name="T44" fmla="*/ 4 w 124"/>
                <a:gd name="T45" fmla="*/ 38 h 125"/>
                <a:gd name="T46" fmla="*/ 1 w 124"/>
                <a:gd name="T47" fmla="*/ 50 h 125"/>
                <a:gd name="T48" fmla="*/ 0 w 124"/>
                <a:gd name="T49" fmla="*/ 62 h 125"/>
                <a:gd name="T50" fmla="*/ 1 w 124"/>
                <a:gd name="T51" fmla="*/ 75 h 125"/>
                <a:gd name="T52" fmla="*/ 4 w 124"/>
                <a:gd name="T53" fmla="*/ 87 h 125"/>
                <a:gd name="T54" fmla="*/ 10 w 124"/>
                <a:gd name="T55" fmla="*/ 97 h 125"/>
                <a:gd name="T56" fmla="*/ 18 w 124"/>
                <a:gd name="T57" fmla="*/ 106 h 125"/>
                <a:gd name="T58" fmla="*/ 27 w 124"/>
                <a:gd name="T59" fmla="*/ 114 h 125"/>
                <a:gd name="T60" fmla="*/ 38 w 124"/>
                <a:gd name="T61" fmla="*/ 120 h 125"/>
                <a:gd name="T62" fmla="*/ 49 w 124"/>
                <a:gd name="T63" fmla="*/ 123 h 125"/>
                <a:gd name="T64" fmla="*/ 62 w 124"/>
                <a:gd name="T6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4" h="125">
                  <a:moveTo>
                    <a:pt x="62" y="125"/>
                  </a:moveTo>
                  <a:lnTo>
                    <a:pt x="75" y="123"/>
                  </a:lnTo>
                  <a:lnTo>
                    <a:pt x="86" y="120"/>
                  </a:lnTo>
                  <a:lnTo>
                    <a:pt x="97" y="114"/>
                  </a:lnTo>
                  <a:lnTo>
                    <a:pt x="106" y="106"/>
                  </a:lnTo>
                  <a:lnTo>
                    <a:pt x="114" y="97"/>
                  </a:lnTo>
                  <a:lnTo>
                    <a:pt x="120" y="87"/>
                  </a:lnTo>
                  <a:lnTo>
                    <a:pt x="123" y="75"/>
                  </a:lnTo>
                  <a:lnTo>
                    <a:pt x="124" y="62"/>
                  </a:lnTo>
                  <a:lnTo>
                    <a:pt x="123" y="50"/>
                  </a:lnTo>
                  <a:lnTo>
                    <a:pt x="120" y="38"/>
                  </a:lnTo>
                  <a:lnTo>
                    <a:pt x="114" y="28"/>
                  </a:lnTo>
                  <a:lnTo>
                    <a:pt x="106" y="19"/>
                  </a:lnTo>
                  <a:lnTo>
                    <a:pt x="97" y="11"/>
                  </a:lnTo>
                  <a:lnTo>
                    <a:pt x="86" y="5"/>
                  </a:lnTo>
                  <a:lnTo>
                    <a:pt x="75" y="1"/>
                  </a:lnTo>
                  <a:lnTo>
                    <a:pt x="62" y="0"/>
                  </a:lnTo>
                  <a:lnTo>
                    <a:pt x="49" y="1"/>
                  </a:lnTo>
                  <a:lnTo>
                    <a:pt x="38" y="5"/>
                  </a:lnTo>
                  <a:lnTo>
                    <a:pt x="27" y="11"/>
                  </a:lnTo>
                  <a:lnTo>
                    <a:pt x="18" y="19"/>
                  </a:lnTo>
                  <a:lnTo>
                    <a:pt x="10" y="28"/>
                  </a:lnTo>
                  <a:lnTo>
                    <a:pt x="4" y="38"/>
                  </a:lnTo>
                  <a:lnTo>
                    <a:pt x="1" y="50"/>
                  </a:lnTo>
                  <a:lnTo>
                    <a:pt x="0" y="62"/>
                  </a:lnTo>
                  <a:lnTo>
                    <a:pt x="1" y="75"/>
                  </a:lnTo>
                  <a:lnTo>
                    <a:pt x="4" y="87"/>
                  </a:lnTo>
                  <a:lnTo>
                    <a:pt x="10" y="97"/>
                  </a:lnTo>
                  <a:lnTo>
                    <a:pt x="18" y="106"/>
                  </a:lnTo>
                  <a:lnTo>
                    <a:pt x="27" y="114"/>
                  </a:lnTo>
                  <a:lnTo>
                    <a:pt x="38" y="120"/>
                  </a:lnTo>
                  <a:lnTo>
                    <a:pt x="49" y="123"/>
                  </a:lnTo>
                  <a:lnTo>
                    <a:pt x="62" y="125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2" name="Freeform 44"/>
            <p:cNvSpPr>
              <a:spLocks/>
            </p:cNvSpPr>
            <p:nvPr/>
          </p:nvSpPr>
          <p:spPr bwMode="auto">
            <a:xfrm>
              <a:off x="2775" y="3239"/>
              <a:ext cx="932" cy="302"/>
            </a:xfrm>
            <a:custGeom>
              <a:avLst/>
              <a:gdLst>
                <a:gd name="T0" fmla="*/ 0 w 1864"/>
                <a:gd name="T1" fmla="*/ 43 h 605"/>
                <a:gd name="T2" fmla="*/ 36 w 1864"/>
                <a:gd name="T3" fmla="*/ 0 h 605"/>
                <a:gd name="T4" fmla="*/ 255 w 1864"/>
                <a:gd name="T5" fmla="*/ 51 h 605"/>
                <a:gd name="T6" fmla="*/ 528 w 1864"/>
                <a:gd name="T7" fmla="*/ 115 h 605"/>
                <a:gd name="T8" fmla="*/ 570 w 1864"/>
                <a:gd name="T9" fmla="*/ 112 h 605"/>
                <a:gd name="T10" fmla="*/ 623 w 1864"/>
                <a:gd name="T11" fmla="*/ 66 h 605"/>
                <a:gd name="T12" fmla="*/ 777 w 1864"/>
                <a:gd name="T13" fmla="*/ 26 h 605"/>
                <a:gd name="T14" fmla="*/ 891 w 1864"/>
                <a:gd name="T15" fmla="*/ 14 h 605"/>
                <a:gd name="T16" fmla="*/ 1027 w 1864"/>
                <a:gd name="T17" fmla="*/ 5 h 605"/>
                <a:gd name="T18" fmla="*/ 1194 w 1864"/>
                <a:gd name="T19" fmla="*/ 30 h 605"/>
                <a:gd name="T20" fmla="*/ 1291 w 1864"/>
                <a:gd name="T21" fmla="*/ 58 h 605"/>
                <a:gd name="T22" fmla="*/ 1381 w 1864"/>
                <a:gd name="T23" fmla="*/ 103 h 605"/>
                <a:gd name="T24" fmla="*/ 1748 w 1864"/>
                <a:gd name="T25" fmla="*/ 14 h 605"/>
                <a:gd name="T26" fmla="*/ 1831 w 1864"/>
                <a:gd name="T27" fmla="*/ 44 h 605"/>
                <a:gd name="T28" fmla="*/ 1864 w 1864"/>
                <a:gd name="T29" fmla="*/ 115 h 605"/>
                <a:gd name="T30" fmla="*/ 1838 w 1864"/>
                <a:gd name="T31" fmla="*/ 209 h 605"/>
                <a:gd name="T32" fmla="*/ 1753 w 1864"/>
                <a:gd name="T33" fmla="*/ 276 h 605"/>
                <a:gd name="T34" fmla="*/ 1634 w 1864"/>
                <a:gd name="T35" fmla="*/ 326 h 605"/>
                <a:gd name="T36" fmla="*/ 1510 w 1864"/>
                <a:gd name="T37" fmla="*/ 354 h 605"/>
                <a:gd name="T38" fmla="*/ 1489 w 1864"/>
                <a:gd name="T39" fmla="*/ 377 h 605"/>
                <a:gd name="T40" fmla="*/ 1508 w 1864"/>
                <a:gd name="T41" fmla="*/ 405 h 605"/>
                <a:gd name="T42" fmla="*/ 1540 w 1864"/>
                <a:gd name="T43" fmla="*/ 407 h 605"/>
                <a:gd name="T44" fmla="*/ 1508 w 1864"/>
                <a:gd name="T45" fmla="*/ 453 h 605"/>
                <a:gd name="T46" fmla="*/ 1429 w 1864"/>
                <a:gd name="T47" fmla="*/ 467 h 605"/>
                <a:gd name="T48" fmla="*/ 1395 w 1864"/>
                <a:gd name="T49" fmla="*/ 402 h 605"/>
                <a:gd name="T50" fmla="*/ 1425 w 1864"/>
                <a:gd name="T51" fmla="*/ 349 h 605"/>
                <a:gd name="T52" fmla="*/ 1572 w 1864"/>
                <a:gd name="T53" fmla="*/ 283 h 605"/>
                <a:gd name="T54" fmla="*/ 1685 w 1864"/>
                <a:gd name="T55" fmla="*/ 218 h 605"/>
                <a:gd name="T56" fmla="*/ 1710 w 1864"/>
                <a:gd name="T57" fmla="*/ 133 h 605"/>
                <a:gd name="T58" fmla="*/ 1651 w 1864"/>
                <a:gd name="T59" fmla="*/ 117 h 605"/>
                <a:gd name="T60" fmla="*/ 1584 w 1864"/>
                <a:gd name="T61" fmla="*/ 133 h 605"/>
                <a:gd name="T62" fmla="*/ 1496 w 1864"/>
                <a:gd name="T63" fmla="*/ 200 h 605"/>
                <a:gd name="T64" fmla="*/ 1443 w 1864"/>
                <a:gd name="T65" fmla="*/ 280 h 605"/>
                <a:gd name="T66" fmla="*/ 1346 w 1864"/>
                <a:gd name="T67" fmla="*/ 416 h 605"/>
                <a:gd name="T68" fmla="*/ 1224 w 1864"/>
                <a:gd name="T69" fmla="*/ 513 h 605"/>
                <a:gd name="T70" fmla="*/ 1256 w 1864"/>
                <a:gd name="T71" fmla="*/ 543 h 605"/>
                <a:gd name="T72" fmla="*/ 1217 w 1864"/>
                <a:gd name="T73" fmla="*/ 584 h 605"/>
                <a:gd name="T74" fmla="*/ 983 w 1864"/>
                <a:gd name="T75" fmla="*/ 605 h 605"/>
                <a:gd name="T76" fmla="*/ 800 w 1864"/>
                <a:gd name="T77" fmla="*/ 589 h 605"/>
                <a:gd name="T78" fmla="*/ 703 w 1864"/>
                <a:gd name="T79" fmla="*/ 568 h 605"/>
                <a:gd name="T80" fmla="*/ 701 w 1864"/>
                <a:gd name="T81" fmla="*/ 529 h 605"/>
                <a:gd name="T82" fmla="*/ 717 w 1864"/>
                <a:gd name="T83" fmla="*/ 499 h 605"/>
                <a:gd name="T84" fmla="*/ 455 w 1864"/>
                <a:gd name="T85" fmla="*/ 375 h 605"/>
                <a:gd name="T86" fmla="*/ 220 w 1864"/>
                <a:gd name="T87" fmla="*/ 227 h 605"/>
                <a:gd name="T88" fmla="*/ 57 w 1864"/>
                <a:gd name="T89" fmla="*/ 101 h 605"/>
                <a:gd name="T90" fmla="*/ 0 w 1864"/>
                <a:gd name="T91" fmla="*/ 43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64" h="605">
                  <a:moveTo>
                    <a:pt x="0" y="43"/>
                  </a:moveTo>
                  <a:lnTo>
                    <a:pt x="36" y="0"/>
                  </a:lnTo>
                  <a:lnTo>
                    <a:pt x="255" y="51"/>
                  </a:lnTo>
                  <a:lnTo>
                    <a:pt x="528" y="115"/>
                  </a:lnTo>
                  <a:lnTo>
                    <a:pt x="570" y="112"/>
                  </a:lnTo>
                  <a:lnTo>
                    <a:pt x="623" y="66"/>
                  </a:lnTo>
                  <a:lnTo>
                    <a:pt x="777" y="26"/>
                  </a:lnTo>
                  <a:lnTo>
                    <a:pt x="891" y="14"/>
                  </a:lnTo>
                  <a:lnTo>
                    <a:pt x="1027" y="5"/>
                  </a:lnTo>
                  <a:lnTo>
                    <a:pt x="1194" y="30"/>
                  </a:lnTo>
                  <a:lnTo>
                    <a:pt x="1291" y="58"/>
                  </a:lnTo>
                  <a:lnTo>
                    <a:pt x="1381" y="103"/>
                  </a:lnTo>
                  <a:lnTo>
                    <a:pt x="1748" y="14"/>
                  </a:lnTo>
                  <a:lnTo>
                    <a:pt x="1831" y="44"/>
                  </a:lnTo>
                  <a:lnTo>
                    <a:pt x="1864" y="115"/>
                  </a:lnTo>
                  <a:lnTo>
                    <a:pt x="1838" y="209"/>
                  </a:lnTo>
                  <a:lnTo>
                    <a:pt x="1753" y="276"/>
                  </a:lnTo>
                  <a:lnTo>
                    <a:pt x="1634" y="326"/>
                  </a:lnTo>
                  <a:lnTo>
                    <a:pt x="1510" y="354"/>
                  </a:lnTo>
                  <a:lnTo>
                    <a:pt x="1489" y="377"/>
                  </a:lnTo>
                  <a:lnTo>
                    <a:pt x="1508" y="405"/>
                  </a:lnTo>
                  <a:lnTo>
                    <a:pt x="1540" y="407"/>
                  </a:lnTo>
                  <a:lnTo>
                    <a:pt x="1508" y="453"/>
                  </a:lnTo>
                  <a:lnTo>
                    <a:pt x="1429" y="467"/>
                  </a:lnTo>
                  <a:lnTo>
                    <a:pt x="1395" y="402"/>
                  </a:lnTo>
                  <a:lnTo>
                    <a:pt x="1425" y="349"/>
                  </a:lnTo>
                  <a:lnTo>
                    <a:pt x="1572" y="283"/>
                  </a:lnTo>
                  <a:lnTo>
                    <a:pt x="1685" y="218"/>
                  </a:lnTo>
                  <a:lnTo>
                    <a:pt x="1710" y="133"/>
                  </a:lnTo>
                  <a:lnTo>
                    <a:pt x="1651" y="117"/>
                  </a:lnTo>
                  <a:lnTo>
                    <a:pt x="1584" y="133"/>
                  </a:lnTo>
                  <a:lnTo>
                    <a:pt x="1496" y="200"/>
                  </a:lnTo>
                  <a:lnTo>
                    <a:pt x="1443" y="280"/>
                  </a:lnTo>
                  <a:lnTo>
                    <a:pt x="1346" y="416"/>
                  </a:lnTo>
                  <a:lnTo>
                    <a:pt x="1224" y="513"/>
                  </a:lnTo>
                  <a:lnTo>
                    <a:pt x="1256" y="543"/>
                  </a:lnTo>
                  <a:lnTo>
                    <a:pt x="1217" y="584"/>
                  </a:lnTo>
                  <a:lnTo>
                    <a:pt x="983" y="605"/>
                  </a:lnTo>
                  <a:lnTo>
                    <a:pt x="800" y="589"/>
                  </a:lnTo>
                  <a:lnTo>
                    <a:pt x="703" y="568"/>
                  </a:lnTo>
                  <a:lnTo>
                    <a:pt x="701" y="529"/>
                  </a:lnTo>
                  <a:lnTo>
                    <a:pt x="717" y="499"/>
                  </a:lnTo>
                  <a:lnTo>
                    <a:pt x="455" y="375"/>
                  </a:lnTo>
                  <a:lnTo>
                    <a:pt x="220" y="227"/>
                  </a:lnTo>
                  <a:lnTo>
                    <a:pt x="57" y="101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9DD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3" name="Freeform 45"/>
            <p:cNvSpPr>
              <a:spLocks/>
            </p:cNvSpPr>
            <p:nvPr/>
          </p:nvSpPr>
          <p:spPr bwMode="auto">
            <a:xfrm>
              <a:off x="3075" y="3183"/>
              <a:ext cx="354" cy="96"/>
            </a:xfrm>
            <a:custGeom>
              <a:avLst/>
              <a:gdLst>
                <a:gd name="T0" fmla="*/ 427 w 707"/>
                <a:gd name="T1" fmla="*/ 77 h 192"/>
                <a:gd name="T2" fmla="*/ 415 w 707"/>
                <a:gd name="T3" fmla="*/ 105 h 192"/>
                <a:gd name="T4" fmla="*/ 459 w 707"/>
                <a:gd name="T5" fmla="*/ 109 h 192"/>
                <a:gd name="T6" fmla="*/ 515 w 707"/>
                <a:gd name="T7" fmla="*/ 115 h 192"/>
                <a:gd name="T8" fmla="*/ 556 w 707"/>
                <a:gd name="T9" fmla="*/ 122 h 192"/>
                <a:gd name="T10" fmla="*/ 622 w 707"/>
                <a:gd name="T11" fmla="*/ 136 h 192"/>
                <a:gd name="T12" fmla="*/ 688 w 707"/>
                <a:gd name="T13" fmla="*/ 155 h 192"/>
                <a:gd name="T14" fmla="*/ 707 w 707"/>
                <a:gd name="T15" fmla="*/ 174 h 192"/>
                <a:gd name="T16" fmla="*/ 691 w 707"/>
                <a:gd name="T17" fmla="*/ 179 h 192"/>
                <a:gd name="T18" fmla="*/ 676 w 707"/>
                <a:gd name="T19" fmla="*/ 176 h 192"/>
                <a:gd name="T20" fmla="*/ 616 w 707"/>
                <a:gd name="T21" fmla="*/ 162 h 192"/>
                <a:gd name="T22" fmla="*/ 519 w 707"/>
                <a:gd name="T23" fmla="*/ 147 h 192"/>
                <a:gd name="T24" fmla="*/ 454 w 707"/>
                <a:gd name="T25" fmla="*/ 141 h 192"/>
                <a:gd name="T26" fmla="*/ 410 w 707"/>
                <a:gd name="T27" fmla="*/ 139 h 192"/>
                <a:gd name="T28" fmla="*/ 325 w 707"/>
                <a:gd name="T29" fmla="*/ 139 h 192"/>
                <a:gd name="T30" fmla="*/ 242 w 707"/>
                <a:gd name="T31" fmla="*/ 146 h 192"/>
                <a:gd name="T32" fmla="*/ 160 w 707"/>
                <a:gd name="T33" fmla="*/ 158 h 192"/>
                <a:gd name="T34" fmla="*/ 80 w 707"/>
                <a:gd name="T35" fmla="*/ 173 h 192"/>
                <a:gd name="T36" fmla="*/ 2 w 707"/>
                <a:gd name="T37" fmla="*/ 192 h 192"/>
                <a:gd name="T38" fmla="*/ 0 w 707"/>
                <a:gd name="T39" fmla="*/ 179 h 192"/>
                <a:gd name="T40" fmla="*/ 28 w 707"/>
                <a:gd name="T41" fmla="*/ 163 h 192"/>
                <a:gd name="T42" fmla="*/ 73 w 707"/>
                <a:gd name="T43" fmla="*/ 149 h 192"/>
                <a:gd name="T44" fmla="*/ 105 w 707"/>
                <a:gd name="T45" fmla="*/ 140 h 192"/>
                <a:gd name="T46" fmla="*/ 148 w 707"/>
                <a:gd name="T47" fmla="*/ 131 h 192"/>
                <a:gd name="T48" fmla="*/ 206 w 707"/>
                <a:gd name="T49" fmla="*/ 121 h 192"/>
                <a:gd name="T50" fmla="*/ 241 w 707"/>
                <a:gd name="T51" fmla="*/ 116 h 192"/>
                <a:gd name="T52" fmla="*/ 295 w 707"/>
                <a:gd name="T53" fmla="*/ 110 h 192"/>
                <a:gd name="T54" fmla="*/ 342 w 707"/>
                <a:gd name="T55" fmla="*/ 106 h 192"/>
                <a:gd name="T56" fmla="*/ 365 w 707"/>
                <a:gd name="T57" fmla="*/ 99 h 192"/>
                <a:gd name="T58" fmla="*/ 388 w 707"/>
                <a:gd name="T59" fmla="*/ 79 h 192"/>
                <a:gd name="T60" fmla="*/ 394 w 707"/>
                <a:gd name="T61" fmla="*/ 48 h 192"/>
                <a:gd name="T62" fmla="*/ 380 w 707"/>
                <a:gd name="T63" fmla="*/ 27 h 192"/>
                <a:gd name="T64" fmla="*/ 357 w 707"/>
                <a:gd name="T65" fmla="*/ 22 h 192"/>
                <a:gd name="T66" fmla="*/ 332 w 707"/>
                <a:gd name="T67" fmla="*/ 32 h 192"/>
                <a:gd name="T68" fmla="*/ 319 w 707"/>
                <a:gd name="T69" fmla="*/ 55 h 192"/>
                <a:gd name="T70" fmla="*/ 320 w 707"/>
                <a:gd name="T71" fmla="*/ 85 h 192"/>
                <a:gd name="T72" fmla="*/ 305 w 707"/>
                <a:gd name="T73" fmla="*/ 79 h 192"/>
                <a:gd name="T74" fmla="*/ 305 w 707"/>
                <a:gd name="T75" fmla="*/ 45 h 192"/>
                <a:gd name="T76" fmla="*/ 315 w 707"/>
                <a:gd name="T77" fmla="*/ 23 h 192"/>
                <a:gd name="T78" fmla="*/ 333 w 707"/>
                <a:gd name="T79" fmla="*/ 8 h 192"/>
                <a:gd name="T80" fmla="*/ 372 w 707"/>
                <a:gd name="T81" fmla="*/ 0 h 192"/>
                <a:gd name="T82" fmla="*/ 409 w 707"/>
                <a:gd name="T83" fmla="*/ 14 h 192"/>
                <a:gd name="T84" fmla="*/ 428 w 707"/>
                <a:gd name="T85" fmla="*/ 4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7" h="192">
                  <a:moveTo>
                    <a:pt x="428" y="45"/>
                  </a:moveTo>
                  <a:lnTo>
                    <a:pt x="430" y="61"/>
                  </a:lnTo>
                  <a:lnTo>
                    <a:pt x="427" y="77"/>
                  </a:lnTo>
                  <a:lnTo>
                    <a:pt x="421" y="92"/>
                  </a:lnTo>
                  <a:lnTo>
                    <a:pt x="411" y="105"/>
                  </a:lnTo>
                  <a:lnTo>
                    <a:pt x="415" y="105"/>
                  </a:lnTo>
                  <a:lnTo>
                    <a:pt x="426" y="106"/>
                  </a:lnTo>
                  <a:lnTo>
                    <a:pt x="441" y="107"/>
                  </a:lnTo>
                  <a:lnTo>
                    <a:pt x="459" y="109"/>
                  </a:lnTo>
                  <a:lnTo>
                    <a:pt x="479" y="111"/>
                  </a:lnTo>
                  <a:lnTo>
                    <a:pt x="499" y="114"/>
                  </a:lnTo>
                  <a:lnTo>
                    <a:pt x="515" y="115"/>
                  </a:lnTo>
                  <a:lnTo>
                    <a:pt x="527" y="117"/>
                  </a:lnTo>
                  <a:lnTo>
                    <a:pt x="540" y="120"/>
                  </a:lnTo>
                  <a:lnTo>
                    <a:pt x="556" y="122"/>
                  </a:lnTo>
                  <a:lnTo>
                    <a:pt x="576" y="125"/>
                  </a:lnTo>
                  <a:lnTo>
                    <a:pt x="599" y="130"/>
                  </a:lnTo>
                  <a:lnTo>
                    <a:pt x="622" y="136"/>
                  </a:lnTo>
                  <a:lnTo>
                    <a:pt x="645" y="141"/>
                  </a:lnTo>
                  <a:lnTo>
                    <a:pt x="667" y="148"/>
                  </a:lnTo>
                  <a:lnTo>
                    <a:pt x="688" y="155"/>
                  </a:lnTo>
                  <a:lnTo>
                    <a:pt x="700" y="163"/>
                  </a:lnTo>
                  <a:lnTo>
                    <a:pt x="706" y="169"/>
                  </a:lnTo>
                  <a:lnTo>
                    <a:pt x="707" y="174"/>
                  </a:lnTo>
                  <a:lnTo>
                    <a:pt x="705" y="182"/>
                  </a:lnTo>
                  <a:lnTo>
                    <a:pt x="696" y="181"/>
                  </a:lnTo>
                  <a:lnTo>
                    <a:pt x="691" y="179"/>
                  </a:lnTo>
                  <a:lnTo>
                    <a:pt x="688" y="178"/>
                  </a:lnTo>
                  <a:lnTo>
                    <a:pt x="683" y="177"/>
                  </a:lnTo>
                  <a:lnTo>
                    <a:pt x="676" y="176"/>
                  </a:lnTo>
                  <a:lnTo>
                    <a:pt x="665" y="173"/>
                  </a:lnTo>
                  <a:lnTo>
                    <a:pt x="645" y="168"/>
                  </a:lnTo>
                  <a:lnTo>
                    <a:pt x="616" y="162"/>
                  </a:lnTo>
                  <a:lnTo>
                    <a:pt x="582" y="155"/>
                  </a:lnTo>
                  <a:lnTo>
                    <a:pt x="549" y="151"/>
                  </a:lnTo>
                  <a:lnTo>
                    <a:pt x="519" y="147"/>
                  </a:lnTo>
                  <a:lnTo>
                    <a:pt x="493" y="144"/>
                  </a:lnTo>
                  <a:lnTo>
                    <a:pt x="471" y="143"/>
                  </a:lnTo>
                  <a:lnTo>
                    <a:pt x="454" y="141"/>
                  </a:lnTo>
                  <a:lnTo>
                    <a:pt x="442" y="140"/>
                  </a:lnTo>
                  <a:lnTo>
                    <a:pt x="439" y="140"/>
                  </a:lnTo>
                  <a:lnTo>
                    <a:pt x="410" y="139"/>
                  </a:lnTo>
                  <a:lnTo>
                    <a:pt x="381" y="138"/>
                  </a:lnTo>
                  <a:lnTo>
                    <a:pt x="353" y="138"/>
                  </a:lnTo>
                  <a:lnTo>
                    <a:pt x="325" y="139"/>
                  </a:lnTo>
                  <a:lnTo>
                    <a:pt x="297" y="140"/>
                  </a:lnTo>
                  <a:lnTo>
                    <a:pt x="269" y="143"/>
                  </a:lnTo>
                  <a:lnTo>
                    <a:pt x="242" y="146"/>
                  </a:lnTo>
                  <a:lnTo>
                    <a:pt x="214" y="148"/>
                  </a:lnTo>
                  <a:lnTo>
                    <a:pt x="188" y="153"/>
                  </a:lnTo>
                  <a:lnTo>
                    <a:pt x="160" y="158"/>
                  </a:lnTo>
                  <a:lnTo>
                    <a:pt x="133" y="162"/>
                  </a:lnTo>
                  <a:lnTo>
                    <a:pt x="107" y="167"/>
                  </a:lnTo>
                  <a:lnTo>
                    <a:pt x="80" y="173"/>
                  </a:lnTo>
                  <a:lnTo>
                    <a:pt x="54" y="179"/>
                  </a:lnTo>
                  <a:lnTo>
                    <a:pt x="28" y="185"/>
                  </a:lnTo>
                  <a:lnTo>
                    <a:pt x="2" y="192"/>
                  </a:lnTo>
                  <a:lnTo>
                    <a:pt x="1" y="187"/>
                  </a:lnTo>
                  <a:lnTo>
                    <a:pt x="0" y="184"/>
                  </a:lnTo>
                  <a:lnTo>
                    <a:pt x="0" y="179"/>
                  </a:lnTo>
                  <a:lnTo>
                    <a:pt x="0" y="175"/>
                  </a:lnTo>
                  <a:lnTo>
                    <a:pt x="14" y="169"/>
                  </a:lnTo>
                  <a:lnTo>
                    <a:pt x="28" y="163"/>
                  </a:lnTo>
                  <a:lnTo>
                    <a:pt x="43" y="158"/>
                  </a:lnTo>
                  <a:lnTo>
                    <a:pt x="58" y="153"/>
                  </a:lnTo>
                  <a:lnTo>
                    <a:pt x="73" y="149"/>
                  </a:lnTo>
                  <a:lnTo>
                    <a:pt x="86" y="145"/>
                  </a:lnTo>
                  <a:lnTo>
                    <a:pt x="96" y="143"/>
                  </a:lnTo>
                  <a:lnTo>
                    <a:pt x="105" y="140"/>
                  </a:lnTo>
                  <a:lnTo>
                    <a:pt x="115" y="138"/>
                  </a:lnTo>
                  <a:lnTo>
                    <a:pt x="130" y="134"/>
                  </a:lnTo>
                  <a:lnTo>
                    <a:pt x="148" y="131"/>
                  </a:lnTo>
                  <a:lnTo>
                    <a:pt x="168" y="128"/>
                  </a:lnTo>
                  <a:lnTo>
                    <a:pt x="188" y="124"/>
                  </a:lnTo>
                  <a:lnTo>
                    <a:pt x="206" y="121"/>
                  </a:lnTo>
                  <a:lnTo>
                    <a:pt x="221" y="118"/>
                  </a:lnTo>
                  <a:lnTo>
                    <a:pt x="230" y="117"/>
                  </a:lnTo>
                  <a:lnTo>
                    <a:pt x="241" y="116"/>
                  </a:lnTo>
                  <a:lnTo>
                    <a:pt x="256" y="115"/>
                  </a:lnTo>
                  <a:lnTo>
                    <a:pt x="275" y="113"/>
                  </a:lnTo>
                  <a:lnTo>
                    <a:pt x="295" y="110"/>
                  </a:lnTo>
                  <a:lnTo>
                    <a:pt x="314" y="109"/>
                  </a:lnTo>
                  <a:lnTo>
                    <a:pt x="330" y="107"/>
                  </a:lnTo>
                  <a:lnTo>
                    <a:pt x="342" y="106"/>
                  </a:lnTo>
                  <a:lnTo>
                    <a:pt x="347" y="106"/>
                  </a:lnTo>
                  <a:lnTo>
                    <a:pt x="359" y="101"/>
                  </a:lnTo>
                  <a:lnTo>
                    <a:pt x="365" y="99"/>
                  </a:lnTo>
                  <a:lnTo>
                    <a:pt x="371" y="95"/>
                  </a:lnTo>
                  <a:lnTo>
                    <a:pt x="379" y="90"/>
                  </a:lnTo>
                  <a:lnTo>
                    <a:pt x="388" y="79"/>
                  </a:lnTo>
                  <a:lnTo>
                    <a:pt x="393" y="69"/>
                  </a:lnTo>
                  <a:lnTo>
                    <a:pt x="394" y="58"/>
                  </a:lnTo>
                  <a:lnTo>
                    <a:pt x="394" y="48"/>
                  </a:lnTo>
                  <a:lnTo>
                    <a:pt x="390" y="41"/>
                  </a:lnTo>
                  <a:lnTo>
                    <a:pt x="386" y="34"/>
                  </a:lnTo>
                  <a:lnTo>
                    <a:pt x="380" y="27"/>
                  </a:lnTo>
                  <a:lnTo>
                    <a:pt x="373" y="24"/>
                  </a:lnTo>
                  <a:lnTo>
                    <a:pt x="365" y="23"/>
                  </a:lnTo>
                  <a:lnTo>
                    <a:pt x="357" y="22"/>
                  </a:lnTo>
                  <a:lnTo>
                    <a:pt x="349" y="23"/>
                  </a:lnTo>
                  <a:lnTo>
                    <a:pt x="341" y="25"/>
                  </a:lnTo>
                  <a:lnTo>
                    <a:pt x="332" y="32"/>
                  </a:lnTo>
                  <a:lnTo>
                    <a:pt x="326" y="39"/>
                  </a:lnTo>
                  <a:lnTo>
                    <a:pt x="322" y="47"/>
                  </a:lnTo>
                  <a:lnTo>
                    <a:pt x="319" y="55"/>
                  </a:lnTo>
                  <a:lnTo>
                    <a:pt x="317" y="67"/>
                  </a:lnTo>
                  <a:lnTo>
                    <a:pt x="318" y="76"/>
                  </a:lnTo>
                  <a:lnTo>
                    <a:pt x="320" y="85"/>
                  </a:lnTo>
                  <a:lnTo>
                    <a:pt x="320" y="94"/>
                  </a:lnTo>
                  <a:lnTo>
                    <a:pt x="310" y="88"/>
                  </a:lnTo>
                  <a:lnTo>
                    <a:pt x="305" y="79"/>
                  </a:lnTo>
                  <a:lnTo>
                    <a:pt x="304" y="67"/>
                  </a:lnTo>
                  <a:lnTo>
                    <a:pt x="304" y="52"/>
                  </a:lnTo>
                  <a:lnTo>
                    <a:pt x="305" y="45"/>
                  </a:lnTo>
                  <a:lnTo>
                    <a:pt x="309" y="37"/>
                  </a:lnTo>
                  <a:lnTo>
                    <a:pt x="311" y="30"/>
                  </a:lnTo>
                  <a:lnTo>
                    <a:pt x="315" y="23"/>
                  </a:lnTo>
                  <a:lnTo>
                    <a:pt x="320" y="17"/>
                  </a:lnTo>
                  <a:lnTo>
                    <a:pt x="326" y="12"/>
                  </a:lnTo>
                  <a:lnTo>
                    <a:pt x="333" y="8"/>
                  </a:lnTo>
                  <a:lnTo>
                    <a:pt x="340" y="5"/>
                  </a:lnTo>
                  <a:lnTo>
                    <a:pt x="357" y="1"/>
                  </a:lnTo>
                  <a:lnTo>
                    <a:pt x="372" y="0"/>
                  </a:lnTo>
                  <a:lnTo>
                    <a:pt x="386" y="2"/>
                  </a:lnTo>
                  <a:lnTo>
                    <a:pt x="398" y="7"/>
                  </a:lnTo>
                  <a:lnTo>
                    <a:pt x="409" y="14"/>
                  </a:lnTo>
                  <a:lnTo>
                    <a:pt x="418" y="22"/>
                  </a:lnTo>
                  <a:lnTo>
                    <a:pt x="424" y="33"/>
                  </a:lnTo>
                  <a:lnTo>
                    <a:pt x="428" y="45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4" name="Freeform 46"/>
            <p:cNvSpPr>
              <a:spLocks/>
            </p:cNvSpPr>
            <p:nvPr/>
          </p:nvSpPr>
          <p:spPr bwMode="auto">
            <a:xfrm>
              <a:off x="2773" y="3231"/>
              <a:ext cx="943" cy="209"/>
            </a:xfrm>
            <a:custGeom>
              <a:avLst/>
              <a:gdLst>
                <a:gd name="T0" fmla="*/ 1884 w 1886"/>
                <a:gd name="T1" fmla="*/ 164 h 420"/>
                <a:gd name="T2" fmla="*/ 1847 w 1886"/>
                <a:gd name="T3" fmla="*/ 235 h 420"/>
                <a:gd name="T4" fmla="*/ 1789 w 1886"/>
                <a:gd name="T5" fmla="*/ 287 h 420"/>
                <a:gd name="T6" fmla="*/ 1733 w 1886"/>
                <a:gd name="T7" fmla="*/ 323 h 420"/>
                <a:gd name="T8" fmla="*/ 1664 w 1886"/>
                <a:gd name="T9" fmla="*/ 346 h 420"/>
                <a:gd name="T10" fmla="*/ 1567 w 1886"/>
                <a:gd name="T11" fmla="*/ 365 h 420"/>
                <a:gd name="T12" fmla="*/ 1520 w 1886"/>
                <a:gd name="T13" fmla="*/ 376 h 420"/>
                <a:gd name="T14" fmla="*/ 1502 w 1886"/>
                <a:gd name="T15" fmla="*/ 392 h 420"/>
                <a:gd name="T16" fmla="*/ 1517 w 1886"/>
                <a:gd name="T17" fmla="*/ 410 h 420"/>
                <a:gd name="T18" fmla="*/ 1506 w 1886"/>
                <a:gd name="T19" fmla="*/ 420 h 420"/>
                <a:gd name="T20" fmla="*/ 1489 w 1886"/>
                <a:gd name="T21" fmla="*/ 401 h 420"/>
                <a:gd name="T22" fmla="*/ 1502 w 1886"/>
                <a:gd name="T23" fmla="*/ 369 h 420"/>
                <a:gd name="T24" fmla="*/ 1542 w 1886"/>
                <a:gd name="T25" fmla="*/ 352 h 420"/>
                <a:gd name="T26" fmla="*/ 1613 w 1886"/>
                <a:gd name="T27" fmla="*/ 338 h 420"/>
                <a:gd name="T28" fmla="*/ 1693 w 1886"/>
                <a:gd name="T29" fmla="*/ 311 h 420"/>
                <a:gd name="T30" fmla="*/ 1766 w 1886"/>
                <a:gd name="T31" fmla="*/ 270 h 420"/>
                <a:gd name="T32" fmla="*/ 1829 w 1886"/>
                <a:gd name="T33" fmla="*/ 210 h 420"/>
                <a:gd name="T34" fmla="*/ 1849 w 1886"/>
                <a:gd name="T35" fmla="*/ 140 h 420"/>
                <a:gd name="T36" fmla="*/ 1824 w 1886"/>
                <a:gd name="T37" fmla="*/ 90 h 420"/>
                <a:gd name="T38" fmla="*/ 1777 w 1886"/>
                <a:gd name="T39" fmla="*/ 63 h 420"/>
                <a:gd name="T40" fmla="*/ 1726 w 1886"/>
                <a:gd name="T41" fmla="*/ 61 h 420"/>
                <a:gd name="T42" fmla="*/ 1690 w 1886"/>
                <a:gd name="T43" fmla="*/ 71 h 420"/>
                <a:gd name="T44" fmla="*/ 1607 w 1886"/>
                <a:gd name="T45" fmla="*/ 94 h 420"/>
                <a:gd name="T46" fmla="*/ 1498 w 1886"/>
                <a:gd name="T47" fmla="*/ 121 h 420"/>
                <a:gd name="T48" fmla="*/ 1398 w 1886"/>
                <a:gd name="T49" fmla="*/ 141 h 420"/>
                <a:gd name="T50" fmla="*/ 1334 w 1886"/>
                <a:gd name="T51" fmla="*/ 147 h 420"/>
                <a:gd name="T52" fmla="*/ 1229 w 1886"/>
                <a:gd name="T53" fmla="*/ 156 h 420"/>
                <a:gd name="T54" fmla="*/ 1113 w 1886"/>
                <a:gd name="T55" fmla="*/ 164 h 420"/>
                <a:gd name="T56" fmla="*/ 1028 w 1886"/>
                <a:gd name="T57" fmla="*/ 167 h 420"/>
                <a:gd name="T58" fmla="*/ 960 w 1886"/>
                <a:gd name="T59" fmla="*/ 169 h 420"/>
                <a:gd name="T60" fmla="*/ 858 w 1886"/>
                <a:gd name="T61" fmla="*/ 171 h 420"/>
                <a:gd name="T62" fmla="*/ 798 w 1886"/>
                <a:gd name="T63" fmla="*/ 167 h 420"/>
                <a:gd name="T64" fmla="*/ 736 w 1886"/>
                <a:gd name="T65" fmla="*/ 164 h 420"/>
                <a:gd name="T66" fmla="*/ 677 w 1886"/>
                <a:gd name="T67" fmla="*/ 160 h 420"/>
                <a:gd name="T68" fmla="*/ 644 w 1886"/>
                <a:gd name="T69" fmla="*/ 158 h 420"/>
                <a:gd name="T70" fmla="*/ 629 w 1886"/>
                <a:gd name="T71" fmla="*/ 157 h 420"/>
                <a:gd name="T72" fmla="*/ 578 w 1886"/>
                <a:gd name="T73" fmla="*/ 150 h 420"/>
                <a:gd name="T74" fmla="*/ 509 w 1886"/>
                <a:gd name="T75" fmla="*/ 141 h 420"/>
                <a:gd name="T76" fmla="*/ 443 w 1886"/>
                <a:gd name="T77" fmla="*/ 128 h 420"/>
                <a:gd name="T78" fmla="*/ 364 w 1886"/>
                <a:gd name="T79" fmla="*/ 109 h 420"/>
                <a:gd name="T80" fmla="*/ 239 w 1886"/>
                <a:gd name="T81" fmla="*/ 79 h 420"/>
                <a:gd name="T82" fmla="*/ 117 w 1886"/>
                <a:gd name="T83" fmla="*/ 50 h 420"/>
                <a:gd name="T84" fmla="*/ 48 w 1886"/>
                <a:gd name="T85" fmla="*/ 34 h 420"/>
                <a:gd name="T86" fmla="*/ 28 w 1886"/>
                <a:gd name="T87" fmla="*/ 44 h 420"/>
                <a:gd name="T88" fmla="*/ 9 w 1886"/>
                <a:gd name="T89" fmla="*/ 65 h 420"/>
                <a:gd name="T90" fmla="*/ 1 w 1886"/>
                <a:gd name="T91" fmla="*/ 52 h 420"/>
                <a:gd name="T92" fmla="*/ 23 w 1886"/>
                <a:gd name="T93" fmla="*/ 11 h 420"/>
                <a:gd name="T94" fmla="*/ 58 w 1886"/>
                <a:gd name="T95" fmla="*/ 7 h 420"/>
                <a:gd name="T96" fmla="*/ 158 w 1886"/>
                <a:gd name="T97" fmla="*/ 30 h 420"/>
                <a:gd name="T98" fmla="*/ 299 w 1886"/>
                <a:gd name="T99" fmla="*/ 63 h 420"/>
                <a:gd name="T100" fmla="*/ 447 w 1886"/>
                <a:gd name="T101" fmla="*/ 94 h 420"/>
                <a:gd name="T102" fmla="*/ 546 w 1886"/>
                <a:gd name="T103" fmla="*/ 110 h 420"/>
                <a:gd name="T104" fmla="*/ 613 w 1886"/>
                <a:gd name="T105" fmla="*/ 118 h 420"/>
                <a:gd name="T106" fmla="*/ 1179 w 1886"/>
                <a:gd name="T107" fmla="*/ 120 h 420"/>
                <a:gd name="T108" fmla="*/ 1492 w 1886"/>
                <a:gd name="T109" fmla="*/ 84 h 420"/>
                <a:gd name="T110" fmla="*/ 1549 w 1886"/>
                <a:gd name="T111" fmla="*/ 71 h 420"/>
                <a:gd name="T112" fmla="*/ 1600 w 1886"/>
                <a:gd name="T113" fmla="*/ 56 h 420"/>
                <a:gd name="T114" fmla="*/ 1650 w 1886"/>
                <a:gd name="T115" fmla="*/ 41 h 420"/>
                <a:gd name="T116" fmla="*/ 1720 w 1886"/>
                <a:gd name="T117" fmla="*/ 20 h 420"/>
                <a:gd name="T118" fmla="*/ 1797 w 1886"/>
                <a:gd name="T119" fmla="*/ 20 h 420"/>
                <a:gd name="T120" fmla="*/ 1848 w 1886"/>
                <a:gd name="T121" fmla="*/ 48 h 420"/>
                <a:gd name="T122" fmla="*/ 1872 w 1886"/>
                <a:gd name="T123" fmla="*/ 82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86" h="420">
                  <a:moveTo>
                    <a:pt x="1880" y="104"/>
                  </a:moveTo>
                  <a:lnTo>
                    <a:pt x="1885" y="125"/>
                  </a:lnTo>
                  <a:lnTo>
                    <a:pt x="1886" y="144"/>
                  </a:lnTo>
                  <a:lnTo>
                    <a:pt x="1884" y="164"/>
                  </a:lnTo>
                  <a:lnTo>
                    <a:pt x="1878" y="183"/>
                  </a:lnTo>
                  <a:lnTo>
                    <a:pt x="1870" y="202"/>
                  </a:lnTo>
                  <a:lnTo>
                    <a:pt x="1860" y="219"/>
                  </a:lnTo>
                  <a:lnTo>
                    <a:pt x="1847" y="235"/>
                  </a:lnTo>
                  <a:lnTo>
                    <a:pt x="1834" y="250"/>
                  </a:lnTo>
                  <a:lnTo>
                    <a:pt x="1818" y="264"/>
                  </a:lnTo>
                  <a:lnTo>
                    <a:pt x="1803" y="277"/>
                  </a:lnTo>
                  <a:lnTo>
                    <a:pt x="1789" y="287"/>
                  </a:lnTo>
                  <a:lnTo>
                    <a:pt x="1776" y="298"/>
                  </a:lnTo>
                  <a:lnTo>
                    <a:pt x="1762" y="307"/>
                  </a:lnTo>
                  <a:lnTo>
                    <a:pt x="1747" y="315"/>
                  </a:lnTo>
                  <a:lnTo>
                    <a:pt x="1733" y="323"/>
                  </a:lnTo>
                  <a:lnTo>
                    <a:pt x="1717" y="329"/>
                  </a:lnTo>
                  <a:lnTo>
                    <a:pt x="1701" y="336"/>
                  </a:lnTo>
                  <a:lnTo>
                    <a:pt x="1683" y="341"/>
                  </a:lnTo>
                  <a:lnTo>
                    <a:pt x="1664" y="346"/>
                  </a:lnTo>
                  <a:lnTo>
                    <a:pt x="1643" y="352"/>
                  </a:lnTo>
                  <a:lnTo>
                    <a:pt x="1620" y="356"/>
                  </a:lnTo>
                  <a:lnTo>
                    <a:pt x="1596" y="361"/>
                  </a:lnTo>
                  <a:lnTo>
                    <a:pt x="1567" y="365"/>
                  </a:lnTo>
                  <a:lnTo>
                    <a:pt x="1537" y="370"/>
                  </a:lnTo>
                  <a:lnTo>
                    <a:pt x="1531" y="372"/>
                  </a:lnTo>
                  <a:lnTo>
                    <a:pt x="1525" y="374"/>
                  </a:lnTo>
                  <a:lnTo>
                    <a:pt x="1520" y="376"/>
                  </a:lnTo>
                  <a:lnTo>
                    <a:pt x="1514" y="379"/>
                  </a:lnTo>
                  <a:lnTo>
                    <a:pt x="1509" y="383"/>
                  </a:lnTo>
                  <a:lnTo>
                    <a:pt x="1505" y="386"/>
                  </a:lnTo>
                  <a:lnTo>
                    <a:pt x="1502" y="392"/>
                  </a:lnTo>
                  <a:lnTo>
                    <a:pt x="1502" y="399"/>
                  </a:lnTo>
                  <a:lnTo>
                    <a:pt x="1507" y="407"/>
                  </a:lnTo>
                  <a:lnTo>
                    <a:pt x="1512" y="410"/>
                  </a:lnTo>
                  <a:lnTo>
                    <a:pt x="1517" y="410"/>
                  </a:lnTo>
                  <a:lnTo>
                    <a:pt x="1524" y="409"/>
                  </a:lnTo>
                  <a:lnTo>
                    <a:pt x="1519" y="414"/>
                  </a:lnTo>
                  <a:lnTo>
                    <a:pt x="1513" y="417"/>
                  </a:lnTo>
                  <a:lnTo>
                    <a:pt x="1506" y="420"/>
                  </a:lnTo>
                  <a:lnTo>
                    <a:pt x="1498" y="418"/>
                  </a:lnTo>
                  <a:lnTo>
                    <a:pt x="1492" y="414"/>
                  </a:lnTo>
                  <a:lnTo>
                    <a:pt x="1490" y="408"/>
                  </a:lnTo>
                  <a:lnTo>
                    <a:pt x="1489" y="401"/>
                  </a:lnTo>
                  <a:lnTo>
                    <a:pt x="1486" y="395"/>
                  </a:lnTo>
                  <a:lnTo>
                    <a:pt x="1489" y="384"/>
                  </a:lnTo>
                  <a:lnTo>
                    <a:pt x="1494" y="376"/>
                  </a:lnTo>
                  <a:lnTo>
                    <a:pt x="1502" y="369"/>
                  </a:lnTo>
                  <a:lnTo>
                    <a:pt x="1510" y="363"/>
                  </a:lnTo>
                  <a:lnTo>
                    <a:pt x="1521" y="359"/>
                  </a:lnTo>
                  <a:lnTo>
                    <a:pt x="1531" y="355"/>
                  </a:lnTo>
                  <a:lnTo>
                    <a:pt x="1542" y="352"/>
                  </a:lnTo>
                  <a:lnTo>
                    <a:pt x="1552" y="349"/>
                  </a:lnTo>
                  <a:lnTo>
                    <a:pt x="1573" y="346"/>
                  </a:lnTo>
                  <a:lnTo>
                    <a:pt x="1593" y="342"/>
                  </a:lnTo>
                  <a:lnTo>
                    <a:pt x="1613" y="338"/>
                  </a:lnTo>
                  <a:lnTo>
                    <a:pt x="1634" y="332"/>
                  </a:lnTo>
                  <a:lnTo>
                    <a:pt x="1653" y="326"/>
                  </a:lnTo>
                  <a:lnTo>
                    <a:pt x="1674" y="319"/>
                  </a:lnTo>
                  <a:lnTo>
                    <a:pt x="1693" y="311"/>
                  </a:lnTo>
                  <a:lnTo>
                    <a:pt x="1712" y="302"/>
                  </a:lnTo>
                  <a:lnTo>
                    <a:pt x="1731" y="293"/>
                  </a:lnTo>
                  <a:lnTo>
                    <a:pt x="1749" y="281"/>
                  </a:lnTo>
                  <a:lnTo>
                    <a:pt x="1766" y="270"/>
                  </a:lnTo>
                  <a:lnTo>
                    <a:pt x="1782" y="257"/>
                  </a:lnTo>
                  <a:lnTo>
                    <a:pt x="1799" y="242"/>
                  </a:lnTo>
                  <a:lnTo>
                    <a:pt x="1814" y="227"/>
                  </a:lnTo>
                  <a:lnTo>
                    <a:pt x="1829" y="210"/>
                  </a:lnTo>
                  <a:lnTo>
                    <a:pt x="1841" y="192"/>
                  </a:lnTo>
                  <a:lnTo>
                    <a:pt x="1847" y="173"/>
                  </a:lnTo>
                  <a:lnTo>
                    <a:pt x="1849" y="156"/>
                  </a:lnTo>
                  <a:lnTo>
                    <a:pt x="1849" y="140"/>
                  </a:lnTo>
                  <a:lnTo>
                    <a:pt x="1846" y="126"/>
                  </a:lnTo>
                  <a:lnTo>
                    <a:pt x="1841" y="112"/>
                  </a:lnTo>
                  <a:lnTo>
                    <a:pt x="1833" y="101"/>
                  </a:lnTo>
                  <a:lnTo>
                    <a:pt x="1824" y="90"/>
                  </a:lnTo>
                  <a:lnTo>
                    <a:pt x="1812" y="80"/>
                  </a:lnTo>
                  <a:lnTo>
                    <a:pt x="1801" y="72"/>
                  </a:lnTo>
                  <a:lnTo>
                    <a:pt x="1789" y="67"/>
                  </a:lnTo>
                  <a:lnTo>
                    <a:pt x="1777" y="63"/>
                  </a:lnTo>
                  <a:lnTo>
                    <a:pt x="1765" y="61"/>
                  </a:lnTo>
                  <a:lnTo>
                    <a:pt x="1752" y="60"/>
                  </a:lnTo>
                  <a:lnTo>
                    <a:pt x="1739" y="60"/>
                  </a:lnTo>
                  <a:lnTo>
                    <a:pt x="1726" y="61"/>
                  </a:lnTo>
                  <a:lnTo>
                    <a:pt x="1713" y="64"/>
                  </a:lnTo>
                  <a:lnTo>
                    <a:pt x="1711" y="65"/>
                  </a:lnTo>
                  <a:lnTo>
                    <a:pt x="1703" y="67"/>
                  </a:lnTo>
                  <a:lnTo>
                    <a:pt x="1690" y="71"/>
                  </a:lnTo>
                  <a:lnTo>
                    <a:pt x="1674" y="75"/>
                  </a:lnTo>
                  <a:lnTo>
                    <a:pt x="1655" y="81"/>
                  </a:lnTo>
                  <a:lnTo>
                    <a:pt x="1633" y="87"/>
                  </a:lnTo>
                  <a:lnTo>
                    <a:pt x="1607" y="94"/>
                  </a:lnTo>
                  <a:lnTo>
                    <a:pt x="1581" y="101"/>
                  </a:lnTo>
                  <a:lnTo>
                    <a:pt x="1553" y="107"/>
                  </a:lnTo>
                  <a:lnTo>
                    <a:pt x="1525" y="114"/>
                  </a:lnTo>
                  <a:lnTo>
                    <a:pt x="1498" y="121"/>
                  </a:lnTo>
                  <a:lnTo>
                    <a:pt x="1470" y="127"/>
                  </a:lnTo>
                  <a:lnTo>
                    <a:pt x="1444" y="133"/>
                  </a:lnTo>
                  <a:lnTo>
                    <a:pt x="1419" y="137"/>
                  </a:lnTo>
                  <a:lnTo>
                    <a:pt x="1398" y="141"/>
                  </a:lnTo>
                  <a:lnTo>
                    <a:pt x="1378" y="143"/>
                  </a:lnTo>
                  <a:lnTo>
                    <a:pt x="1368" y="144"/>
                  </a:lnTo>
                  <a:lnTo>
                    <a:pt x="1353" y="145"/>
                  </a:lnTo>
                  <a:lnTo>
                    <a:pt x="1334" y="147"/>
                  </a:lnTo>
                  <a:lnTo>
                    <a:pt x="1311" y="149"/>
                  </a:lnTo>
                  <a:lnTo>
                    <a:pt x="1286" y="151"/>
                  </a:lnTo>
                  <a:lnTo>
                    <a:pt x="1258" y="154"/>
                  </a:lnTo>
                  <a:lnTo>
                    <a:pt x="1229" y="156"/>
                  </a:lnTo>
                  <a:lnTo>
                    <a:pt x="1200" y="158"/>
                  </a:lnTo>
                  <a:lnTo>
                    <a:pt x="1171" y="160"/>
                  </a:lnTo>
                  <a:lnTo>
                    <a:pt x="1142" y="162"/>
                  </a:lnTo>
                  <a:lnTo>
                    <a:pt x="1113" y="164"/>
                  </a:lnTo>
                  <a:lnTo>
                    <a:pt x="1088" y="165"/>
                  </a:lnTo>
                  <a:lnTo>
                    <a:pt x="1064" y="166"/>
                  </a:lnTo>
                  <a:lnTo>
                    <a:pt x="1044" y="167"/>
                  </a:lnTo>
                  <a:lnTo>
                    <a:pt x="1028" y="167"/>
                  </a:lnTo>
                  <a:lnTo>
                    <a:pt x="1016" y="167"/>
                  </a:lnTo>
                  <a:lnTo>
                    <a:pt x="1002" y="167"/>
                  </a:lnTo>
                  <a:lnTo>
                    <a:pt x="983" y="167"/>
                  </a:lnTo>
                  <a:lnTo>
                    <a:pt x="960" y="169"/>
                  </a:lnTo>
                  <a:lnTo>
                    <a:pt x="934" y="169"/>
                  </a:lnTo>
                  <a:lnTo>
                    <a:pt x="908" y="170"/>
                  </a:lnTo>
                  <a:lnTo>
                    <a:pt x="882" y="171"/>
                  </a:lnTo>
                  <a:lnTo>
                    <a:pt x="858" y="171"/>
                  </a:lnTo>
                  <a:lnTo>
                    <a:pt x="836" y="170"/>
                  </a:lnTo>
                  <a:lnTo>
                    <a:pt x="826" y="169"/>
                  </a:lnTo>
                  <a:lnTo>
                    <a:pt x="813" y="169"/>
                  </a:lnTo>
                  <a:lnTo>
                    <a:pt x="798" y="167"/>
                  </a:lnTo>
                  <a:lnTo>
                    <a:pt x="783" y="166"/>
                  </a:lnTo>
                  <a:lnTo>
                    <a:pt x="768" y="165"/>
                  </a:lnTo>
                  <a:lnTo>
                    <a:pt x="752" y="165"/>
                  </a:lnTo>
                  <a:lnTo>
                    <a:pt x="736" y="164"/>
                  </a:lnTo>
                  <a:lnTo>
                    <a:pt x="720" y="163"/>
                  </a:lnTo>
                  <a:lnTo>
                    <a:pt x="704" y="162"/>
                  </a:lnTo>
                  <a:lnTo>
                    <a:pt x="690" y="160"/>
                  </a:lnTo>
                  <a:lnTo>
                    <a:pt x="677" y="160"/>
                  </a:lnTo>
                  <a:lnTo>
                    <a:pt x="666" y="159"/>
                  </a:lnTo>
                  <a:lnTo>
                    <a:pt x="657" y="159"/>
                  </a:lnTo>
                  <a:lnTo>
                    <a:pt x="648" y="158"/>
                  </a:lnTo>
                  <a:lnTo>
                    <a:pt x="644" y="158"/>
                  </a:lnTo>
                  <a:lnTo>
                    <a:pt x="643" y="158"/>
                  </a:lnTo>
                  <a:lnTo>
                    <a:pt x="642" y="158"/>
                  </a:lnTo>
                  <a:lnTo>
                    <a:pt x="636" y="157"/>
                  </a:lnTo>
                  <a:lnTo>
                    <a:pt x="629" y="157"/>
                  </a:lnTo>
                  <a:lnTo>
                    <a:pt x="619" y="156"/>
                  </a:lnTo>
                  <a:lnTo>
                    <a:pt x="607" y="154"/>
                  </a:lnTo>
                  <a:lnTo>
                    <a:pt x="593" y="152"/>
                  </a:lnTo>
                  <a:lnTo>
                    <a:pt x="578" y="150"/>
                  </a:lnTo>
                  <a:lnTo>
                    <a:pt x="562" y="148"/>
                  </a:lnTo>
                  <a:lnTo>
                    <a:pt x="545" y="145"/>
                  </a:lnTo>
                  <a:lnTo>
                    <a:pt x="526" y="143"/>
                  </a:lnTo>
                  <a:lnTo>
                    <a:pt x="509" y="141"/>
                  </a:lnTo>
                  <a:lnTo>
                    <a:pt x="492" y="137"/>
                  </a:lnTo>
                  <a:lnTo>
                    <a:pt x="474" y="135"/>
                  </a:lnTo>
                  <a:lnTo>
                    <a:pt x="458" y="132"/>
                  </a:lnTo>
                  <a:lnTo>
                    <a:pt x="443" y="128"/>
                  </a:lnTo>
                  <a:lnTo>
                    <a:pt x="430" y="125"/>
                  </a:lnTo>
                  <a:lnTo>
                    <a:pt x="412" y="120"/>
                  </a:lnTo>
                  <a:lnTo>
                    <a:pt x="390" y="114"/>
                  </a:lnTo>
                  <a:lnTo>
                    <a:pt x="364" y="109"/>
                  </a:lnTo>
                  <a:lnTo>
                    <a:pt x="335" y="101"/>
                  </a:lnTo>
                  <a:lnTo>
                    <a:pt x="305" y="94"/>
                  </a:lnTo>
                  <a:lnTo>
                    <a:pt x="273" y="86"/>
                  </a:lnTo>
                  <a:lnTo>
                    <a:pt x="239" y="79"/>
                  </a:lnTo>
                  <a:lnTo>
                    <a:pt x="207" y="71"/>
                  </a:lnTo>
                  <a:lnTo>
                    <a:pt x="175" y="63"/>
                  </a:lnTo>
                  <a:lnTo>
                    <a:pt x="145" y="56"/>
                  </a:lnTo>
                  <a:lnTo>
                    <a:pt x="117" y="50"/>
                  </a:lnTo>
                  <a:lnTo>
                    <a:pt x="93" y="44"/>
                  </a:lnTo>
                  <a:lnTo>
                    <a:pt x="73" y="39"/>
                  </a:lnTo>
                  <a:lnTo>
                    <a:pt x="57" y="36"/>
                  </a:lnTo>
                  <a:lnTo>
                    <a:pt x="48" y="34"/>
                  </a:lnTo>
                  <a:lnTo>
                    <a:pt x="45" y="33"/>
                  </a:lnTo>
                  <a:lnTo>
                    <a:pt x="39" y="36"/>
                  </a:lnTo>
                  <a:lnTo>
                    <a:pt x="33" y="39"/>
                  </a:lnTo>
                  <a:lnTo>
                    <a:pt x="28" y="44"/>
                  </a:lnTo>
                  <a:lnTo>
                    <a:pt x="24" y="48"/>
                  </a:lnTo>
                  <a:lnTo>
                    <a:pt x="19" y="53"/>
                  </a:lnTo>
                  <a:lnTo>
                    <a:pt x="15" y="59"/>
                  </a:lnTo>
                  <a:lnTo>
                    <a:pt x="9" y="65"/>
                  </a:lnTo>
                  <a:lnTo>
                    <a:pt x="3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1" y="52"/>
                  </a:lnTo>
                  <a:lnTo>
                    <a:pt x="0" y="45"/>
                  </a:lnTo>
                  <a:lnTo>
                    <a:pt x="7" y="34"/>
                  </a:lnTo>
                  <a:lnTo>
                    <a:pt x="15" y="22"/>
                  </a:lnTo>
                  <a:lnTo>
                    <a:pt x="23" y="11"/>
                  </a:lnTo>
                  <a:lnTo>
                    <a:pt x="32" y="0"/>
                  </a:lnTo>
                  <a:lnTo>
                    <a:pt x="35" y="1"/>
                  </a:lnTo>
                  <a:lnTo>
                    <a:pt x="43" y="4"/>
                  </a:lnTo>
                  <a:lnTo>
                    <a:pt x="58" y="7"/>
                  </a:lnTo>
                  <a:lnTo>
                    <a:pt x="77" y="12"/>
                  </a:lnTo>
                  <a:lnTo>
                    <a:pt x="101" y="18"/>
                  </a:lnTo>
                  <a:lnTo>
                    <a:pt x="128" y="23"/>
                  </a:lnTo>
                  <a:lnTo>
                    <a:pt x="158" y="30"/>
                  </a:lnTo>
                  <a:lnTo>
                    <a:pt x="191" y="38"/>
                  </a:lnTo>
                  <a:lnTo>
                    <a:pt x="226" y="46"/>
                  </a:lnTo>
                  <a:lnTo>
                    <a:pt x="261" y="54"/>
                  </a:lnTo>
                  <a:lnTo>
                    <a:pt x="299" y="63"/>
                  </a:lnTo>
                  <a:lnTo>
                    <a:pt x="337" y="71"/>
                  </a:lnTo>
                  <a:lnTo>
                    <a:pt x="374" y="79"/>
                  </a:lnTo>
                  <a:lnTo>
                    <a:pt x="411" y="87"/>
                  </a:lnTo>
                  <a:lnTo>
                    <a:pt x="447" y="94"/>
                  </a:lnTo>
                  <a:lnTo>
                    <a:pt x="481" y="99"/>
                  </a:lnTo>
                  <a:lnTo>
                    <a:pt x="502" y="103"/>
                  </a:lnTo>
                  <a:lnTo>
                    <a:pt x="524" y="106"/>
                  </a:lnTo>
                  <a:lnTo>
                    <a:pt x="546" y="110"/>
                  </a:lnTo>
                  <a:lnTo>
                    <a:pt x="568" y="112"/>
                  </a:lnTo>
                  <a:lnTo>
                    <a:pt x="587" y="114"/>
                  </a:lnTo>
                  <a:lnTo>
                    <a:pt x="602" y="117"/>
                  </a:lnTo>
                  <a:lnTo>
                    <a:pt x="613" y="118"/>
                  </a:lnTo>
                  <a:lnTo>
                    <a:pt x="616" y="118"/>
                  </a:lnTo>
                  <a:lnTo>
                    <a:pt x="779" y="128"/>
                  </a:lnTo>
                  <a:lnTo>
                    <a:pt x="1054" y="126"/>
                  </a:lnTo>
                  <a:lnTo>
                    <a:pt x="1179" y="120"/>
                  </a:lnTo>
                  <a:lnTo>
                    <a:pt x="1326" y="109"/>
                  </a:lnTo>
                  <a:lnTo>
                    <a:pt x="1460" y="91"/>
                  </a:lnTo>
                  <a:lnTo>
                    <a:pt x="1476" y="88"/>
                  </a:lnTo>
                  <a:lnTo>
                    <a:pt x="1492" y="84"/>
                  </a:lnTo>
                  <a:lnTo>
                    <a:pt x="1507" y="81"/>
                  </a:lnTo>
                  <a:lnTo>
                    <a:pt x="1521" y="78"/>
                  </a:lnTo>
                  <a:lnTo>
                    <a:pt x="1535" y="74"/>
                  </a:lnTo>
                  <a:lnTo>
                    <a:pt x="1549" y="71"/>
                  </a:lnTo>
                  <a:lnTo>
                    <a:pt x="1561" y="67"/>
                  </a:lnTo>
                  <a:lnTo>
                    <a:pt x="1575" y="63"/>
                  </a:lnTo>
                  <a:lnTo>
                    <a:pt x="1588" y="59"/>
                  </a:lnTo>
                  <a:lnTo>
                    <a:pt x="1600" y="56"/>
                  </a:lnTo>
                  <a:lnTo>
                    <a:pt x="1612" y="52"/>
                  </a:lnTo>
                  <a:lnTo>
                    <a:pt x="1625" y="48"/>
                  </a:lnTo>
                  <a:lnTo>
                    <a:pt x="1637" y="44"/>
                  </a:lnTo>
                  <a:lnTo>
                    <a:pt x="1650" y="41"/>
                  </a:lnTo>
                  <a:lnTo>
                    <a:pt x="1664" y="37"/>
                  </a:lnTo>
                  <a:lnTo>
                    <a:pt x="1676" y="34"/>
                  </a:lnTo>
                  <a:lnTo>
                    <a:pt x="1698" y="26"/>
                  </a:lnTo>
                  <a:lnTo>
                    <a:pt x="1720" y="20"/>
                  </a:lnTo>
                  <a:lnTo>
                    <a:pt x="1741" y="16"/>
                  </a:lnTo>
                  <a:lnTo>
                    <a:pt x="1761" y="15"/>
                  </a:lnTo>
                  <a:lnTo>
                    <a:pt x="1779" y="16"/>
                  </a:lnTo>
                  <a:lnTo>
                    <a:pt x="1797" y="20"/>
                  </a:lnTo>
                  <a:lnTo>
                    <a:pt x="1815" y="26"/>
                  </a:lnTo>
                  <a:lnTo>
                    <a:pt x="1831" y="34"/>
                  </a:lnTo>
                  <a:lnTo>
                    <a:pt x="1840" y="41"/>
                  </a:lnTo>
                  <a:lnTo>
                    <a:pt x="1848" y="48"/>
                  </a:lnTo>
                  <a:lnTo>
                    <a:pt x="1855" y="54"/>
                  </a:lnTo>
                  <a:lnTo>
                    <a:pt x="1862" y="64"/>
                  </a:lnTo>
                  <a:lnTo>
                    <a:pt x="1868" y="73"/>
                  </a:lnTo>
                  <a:lnTo>
                    <a:pt x="1872" y="82"/>
                  </a:lnTo>
                  <a:lnTo>
                    <a:pt x="1877" y="92"/>
                  </a:lnTo>
                  <a:lnTo>
                    <a:pt x="1880" y="104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5" name="Freeform 47"/>
            <p:cNvSpPr>
              <a:spLocks/>
            </p:cNvSpPr>
            <p:nvPr/>
          </p:nvSpPr>
          <p:spPr bwMode="auto">
            <a:xfrm>
              <a:off x="3468" y="3288"/>
              <a:ext cx="177" cy="193"/>
            </a:xfrm>
            <a:custGeom>
              <a:avLst/>
              <a:gdLst>
                <a:gd name="T0" fmla="*/ 355 w 355"/>
                <a:gd name="T1" fmla="*/ 58 h 384"/>
                <a:gd name="T2" fmla="*/ 336 w 355"/>
                <a:gd name="T3" fmla="*/ 114 h 384"/>
                <a:gd name="T4" fmla="*/ 282 w 355"/>
                <a:gd name="T5" fmla="*/ 160 h 384"/>
                <a:gd name="T6" fmla="*/ 211 w 355"/>
                <a:gd name="T7" fmla="*/ 188 h 384"/>
                <a:gd name="T8" fmla="*/ 147 w 355"/>
                <a:gd name="T9" fmla="*/ 208 h 384"/>
                <a:gd name="T10" fmla="*/ 93 w 355"/>
                <a:gd name="T11" fmla="*/ 230 h 384"/>
                <a:gd name="T12" fmla="*/ 43 w 355"/>
                <a:gd name="T13" fmla="*/ 262 h 384"/>
                <a:gd name="T14" fmla="*/ 33 w 355"/>
                <a:gd name="T15" fmla="*/ 298 h 384"/>
                <a:gd name="T16" fmla="*/ 40 w 355"/>
                <a:gd name="T17" fmla="*/ 327 h 384"/>
                <a:gd name="T18" fmla="*/ 56 w 355"/>
                <a:gd name="T19" fmla="*/ 340 h 384"/>
                <a:gd name="T20" fmla="*/ 81 w 355"/>
                <a:gd name="T21" fmla="*/ 347 h 384"/>
                <a:gd name="T22" fmla="*/ 101 w 355"/>
                <a:gd name="T23" fmla="*/ 347 h 384"/>
                <a:gd name="T24" fmla="*/ 119 w 355"/>
                <a:gd name="T25" fmla="*/ 344 h 384"/>
                <a:gd name="T26" fmla="*/ 140 w 355"/>
                <a:gd name="T27" fmla="*/ 329 h 384"/>
                <a:gd name="T28" fmla="*/ 156 w 355"/>
                <a:gd name="T29" fmla="*/ 293 h 384"/>
                <a:gd name="T30" fmla="*/ 162 w 355"/>
                <a:gd name="T31" fmla="*/ 304 h 384"/>
                <a:gd name="T32" fmla="*/ 151 w 355"/>
                <a:gd name="T33" fmla="*/ 343 h 384"/>
                <a:gd name="T34" fmla="*/ 121 w 355"/>
                <a:gd name="T35" fmla="*/ 372 h 384"/>
                <a:gd name="T36" fmla="*/ 90 w 355"/>
                <a:gd name="T37" fmla="*/ 382 h 384"/>
                <a:gd name="T38" fmla="*/ 57 w 355"/>
                <a:gd name="T39" fmla="*/ 384 h 384"/>
                <a:gd name="T40" fmla="*/ 24 w 355"/>
                <a:gd name="T41" fmla="*/ 370 h 384"/>
                <a:gd name="T42" fmla="*/ 7 w 355"/>
                <a:gd name="T43" fmla="*/ 345 h 384"/>
                <a:gd name="T44" fmla="*/ 0 w 355"/>
                <a:gd name="T45" fmla="*/ 317 h 384"/>
                <a:gd name="T46" fmla="*/ 10 w 355"/>
                <a:gd name="T47" fmla="*/ 270 h 384"/>
                <a:gd name="T48" fmla="*/ 44 w 355"/>
                <a:gd name="T49" fmla="*/ 233 h 384"/>
                <a:gd name="T50" fmla="*/ 94 w 355"/>
                <a:gd name="T51" fmla="*/ 203 h 384"/>
                <a:gd name="T52" fmla="*/ 149 w 355"/>
                <a:gd name="T53" fmla="*/ 177 h 384"/>
                <a:gd name="T54" fmla="*/ 201 w 355"/>
                <a:gd name="T55" fmla="*/ 155 h 384"/>
                <a:gd name="T56" fmla="*/ 244 w 355"/>
                <a:gd name="T57" fmla="*/ 134 h 384"/>
                <a:gd name="T58" fmla="*/ 271 w 355"/>
                <a:gd name="T59" fmla="*/ 111 h 384"/>
                <a:gd name="T60" fmla="*/ 287 w 355"/>
                <a:gd name="T61" fmla="*/ 74 h 384"/>
                <a:gd name="T62" fmla="*/ 283 w 355"/>
                <a:gd name="T63" fmla="*/ 53 h 384"/>
                <a:gd name="T64" fmla="*/ 266 w 355"/>
                <a:gd name="T65" fmla="*/ 40 h 384"/>
                <a:gd name="T66" fmla="*/ 218 w 355"/>
                <a:gd name="T67" fmla="*/ 43 h 384"/>
                <a:gd name="T68" fmla="*/ 145 w 355"/>
                <a:gd name="T69" fmla="*/ 91 h 384"/>
                <a:gd name="T70" fmla="*/ 85 w 355"/>
                <a:gd name="T71" fmla="*/ 160 h 384"/>
                <a:gd name="T72" fmla="*/ 56 w 355"/>
                <a:gd name="T73" fmla="*/ 199 h 384"/>
                <a:gd name="T74" fmla="*/ 44 w 355"/>
                <a:gd name="T75" fmla="*/ 208 h 384"/>
                <a:gd name="T76" fmla="*/ 48 w 355"/>
                <a:gd name="T77" fmla="*/ 192 h 384"/>
                <a:gd name="T78" fmla="*/ 68 w 355"/>
                <a:gd name="T79" fmla="*/ 148 h 384"/>
                <a:gd name="T80" fmla="*/ 96 w 355"/>
                <a:gd name="T81" fmla="*/ 107 h 384"/>
                <a:gd name="T82" fmla="*/ 135 w 355"/>
                <a:gd name="T83" fmla="*/ 63 h 384"/>
                <a:gd name="T84" fmla="*/ 193 w 355"/>
                <a:gd name="T85" fmla="*/ 23 h 384"/>
                <a:gd name="T86" fmla="*/ 259 w 355"/>
                <a:gd name="T87" fmla="*/ 1 h 384"/>
                <a:gd name="T88" fmla="*/ 300 w 355"/>
                <a:gd name="T89" fmla="*/ 1 h 384"/>
                <a:gd name="T90" fmla="*/ 327 w 355"/>
                <a:gd name="T91" fmla="*/ 6 h 384"/>
                <a:gd name="T92" fmla="*/ 347 w 355"/>
                <a:gd name="T93" fmla="*/ 2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55" h="384">
                  <a:moveTo>
                    <a:pt x="347" y="25"/>
                  </a:moveTo>
                  <a:lnTo>
                    <a:pt x="353" y="41"/>
                  </a:lnTo>
                  <a:lnTo>
                    <a:pt x="355" y="58"/>
                  </a:lnTo>
                  <a:lnTo>
                    <a:pt x="354" y="74"/>
                  </a:lnTo>
                  <a:lnTo>
                    <a:pt x="350" y="92"/>
                  </a:lnTo>
                  <a:lnTo>
                    <a:pt x="336" y="114"/>
                  </a:lnTo>
                  <a:lnTo>
                    <a:pt x="320" y="132"/>
                  </a:lnTo>
                  <a:lnTo>
                    <a:pt x="301" y="147"/>
                  </a:lnTo>
                  <a:lnTo>
                    <a:pt x="282" y="160"/>
                  </a:lnTo>
                  <a:lnTo>
                    <a:pt x="260" y="170"/>
                  </a:lnTo>
                  <a:lnTo>
                    <a:pt x="237" y="179"/>
                  </a:lnTo>
                  <a:lnTo>
                    <a:pt x="211" y="188"/>
                  </a:lnTo>
                  <a:lnTo>
                    <a:pt x="184" y="198"/>
                  </a:lnTo>
                  <a:lnTo>
                    <a:pt x="165" y="203"/>
                  </a:lnTo>
                  <a:lnTo>
                    <a:pt x="147" y="208"/>
                  </a:lnTo>
                  <a:lnTo>
                    <a:pt x="128" y="215"/>
                  </a:lnTo>
                  <a:lnTo>
                    <a:pt x="110" y="222"/>
                  </a:lnTo>
                  <a:lnTo>
                    <a:pt x="93" y="230"/>
                  </a:lnTo>
                  <a:lnTo>
                    <a:pt x="75" y="239"/>
                  </a:lnTo>
                  <a:lnTo>
                    <a:pt x="59" y="249"/>
                  </a:lnTo>
                  <a:lnTo>
                    <a:pt x="43" y="262"/>
                  </a:lnTo>
                  <a:lnTo>
                    <a:pt x="39" y="274"/>
                  </a:lnTo>
                  <a:lnTo>
                    <a:pt x="35" y="285"/>
                  </a:lnTo>
                  <a:lnTo>
                    <a:pt x="33" y="298"/>
                  </a:lnTo>
                  <a:lnTo>
                    <a:pt x="33" y="312"/>
                  </a:lnTo>
                  <a:lnTo>
                    <a:pt x="36" y="320"/>
                  </a:lnTo>
                  <a:lnTo>
                    <a:pt x="40" y="327"/>
                  </a:lnTo>
                  <a:lnTo>
                    <a:pt x="44" y="332"/>
                  </a:lnTo>
                  <a:lnTo>
                    <a:pt x="50" y="336"/>
                  </a:lnTo>
                  <a:lnTo>
                    <a:pt x="56" y="340"/>
                  </a:lnTo>
                  <a:lnTo>
                    <a:pt x="63" y="343"/>
                  </a:lnTo>
                  <a:lnTo>
                    <a:pt x="72" y="345"/>
                  </a:lnTo>
                  <a:lnTo>
                    <a:pt x="81" y="347"/>
                  </a:lnTo>
                  <a:lnTo>
                    <a:pt x="88" y="347"/>
                  </a:lnTo>
                  <a:lnTo>
                    <a:pt x="94" y="347"/>
                  </a:lnTo>
                  <a:lnTo>
                    <a:pt x="101" y="347"/>
                  </a:lnTo>
                  <a:lnTo>
                    <a:pt x="108" y="346"/>
                  </a:lnTo>
                  <a:lnTo>
                    <a:pt x="113" y="346"/>
                  </a:lnTo>
                  <a:lnTo>
                    <a:pt x="119" y="344"/>
                  </a:lnTo>
                  <a:lnTo>
                    <a:pt x="125" y="342"/>
                  </a:lnTo>
                  <a:lnTo>
                    <a:pt x="131" y="338"/>
                  </a:lnTo>
                  <a:lnTo>
                    <a:pt x="140" y="329"/>
                  </a:lnTo>
                  <a:lnTo>
                    <a:pt x="147" y="317"/>
                  </a:lnTo>
                  <a:lnTo>
                    <a:pt x="153" y="306"/>
                  </a:lnTo>
                  <a:lnTo>
                    <a:pt x="156" y="293"/>
                  </a:lnTo>
                  <a:lnTo>
                    <a:pt x="160" y="298"/>
                  </a:lnTo>
                  <a:lnTo>
                    <a:pt x="162" y="300"/>
                  </a:lnTo>
                  <a:lnTo>
                    <a:pt x="162" y="304"/>
                  </a:lnTo>
                  <a:lnTo>
                    <a:pt x="163" y="307"/>
                  </a:lnTo>
                  <a:lnTo>
                    <a:pt x="158" y="328"/>
                  </a:lnTo>
                  <a:lnTo>
                    <a:pt x="151" y="343"/>
                  </a:lnTo>
                  <a:lnTo>
                    <a:pt x="142" y="353"/>
                  </a:lnTo>
                  <a:lnTo>
                    <a:pt x="131" y="366"/>
                  </a:lnTo>
                  <a:lnTo>
                    <a:pt x="121" y="372"/>
                  </a:lnTo>
                  <a:lnTo>
                    <a:pt x="111" y="376"/>
                  </a:lnTo>
                  <a:lnTo>
                    <a:pt x="101" y="380"/>
                  </a:lnTo>
                  <a:lnTo>
                    <a:pt x="90" y="382"/>
                  </a:lnTo>
                  <a:lnTo>
                    <a:pt x="80" y="384"/>
                  </a:lnTo>
                  <a:lnTo>
                    <a:pt x="68" y="384"/>
                  </a:lnTo>
                  <a:lnTo>
                    <a:pt x="57" y="384"/>
                  </a:lnTo>
                  <a:lnTo>
                    <a:pt x="44" y="382"/>
                  </a:lnTo>
                  <a:lnTo>
                    <a:pt x="33" y="376"/>
                  </a:lnTo>
                  <a:lnTo>
                    <a:pt x="24" y="370"/>
                  </a:lnTo>
                  <a:lnTo>
                    <a:pt x="17" y="362"/>
                  </a:lnTo>
                  <a:lnTo>
                    <a:pt x="12" y="354"/>
                  </a:lnTo>
                  <a:lnTo>
                    <a:pt x="7" y="345"/>
                  </a:lnTo>
                  <a:lnTo>
                    <a:pt x="5" y="336"/>
                  </a:lnTo>
                  <a:lnTo>
                    <a:pt x="3" y="327"/>
                  </a:lnTo>
                  <a:lnTo>
                    <a:pt x="0" y="317"/>
                  </a:lnTo>
                  <a:lnTo>
                    <a:pt x="0" y="301"/>
                  </a:lnTo>
                  <a:lnTo>
                    <a:pt x="4" y="285"/>
                  </a:lnTo>
                  <a:lnTo>
                    <a:pt x="10" y="270"/>
                  </a:lnTo>
                  <a:lnTo>
                    <a:pt x="18" y="256"/>
                  </a:lnTo>
                  <a:lnTo>
                    <a:pt x="30" y="245"/>
                  </a:lnTo>
                  <a:lnTo>
                    <a:pt x="44" y="233"/>
                  </a:lnTo>
                  <a:lnTo>
                    <a:pt x="60" y="223"/>
                  </a:lnTo>
                  <a:lnTo>
                    <a:pt x="77" y="213"/>
                  </a:lnTo>
                  <a:lnTo>
                    <a:pt x="94" y="203"/>
                  </a:lnTo>
                  <a:lnTo>
                    <a:pt x="112" y="194"/>
                  </a:lnTo>
                  <a:lnTo>
                    <a:pt x="131" y="185"/>
                  </a:lnTo>
                  <a:lnTo>
                    <a:pt x="149" y="177"/>
                  </a:lnTo>
                  <a:lnTo>
                    <a:pt x="166" y="170"/>
                  </a:lnTo>
                  <a:lnTo>
                    <a:pt x="184" y="162"/>
                  </a:lnTo>
                  <a:lnTo>
                    <a:pt x="201" y="155"/>
                  </a:lnTo>
                  <a:lnTo>
                    <a:pt x="217" y="148"/>
                  </a:lnTo>
                  <a:lnTo>
                    <a:pt x="231" y="141"/>
                  </a:lnTo>
                  <a:lnTo>
                    <a:pt x="244" y="134"/>
                  </a:lnTo>
                  <a:lnTo>
                    <a:pt x="254" y="129"/>
                  </a:lnTo>
                  <a:lnTo>
                    <a:pt x="263" y="122"/>
                  </a:lnTo>
                  <a:lnTo>
                    <a:pt x="271" y="111"/>
                  </a:lnTo>
                  <a:lnTo>
                    <a:pt x="279" y="100"/>
                  </a:lnTo>
                  <a:lnTo>
                    <a:pt x="285" y="87"/>
                  </a:lnTo>
                  <a:lnTo>
                    <a:pt x="287" y="74"/>
                  </a:lnTo>
                  <a:lnTo>
                    <a:pt x="287" y="66"/>
                  </a:lnTo>
                  <a:lnTo>
                    <a:pt x="285" y="59"/>
                  </a:lnTo>
                  <a:lnTo>
                    <a:pt x="283" y="53"/>
                  </a:lnTo>
                  <a:lnTo>
                    <a:pt x="278" y="48"/>
                  </a:lnTo>
                  <a:lnTo>
                    <a:pt x="272" y="43"/>
                  </a:lnTo>
                  <a:lnTo>
                    <a:pt x="266" y="40"/>
                  </a:lnTo>
                  <a:lnTo>
                    <a:pt x="256" y="38"/>
                  </a:lnTo>
                  <a:lnTo>
                    <a:pt x="247" y="36"/>
                  </a:lnTo>
                  <a:lnTo>
                    <a:pt x="218" y="43"/>
                  </a:lnTo>
                  <a:lnTo>
                    <a:pt x="192" y="55"/>
                  </a:lnTo>
                  <a:lnTo>
                    <a:pt x="168" y="71"/>
                  </a:lnTo>
                  <a:lnTo>
                    <a:pt x="145" y="91"/>
                  </a:lnTo>
                  <a:lnTo>
                    <a:pt x="123" y="112"/>
                  </a:lnTo>
                  <a:lnTo>
                    <a:pt x="103" y="135"/>
                  </a:lnTo>
                  <a:lnTo>
                    <a:pt x="85" y="160"/>
                  </a:lnTo>
                  <a:lnTo>
                    <a:pt x="67" y="184"/>
                  </a:lnTo>
                  <a:lnTo>
                    <a:pt x="62" y="192"/>
                  </a:lnTo>
                  <a:lnTo>
                    <a:pt x="56" y="199"/>
                  </a:lnTo>
                  <a:lnTo>
                    <a:pt x="51" y="207"/>
                  </a:lnTo>
                  <a:lnTo>
                    <a:pt x="47" y="214"/>
                  </a:lnTo>
                  <a:lnTo>
                    <a:pt x="44" y="208"/>
                  </a:lnTo>
                  <a:lnTo>
                    <a:pt x="45" y="203"/>
                  </a:lnTo>
                  <a:lnTo>
                    <a:pt x="47" y="198"/>
                  </a:lnTo>
                  <a:lnTo>
                    <a:pt x="48" y="192"/>
                  </a:lnTo>
                  <a:lnTo>
                    <a:pt x="53" y="178"/>
                  </a:lnTo>
                  <a:lnTo>
                    <a:pt x="60" y="163"/>
                  </a:lnTo>
                  <a:lnTo>
                    <a:pt x="68" y="148"/>
                  </a:lnTo>
                  <a:lnTo>
                    <a:pt x="77" y="134"/>
                  </a:lnTo>
                  <a:lnTo>
                    <a:pt x="86" y="120"/>
                  </a:lnTo>
                  <a:lnTo>
                    <a:pt x="96" y="107"/>
                  </a:lnTo>
                  <a:lnTo>
                    <a:pt x="107" y="93"/>
                  </a:lnTo>
                  <a:lnTo>
                    <a:pt x="118" y="80"/>
                  </a:lnTo>
                  <a:lnTo>
                    <a:pt x="135" y="63"/>
                  </a:lnTo>
                  <a:lnTo>
                    <a:pt x="153" y="48"/>
                  </a:lnTo>
                  <a:lnTo>
                    <a:pt x="172" y="34"/>
                  </a:lnTo>
                  <a:lnTo>
                    <a:pt x="193" y="23"/>
                  </a:lnTo>
                  <a:lnTo>
                    <a:pt x="214" y="12"/>
                  </a:lnTo>
                  <a:lnTo>
                    <a:pt x="236" y="5"/>
                  </a:lnTo>
                  <a:lnTo>
                    <a:pt x="259" y="1"/>
                  </a:lnTo>
                  <a:lnTo>
                    <a:pt x="282" y="0"/>
                  </a:lnTo>
                  <a:lnTo>
                    <a:pt x="291" y="0"/>
                  </a:lnTo>
                  <a:lnTo>
                    <a:pt x="300" y="1"/>
                  </a:lnTo>
                  <a:lnTo>
                    <a:pt x="309" y="2"/>
                  </a:lnTo>
                  <a:lnTo>
                    <a:pt x="319" y="3"/>
                  </a:lnTo>
                  <a:lnTo>
                    <a:pt x="327" y="6"/>
                  </a:lnTo>
                  <a:lnTo>
                    <a:pt x="335" y="11"/>
                  </a:lnTo>
                  <a:lnTo>
                    <a:pt x="342" y="17"/>
                  </a:lnTo>
                  <a:lnTo>
                    <a:pt x="347" y="25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6" name="Freeform 48"/>
            <p:cNvSpPr>
              <a:spLocks/>
            </p:cNvSpPr>
            <p:nvPr/>
          </p:nvSpPr>
          <p:spPr bwMode="auto">
            <a:xfrm>
              <a:off x="2793" y="3276"/>
              <a:ext cx="365" cy="254"/>
            </a:xfrm>
            <a:custGeom>
              <a:avLst/>
              <a:gdLst>
                <a:gd name="T0" fmla="*/ 347 w 729"/>
                <a:gd name="T1" fmla="*/ 241 h 508"/>
                <a:gd name="T2" fmla="*/ 366 w 729"/>
                <a:gd name="T3" fmla="*/ 251 h 508"/>
                <a:gd name="T4" fmla="*/ 401 w 729"/>
                <a:gd name="T5" fmla="*/ 270 h 508"/>
                <a:gd name="T6" fmla="*/ 445 w 729"/>
                <a:gd name="T7" fmla="*/ 293 h 508"/>
                <a:gd name="T8" fmla="*/ 494 w 729"/>
                <a:gd name="T9" fmla="*/ 319 h 508"/>
                <a:gd name="T10" fmla="*/ 543 w 729"/>
                <a:gd name="T11" fmla="*/ 343 h 508"/>
                <a:gd name="T12" fmla="*/ 585 w 729"/>
                <a:gd name="T13" fmla="*/ 365 h 508"/>
                <a:gd name="T14" fmla="*/ 618 w 729"/>
                <a:gd name="T15" fmla="*/ 381 h 508"/>
                <a:gd name="T16" fmla="*/ 640 w 729"/>
                <a:gd name="T17" fmla="*/ 391 h 508"/>
                <a:gd name="T18" fmla="*/ 671 w 729"/>
                <a:gd name="T19" fmla="*/ 402 h 508"/>
                <a:gd name="T20" fmla="*/ 704 w 729"/>
                <a:gd name="T21" fmla="*/ 415 h 508"/>
                <a:gd name="T22" fmla="*/ 726 w 729"/>
                <a:gd name="T23" fmla="*/ 423 h 508"/>
                <a:gd name="T24" fmla="*/ 728 w 729"/>
                <a:gd name="T25" fmla="*/ 434 h 508"/>
                <a:gd name="T26" fmla="*/ 716 w 729"/>
                <a:gd name="T27" fmla="*/ 452 h 508"/>
                <a:gd name="T28" fmla="*/ 693 w 729"/>
                <a:gd name="T29" fmla="*/ 460 h 508"/>
                <a:gd name="T30" fmla="*/ 679 w 729"/>
                <a:gd name="T31" fmla="*/ 472 h 508"/>
                <a:gd name="T32" fmla="*/ 674 w 729"/>
                <a:gd name="T33" fmla="*/ 490 h 508"/>
                <a:gd name="T34" fmla="*/ 678 w 729"/>
                <a:gd name="T35" fmla="*/ 507 h 508"/>
                <a:gd name="T36" fmla="*/ 660 w 729"/>
                <a:gd name="T37" fmla="*/ 500 h 508"/>
                <a:gd name="T38" fmla="*/ 652 w 729"/>
                <a:gd name="T39" fmla="*/ 478 h 508"/>
                <a:gd name="T40" fmla="*/ 652 w 729"/>
                <a:gd name="T41" fmla="*/ 461 h 508"/>
                <a:gd name="T42" fmla="*/ 656 w 729"/>
                <a:gd name="T43" fmla="*/ 451 h 508"/>
                <a:gd name="T44" fmla="*/ 652 w 729"/>
                <a:gd name="T45" fmla="*/ 443 h 508"/>
                <a:gd name="T46" fmla="*/ 622 w 729"/>
                <a:gd name="T47" fmla="*/ 429 h 508"/>
                <a:gd name="T48" fmla="*/ 583 w 729"/>
                <a:gd name="T49" fmla="*/ 411 h 508"/>
                <a:gd name="T50" fmla="*/ 546 w 729"/>
                <a:gd name="T51" fmla="*/ 394 h 508"/>
                <a:gd name="T52" fmla="*/ 527 w 729"/>
                <a:gd name="T53" fmla="*/ 381 h 508"/>
                <a:gd name="T54" fmla="*/ 504 w 729"/>
                <a:gd name="T55" fmla="*/ 369 h 508"/>
                <a:gd name="T56" fmla="*/ 471 w 729"/>
                <a:gd name="T57" fmla="*/ 350 h 508"/>
                <a:gd name="T58" fmla="*/ 434 w 729"/>
                <a:gd name="T59" fmla="*/ 330 h 508"/>
                <a:gd name="T60" fmla="*/ 398 w 729"/>
                <a:gd name="T61" fmla="*/ 308 h 508"/>
                <a:gd name="T62" fmla="*/ 363 w 729"/>
                <a:gd name="T63" fmla="*/ 289 h 508"/>
                <a:gd name="T64" fmla="*/ 337 w 729"/>
                <a:gd name="T65" fmla="*/ 273 h 508"/>
                <a:gd name="T66" fmla="*/ 322 w 729"/>
                <a:gd name="T67" fmla="*/ 265 h 508"/>
                <a:gd name="T68" fmla="*/ 183 w 729"/>
                <a:gd name="T69" fmla="*/ 172 h 508"/>
                <a:gd name="T70" fmla="*/ 1 w 729"/>
                <a:gd name="T71" fmla="*/ 20 h 508"/>
                <a:gd name="T72" fmla="*/ 1 w 729"/>
                <a:gd name="T73" fmla="*/ 7 h 508"/>
                <a:gd name="T74" fmla="*/ 7 w 729"/>
                <a:gd name="T75" fmla="*/ 2 h 508"/>
                <a:gd name="T76" fmla="*/ 29 w 729"/>
                <a:gd name="T77" fmla="*/ 19 h 508"/>
                <a:gd name="T78" fmla="*/ 66 w 729"/>
                <a:gd name="T79" fmla="*/ 46 h 508"/>
                <a:gd name="T80" fmla="*/ 114 w 729"/>
                <a:gd name="T81" fmla="*/ 82 h 508"/>
                <a:gd name="T82" fmla="*/ 169 w 729"/>
                <a:gd name="T83" fmla="*/ 122 h 508"/>
                <a:gd name="T84" fmla="*/ 226 w 729"/>
                <a:gd name="T85" fmla="*/ 163 h 508"/>
                <a:gd name="T86" fmla="*/ 280 w 729"/>
                <a:gd name="T87" fmla="*/ 199 h 508"/>
                <a:gd name="T88" fmla="*/ 326 w 729"/>
                <a:gd name="T89" fmla="*/ 229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9" h="508">
                  <a:moveTo>
                    <a:pt x="345" y="240"/>
                  </a:moveTo>
                  <a:lnTo>
                    <a:pt x="347" y="241"/>
                  </a:lnTo>
                  <a:lnTo>
                    <a:pt x="355" y="246"/>
                  </a:lnTo>
                  <a:lnTo>
                    <a:pt x="366" y="251"/>
                  </a:lnTo>
                  <a:lnTo>
                    <a:pt x="383" y="261"/>
                  </a:lnTo>
                  <a:lnTo>
                    <a:pt x="401" y="270"/>
                  </a:lnTo>
                  <a:lnTo>
                    <a:pt x="423" y="281"/>
                  </a:lnTo>
                  <a:lnTo>
                    <a:pt x="445" y="293"/>
                  </a:lnTo>
                  <a:lnTo>
                    <a:pt x="469" y="305"/>
                  </a:lnTo>
                  <a:lnTo>
                    <a:pt x="494" y="319"/>
                  </a:lnTo>
                  <a:lnTo>
                    <a:pt x="519" y="332"/>
                  </a:lnTo>
                  <a:lnTo>
                    <a:pt x="543" y="343"/>
                  </a:lnTo>
                  <a:lnTo>
                    <a:pt x="565" y="355"/>
                  </a:lnTo>
                  <a:lnTo>
                    <a:pt x="585" y="365"/>
                  </a:lnTo>
                  <a:lnTo>
                    <a:pt x="603" y="375"/>
                  </a:lnTo>
                  <a:lnTo>
                    <a:pt x="618" y="381"/>
                  </a:lnTo>
                  <a:lnTo>
                    <a:pt x="628" y="386"/>
                  </a:lnTo>
                  <a:lnTo>
                    <a:pt x="640" y="391"/>
                  </a:lnTo>
                  <a:lnTo>
                    <a:pt x="655" y="396"/>
                  </a:lnTo>
                  <a:lnTo>
                    <a:pt x="671" y="402"/>
                  </a:lnTo>
                  <a:lnTo>
                    <a:pt x="688" y="408"/>
                  </a:lnTo>
                  <a:lnTo>
                    <a:pt x="704" y="415"/>
                  </a:lnTo>
                  <a:lnTo>
                    <a:pt x="717" y="419"/>
                  </a:lnTo>
                  <a:lnTo>
                    <a:pt x="726" y="423"/>
                  </a:lnTo>
                  <a:lnTo>
                    <a:pt x="729" y="424"/>
                  </a:lnTo>
                  <a:lnTo>
                    <a:pt x="728" y="434"/>
                  </a:lnTo>
                  <a:lnTo>
                    <a:pt x="724" y="444"/>
                  </a:lnTo>
                  <a:lnTo>
                    <a:pt x="716" y="452"/>
                  </a:lnTo>
                  <a:lnTo>
                    <a:pt x="706" y="457"/>
                  </a:lnTo>
                  <a:lnTo>
                    <a:pt x="693" y="460"/>
                  </a:lnTo>
                  <a:lnTo>
                    <a:pt x="685" y="466"/>
                  </a:lnTo>
                  <a:lnTo>
                    <a:pt x="679" y="472"/>
                  </a:lnTo>
                  <a:lnTo>
                    <a:pt x="676" y="481"/>
                  </a:lnTo>
                  <a:lnTo>
                    <a:pt x="674" y="490"/>
                  </a:lnTo>
                  <a:lnTo>
                    <a:pt x="678" y="500"/>
                  </a:lnTo>
                  <a:lnTo>
                    <a:pt x="678" y="507"/>
                  </a:lnTo>
                  <a:lnTo>
                    <a:pt x="668" y="508"/>
                  </a:lnTo>
                  <a:lnTo>
                    <a:pt x="660" y="500"/>
                  </a:lnTo>
                  <a:lnTo>
                    <a:pt x="655" y="490"/>
                  </a:lnTo>
                  <a:lnTo>
                    <a:pt x="652" y="478"/>
                  </a:lnTo>
                  <a:lnTo>
                    <a:pt x="651" y="467"/>
                  </a:lnTo>
                  <a:lnTo>
                    <a:pt x="652" y="461"/>
                  </a:lnTo>
                  <a:lnTo>
                    <a:pt x="653" y="456"/>
                  </a:lnTo>
                  <a:lnTo>
                    <a:pt x="656" y="451"/>
                  </a:lnTo>
                  <a:lnTo>
                    <a:pt x="659" y="447"/>
                  </a:lnTo>
                  <a:lnTo>
                    <a:pt x="652" y="443"/>
                  </a:lnTo>
                  <a:lnTo>
                    <a:pt x="640" y="437"/>
                  </a:lnTo>
                  <a:lnTo>
                    <a:pt x="622" y="429"/>
                  </a:lnTo>
                  <a:lnTo>
                    <a:pt x="604" y="419"/>
                  </a:lnTo>
                  <a:lnTo>
                    <a:pt x="583" y="411"/>
                  </a:lnTo>
                  <a:lnTo>
                    <a:pt x="564" y="402"/>
                  </a:lnTo>
                  <a:lnTo>
                    <a:pt x="546" y="394"/>
                  </a:lnTo>
                  <a:lnTo>
                    <a:pt x="534" y="386"/>
                  </a:lnTo>
                  <a:lnTo>
                    <a:pt x="527" y="381"/>
                  </a:lnTo>
                  <a:lnTo>
                    <a:pt x="516" y="376"/>
                  </a:lnTo>
                  <a:lnTo>
                    <a:pt x="504" y="369"/>
                  </a:lnTo>
                  <a:lnTo>
                    <a:pt x="487" y="360"/>
                  </a:lnTo>
                  <a:lnTo>
                    <a:pt x="471" y="350"/>
                  </a:lnTo>
                  <a:lnTo>
                    <a:pt x="453" y="340"/>
                  </a:lnTo>
                  <a:lnTo>
                    <a:pt x="434" y="330"/>
                  </a:lnTo>
                  <a:lnTo>
                    <a:pt x="416" y="318"/>
                  </a:lnTo>
                  <a:lnTo>
                    <a:pt x="398" y="308"/>
                  </a:lnTo>
                  <a:lnTo>
                    <a:pt x="379" y="299"/>
                  </a:lnTo>
                  <a:lnTo>
                    <a:pt x="363" y="289"/>
                  </a:lnTo>
                  <a:lnTo>
                    <a:pt x="349" y="280"/>
                  </a:lnTo>
                  <a:lnTo>
                    <a:pt x="337" y="273"/>
                  </a:lnTo>
                  <a:lnTo>
                    <a:pt x="327" y="269"/>
                  </a:lnTo>
                  <a:lnTo>
                    <a:pt x="322" y="265"/>
                  </a:lnTo>
                  <a:lnTo>
                    <a:pt x="319" y="264"/>
                  </a:lnTo>
                  <a:lnTo>
                    <a:pt x="183" y="172"/>
                  </a:lnTo>
                  <a:lnTo>
                    <a:pt x="2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7"/>
                  </a:lnTo>
                  <a:lnTo>
                    <a:pt x="5" y="0"/>
                  </a:lnTo>
                  <a:lnTo>
                    <a:pt x="7" y="2"/>
                  </a:lnTo>
                  <a:lnTo>
                    <a:pt x="16" y="8"/>
                  </a:lnTo>
                  <a:lnTo>
                    <a:pt x="29" y="19"/>
                  </a:lnTo>
                  <a:lnTo>
                    <a:pt x="45" y="30"/>
                  </a:lnTo>
                  <a:lnTo>
                    <a:pt x="66" y="46"/>
                  </a:lnTo>
                  <a:lnTo>
                    <a:pt x="89" y="62"/>
                  </a:lnTo>
                  <a:lnTo>
                    <a:pt x="114" y="82"/>
                  </a:lnTo>
                  <a:lnTo>
                    <a:pt x="142" y="102"/>
                  </a:lnTo>
                  <a:lnTo>
                    <a:pt x="169" y="122"/>
                  </a:lnTo>
                  <a:lnTo>
                    <a:pt x="198" y="142"/>
                  </a:lnTo>
                  <a:lnTo>
                    <a:pt x="226" y="163"/>
                  </a:lnTo>
                  <a:lnTo>
                    <a:pt x="254" y="181"/>
                  </a:lnTo>
                  <a:lnTo>
                    <a:pt x="280" y="199"/>
                  </a:lnTo>
                  <a:lnTo>
                    <a:pt x="304" y="216"/>
                  </a:lnTo>
                  <a:lnTo>
                    <a:pt x="326" y="229"/>
                  </a:lnTo>
                  <a:lnTo>
                    <a:pt x="345" y="240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7" name="Freeform 49"/>
            <p:cNvSpPr>
              <a:spLocks/>
            </p:cNvSpPr>
            <p:nvPr/>
          </p:nvSpPr>
          <p:spPr bwMode="auto">
            <a:xfrm>
              <a:off x="3151" y="3434"/>
              <a:ext cx="311" cy="111"/>
            </a:xfrm>
            <a:custGeom>
              <a:avLst/>
              <a:gdLst>
                <a:gd name="T0" fmla="*/ 600 w 622"/>
                <a:gd name="T1" fmla="*/ 38 h 222"/>
                <a:gd name="T2" fmla="*/ 560 w 622"/>
                <a:gd name="T3" fmla="*/ 77 h 222"/>
                <a:gd name="T4" fmla="*/ 517 w 622"/>
                <a:gd name="T5" fmla="*/ 114 h 222"/>
                <a:gd name="T6" fmla="*/ 531 w 622"/>
                <a:gd name="T7" fmla="*/ 151 h 222"/>
                <a:gd name="T8" fmla="*/ 524 w 622"/>
                <a:gd name="T9" fmla="*/ 169 h 222"/>
                <a:gd name="T10" fmla="*/ 510 w 622"/>
                <a:gd name="T11" fmla="*/ 188 h 222"/>
                <a:gd name="T12" fmla="*/ 472 w 622"/>
                <a:gd name="T13" fmla="*/ 207 h 222"/>
                <a:gd name="T14" fmla="*/ 421 w 622"/>
                <a:gd name="T15" fmla="*/ 214 h 222"/>
                <a:gd name="T16" fmla="*/ 393 w 622"/>
                <a:gd name="T17" fmla="*/ 218 h 222"/>
                <a:gd name="T18" fmla="*/ 364 w 622"/>
                <a:gd name="T19" fmla="*/ 219 h 222"/>
                <a:gd name="T20" fmla="*/ 320 w 622"/>
                <a:gd name="T21" fmla="*/ 221 h 222"/>
                <a:gd name="T22" fmla="*/ 270 w 622"/>
                <a:gd name="T23" fmla="*/ 222 h 222"/>
                <a:gd name="T24" fmla="*/ 227 w 622"/>
                <a:gd name="T25" fmla="*/ 222 h 222"/>
                <a:gd name="T26" fmla="*/ 186 w 622"/>
                <a:gd name="T27" fmla="*/ 221 h 222"/>
                <a:gd name="T28" fmla="*/ 124 w 622"/>
                <a:gd name="T29" fmla="*/ 217 h 222"/>
                <a:gd name="T30" fmla="*/ 81 w 622"/>
                <a:gd name="T31" fmla="*/ 213 h 222"/>
                <a:gd name="T32" fmla="*/ 57 w 622"/>
                <a:gd name="T33" fmla="*/ 208 h 222"/>
                <a:gd name="T34" fmla="*/ 26 w 622"/>
                <a:gd name="T35" fmla="*/ 204 h 222"/>
                <a:gd name="T36" fmla="*/ 0 w 622"/>
                <a:gd name="T37" fmla="*/ 193 h 222"/>
                <a:gd name="T38" fmla="*/ 27 w 622"/>
                <a:gd name="T39" fmla="*/ 184 h 222"/>
                <a:gd name="T40" fmla="*/ 71 w 622"/>
                <a:gd name="T41" fmla="*/ 192 h 222"/>
                <a:gd name="T42" fmla="*/ 146 w 622"/>
                <a:gd name="T43" fmla="*/ 199 h 222"/>
                <a:gd name="T44" fmla="*/ 174 w 622"/>
                <a:gd name="T45" fmla="*/ 200 h 222"/>
                <a:gd name="T46" fmla="*/ 227 w 622"/>
                <a:gd name="T47" fmla="*/ 200 h 222"/>
                <a:gd name="T48" fmla="*/ 295 w 622"/>
                <a:gd name="T49" fmla="*/ 199 h 222"/>
                <a:gd name="T50" fmla="*/ 367 w 622"/>
                <a:gd name="T51" fmla="*/ 196 h 222"/>
                <a:gd name="T52" fmla="*/ 434 w 622"/>
                <a:gd name="T53" fmla="*/ 189 h 222"/>
                <a:gd name="T54" fmla="*/ 464 w 622"/>
                <a:gd name="T55" fmla="*/ 180 h 222"/>
                <a:gd name="T56" fmla="*/ 472 w 622"/>
                <a:gd name="T57" fmla="*/ 162 h 222"/>
                <a:gd name="T58" fmla="*/ 463 w 622"/>
                <a:gd name="T59" fmla="*/ 140 h 222"/>
                <a:gd name="T60" fmla="*/ 122 w 622"/>
                <a:gd name="T61" fmla="*/ 152 h 222"/>
                <a:gd name="T62" fmla="*/ 46 w 622"/>
                <a:gd name="T63" fmla="*/ 128 h 222"/>
                <a:gd name="T64" fmla="*/ 57 w 622"/>
                <a:gd name="T65" fmla="*/ 113 h 222"/>
                <a:gd name="T66" fmla="*/ 83 w 622"/>
                <a:gd name="T67" fmla="*/ 115 h 222"/>
                <a:gd name="T68" fmla="*/ 117 w 622"/>
                <a:gd name="T69" fmla="*/ 119 h 222"/>
                <a:gd name="T70" fmla="*/ 156 w 622"/>
                <a:gd name="T71" fmla="*/ 122 h 222"/>
                <a:gd name="T72" fmla="*/ 227 w 622"/>
                <a:gd name="T73" fmla="*/ 124 h 222"/>
                <a:gd name="T74" fmla="*/ 266 w 622"/>
                <a:gd name="T75" fmla="*/ 126 h 222"/>
                <a:gd name="T76" fmla="*/ 303 w 622"/>
                <a:gd name="T77" fmla="*/ 123 h 222"/>
                <a:gd name="T78" fmla="*/ 338 w 622"/>
                <a:gd name="T79" fmla="*/ 121 h 222"/>
                <a:gd name="T80" fmla="*/ 374 w 622"/>
                <a:gd name="T81" fmla="*/ 117 h 222"/>
                <a:gd name="T82" fmla="*/ 409 w 622"/>
                <a:gd name="T83" fmla="*/ 113 h 222"/>
                <a:gd name="T84" fmla="*/ 443 w 622"/>
                <a:gd name="T85" fmla="*/ 107 h 222"/>
                <a:gd name="T86" fmla="*/ 496 w 622"/>
                <a:gd name="T87" fmla="*/ 82 h 222"/>
                <a:gd name="T88" fmla="*/ 559 w 622"/>
                <a:gd name="T89" fmla="*/ 44 h 222"/>
                <a:gd name="T90" fmla="*/ 617 w 622"/>
                <a:gd name="T9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2" h="222">
                  <a:moveTo>
                    <a:pt x="622" y="9"/>
                  </a:moveTo>
                  <a:lnTo>
                    <a:pt x="612" y="24"/>
                  </a:lnTo>
                  <a:lnTo>
                    <a:pt x="600" y="38"/>
                  </a:lnTo>
                  <a:lnTo>
                    <a:pt x="587" y="52"/>
                  </a:lnTo>
                  <a:lnTo>
                    <a:pt x="575" y="64"/>
                  </a:lnTo>
                  <a:lnTo>
                    <a:pt x="560" y="77"/>
                  </a:lnTo>
                  <a:lnTo>
                    <a:pt x="546" y="90"/>
                  </a:lnTo>
                  <a:lnTo>
                    <a:pt x="531" y="101"/>
                  </a:lnTo>
                  <a:lnTo>
                    <a:pt x="517" y="114"/>
                  </a:lnTo>
                  <a:lnTo>
                    <a:pt x="524" y="126"/>
                  </a:lnTo>
                  <a:lnTo>
                    <a:pt x="530" y="137"/>
                  </a:lnTo>
                  <a:lnTo>
                    <a:pt x="531" y="151"/>
                  </a:lnTo>
                  <a:lnTo>
                    <a:pt x="527" y="165"/>
                  </a:lnTo>
                  <a:lnTo>
                    <a:pt x="524" y="166"/>
                  </a:lnTo>
                  <a:lnTo>
                    <a:pt x="524" y="169"/>
                  </a:lnTo>
                  <a:lnTo>
                    <a:pt x="523" y="172"/>
                  </a:lnTo>
                  <a:lnTo>
                    <a:pt x="523" y="175"/>
                  </a:lnTo>
                  <a:lnTo>
                    <a:pt x="510" y="188"/>
                  </a:lnTo>
                  <a:lnTo>
                    <a:pt x="499" y="197"/>
                  </a:lnTo>
                  <a:lnTo>
                    <a:pt x="485" y="204"/>
                  </a:lnTo>
                  <a:lnTo>
                    <a:pt x="472" y="207"/>
                  </a:lnTo>
                  <a:lnTo>
                    <a:pt x="457" y="211"/>
                  </a:lnTo>
                  <a:lnTo>
                    <a:pt x="440" y="212"/>
                  </a:lnTo>
                  <a:lnTo>
                    <a:pt x="421" y="214"/>
                  </a:lnTo>
                  <a:lnTo>
                    <a:pt x="400" y="218"/>
                  </a:lnTo>
                  <a:lnTo>
                    <a:pt x="398" y="218"/>
                  </a:lnTo>
                  <a:lnTo>
                    <a:pt x="393" y="218"/>
                  </a:lnTo>
                  <a:lnTo>
                    <a:pt x="386" y="219"/>
                  </a:lnTo>
                  <a:lnTo>
                    <a:pt x="375" y="219"/>
                  </a:lnTo>
                  <a:lnTo>
                    <a:pt x="364" y="219"/>
                  </a:lnTo>
                  <a:lnTo>
                    <a:pt x="350" y="220"/>
                  </a:lnTo>
                  <a:lnTo>
                    <a:pt x="336" y="220"/>
                  </a:lnTo>
                  <a:lnTo>
                    <a:pt x="320" y="221"/>
                  </a:lnTo>
                  <a:lnTo>
                    <a:pt x="304" y="221"/>
                  </a:lnTo>
                  <a:lnTo>
                    <a:pt x="287" y="222"/>
                  </a:lnTo>
                  <a:lnTo>
                    <a:pt x="270" y="222"/>
                  </a:lnTo>
                  <a:lnTo>
                    <a:pt x="255" y="222"/>
                  </a:lnTo>
                  <a:lnTo>
                    <a:pt x="241" y="222"/>
                  </a:lnTo>
                  <a:lnTo>
                    <a:pt x="227" y="222"/>
                  </a:lnTo>
                  <a:lnTo>
                    <a:pt x="215" y="222"/>
                  </a:lnTo>
                  <a:lnTo>
                    <a:pt x="205" y="222"/>
                  </a:lnTo>
                  <a:lnTo>
                    <a:pt x="186" y="221"/>
                  </a:lnTo>
                  <a:lnTo>
                    <a:pt x="166" y="220"/>
                  </a:lnTo>
                  <a:lnTo>
                    <a:pt x="144" y="219"/>
                  </a:lnTo>
                  <a:lnTo>
                    <a:pt x="124" y="217"/>
                  </a:lnTo>
                  <a:lnTo>
                    <a:pt x="106" y="215"/>
                  </a:lnTo>
                  <a:lnTo>
                    <a:pt x="91" y="214"/>
                  </a:lnTo>
                  <a:lnTo>
                    <a:pt x="81" y="213"/>
                  </a:lnTo>
                  <a:lnTo>
                    <a:pt x="78" y="213"/>
                  </a:lnTo>
                  <a:lnTo>
                    <a:pt x="68" y="211"/>
                  </a:lnTo>
                  <a:lnTo>
                    <a:pt x="57" y="208"/>
                  </a:lnTo>
                  <a:lnTo>
                    <a:pt x="47" y="207"/>
                  </a:lnTo>
                  <a:lnTo>
                    <a:pt x="37" y="206"/>
                  </a:lnTo>
                  <a:lnTo>
                    <a:pt x="26" y="204"/>
                  </a:lnTo>
                  <a:lnTo>
                    <a:pt x="17" y="202"/>
                  </a:lnTo>
                  <a:lnTo>
                    <a:pt x="8" y="198"/>
                  </a:lnTo>
                  <a:lnTo>
                    <a:pt x="0" y="193"/>
                  </a:lnTo>
                  <a:lnTo>
                    <a:pt x="18" y="182"/>
                  </a:lnTo>
                  <a:lnTo>
                    <a:pt x="20" y="183"/>
                  </a:lnTo>
                  <a:lnTo>
                    <a:pt x="27" y="184"/>
                  </a:lnTo>
                  <a:lnTo>
                    <a:pt x="38" y="187"/>
                  </a:lnTo>
                  <a:lnTo>
                    <a:pt x="53" y="189"/>
                  </a:lnTo>
                  <a:lnTo>
                    <a:pt x="71" y="192"/>
                  </a:lnTo>
                  <a:lnTo>
                    <a:pt x="93" y="195"/>
                  </a:lnTo>
                  <a:lnTo>
                    <a:pt x="118" y="197"/>
                  </a:lnTo>
                  <a:lnTo>
                    <a:pt x="146" y="199"/>
                  </a:lnTo>
                  <a:lnTo>
                    <a:pt x="152" y="199"/>
                  </a:lnTo>
                  <a:lnTo>
                    <a:pt x="161" y="199"/>
                  </a:lnTo>
                  <a:lnTo>
                    <a:pt x="174" y="200"/>
                  </a:lnTo>
                  <a:lnTo>
                    <a:pt x="190" y="200"/>
                  </a:lnTo>
                  <a:lnTo>
                    <a:pt x="207" y="200"/>
                  </a:lnTo>
                  <a:lnTo>
                    <a:pt x="227" y="200"/>
                  </a:lnTo>
                  <a:lnTo>
                    <a:pt x="249" y="200"/>
                  </a:lnTo>
                  <a:lnTo>
                    <a:pt x="272" y="199"/>
                  </a:lnTo>
                  <a:lnTo>
                    <a:pt x="295" y="199"/>
                  </a:lnTo>
                  <a:lnTo>
                    <a:pt x="319" y="198"/>
                  </a:lnTo>
                  <a:lnTo>
                    <a:pt x="343" y="197"/>
                  </a:lnTo>
                  <a:lnTo>
                    <a:pt x="367" y="196"/>
                  </a:lnTo>
                  <a:lnTo>
                    <a:pt x="390" y="193"/>
                  </a:lnTo>
                  <a:lnTo>
                    <a:pt x="413" y="191"/>
                  </a:lnTo>
                  <a:lnTo>
                    <a:pt x="434" y="189"/>
                  </a:lnTo>
                  <a:lnTo>
                    <a:pt x="454" y="185"/>
                  </a:lnTo>
                  <a:lnTo>
                    <a:pt x="458" y="183"/>
                  </a:lnTo>
                  <a:lnTo>
                    <a:pt x="464" y="180"/>
                  </a:lnTo>
                  <a:lnTo>
                    <a:pt x="469" y="175"/>
                  </a:lnTo>
                  <a:lnTo>
                    <a:pt x="472" y="172"/>
                  </a:lnTo>
                  <a:lnTo>
                    <a:pt x="472" y="162"/>
                  </a:lnTo>
                  <a:lnTo>
                    <a:pt x="471" y="154"/>
                  </a:lnTo>
                  <a:lnTo>
                    <a:pt x="468" y="147"/>
                  </a:lnTo>
                  <a:lnTo>
                    <a:pt x="463" y="140"/>
                  </a:lnTo>
                  <a:lnTo>
                    <a:pt x="348" y="154"/>
                  </a:lnTo>
                  <a:lnTo>
                    <a:pt x="236" y="158"/>
                  </a:lnTo>
                  <a:lnTo>
                    <a:pt x="122" y="152"/>
                  </a:lnTo>
                  <a:lnTo>
                    <a:pt x="50" y="139"/>
                  </a:lnTo>
                  <a:lnTo>
                    <a:pt x="47" y="135"/>
                  </a:lnTo>
                  <a:lnTo>
                    <a:pt x="46" y="128"/>
                  </a:lnTo>
                  <a:lnTo>
                    <a:pt x="48" y="120"/>
                  </a:lnTo>
                  <a:lnTo>
                    <a:pt x="55" y="113"/>
                  </a:lnTo>
                  <a:lnTo>
                    <a:pt x="57" y="113"/>
                  </a:lnTo>
                  <a:lnTo>
                    <a:pt x="63" y="114"/>
                  </a:lnTo>
                  <a:lnTo>
                    <a:pt x="72" y="114"/>
                  </a:lnTo>
                  <a:lnTo>
                    <a:pt x="83" y="115"/>
                  </a:lnTo>
                  <a:lnTo>
                    <a:pt x="94" y="116"/>
                  </a:lnTo>
                  <a:lnTo>
                    <a:pt x="106" y="117"/>
                  </a:lnTo>
                  <a:lnTo>
                    <a:pt x="117" y="119"/>
                  </a:lnTo>
                  <a:lnTo>
                    <a:pt x="126" y="120"/>
                  </a:lnTo>
                  <a:lnTo>
                    <a:pt x="138" y="121"/>
                  </a:lnTo>
                  <a:lnTo>
                    <a:pt x="156" y="122"/>
                  </a:lnTo>
                  <a:lnTo>
                    <a:pt x="179" y="122"/>
                  </a:lnTo>
                  <a:lnTo>
                    <a:pt x="204" y="123"/>
                  </a:lnTo>
                  <a:lnTo>
                    <a:pt x="227" y="124"/>
                  </a:lnTo>
                  <a:lnTo>
                    <a:pt x="246" y="124"/>
                  </a:lnTo>
                  <a:lnTo>
                    <a:pt x="260" y="126"/>
                  </a:lnTo>
                  <a:lnTo>
                    <a:pt x="266" y="126"/>
                  </a:lnTo>
                  <a:lnTo>
                    <a:pt x="279" y="126"/>
                  </a:lnTo>
                  <a:lnTo>
                    <a:pt x="290" y="124"/>
                  </a:lnTo>
                  <a:lnTo>
                    <a:pt x="303" y="123"/>
                  </a:lnTo>
                  <a:lnTo>
                    <a:pt x="315" y="123"/>
                  </a:lnTo>
                  <a:lnTo>
                    <a:pt x="327" y="122"/>
                  </a:lnTo>
                  <a:lnTo>
                    <a:pt x="338" y="121"/>
                  </a:lnTo>
                  <a:lnTo>
                    <a:pt x="350" y="120"/>
                  </a:lnTo>
                  <a:lnTo>
                    <a:pt x="363" y="119"/>
                  </a:lnTo>
                  <a:lnTo>
                    <a:pt x="374" y="117"/>
                  </a:lnTo>
                  <a:lnTo>
                    <a:pt x="386" y="116"/>
                  </a:lnTo>
                  <a:lnTo>
                    <a:pt x="397" y="114"/>
                  </a:lnTo>
                  <a:lnTo>
                    <a:pt x="409" y="113"/>
                  </a:lnTo>
                  <a:lnTo>
                    <a:pt x="420" y="111"/>
                  </a:lnTo>
                  <a:lnTo>
                    <a:pt x="432" y="109"/>
                  </a:lnTo>
                  <a:lnTo>
                    <a:pt x="443" y="107"/>
                  </a:lnTo>
                  <a:lnTo>
                    <a:pt x="455" y="105"/>
                  </a:lnTo>
                  <a:lnTo>
                    <a:pt x="476" y="93"/>
                  </a:lnTo>
                  <a:lnTo>
                    <a:pt x="496" y="82"/>
                  </a:lnTo>
                  <a:lnTo>
                    <a:pt x="517" y="70"/>
                  </a:lnTo>
                  <a:lnTo>
                    <a:pt x="538" y="58"/>
                  </a:lnTo>
                  <a:lnTo>
                    <a:pt x="559" y="44"/>
                  </a:lnTo>
                  <a:lnTo>
                    <a:pt x="578" y="30"/>
                  </a:lnTo>
                  <a:lnTo>
                    <a:pt x="598" y="15"/>
                  </a:lnTo>
                  <a:lnTo>
                    <a:pt x="617" y="0"/>
                  </a:lnTo>
                  <a:lnTo>
                    <a:pt x="622" y="9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8" name="Freeform 50"/>
            <p:cNvSpPr>
              <a:spLocks/>
            </p:cNvSpPr>
            <p:nvPr/>
          </p:nvSpPr>
          <p:spPr bwMode="auto">
            <a:xfrm>
              <a:off x="3330" y="3350"/>
              <a:ext cx="151" cy="125"/>
            </a:xfrm>
            <a:custGeom>
              <a:avLst/>
              <a:gdLst>
                <a:gd name="T0" fmla="*/ 217 w 302"/>
                <a:gd name="T1" fmla="*/ 2 h 249"/>
                <a:gd name="T2" fmla="*/ 214 w 302"/>
                <a:gd name="T3" fmla="*/ 7 h 249"/>
                <a:gd name="T4" fmla="*/ 206 w 302"/>
                <a:gd name="T5" fmla="*/ 17 h 249"/>
                <a:gd name="T6" fmla="*/ 196 w 302"/>
                <a:gd name="T7" fmla="*/ 34 h 249"/>
                <a:gd name="T8" fmla="*/ 183 w 302"/>
                <a:gd name="T9" fmla="*/ 54 h 249"/>
                <a:gd name="T10" fmla="*/ 169 w 302"/>
                <a:gd name="T11" fmla="*/ 75 h 249"/>
                <a:gd name="T12" fmla="*/ 156 w 302"/>
                <a:gd name="T13" fmla="*/ 96 h 249"/>
                <a:gd name="T14" fmla="*/ 143 w 302"/>
                <a:gd name="T15" fmla="*/ 114 h 249"/>
                <a:gd name="T16" fmla="*/ 133 w 302"/>
                <a:gd name="T17" fmla="*/ 128 h 249"/>
                <a:gd name="T18" fmla="*/ 120 w 302"/>
                <a:gd name="T19" fmla="*/ 142 h 249"/>
                <a:gd name="T20" fmla="*/ 103 w 302"/>
                <a:gd name="T21" fmla="*/ 159 h 249"/>
                <a:gd name="T22" fmla="*/ 81 w 302"/>
                <a:gd name="T23" fmla="*/ 180 h 249"/>
                <a:gd name="T24" fmla="*/ 58 w 302"/>
                <a:gd name="T25" fmla="*/ 199 h 249"/>
                <a:gd name="T26" fmla="*/ 36 w 302"/>
                <a:gd name="T27" fmla="*/ 219 h 249"/>
                <a:gd name="T28" fmla="*/ 17 w 302"/>
                <a:gd name="T29" fmla="*/ 234 h 249"/>
                <a:gd name="T30" fmla="*/ 5 w 302"/>
                <a:gd name="T31" fmla="*/ 245 h 249"/>
                <a:gd name="T32" fmla="*/ 0 w 302"/>
                <a:gd name="T33" fmla="*/ 249 h 249"/>
                <a:gd name="T34" fmla="*/ 67 w 302"/>
                <a:gd name="T35" fmla="*/ 244 h 249"/>
                <a:gd name="T36" fmla="*/ 71 w 302"/>
                <a:gd name="T37" fmla="*/ 242 h 249"/>
                <a:gd name="T38" fmla="*/ 83 w 302"/>
                <a:gd name="T39" fmla="*/ 236 h 249"/>
                <a:gd name="T40" fmla="*/ 100 w 302"/>
                <a:gd name="T41" fmla="*/ 227 h 249"/>
                <a:gd name="T42" fmla="*/ 121 w 302"/>
                <a:gd name="T43" fmla="*/ 213 h 249"/>
                <a:gd name="T44" fmla="*/ 144 w 302"/>
                <a:gd name="T45" fmla="*/ 197 h 249"/>
                <a:gd name="T46" fmla="*/ 168 w 302"/>
                <a:gd name="T47" fmla="*/ 177 h 249"/>
                <a:gd name="T48" fmla="*/ 191 w 302"/>
                <a:gd name="T49" fmla="*/ 155 h 249"/>
                <a:gd name="T50" fmla="*/ 212 w 302"/>
                <a:gd name="T51" fmla="*/ 131 h 249"/>
                <a:gd name="T52" fmla="*/ 232 w 302"/>
                <a:gd name="T53" fmla="*/ 104 h 249"/>
                <a:gd name="T54" fmla="*/ 249 w 302"/>
                <a:gd name="T55" fmla="*/ 78 h 249"/>
                <a:gd name="T56" fmla="*/ 265 w 302"/>
                <a:gd name="T57" fmla="*/ 56 h 249"/>
                <a:gd name="T58" fmla="*/ 278 w 302"/>
                <a:gd name="T59" fmla="*/ 37 h 249"/>
                <a:gd name="T60" fmla="*/ 288 w 302"/>
                <a:gd name="T61" fmla="*/ 22 h 249"/>
                <a:gd name="T62" fmla="*/ 296 w 302"/>
                <a:gd name="T63" fmla="*/ 10 h 249"/>
                <a:gd name="T64" fmla="*/ 301 w 302"/>
                <a:gd name="T65" fmla="*/ 2 h 249"/>
                <a:gd name="T66" fmla="*/ 302 w 302"/>
                <a:gd name="T67" fmla="*/ 0 h 249"/>
                <a:gd name="T68" fmla="*/ 217 w 302"/>
                <a:gd name="T69" fmla="*/ 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2" h="249">
                  <a:moveTo>
                    <a:pt x="217" y="2"/>
                  </a:moveTo>
                  <a:lnTo>
                    <a:pt x="214" y="7"/>
                  </a:lnTo>
                  <a:lnTo>
                    <a:pt x="206" y="17"/>
                  </a:lnTo>
                  <a:lnTo>
                    <a:pt x="196" y="34"/>
                  </a:lnTo>
                  <a:lnTo>
                    <a:pt x="183" y="54"/>
                  </a:lnTo>
                  <a:lnTo>
                    <a:pt x="169" y="75"/>
                  </a:lnTo>
                  <a:lnTo>
                    <a:pt x="156" y="96"/>
                  </a:lnTo>
                  <a:lnTo>
                    <a:pt x="143" y="114"/>
                  </a:lnTo>
                  <a:lnTo>
                    <a:pt x="133" y="128"/>
                  </a:lnTo>
                  <a:lnTo>
                    <a:pt x="120" y="142"/>
                  </a:lnTo>
                  <a:lnTo>
                    <a:pt x="103" y="159"/>
                  </a:lnTo>
                  <a:lnTo>
                    <a:pt x="81" y="180"/>
                  </a:lnTo>
                  <a:lnTo>
                    <a:pt x="58" y="199"/>
                  </a:lnTo>
                  <a:lnTo>
                    <a:pt x="36" y="219"/>
                  </a:lnTo>
                  <a:lnTo>
                    <a:pt x="17" y="234"/>
                  </a:lnTo>
                  <a:lnTo>
                    <a:pt x="5" y="245"/>
                  </a:lnTo>
                  <a:lnTo>
                    <a:pt x="0" y="249"/>
                  </a:lnTo>
                  <a:lnTo>
                    <a:pt x="67" y="244"/>
                  </a:lnTo>
                  <a:lnTo>
                    <a:pt x="71" y="242"/>
                  </a:lnTo>
                  <a:lnTo>
                    <a:pt x="83" y="236"/>
                  </a:lnTo>
                  <a:lnTo>
                    <a:pt x="100" y="227"/>
                  </a:lnTo>
                  <a:lnTo>
                    <a:pt x="121" y="213"/>
                  </a:lnTo>
                  <a:lnTo>
                    <a:pt x="144" y="197"/>
                  </a:lnTo>
                  <a:lnTo>
                    <a:pt x="168" y="177"/>
                  </a:lnTo>
                  <a:lnTo>
                    <a:pt x="191" y="155"/>
                  </a:lnTo>
                  <a:lnTo>
                    <a:pt x="212" y="131"/>
                  </a:lnTo>
                  <a:lnTo>
                    <a:pt x="232" y="104"/>
                  </a:lnTo>
                  <a:lnTo>
                    <a:pt x="249" y="78"/>
                  </a:lnTo>
                  <a:lnTo>
                    <a:pt x="265" y="56"/>
                  </a:lnTo>
                  <a:lnTo>
                    <a:pt x="278" y="37"/>
                  </a:lnTo>
                  <a:lnTo>
                    <a:pt x="288" y="22"/>
                  </a:lnTo>
                  <a:lnTo>
                    <a:pt x="296" y="10"/>
                  </a:lnTo>
                  <a:lnTo>
                    <a:pt x="301" y="2"/>
                  </a:lnTo>
                  <a:lnTo>
                    <a:pt x="302" y="0"/>
                  </a:lnTo>
                  <a:lnTo>
                    <a:pt x="217" y="2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9" name="Freeform 51"/>
            <p:cNvSpPr>
              <a:spLocks/>
            </p:cNvSpPr>
            <p:nvPr/>
          </p:nvSpPr>
          <p:spPr bwMode="auto">
            <a:xfrm>
              <a:off x="3221" y="3512"/>
              <a:ext cx="149" cy="15"/>
            </a:xfrm>
            <a:custGeom>
              <a:avLst/>
              <a:gdLst>
                <a:gd name="T0" fmla="*/ 5 w 299"/>
                <a:gd name="T1" fmla="*/ 16 h 30"/>
                <a:gd name="T2" fmla="*/ 0 w 299"/>
                <a:gd name="T3" fmla="*/ 30 h 30"/>
                <a:gd name="T4" fmla="*/ 6 w 299"/>
                <a:gd name="T5" fmla="*/ 30 h 30"/>
                <a:gd name="T6" fmla="*/ 22 w 299"/>
                <a:gd name="T7" fmla="*/ 30 h 30"/>
                <a:gd name="T8" fmla="*/ 45 w 299"/>
                <a:gd name="T9" fmla="*/ 30 h 30"/>
                <a:gd name="T10" fmla="*/ 72 w 299"/>
                <a:gd name="T11" fmla="*/ 30 h 30"/>
                <a:gd name="T12" fmla="*/ 99 w 299"/>
                <a:gd name="T13" fmla="*/ 30 h 30"/>
                <a:gd name="T14" fmla="*/ 123 w 299"/>
                <a:gd name="T15" fmla="*/ 30 h 30"/>
                <a:gd name="T16" fmla="*/ 142 w 299"/>
                <a:gd name="T17" fmla="*/ 30 h 30"/>
                <a:gd name="T18" fmla="*/ 152 w 299"/>
                <a:gd name="T19" fmla="*/ 30 h 30"/>
                <a:gd name="T20" fmla="*/ 164 w 299"/>
                <a:gd name="T21" fmla="*/ 30 h 30"/>
                <a:gd name="T22" fmla="*/ 175 w 299"/>
                <a:gd name="T23" fmla="*/ 28 h 30"/>
                <a:gd name="T24" fmla="*/ 188 w 299"/>
                <a:gd name="T25" fmla="*/ 28 h 30"/>
                <a:gd name="T26" fmla="*/ 202 w 299"/>
                <a:gd name="T27" fmla="*/ 26 h 30"/>
                <a:gd name="T28" fmla="*/ 216 w 299"/>
                <a:gd name="T29" fmla="*/ 25 h 30"/>
                <a:gd name="T30" fmla="*/ 231 w 299"/>
                <a:gd name="T31" fmla="*/ 24 h 30"/>
                <a:gd name="T32" fmla="*/ 243 w 299"/>
                <a:gd name="T33" fmla="*/ 22 h 30"/>
                <a:gd name="T34" fmla="*/ 257 w 299"/>
                <a:gd name="T35" fmla="*/ 20 h 30"/>
                <a:gd name="T36" fmla="*/ 266 w 299"/>
                <a:gd name="T37" fmla="*/ 18 h 30"/>
                <a:gd name="T38" fmla="*/ 274 w 299"/>
                <a:gd name="T39" fmla="*/ 16 h 30"/>
                <a:gd name="T40" fmla="*/ 281 w 299"/>
                <a:gd name="T41" fmla="*/ 12 h 30"/>
                <a:gd name="T42" fmla="*/ 288 w 299"/>
                <a:gd name="T43" fmla="*/ 9 h 30"/>
                <a:gd name="T44" fmla="*/ 293 w 299"/>
                <a:gd name="T45" fmla="*/ 5 h 30"/>
                <a:gd name="T46" fmla="*/ 296 w 299"/>
                <a:gd name="T47" fmla="*/ 2 h 30"/>
                <a:gd name="T48" fmla="*/ 297 w 299"/>
                <a:gd name="T49" fmla="*/ 1 h 30"/>
                <a:gd name="T50" fmla="*/ 299 w 299"/>
                <a:gd name="T51" fmla="*/ 0 h 30"/>
                <a:gd name="T52" fmla="*/ 294 w 299"/>
                <a:gd name="T53" fmla="*/ 1 h 30"/>
                <a:gd name="T54" fmla="*/ 280 w 299"/>
                <a:gd name="T55" fmla="*/ 2 h 30"/>
                <a:gd name="T56" fmla="*/ 261 w 299"/>
                <a:gd name="T57" fmla="*/ 4 h 30"/>
                <a:gd name="T58" fmla="*/ 237 w 299"/>
                <a:gd name="T59" fmla="*/ 8 h 30"/>
                <a:gd name="T60" fmla="*/ 212 w 299"/>
                <a:gd name="T61" fmla="*/ 11 h 30"/>
                <a:gd name="T62" fmla="*/ 189 w 299"/>
                <a:gd name="T63" fmla="*/ 13 h 30"/>
                <a:gd name="T64" fmla="*/ 167 w 299"/>
                <a:gd name="T65" fmla="*/ 15 h 30"/>
                <a:gd name="T66" fmla="*/ 152 w 299"/>
                <a:gd name="T67" fmla="*/ 16 h 30"/>
                <a:gd name="T68" fmla="*/ 142 w 299"/>
                <a:gd name="T69" fmla="*/ 16 h 30"/>
                <a:gd name="T70" fmla="*/ 123 w 299"/>
                <a:gd name="T71" fmla="*/ 16 h 30"/>
                <a:gd name="T72" fmla="*/ 99 w 299"/>
                <a:gd name="T73" fmla="*/ 16 h 30"/>
                <a:gd name="T74" fmla="*/ 74 w 299"/>
                <a:gd name="T75" fmla="*/ 16 h 30"/>
                <a:gd name="T76" fmla="*/ 47 w 299"/>
                <a:gd name="T77" fmla="*/ 16 h 30"/>
                <a:gd name="T78" fmla="*/ 25 w 299"/>
                <a:gd name="T79" fmla="*/ 16 h 30"/>
                <a:gd name="T80" fmla="*/ 10 w 299"/>
                <a:gd name="T81" fmla="*/ 16 h 30"/>
                <a:gd name="T82" fmla="*/ 5 w 299"/>
                <a:gd name="T83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9" h="30">
                  <a:moveTo>
                    <a:pt x="5" y="1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22" y="30"/>
                  </a:lnTo>
                  <a:lnTo>
                    <a:pt x="45" y="30"/>
                  </a:lnTo>
                  <a:lnTo>
                    <a:pt x="72" y="30"/>
                  </a:lnTo>
                  <a:lnTo>
                    <a:pt x="99" y="30"/>
                  </a:lnTo>
                  <a:lnTo>
                    <a:pt x="123" y="30"/>
                  </a:lnTo>
                  <a:lnTo>
                    <a:pt x="142" y="30"/>
                  </a:lnTo>
                  <a:lnTo>
                    <a:pt x="152" y="30"/>
                  </a:lnTo>
                  <a:lnTo>
                    <a:pt x="164" y="30"/>
                  </a:lnTo>
                  <a:lnTo>
                    <a:pt x="175" y="28"/>
                  </a:lnTo>
                  <a:lnTo>
                    <a:pt x="188" y="28"/>
                  </a:lnTo>
                  <a:lnTo>
                    <a:pt x="202" y="26"/>
                  </a:lnTo>
                  <a:lnTo>
                    <a:pt x="216" y="25"/>
                  </a:lnTo>
                  <a:lnTo>
                    <a:pt x="231" y="24"/>
                  </a:lnTo>
                  <a:lnTo>
                    <a:pt x="243" y="22"/>
                  </a:lnTo>
                  <a:lnTo>
                    <a:pt x="257" y="20"/>
                  </a:lnTo>
                  <a:lnTo>
                    <a:pt x="266" y="18"/>
                  </a:lnTo>
                  <a:lnTo>
                    <a:pt x="274" y="16"/>
                  </a:lnTo>
                  <a:lnTo>
                    <a:pt x="281" y="12"/>
                  </a:lnTo>
                  <a:lnTo>
                    <a:pt x="288" y="9"/>
                  </a:lnTo>
                  <a:lnTo>
                    <a:pt x="293" y="5"/>
                  </a:lnTo>
                  <a:lnTo>
                    <a:pt x="296" y="2"/>
                  </a:lnTo>
                  <a:lnTo>
                    <a:pt x="297" y="1"/>
                  </a:lnTo>
                  <a:lnTo>
                    <a:pt x="299" y="0"/>
                  </a:lnTo>
                  <a:lnTo>
                    <a:pt x="294" y="1"/>
                  </a:lnTo>
                  <a:lnTo>
                    <a:pt x="280" y="2"/>
                  </a:lnTo>
                  <a:lnTo>
                    <a:pt x="261" y="4"/>
                  </a:lnTo>
                  <a:lnTo>
                    <a:pt x="237" y="8"/>
                  </a:lnTo>
                  <a:lnTo>
                    <a:pt x="212" y="11"/>
                  </a:lnTo>
                  <a:lnTo>
                    <a:pt x="189" y="13"/>
                  </a:lnTo>
                  <a:lnTo>
                    <a:pt x="167" y="15"/>
                  </a:lnTo>
                  <a:lnTo>
                    <a:pt x="152" y="16"/>
                  </a:lnTo>
                  <a:lnTo>
                    <a:pt x="142" y="16"/>
                  </a:lnTo>
                  <a:lnTo>
                    <a:pt x="123" y="16"/>
                  </a:lnTo>
                  <a:lnTo>
                    <a:pt x="99" y="16"/>
                  </a:lnTo>
                  <a:lnTo>
                    <a:pt x="74" y="16"/>
                  </a:lnTo>
                  <a:lnTo>
                    <a:pt x="47" y="16"/>
                  </a:lnTo>
                  <a:lnTo>
                    <a:pt x="25" y="16"/>
                  </a:lnTo>
                  <a:lnTo>
                    <a:pt x="10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0" name="Freeform 52"/>
            <p:cNvSpPr>
              <a:spLocks/>
            </p:cNvSpPr>
            <p:nvPr/>
          </p:nvSpPr>
          <p:spPr bwMode="auto">
            <a:xfrm>
              <a:off x="2867" y="3298"/>
              <a:ext cx="310" cy="174"/>
            </a:xfrm>
            <a:custGeom>
              <a:avLst/>
              <a:gdLst>
                <a:gd name="T0" fmla="*/ 4 w 621"/>
                <a:gd name="T1" fmla="*/ 34 h 348"/>
                <a:gd name="T2" fmla="*/ 35 w 621"/>
                <a:gd name="T3" fmla="*/ 57 h 348"/>
                <a:gd name="T4" fmla="*/ 87 w 621"/>
                <a:gd name="T5" fmla="*/ 93 h 348"/>
                <a:gd name="T6" fmla="*/ 146 w 621"/>
                <a:gd name="T7" fmla="*/ 135 h 348"/>
                <a:gd name="T8" fmla="*/ 185 w 621"/>
                <a:gd name="T9" fmla="*/ 160 h 348"/>
                <a:gd name="T10" fmla="*/ 209 w 621"/>
                <a:gd name="T11" fmla="*/ 175 h 348"/>
                <a:gd name="T12" fmla="*/ 240 w 621"/>
                <a:gd name="T13" fmla="*/ 191 h 348"/>
                <a:gd name="T14" fmla="*/ 275 w 621"/>
                <a:gd name="T15" fmla="*/ 210 h 348"/>
                <a:gd name="T16" fmla="*/ 312 w 621"/>
                <a:gd name="T17" fmla="*/ 228 h 348"/>
                <a:gd name="T18" fmla="*/ 349 w 621"/>
                <a:gd name="T19" fmla="*/ 247 h 348"/>
                <a:gd name="T20" fmla="*/ 384 w 621"/>
                <a:gd name="T21" fmla="*/ 264 h 348"/>
                <a:gd name="T22" fmla="*/ 417 w 621"/>
                <a:gd name="T23" fmla="*/ 279 h 348"/>
                <a:gd name="T24" fmla="*/ 460 w 621"/>
                <a:gd name="T25" fmla="*/ 297 h 348"/>
                <a:gd name="T26" fmla="*/ 520 w 621"/>
                <a:gd name="T27" fmla="*/ 319 h 348"/>
                <a:gd name="T28" fmla="*/ 575 w 621"/>
                <a:gd name="T29" fmla="*/ 336 h 348"/>
                <a:gd name="T30" fmla="*/ 607 w 621"/>
                <a:gd name="T31" fmla="*/ 347 h 348"/>
                <a:gd name="T32" fmla="*/ 621 w 621"/>
                <a:gd name="T33" fmla="*/ 214 h 348"/>
                <a:gd name="T34" fmla="*/ 613 w 621"/>
                <a:gd name="T35" fmla="*/ 213 h 348"/>
                <a:gd name="T36" fmla="*/ 592 w 621"/>
                <a:gd name="T37" fmla="*/ 209 h 348"/>
                <a:gd name="T38" fmla="*/ 563 w 621"/>
                <a:gd name="T39" fmla="*/ 204 h 348"/>
                <a:gd name="T40" fmla="*/ 528 w 621"/>
                <a:gd name="T41" fmla="*/ 197 h 348"/>
                <a:gd name="T42" fmla="*/ 492 w 621"/>
                <a:gd name="T43" fmla="*/ 190 h 348"/>
                <a:gd name="T44" fmla="*/ 459 w 621"/>
                <a:gd name="T45" fmla="*/ 183 h 348"/>
                <a:gd name="T46" fmla="*/ 433 w 621"/>
                <a:gd name="T47" fmla="*/ 178 h 348"/>
                <a:gd name="T48" fmla="*/ 418 w 621"/>
                <a:gd name="T49" fmla="*/ 173 h 348"/>
                <a:gd name="T50" fmla="*/ 403 w 621"/>
                <a:gd name="T51" fmla="*/ 167 h 348"/>
                <a:gd name="T52" fmla="*/ 377 w 621"/>
                <a:gd name="T53" fmla="*/ 158 h 348"/>
                <a:gd name="T54" fmla="*/ 345 w 621"/>
                <a:gd name="T55" fmla="*/ 145 h 348"/>
                <a:gd name="T56" fmla="*/ 308 w 621"/>
                <a:gd name="T57" fmla="*/ 130 h 348"/>
                <a:gd name="T58" fmla="*/ 270 w 621"/>
                <a:gd name="T59" fmla="*/ 115 h 348"/>
                <a:gd name="T60" fmla="*/ 233 w 621"/>
                <a:gd name="T61" fmla="*/ 99 h 348"/>
                <a:gd name="T62" fmla="*/ 201 w 621"/>
                <a:gd name="T63" fmla="*/ 85 h 348"/>
                <a:gd name="T64" fmla="*/ 177 w 621"/>
                <a:gd name="T65" fmla="*/ 74 h 348"/>
                <a:gd name="T66" fmla="*/ 132 w 621"/>
                <a:gd name="T67" fmla="*/ 51 h 348"/>
                <a:gd name="T68" fmla="*/ 86 w 621"/>
                <a:gd name="T69" fmla="*/ 27 h 348"/>
                <a:gd name="T70" fmla="*/ 49 w 621"/>
                <a:gd name="T71" fmla="*/ 8 h 348"/>
                <a:gd name="T72" fmla="*/ 34 w 621"/>
                <a:gd name="T7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1" h="348">
                  <a:moveTo>
                    <a:pt x="0" y="30"/>
                  </a:moveTo>
                  <a:lnTo>
                    <a:pt x="4" y="34"/>
                  </a:lnTo>
                  <a:lnTo>
                    <a:pt x="17" y="43"/>
                  </a:lnTo>
                  <a:lnTo>
                    <a:pt x="35" y="57"/>
                  </a:lnTo>
                  <a:lnTo>
                    <a:pt x="59" y="74"/>
                  </a:lnTo>
                  <a:lnTo>
                    <a:pt x="87" y="93"/>
                  </a:lnTo>
                  <a:lnTo>
                    <a:pt x="116" y="114"/>
                  </a:lnTo>
                  <a:lnTo>
                    <a:pt x="146" y="135"/>
                  </a:lnTo>
                  <a:lnTo>
                    <a:pt x="175" y="154"/>
                  </a:lnTo>
                  <a:lnTo>
                    <a:pt x="185" y="160"/>
                  </a:lnTo>
                  <a:lnTo>
                    <a:pt x="197" y="167"/>
                  </a:lnTo>
                  <a:lnTo>
                    <a:pt x="209" y="175"/>
                  </a:lnTo>
                  <a:lnTo>
                    <a:pt x="224" y="183"/>
                  </a:lnTo>
                  <a:lnTo>
                    <a:pt x="240" y="191"/>
                  </a:lnTo>
                  <a:lnTo>
                    <a:pt x="258" y="201"/>
                  </a:lnTo>
                  <a:lnTo>
                    <a:pt x="275" y="210"/>
                  </a:lnTo>
                  <a:lnTo>
                    <a:pt x="293" y="219"/>
                  </a:lnTo>
                  <a:lnTo>
                    <a:pt x="312" y="228"/>
                  </a:lnTo>
                  <a:lnTo>
                    <a:pt x="330" y="237"/>
                  </a:lnTo>
                  <a:lnTo>
                    <a:pt x="349" y="247"/>
                  </a:lnTo>
                  <a:lnTo>
                    <a:pt x="367" y="256"/>
                  </a:lnTo>
                  <a:lnTo>
                    <a:pt x="384" y="264"/>
                  </a:lnTo>
                  <a:lnTo>
                    <a:pt x="402" y="272"/>
                  </a:lnTo>
                  <a:lnTo>
                    <a:pt x="417" y="279"/>
                  </a:lnTo>
                  <a:lnTo>
                    <a:pt x="432" y="286"/>
                  </a:lnTo>
                  <a:lnTo>
                    <a:pt x="460" y="297"/>
                  </a:lnTo>
                  <a:lnTo>
                    <a:pt x="490" y="309"/>
                  </a:lnTo>
                  <a:lnTo>
                    <a:pt x="520" y="319"/>
                  </a:lnTo>
                  <a:lnTo>
                    <a:pt x="549" y="328"/>
                  </a:lnTo>
                  <a:lnTo>
                    <a:pt x="575" y="336"/>
                  </a:lnTo>
                  <a:lnTo>
                    <a:pt x="594" y="342"/>
                  </a:lnTo>
                  <a:lnTo>
                    <a:pt x="607" y="347"/>
                  </a:lnTo>
                  <a:lnTo>
                    <a:pt x="611" y="348"/>
                  </a:lnTo>
                  <a:lnTo>
                    <a:pt x="621" y="214"/>
                  </a:lnTo>
                  <a:lnTo>
                    <a:pt x="618" y="214"/>
                  </a:lnTo>
                  <a:lnTo>
                    <a:pt x="613" y="213"/>
                  </a:lnTo>
                  <a:lnTo>
                    <a:pt x="603" y="211"/>
                  </a:lnTo>
                  <a:lnTo>
                    <a:pt x="592" y="209"/>
                  </a:lnTo>
                  <a:lnTo>
                    <a:pt x="578" y="206"/>
                  </a:lnTo>
                  <a:lnTo>
                    <a:pt x="563" y="204"/>
                  </a:lnTo>
                  <a:lnTo>
                    <a:pt x="546" y="201"/>
                  </a:lnTo>
                  <a:lnTo>
                    <a:pt x="528" y="197"/>
                  </a:lnTo>
                  <a:lnTo>
                    <a:pt x="510" y="194"/>
                  </a:lnTo>
                  <a:lnTo>
                    <a:pt x="492" y="190"/>
                  </a:lnTo>
                  <a:lnTo>
                    <a:pt x="475" y="187"/>
                  </a:lnTo>
                  <a:lnTo>
                    <a:pt x="459" y="183"/>
                  </a:lnTo>
                  <a:lnTo>
                    <a:pt x="445" y="180"/>
                  </a:lnTo>
                  <a:lnTo>
                    <a:pt x="433" y="178"/>
                  </a:lnTo>
                  <a:lnTo>
                    <a:pt x="424" y="175"/>
                  </a:lnTo>
                  <a:lnTo>
                    <a:pt x="418" y="173"/>
                  </a:lnTo>
                  <a:lnTo>
                    <a:pt x="412" y="171"/>
                  </a:lnTo>
                  <a:lnTo>
                    <a:pt x="403" y="167"/>
                  </a:lnTo>
                  <a:lnTo>
                    <a:pt x="391" y="163"/>
                  </a:lnTo>
                  <a:lnTo>
                    <a:pt x="377" y="158"/>
                  </a:lnTo>
                  <a:lnTo>
                    <a:pt x="363" y="151"/>
                  </a:lnTo>
                  <a:lnTo>
                    <a:pt x="345" y="145"/>
                  </a:lnTo>
                  <a:lnTo>
                    <a:pt x="328" y="137"/>
                  </a:lnTo>
                  <a:lnTo>
                    <a:pt x="308" y="130"/>
                  </a:lnTo>
                  <a:lnTo>
                    <a:pt x="290" y="122"/>
                  </a:lnTo>
                  <a:lnTo>
                    <a:pt x="270" y="115"/>
                  </a:lnTo>
                  <a:lnTo>
                    <a:pt x="252" y="107"/>
                  </a:lnTo>
                  <a:lnTo>
                    <a:pt x="233" y="99"/>
                  </a:lnTo>
                  <a:lnTo>
                    <a:pt x="217" y="92"/>
                  </a:lnTo>
                  <a:lnTo>
                    <a:pt x="201" y="85"/>
                  </a:lnTo>
                  <a:lnTo>
                    <a:pt x="189" y="80"/>
                  </a:lnTo>
                  <a:lnTo>
                    <a:pt x="177" y="74"/>
                  </a:lnTo>
                  <a:lnTo>
                    <a:pt x="155" y="62"/>
                  </a:lnTo>
                  <a:lnTo>
                    <a:pt x="132" y="51"/>
                  </a:lnTo>
                  <a:lnTo>
                    <a:pt x="109" y="38"/>
                  </a:lnTo>
                  <a:lnTo>
                    <a:pt x="86" y="27"/>
                  </a:lnTo>
                  <a:lnTo>
                    <a:pt x="65" y="16"/>
                  </a:lnTo>
                  <a:lnTo>
                    <a:pt x="49" y="8"/>
                  </a:lnTo>
                  <a:lnTo>
                    <a:pt x="38" y="2"/>
                  </a:lnTo>
                  <a:lnTo>
                    <a:pt x="34" y="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1" name="Freeform 53"/>
            <p:cNvSpPr>
              <a:spLocks/>
            </p:cNvSpPr>
            <p:nvPr/>
          </p:nvSpPr>
          <p:spPr bwMode="auto">
            <a:xfrm>
              <a:off x="3649" y="3281"/>
              <a:ext cx="36" cy="73"/>
            </a:xfrm>
            <a:custGeom>
              <a:avLst/>
              <a:gdLst>
                <a:gd name="T0" fmla="*/ 16 w 73"/>
                <a:gd name="T1" fmla="*/ 10 h 146"/>
                <a:gd name="T2" fmla="*/ 19 w 73"/>
                <a:gd name="T3" fmla="*/ 12 h 146"/>
                <a:gd name="T4" fmla="*/ 23 w 73"/>
                <a:gd name="T5" fmla="*/ 21 h 146"/>
                <a:gd name="T6" fmla="*/ 28 w 73"/>
                <a:gd name="T7" fmla="*/ 38 h 146"/>
                <a:gd name="T8" fmla="*/ 30 w 73"/>
                <a:gd name="T9" fmla="*/ 61 h 146"/>
                <a:gd name="T10" fmla="*/ 26 w 73"/>
                <a:gd name="T11" fmla="*/ 93 h 146"/>
                <a:gd name="T12" fmla="*/ 15 w 73"/>
                <a:gd name="T13" fmla="*/ 121 h 146"/>
                <a:gd name="T14" fmla="*/ 5 w 73"/>
                <a:gd name="T15" fmla="*/ 139 h 146"/>
                <a:gd name="T16" fmla="*/ 0 w 73"/>
                <a:gd name="T17" fmla="*/ 146 h 146"/>
                <a:gd name="T18" fmla="*/ 3 w 73"/>
                <a:gd name="T19" fmla="*/ 145 h 146"/>
                <a:gd name="T20" fmla="*/ 8 w 73"/>
                <a:gd name="T21" fmla="*/ 140 h 146"/>
                <a:gd name="T22" fmla="*/ 16 w 73"/>
                <a:gd name="T23" fmla="*/ 134 h 146"/>
                <a:gd name="T24" fmla="*/ 27 w 73"/>
                <a:gd name="T25" fmla="*/ 126 h 146"/>
                <a:gd name="T26" fmla="*/ 37 w 73"/>
                <a:gd name="T27" fmla="*/ 116 h 146"/>
                <a:gd name="T28" fmla="*/ 49 w 73"/>
                <a:gd name="T29" fmla="*/ 104 h 146"/>
                <a:gd name="T30" fmla="*/ 59 w 73"/>
                <a:gd name="T31" fmla="*/ 92 h 146"/>
                <a:gd name="T32" fmla="*/ 67 w 73"/>
                <a:gd name="T33" fmla="*/ 78 h 146"/>
                <a:gd name="T34" fmla="*/ 73 w 73"/>
                <a:gd name="T35" fmla="*/ 49 h 146"/>
                <a:gd name="T36" fmla="*/ 69 w 73"/>
                <a:gd name="T37" fmla="*/ 25 h 146"/>
                <a:gd name="T38" fmla="*/ 61 w 73"/>
                <a:gd name="T39" fmla="*/ 6 h 146"/>
                <a:gd name="T40" fmla="*/ 57 w 73"/>
                <a:gd name="T41" fmla="*/ 0 h 146"/>
                <a:gd name="T42" fmla="*/ 16 w 73"/>
                <a:gd name="T43" fmla="*/ 1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3" h="146">
                  <a:moveTo>
                    <a:pt x="16" y="10"/>
                  </a:moveTo>
                  <a:lnTo>
                    <a:pt x="19" y="12"/>
                  </a:lnTo>
                  <a:lnTo>
                    <a:pt x="23" y="21"/>
                  </a:lnTo>
                  <a:lnTo>
                    <a:pt x="28" y="38"/>
                  </a:lnTo>
                  <a:lnTo>
                    <a:pt x="30" y="61"/>
                  </a:lnTo>
                  <a:lnTo>
                    <a:pt x="26" y="93"/>
                  </a:lnTo>
                  <a:lnTo>
                    <a:pt x="15" y="121"/>
                  </a:lnTo>
                  <a:lnTo>
                    <a:pt x="5" y="139"/>
                  </a:lnTo>
                  <a:lnTo>
                    <a:pt x="0" y="146"/>
                  </a:lnTo>
                  <a:lnTo>
                    <a:pt x="3" y="145"/>
                  </a:lnTo>
                  <a:lnTo>
                    <a:pt x="8" y="140"/>
                  </a:lnTo>
                  <a:lnTo>
                    <a:pt x="16" y="134"/>
                  </a:lnTo>
                  <a:lnTo>
                    <a:pt x="27" y="126"/>
                  </a:lnTo>
                  <a:lnTo>
                    <a:pt x="37" y="116"/>
                  </a:lnTo>
                  <a:lnTo>
                    <a:pt x="49" y="104"/>
                  </a:lnTo>
                  <a:lnTo>
                    <a:pt x="59" y="92"/>
                  </a:lnTo>
                  <a:lnTo>
                    <a:pt x="67" y="78"/>
                  </a:lnTo>
                  <a:lnTo>
                    <a:pt x="73" y="49"/>
                  </a:lnTo>
                  <a:lnTo>
                    <a:pt x="69" y="25"/>
                  </a:lnTo>
                  <a:lnTo>
                    <a:pt x="61" y="6"/>
                  </a:lnTo>
                  <a:lnTo>
                    <a:pt x="57" y="0"/>
                  </a:lnTo>
                  <a:lnTo>
                    <a:pt x="16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2" name="Freeform 54"/>
            <p:cNvSpPr>
              <a:spLocks/>
            </p:cNvSpPr>
            <p:nvPr/>
          </p:nvSpPr>
          <p:spPr bwMode="auto">
            <a:xfrm>
              <a:off x="3442" y="3314"/>
              <a:ext cx="57" cy="28"/>
            </a:xfrm>
            <a:custGeom>
              <a:avLst/>
              <a:gdLst>
                <a:gd name="T0" fmla="*/ 10 w 113"/>
                <a:gd name="T1" fmla="*/ 14 h 56"/>
                <a:gd name="T2" fmla="*/ 0 w 113"/>
                <a:gd name="T3" fmla="*/ 56 h 56"/>
                <a:gd name="T4" fmla="*/ 86 w 113"/>
                <a:gd name="T5" fmla="*/ 49 h 56"/>
                <a:gd name="T6" fmla="*/ 113 w 113"/>
                <a:gd name="T7" fmla="*/ 0 h 56"/>
                <a:gd name="T8" fmla="*/ 10 w 113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56">
                  <a:moveTo>
                    <a:pt x="10" y="14"/>
                  </a:moveTo>
                  <a:lnTo>
                    <a:pt x="0" y="56"/>
                  </a:lnTo>
                  <a:lnTo>
                    <a:pt x="86" y="49"/>
                  </a:lnTo>
                  <a:lnTo>
                    <a:pt x="113" y="0"/>
                  </a:lnTo>
                  <a:lnTo>
                    <a:pt x="1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3" name="Freeform 55"/>
            <p:cNvSpPr>
              <a:spLocks/>
            </p:cNvSpPr>
            <p:nvPr/>
          </p:nvSpPr>
          <p:spPr bwMode="auto">
            <a:xfrm>
              <a:off x="3272" y="3263"/>
              <a:ext cx="115" cy="18"/>
            </a:xfrm>
            <a:custGeom>
              <a:avLst/>
              <a:gdLst>
                <a:gd name="T0" fmla="*/ 0 w 229"/>
                <a:gd name="T1" fmla="*/ 0 h 36"/>
                <a:gd name="T2" fmla="*/ 65 w 229"/>
                <a:gd name="T3" fmla="*/ 36 h 36"/>
                <a:gd name="T4" fmla="*/ 157 w 229"/>
                <a:gd name="T5" fmla="*/ 36 h 36"/>
                <a:gd name="T6" fmla="*/ 229 w 229"/>
                <a:gd name="T7" fmla="*/ 29 h 36"/>
                <a:gd name="T8" fmla="*/ 227 w 229"/>
                <a:gd name="T9" fmla="*/ 28 h 36"/>
                <a:gd name="T10" fmla="*/ 221 w 229"/>
                <a:gd name="T11" fmla="*/ 25 h 36"/>
                <a:gd name="T12" fmla="*/ 211 w 229"/>
                <a:gd name="T13" fmla="*/ 22 h 36"/>
                <a:gd name="T14" fmla="*/ 196 w 229"/>
                <a:gd name="T15" fmla="*/ 18 h 36"/>
                <a:gd name="T16" fmla="*/ 178 w 229"/>
                <a:gd name="T17" fmla="*/ 14 h 36"/>
                <a:gd name="T18" fmla="*/ 155 w 229"/>
                <a:gd name="T19" fmla="*/ 9 h 36"/>
                <a:gd name="T20" fmla="*/ 130 w 229"/>
                <a:gd name="T21" fmla="*/ 5 h 36"/>
                <a:gd name="T22" fmla="*/ 100 w 229"/>
                <a:gd name="T23" fmla="*/ 0 h 36"/>
                <a:gd name="T24" fmla="*/ 92 w 229"/>
                <a:gd name="T25" fmla="*/ 0 h 36"/>
                <a:gd name="T26" fmla="*/ 79 w 229"/>
                <a:gd name="T27" fmla="*/ 0 h 36"/>
                <a:gd name="T28" fmla="*/ 63 w 229"/>
                <a:gd name="T29" fmla="*/ 0 h 36"/>
                <a:gd name="T30" fmla="*/ 46 w 229"/>
                <a:gd name="T31" fmla="*/ 0 h 36"/>
                <a:gd name="T32" fmla="*/ 29 w 229"/>
                <a:gd name="T33" fmla="*/ 0 h 36"/>
                <a:gd name="T34" fmla="*/ 14 w 229"/>
                <a:gd name="T35" fmla="*/ 0 h 36"/>
                <a:gd name="T36" fmla="*/ 3 w 229"/>
                <a:gd name="T37" fmla="*/ 0 h 36"/>
                <a:gd name="T38" fmla="*/ 0 w 229"/>
                <a:gd name="T3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9" h="36">
                  <a:moveTo>
                    <a:pt x="0" y="0"/>
                  </a:moveTo>
                  <a:lnTo>
                    <a:pt x="65" y="36"/>
                  </a:lnTo>
                  <a:lnTo>
                    <a:pt x="157" y="36"/>
                  </a:lnTo>
                  <a:lnTo>
                    <a:pt x="229" y="29"/>
                  </a:lnTo>
                  <a:lnTo>
                    <a:pt x="227" y="28"/>
                  </a:lnTo>
                  <a:lnTo>
                    <a:pt x="221" y="25"/>
                  </a:lnTo>
                  <a:lnTo>
                    <a:pt x="211" y="22"/>
                  </a:lnTo>
                  <a:lnTo>
                    <a:pt x="196" y="18"/>
                  </a:lnTo>
                  <a:lnTo>
                    <a:pt x="178" y="14"/>
                  </a:lnTo>
                  <a:lnTo>
                    <a:pt x="155" y="9"/>
                  </a:lnTo>
                  <a:lnTo>
                    <a:pt x="130" y="5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63" y="0"/>
                  </a:lnTo>
                  <a:lnTo>
                    <a:pt x="46" y="0"/>
                  </a:lnTo>
                  <a:lnTo>
                    <a:pt x="29" y="0"/>
                  </a:lnTo>
                  <a:lnTo>
                    <a:pt x="14" y="0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4" name="Freeform 56"/>
            <p:cNvSpPr>
              <a:spLocks/>
            </p:cNvSpPr>
            <p:nvPr/>
          </p:nvSpPr>
          <p:spPr bwMode="auto">
            <a:xfrm>
              <a:off x="3255" y="3204"/>
              <a:ext cx="10" cy="16"/>
            </a:xfrm>
            <a:custGeom>
              <a:avLst/>
              <a:gdLst>
                <a:gd name="T0" fmla="*/ 11 w 20"/>
                <a:gd name="T1" fmla="*/ 33 h 33"/>
                <a:gd name="T2" fmla="*/ 14 w 20"/>
                <a:gd name="T3" fmla="*/ 31 h 33"/>
                <a:gd name="T4" fmla="*/ 18 w 20"/>
                <a:gd name="T5" fmla="*/ 28 h 33"/>
                <a:gd name="T6" fmla="*/ 19 w 20"/>
                <a:gd name="T7" fmla="*/ 23 h 33"/>
                <a:gd name="T8" fmla="*/ 20 w 20"/>
                <a:gd name="T9" fmla="*/ 16 h 33"/>
                <a:gd name="T10" fmla="*/ 19 w 20"/>
                <a:gd name="T11" fmla="*/ 10 h 33"/>
                <a:gd name="T12" fmla="*/ 18 w 20"/>
                <a:gd name="T13" fmla="*/ 5 h 33"/>
                <a:gd name="T14" fmla="*/ 14 w 20"/>
                <a:gd name="T15" fmla="*/ 1 h 33"/>
                <a:gd name="T16" fmla="*/ 11 w 20"/>
                <a:gd name="T17" fmla="*/ 0 h 33"/>
                <a:gd name="T18" fmla="*/ 6 w 20"/>
                <a:gd name="T19" fmla="*/ 1 h 33"/>
                <a:gd name="T20" fmla="*/ 4 w 20"/>
                <a:gd name="T21" fmla="*/ 5 h 33"/>
                <a:gd name="T22" fmla="*/ 1 w 20"/>
                <a:gd name="T23" fmla="*/ 10 h 33"/>
                <a:gd name="T24" fmla="*/ 0 w 20"/>
                <a:gd name="T25" fmla="*/ 16 h 33"/>
                <a:gd name="T26" fmla="*/ 1 w 20"/>
                <a:gd name="T27" fmla="*/ 23 h 33"/>
                <a:gd name="T28" fmla="*/ 4 w 20"/>
                <a:gd name="T29" fmla="*/ 28 h 33"/>
                <a:gd name="T30" fmla="*/ 6 w 20"/>
                <a:gd name="T31" fmla="*/ 31 h 33"/>
                <a:gd name="T32" fmla="*/ 11 w 20"/>
                <a:gd name="T3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33">
                  <a:moveTo>
                    <a:pt x="11" y="33"/>
                  </a:moveTo>
                  <a:lnTo>
                    <a:pt x="14" y="31"/>
                  </a:lnTo>
                  <a:lnTo>
                    <a:pt x="18" y="28"/>
                  </a:lnTo>
                  <a:lnTo>
                    <a:pt x="19" y="23"/>
                  </a:lnTo>
                  <a:lnTo>
                    <a:pt x="20" y="16"/>
                  </a:lnTo>
                  <a:lnTo>
                    <a:pt x="19" y="10"/>
                  </a:lnTo>
                  <a:lnTo>
                    <a:pt x="18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6" y="1"/>
                  </a:lnTo>
                  <a:lnTo>
                    <a:pt x="4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1" y="23"/>
                  </a:lnTo>
                  <a:lnTo>
                    <a:pt x="4" y="28"/>
                  </a:lnTo>
                  <a:lnTo>
                    <a:pt x="6" y="31"/>
                  </a:lnTo>
                  <a:lnTo>
                    <a:pt x="1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25" name="Oval 4124"/>
          <p:cNvSpPr/>
          <p:nvPr/>
        </p:nvSpPr>
        <p:spPr>
          <a:xfrm>
            <a:off x="7417093" y="5885002"/>
            <a:ext cx="126707" cy="1347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195920" y="5638800"/>
            <a:ext cx="195480" cy="2079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858000" y="5208362"/>
            <a:ext cx="332731" cy="35397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5" grpId="0" animBg="1"/>
      <p:bldP spid="64" grpId="0" animBg="1"/>
      <p:bldP spid="65" grpId="0" animBg="1"/>
    </p:bld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464</TotalTime>
  <Words>502</Words>
  <Application>Microsoft Office PowerPoint</Application>
  <PresentationFormat>On-screen Show (4:3)</PresentationFormat>
  <Paragraphs>114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Summer</vt:lpstr>
      <vt:lpstr>MALT Committee     Year End Review   2012</vt:lpstr>
      <vt:lpstr>Our Objective </vt:lpstr>
      <vt:lpstr>What did we need to know?</vt:lpstr>
      <vt:lpstr>How did we get the information?</vt:lpstr>
      <vt:lpstr>How did we get the information?</vt:lpstr>
      <vt:lpstr>What did we find out?</vt:lpstr>
      <vt:lpstr>Interesting observations</vt:lpstr>
      <vt:lpstr>Next steps</vt:lpstr>
      <vt:lpstr>On Our Wishlist</vt:lpstr>
      <vt:lpstr>The future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Malt committee        Year END review</dc:title>
  <dc:creator>sew268</dc:creator>
  <cp:lastModifiedBy>sew268</cp:lastModifiedBy>
  <cp:revision>60</cp:revision>
  <dcterms:created xsi:type="dcterms:W3CDTF">2012-06-07T15:02:59Z</dcterms:created>
  <dcterms:modified xsi:type="dcterms:W3CDTF">2012-07-17T19:09:46Z</dcterms:modified>
</cp:coreProperties>
</file>