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6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52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CC91-51BA-4F44-A1A3-FD4FFA9B1453}" type="datetimeFigureOut">
              <a:rPr lang="en-US" smtClean="0"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2235-4057-4B57-9CA4-E276B8BE2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962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CC91-51BA-4F44-A1A3-FD4FFA9B1453}" type="datetimeFigureOut">
              <a:rPr lang="en-US" smtClean="0"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2235-4057-4B57-9CA4-E276B8BE2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719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CC91-51BA-4F44-A1A3-FD4FFA9B1453}" type="datetimeFigureOut">
              <a:rPr lang="en-US" smtClean="0"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2235-4057-4B57-9CA4-E276B8BE2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310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CC91-51BA-4F44-A1A3-FD4FFA9B1453}" type="datetimeFigureOut">
              <a:rPr lang="en-US" smtClean="0"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2235-4057-4B57-9CA4-E276B8BE2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135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CC91-51BA-4F44-A1A3-FD4FFA9B1453}" type="datetimeFigureOut">
              <a:rPr lang="en-US" smtClean="0"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2235-4057-4B57-9CA4-E276B8BE2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37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CC91-51BA-4F44-A1A3-FD4FFA9B1453}" type="datetimeFigureOut">
              <a:rPr lang="en-US" smtClean="0"/>
              <a:t>7/19/2012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2235-4057-4B57-9CA4-E276B8BE2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350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CC91-51BA-4F44-A1A3-FD4FFA9B1453}" type="datetimeFigureOut">
              <a:rPr lang="en-US" smtClean="0"/>
              <a:t>7/19/2012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2235-4057-4B57-9CA4-E276B8BE2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935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CC91-51BA-4F44-A1A3-FD4FFA9B1453}" type="datetimeFigureOut">
              <a:rPr lang="en-US" smtClean="0"/>
              <a:t>7/19/2012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2235-4057-4B57-9CA4-E276B8BE2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488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CC91-51BA-4F44-A1A3-FD4FFA9B1453}" type="datetimeFigureOut">
              <a:rPr lang="en-US" smtClean="0"/>
              <a:t>7/19/2012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2235-4057-4B57-9CA4-E276B8BE2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193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CC91-51BA-4F44-A1A3-FD4FFA9B1453}" type="datetimeFigureOut">
              <a:rPr lang="en-US" smtClean="0"/>
              <a:t>7/19/2012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2235-4057-4B57-9CA4-E276B8BE2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11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CC91-51BA-4F44-A1A3-FD4FFA9B1453}" type="datetimeFigureOut">
              <a:rPr lang="en-US" smtClean="0"/>
              <a:t>7/19/2012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2235-4057-4B57-9CA4-E276B8BE2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680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BCC91-51BA-4F44-A1A3-FD4FFA9B1453}" type="datetimeFigureOut">
              <a:rPr lang="en-US" smtClean="0"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02235-4057-4B57-9CA4-E276B8BE2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5747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“Stakes in the Ground”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Guiding principles and structures </a:t>
            </a:r>
            <a:r>
              <a:rPr lang="en-US" dirty="0" smtClean="0">
                <a:sym typeface="Wingdings" pitchFamily="2" charset="2"/>
              </a:rPr>
              <a:t> consistency of quality and form</a:t>
            </a:r>
          </a:p>
          <a:p>
            <a:pPr marL="0" indent="0">
              <a:buNone/>
            </a:pPr>
            <a:r>
              <a:rPr lang="en-US" dirty="0" smtClean="0">
                <a:sym typeface="Wingdings" pitchFamily="2" charset="2"/>
              </a:rPr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46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ym typeface="Wingdings" pitchFamily="2" charset="2"/>
              </a:rPr>
              <a:t>Stake 1: Backward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dirty="0" smtClean="0">
                <a:sym typeface="Wingdings" pitchFamily="2" charset="2"/>
              </a:rPr>
              <a:t>		Be clear about learning goals</a:t>
            </a:r>
          </a:p>
          <a:p>
            <a:pPr marL="457200" lvl="1" indent="0">
              <a:buNone/>
            </a:pPr>
            <a:endParaRPr lang="en-US" dirty="0" smtClean="0">
              <a:sym typeface="Wingdings" pitchFamily="2" charset="2"/>
            </a:endParaRPr>
          </a:p>
          <a:p>
            <a:pPr marL="457200" lvl="1" indent="0">
              <a:buNone/>
            </a:pPr>
            <a:r>
              <a:rPr lang="en-US" dirty="0" smtClean="0">
                <a:sym typeface="Wingdings" pitchFamily="2" charset="2"/>
              </a:rPr>
              <a:t>	Standards			    Fellow expertise	</a:t>
            </a:r>
          </a:p>
          <a:p>
            <a:pPr marL="457200" lvl="1" indent="0">
              <a:buNone/>
            </a:pPr>
            <a:endParaRPr lang="en-US" dirty="0">
              <a:sym typeface="Wingdings" pitchFamily="2" charset="2"/>
            </a:endParaRPr>
          </a:p>
          <a:p>
            <a:pPr marL="457200" lvl="1" indent="0">
              <a:buNone/>
            </a:pPr>
            <a:r>
              <a:rPr lang="en-US" dirty="0" smtClean="0">
                <a:sym typeface="Wingdings" pitchFamily="2" charset="2"/>
              </a:rPr>
              <a:t>    Sense of importance	Realism</a:t>
            </a:r>
          </a:p>
          <a:p>
            <a:pPr marL="457200" lvl="1" indent="0">
              <a:buNone/>
            </a:pPr>
            <a:endParaRPr lang="en-US" dirty="0" smtClean="0">
              <a:sym typeface="Wingdings" pitchFamily="2" charset="2"/>
            </a:endParaRPr>
          </a:p>
          <a:p>
            <a:pPr marL="457200" lvl="1" indent="0">
              <a:buNone/>
            </a:pPr>
            <a:r>
              <a:rPr lang="en-US" dirty="0">
                <a:sym typeface="Wingdings" pitchFamily="2" charset="2"/>
              </a:rPr>
              <a:t>	</a:t>
            </a:r>
            <a:r>
              <a:rPr lang="en-US" dirty="0" smtClean="0">
                <a:sym typeface="Wingdings" pitchFamily="2" charset="2"/>
              </a:rPr>
              <a:t>		  Complementarity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362200" y="2133600"/>
            <a:ext cx="106680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581400" y="2133600"/>
            <a:ext cx="533400" cy="1524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4648200" y="2133600"/>
            <a:ext cx="0" cy="2514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5486400" y="2133600"/>
            <a:ext cx="106680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105400" y="2133600"/>
            <a:ext cx="152400" cy="1524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Stake 2: 5E Learning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Engage</a:t>
            </a:r>
          </a:p>
          <a:p>
            <a:r>
              <a:rPr lang="en-US" dirty="0" smtClean="0"/>
              <a:t>Explore</a:t>
            </a:r>
          </a:p>
          <a:p>
            <a:r>
              <a:rPr lang="en-US" dirty="0" smtClean="0"/>
              <a:t>Explain</a:t>
            </a:r>
          </a:p>
          <a:p>
            <a:r>
              <a:rPr lang="en-US" dirty="0" smtClean="0"/>
              <a:t>Elaborate</a:t>
            </a:r>
          </a:p>
          <a:p>
            <a:r>
              <a:rPr lang="en-US" dirty="0" smtClean="0"/>
              <a:t>Evaluate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5029200" y="2367705"/>
            <a:ext cx="3905250" cy="3804495"/>
            <a:chOff x="5029200" y="2367705"/>
            <a:chExt cx="3905250" cy="380449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4381193"/>
              <a:ext cx="1524000" cy="1781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4225" y="4419600"/>
              <a:ext cx="1800225" cy="1752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&quot;No&quot; Symbol 3"/>
            <p:cNvSpPr/>
            <p:nvPr/>
          </p:nvSpPr>
          <p:spPr>
            <a:xfrm>
              <a:off x="5551231" y="2737055"/>
              <a:ext cx="1828800" cy="1716958"/>
            </a:xfrm>
            <a:prstGeom prst="noSmoking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257800" y="2367705"/>
              <a:ext cx="35346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1 or 2 key concepts or principles</a:t>
              </a:r>
              <a:endParaRPr lang="en-US" sz="2000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H="1">
              <a:off x="6172200" y="2879102"/>
              <a:ext cx="762000" cy="123569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>
              <a:endCxn id="1027" idx="0"/>
            </p:cNvCxnSpPr>
            <p:nvPr/>
          </p:nvCxnSpPr>
          <p:spPr>
            <a:xfrm>
              <a:off x="7362825" y="2879102"/>
              <a:ext cx="671513" cy="154049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7523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End goal: Co-authored curriculum on functions</a:t>
            </a:r>
          </a:p>
          <a:p>
            <a:r>
              <a:rPr lang="en-US" dirty="0" smtClean="0"/>
              <a:t>Review Common Core Standards for math content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8" t="15003" r="33958" b="7496"/>
          <a:stretch/>
        </p:blipFill>
        <p:spPr bwMode="auto">
          <a:xfrm>
            <a:off x="1143000" y="3657600"/>
            <a:ext cx="7132320" cy="566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31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Expertise and interest in connections between algebraic expressions and their graphs</a:t>
            </a:r>
          </a:p>
          <a:p>
            <a:pPr marL="0" indent="0">
              <a:buNone/>
            </a:pPr>
            <a:r>
              <a:rPr lang="en-US" dirty="0" smtClean="0">
                <a:sym typeface="Wingdings" pitchFamily="2" charset="2"/>
              </a:rPr>
              <a:t>	 module on function transformations</a:t>
            </a:r>
          </a:p>
          <a:p>
            <a:r>
              <a:rPr lang="en-US" dirty="0" smtClean="0">
                <a:sym typeface="Wingdings" pitchFamily="2" charset="2"/>
              </a:rPr>
              <a:t>Realistic? </a:t>
            </a:r>
          </a:p>
          <a:p>
            <a:r>
              <a:rPr lang="en-US" dirty="0" smtClean="0">
                <a:sym typeface="Wingdings" pitchFamily="2" charset="2"/>
              </a:rPr>
              <a:t>Complementary?</a:t>
            </a:r>
          </a:p>
          <a:p>
            <a:r>
              <a:rPr lang="en-US" dirty="0" smtClean="0">
                <a:sym typeface="Wingdings" pitchFamily="2" charset="2"/>
              </a:rPr>
              <a:t>Interesting/important?</a:t>
            </a:r>
          </a:p>
          <a:p>
            <a:pPr lvl="1"/>
            <a:r>
              <a:rPr lang="en-US" dirty="0"/>
              <a:t>“If your calculator were broken, could you graph a seemingly complex function without laboriously plotting points?” </a:t>
            </a:r>
          </a:p>
        </p:txBody>
      </p:sp>
    </p:spTree>
    <p:extLst>
      <p:ext uri="{BB962C8B-B14F-4D97-AF65-F5344CB8AC3E}">
        <p14:creationId xmlns:p14="http://schemas.microsoft.com/office/powerpoint/2010/main" val="285004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Given the graph of f(x), the graph of f(</a:t>
            </a:r>
            <a:r>
              <a:rPr lang="en-US" dirty="0" err="1" smtClean="0"/>
              <a:t>x+c</a:t>
            </a:r>
            <a:r>
              <a:rPr lang="en-US" dirty="0" smtClean="0"/>
              <a:t>), where c is a constant, looks like this: f(x) is shifted c units to the left if c &gt; 0 and c units to the right if c &lt; 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For example, given the graph of y = x</a:t>
            </a:r>
            <a:r>
              <a:rPr lang="en-US" baseline="30000" dirty="0" smtClean="0"/>
              <a:t>2</a:t>
            </a:r>
            <a:r>
              <a:rPr lang="en-US" dirty="0" smtClean="0"/>
              <a:t>, the graph of y = (x-4)</a:t>
            </a:r>
            <a:r>
              <a:rPr lang="en-US" baseline="30000" dirty="0" smtClean="0"/>
              <a:t>2</a:t>
            </a:r>
            <a:r>
              <a:rPr lang="en-US" dirty="0" smtClean="0"/>
              <a:t> is the same graph shifted 4 units to the right.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51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Pair up with a classmate.</a:t>
            </a:r>
          </a:p>
          <a:p>
            <a:pPr marL="0" indent="0">
              <a:buNone/>
            </a:pPr>
            <a:r>
              <a:rPr lang="en-US" dirty="0" smtClean="0"/>
              <a:t>(a) Graph y = x</a:t>
            </a:r>
            <a:r>
              <a:rPr lang="en-US" baseline="30000" dirty="0" smtClean="0"/>
              <a:t>2</a:t>
            </a:r>
            <a:r>
              <a:rPr lang="en-US" dirty="0" smtClean="0"/>
              <a:t> below.</a:t>
            </a:r>
          </a:p>
          <a:p>
            <a:pPr marL="0" indent="0">
              <a:buNone/>
            </a:pPr>
            <a:r>
              <a:rPr lang="en-US" dirty="0" smtClean="0"/>
              <a:t>(b) Graph y = -x</a:t>
            </a:r>
            <a:r>
              <a:rPr lang="en-US" baseline="30000" dirty="0" smtClean="0"/>
              <a:t>2</a:t>
            </a:r>
            <a:r>
              <a:rPr lang="en-US" dirty="0" smtClean="0"/>
              <a:t> below.</a:t>
            </a:r>
          </a:p>
          <a:p>
            <a:pPr marL="0" indent="0">
              <a:buNone/>
            </a:pPr>
            <a:r>
              <a:rPr lang="en-US" dirty="0" smtClean="0"/>
              <a:t>(c) Describe the relationship between the two graphs.</a:t>
            </a:r>
          </a:p>
          <a:p>
            <a:pPr marL="0" indent="0">
              <a:buNone/>
            </a:pPr>
            <a:r>
              <a:rPr lang="en-US" dirty="0" smtClean="0"/>
              <a:t>(d) Choose another “basic” function that we’ve studied and graph it below.</a:t>
            </a:r>
          </a:p>
          <a:p>
            <a:pPr marL="0" indent="0">
              <a:buNone/>
            </a:pPr>
            <a:r>
              <a:rPr lang="en-US" dirty="0" smtClean="0"/>
              <a:t>(e) Put a negative sign in front of your function and graph it below.</a:t>
            </a:r>
          </a:p>
          <a:p>
            <a:pPr marL="0" indent="0">
              <a:buNone/>
            </a:pPr>
            <a:r>
              <a:rPr lang="en-US" dirty="0" smtClean="0"/>
              <a:t>(f) Do these two graphs have the same relationship to each other as (a) and (b) do?</a:t>
            </a:r>
          </a:p>
          <a:p>
            <a:r>
              <a:rPr lang="en-US" dirty="0" smtClean="0"/>
              <a:t>Etc.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95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8" t="16249" r="12877" b="12501"/>
          <a:stretch/>
        </p:blipFill>
        <p:spPr bwMode="auto">
          <a:xfrm>
            <a:off x="152400" y="1657664"/>
            <a:ext cx="8889674" cy="469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01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Are We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400" u="sng" dirty="0" smtClean="0"/>
              <a:t>WHAT YOU HAVE</a:t>
            </a:r>
          </a:p>
          <a:p>
            <a:r>
              <a:rPr lang="en-US" sz="3400" dirty="0" smtClean="0"/>
              <a:t>Each team has a focal topic.</a:t>
            </a:r>
          </a:p>
          <a:p>
            <a:pPr lvl="1"/>
            <a:r>
              <a:rPr lang="en-US" sz="3400" dirty="0"/>
              <a:t>Complementary</a:t>
            </a:r>
          </a:p>
          <a:p>
            <a:pPr lvl="1"/>
            <a:r>
              <a:rPr lang="en-US" sz="3400" dirty="0"/>
              <a:t>Prelim articulation of key concepts and info that fall under topic</a:t>
            </a:r>
          </a:p>
          <a:p>
            <a:pPr lvl="1"/>
            <a:r>
              <a:rPr lang="en-US" sz="3400" dirty="0"/>
              <a:t>Question(s) to frame your </a:t>
            </a:r>
            <a:r>
              <a:rPr lang="en-US" sz="3400" dirty="0" smtClean="0"/>
              <a:t>topic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400" dirty="0" smtClean="0"/>
              <a:t>Overarching </a:t>
            </a:r>
            <a:r>
              <a:rPr lang="en-US" sz="3400" dirty="0"/>
              <a:t>question for curriculum</a:t>
            </a:r>
          </a:p>
          <a:p>
            <a:pPr marL="0" indent="0">
              <a:buNone/>
            </a:pPr>
            <a:r>
              <a:rPr lang="en-US" sz="3400" u="sng" dirty="0" smtClean="0"/>
              <a:t>WHAT YOU NEED TO DO (by July 30)</a:t>
            </a:r>
          </a:p>
          <a:p>
            <a:pPr lvl="0"/>
            <a:r>
              <a:rPr lang="en-US" sz="3400" dirty="0"/>
              <a:t>Flesh out your content; think about the most logical order for students to </a:t>
            </a:r>
            <a:r>
              <a:rPr lang="en-US" sz="3400" dirty="0" smtClean="0"/>
              <a:t>engage with that content</a:t>
            </a:r>
            <a:endParaRPr lang="en-US" sz="3400" dirty="0"/>
          </a:p>
          <a:p>
            <a:pPr lvl="0"/>
            <a:r>
              <a:rPr lang="en-US" sz="3400" dirty="0"/>
              <a:t>Determine which concepts/principles might be discoverable via low-tech </a:t>
            </a:r>
            <a:r>
              <a:rPr lang="en-US" sz="3400" dirty="0" smtClean="0"/>
              <a:t>activity that engages students in scientific/ engineering thinking</a:t>
            </a:r>
            <a:endParaRPr lang="en-US" sz="3400" dirty="0"/>
          </a:p>
          <a:p>
            <a:pPr lvl="0"/>
            <a:r>
              <a:rPr lang="en-US" sz="3400" dirty="0"/>
              <a:t>Design the activity</a:t>
            </a:r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37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323</Words>
  <Application>Microsoft Office PowerPoint</Application>
  <PresentationFormat>On-screen Show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“Stakes in the Ground”</vt:lpstr>
      <vt:lpstr>Stake 1: Backward Design</vt:lpstr>
      <vt:lpstr>Stake 2: 5E Learning Cycle</vt:lpstr>
      <vt:lpstr>Example</vt:lpstr>
      <vt:lpstr>Example</vt:lpstr>
      <vt:lpstr>Example</vt:lpstr>
      <vt:lpstr>Example</vt:lpstr>
      <vt:lpstr>Example</vt:lpstr>
      <vt:lpstr>Where Are We Now?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“Stakes in the Ground”</dc:title>
  <dc:creator>Bryan Duff</dc:creator>
  <cp:lastModifiedBy>Eva Luna</cp:lastModifiedBy>
  <cp:revision>16</cp:revision>
  <dcterms:created xsi:type="dcterms:W3CDTF">2012-07-18T03:01:39Z</dcterms:created>
  <dcterms:modified xsi:type="dcterms:W3CDTF">2012-07-19T15:02:47Z</dcterms:modified>
</cp:coreProperties>
</file>