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  <p:sldId id="267" r:id="rId13"/>
    <p:sldId id="269" r:id="rId14"/>
    <p:sldId id="270" r:id="rId15"/>
    <p:sldId id="271" r:id="rId16"/>
    <p:sldId id="268" r:id="rId17"/>
    <p:sldId id="27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9C1BBDC-A81E-4911-86E9-03362EB684D5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524B746-DADB-4E6B-B2B3-5FC4345287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A33C99-8203-47B3-B9D1-4EE2EDFDE63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F469DC4-D689-4B40-9544-5E12392F9476}" type="datetimeFigureOut">
              <a:rPr/>
              <a:pPr>
                <a:defRPr/>
              </a:pPr>
              <a:t>3/19/2013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DFF5DF6-9281-40E9-8B8D-CCF010A7683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5BBDB-A11D-4975-985A-FE84C89663FA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6DFA4-6E9A-4972-A081-3AC657B68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80DA55-764C-4152-A3B1-3ABEE5C62085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24D4CF50-5C6D-4225-BCA6-422BFC81F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9085A-0991-41E1-9A7C-A330A2DA9CDE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7926F-C272-4612-B27C-668F99B7D5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D1389C68-0FA3-4895-BF63-64C37EFE5EDA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E0B076-63BD-47D4-A38E-233F0E619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BB7CA-C17E-4606-9BE5-5B7E731E1AF0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A2024-6840-4771-BD2D-10F580921B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DF2B3-7C88-4876-AF3D-2FA0BE6EA5F9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FE029-89D1-4CB4-B9D5-E653F40AF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5022C-B8A4-431A-B71F-8860436BBC04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E7A18-5A73-4FC8-A38B-F76D3C5EA2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07B5F-9458-4A39-BBE4-2010CB61838F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316EB-3F5F-4DBC-9728-B4BA70FF9F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C11BC-4E79-49B3-A854-41482A253552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D67DD-A3DF-4BD1-8943-B65FCEF90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591B4E-E7C2-4075-9BCA-6C43EF2BBC16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4D91CC-96A5-48B9-971A-795BBF1180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9EE657D-5768-4C6B-B420-65F70357661A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935B77B-9973-433D-A7BE-153D775248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7" r:id="rId2"/>
    <p:sldLayoutId id="2147483685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6" r:id="rId9"/>
    <p:sldLayoutId id="2147483683" r:id="rId10"/>
    <p:sldLayoutId id="214748368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Ware </a:t>
            </a:r>
            <a:r>
              <a:rPr lang="en-US" dirty="0" err="1" smtClean="0"/>
              <a:t>chp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3354388" y="3540125"/>
            <a:ext cx="5114925" cy="1101725"/>
          </a:xfrm>
        </p:spPr>
        <p:txBody>
          <a:bodyPr/>
          <a:lstStyle/>
          <a:p>
            <a:r>
              <a:rPr lang="en-US" smtClean="0"/>
              <a:t>Overview of cardiac radiography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6"/>
          <p:cNvSpPr txBox="1">
            <a:spLocks noChangeArrowheads="1"/>
          </p:cNvSpPr>
          <p:nvPr/>
        </p:nvSpPr>
        <p:spPr bwMode="auto">
          <a:xfrm>
            <a:off x="0" y="60706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not be from a cat in left-heart failure?</a:t>
            </a:r>
          </a:p>
        </p:txBody>
      </p:sp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1447800" y="649288"/>
            <a:ext cx="6113463" cy="4989512"/>
            <a:chOff x="1447800" y="648653"/>
            <a:chExt cx="6113504" cy="4990147"/>
          </a:xfrm>
        </p:grpSpPr>
        <p:pic>
          <p:nvPicPr>
            <p:cNvPr id="23555" name="Pictur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7800" y="648653"/>
              <a:ext cx="6113504" cy="4990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56" name="TextBox 8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D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917700" y="4724400"/>
            <a:ext cx="6845300" cy="1722438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en-US" sz="2000" smtClean="0"/>
              <a:t>a) Image A</a:t>
            </a:r>
          </a:p>
          <a:p>
            <a:pPr marL="0" indent="0">
              <a:buFont typeface="Wingdings 2" pitchFamily="18" charset="2"/>
              <a:buNone/>
            </a:pPr>
            <a:r>
              <a:rPr lang="en-US" sz="2000" smtClean="0"/>
              <a:t>b) Image B</a:t>
            </a:r>
          </a:p>
          <a:p>
            <a:pPr marL="0" indent="0">
              <a:buFont typeface="Wingdings 2" pitchFamily="18" charset="2"/>
              <a:buNone/>
            </a:pPr>
            <a:r>
              <a:rPr lang="en-US" sz="2000" smtClean="0"/>
              <a:t>c) Image C</a:t>
            </a:r>
          </a:p>
          <a:p>
            <a:pPr marL="0" indent="0">
              <a:buFont typeface="Wingdings 2" pitchFamily="18" charset="2"/>
              <a:buNone/>
            </a:pPr>
            <a:r>
              <a:rPr lang="en-US" sz="2000" smtClean="0"/>
              <a:t>d) Image D</a:t>
            </a:r>
          </a:p>
          <a:p>
            <a:pPr marL="0" indent="0">
              <a:buFont typeface="Wingdings 2" pitchFamily="18" charset="2"/>
              <a:buNone/>
            </a:pPr>
            <a:r>
              <a:rPr lang="en-US" sz="2000" smtClean="0"/>
              <a:t>e) All of the above; cats do what they want B*%$@’s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4114800"/>
            <a:ext cx="8991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from a cat in left-heart failure?</a:t>
            </a:r>
          </a:p>
          <a:p>
            <a:r>
              <a:rPr lang="en-US" sz="2400">
                <a:latin typeface="Trebuchet MS" pitchFamily="34" charset="0"/>
              </a:rPr>
              <a:t>	</a:t>
            </a: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0" y="-22225"/>
            <a:ext cx="3405188" cy="2460625"/>
            <a:chOff x="1746504" y="1365504"/>
            <a:chExt cx="5650992" cy="4306887"/>
          </a:xfrm>
        </p:grpSpPr>
        <p:pic>
          <p:nvPicPr>
            <p:cNvPr id="24590" name="Picture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46504" y="1365504"/>
              <a:ext cx="5650992" cy="4126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91" name="TextBox 6"/>
            <p:cNvSpPr txBox="1">
              <a:spLocks noChangeArrowheads="1"/>
            </p:cNvSpPr>
            <p:nvPr/>
          </p:nvSpPr>
          <p:spPr bwMode="auto">
            <a:xfrm>
              <a:off x="2666999" y="4642823"/>
              <a:ext cx="209549" cy="1029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A</a:t>
              </a:r>
            </a:p>
          </p:txBody>
        </p:sp>
      </p:grpSp>
      <p:grpSp>
        <p:nvGrpSpPr>
          <p:cNvPr id="24581" name="Group 7"/>
          <p:cNvGrpSpPr>
            <a:grpSpLocks/>
          </p:cNvGrpSpPr>
          <p:nvPr/>
        </p:nvGrpSpPr>
        <p:grpSpPr bwMode="auto">
          <a:xfrm>
            <a:off x="4030663" y="-11113"/>
            <a:ext cx="3095625" cy="2476501"/>
            <a:chOff x="1342444" y="0"/>
            <a:chExt cx="6201356" cy="5538835"/>
          </a:xfrm>
        </p:grpSpPr>
        <p:pic>
          <p:nvPicPr>
            <p:cNvPr id="24588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42444" y="0"/>
              <a:ext cx="6201356" cy="553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9" name="TextBox 9"/>
            <p:cNvSpPr txBox="1">
              <a:spLocks noChangeArrowheads="1"/>
            </p:cNvSpPr>
            <p:nvPr/>
          </p:nvSpPr>
          <p:spPr bwMode="auto">
            <a:xfrm>
              <a:off x="2667000" y="4769552"/>
              <a:ext cx="419101" cy="461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B</a:t>
              </a:r>
            </a:p>
          </p:txBody>
        </p:sp>
      </p:grpSp>
      <p:grpSp>
        <p:nvGrpSpPr>
          <p:cNvPr id="24582" name="Group 10"/>
          <p:cNvGrpSpPr>
            <a:grpSpLocks/>
          </p:cNvGrpSpPr>
          <p:nvPr/>
        </p:nvGrpSpPr>
        <p:grpSpPr bwMode="auto">
          <a:xfrm>
            <a:off x="1139825" y="1851025"/>
            <a:ext cx="3540125" cy="2352675"/>
            <a:chOff x="1447800" y="1500188"/>
            <a:chExt cx="5765131" cy="3833812"/>
          </a:xfrm>
        </p:grpSpPr>
        <p:pic>
          <p:nvPicPr>
            <p:cNvPr id="24586" name="Picture 1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47800" y="1500188"/>
              <a:ext cx="5765131" cy="3833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7" name="TextBox 12"/>
            <p:cNvSpPr txBox="1">
              <a:spLocks noChangeArrowheads="1"/>
            </p:cNvSpPr>
            <p:nvPr/>
          </p:nvSpPr>
          <p:spPr bwMode="auto">
            <a:xfrm>
              <a:off x="2667000" y="4642009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C</a:t>
              </a:r>
            </a:p>
          </p:txBody>
        </p:sp>
      </p:grpSp>
      <p:grpSp>
        <p:nvGrpSpPr>
          <p:cNvPr id="24583" name="Group 13"/>
          <p:cNvGrpSpPr>
            <a:grpSpLocks/>
          </p:cNvGrpSpPr>
          <p:nvPr/>
        </p:nvGrpSpPr>
        <p:grpSpPr bwMode="auto">
          <a:xfrm>
            <a:off x="6019800" y="1795463"/>
            <a:ext cx="3081338" cy="2422525"/>
            <a:chOff x="1447800" y="648653"/>
            <a:chExt cx="6113504" cy="4990147"/>
          </a:xfrm>
        </p:grpSpPr>
        <p:pic>
          <p:nvPicPr>
            <p:cNvPr id="24584" name="Picture 1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47800" y="648653"/>
              <a:ext cx="6113504" cy="4990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5" name="TextBox 15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917700" y="4724400"/>
            <a:ext cx="6845300" cy="1722438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en-US" sz="2000" smtClean="0"/>
              <a:t>a) Image A</a:t>
            </a:r>
          </a:p>
          <a:p>
            <a:pPr marL="0" indent="0">
              <a:buFont typeface="Wingdings 2" pitchFamily="18" charset="2"/>
              <a:buNone/>
            </a:pPr>
            <a:r>
              <a:rPr lang="en-US" sz="2000" smtClean="0"/>
              <a:t>b) Image B</a:t>
            </a:r>
          </a:p>
          <a:p>
            <a:pPr marL="0" indent="0">
              <a:buFont typeface="Wingdings 2" pitchFamily="18" charset="2"/>
              <a:buNone/>
            </a:pPr>
            <a:r>
              <a:rPr lang="en-US" sz="2000" smtClean="0"/>
              <a:t>c) Image C</a:t>
            </a:r>
          </a:p>
          <a:p>
            <a:pPr marL="0" indent="0">
              <a:buFont typeface="Wingdings 2" pitchFamily="18" charset="2"/>
              <a:buNone/>
            </a:pPr>
            <a:r>
              <a:rPr lang="en-US" sz="2000" smtClean="0"/>
              <a:t>d) Image D</a:t>
            </a:r>
          </a:p>
          <a:p>
            <a:pPr marL="0" indent="0">
              <a:buFont typeface="Wingdings 2" pitchFamily="18" charset="2"/>
              <a:buNone/>
            </a:pPr>
            <a:r>
              <a:rPr lang="en-US" sz="2000" b="1" smtClean="0"/>
              <a:t>e) All of the above; cats do what they want B*%$^@’s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4114800"/>
            <a:ext cx="8991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from a cat in left-heart failure?</a:t>
            </a:r>
          </a:p>
          <a:p>
            <a:r>
              <a:rPr lang="en-US" sz="2400">
                <a:latin typeface="Trebuchet MS" pitchFamily="34" charset="0"/>
              </a:rPr>
              <a:t>	</a:t>
            </a:r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0" y="-22225"/>
            <a:ext cx="3405188" cy="2460625"/>
            <a:chOff x="1746504" y="1365504"/>
            <a:chExt cx="5650992" cy="4306887"/>
          </a:xfrm>
        </p:grpSpPr>
        <p:pic>
          <p:nvPicPr>
            <p:cNvPr id="25614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46504" y="1365504"/>
              <a:ext cx="5650992" cy="4126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5" name="TextBox 6"/>
            <p:cNvSpPr txBox="1">
              <a:spLocks noChangeArrowheads="1"/>
            </p:cNvSpPr>
            <p:nvPr/>
          </p:nvSpPr>
          <p:spPr bwMode="auto">
            <a:xfrm>
              <a:off x="2666999" y="4642823"/>
              <a:ext cx="209549" cy="1029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A</a:t>
              </a:r>
            </a:p>
          </p:txBody>
        </p:sp>
      </p:grpSp>
      <p:grpSp>
        <p:nvGrpSpPr>
          <p:cNvPr id="25605" name="Group 7"/>
          <p:cNvGrpSpPr>
            <a:grpSpLocks/>
          </p:cNvGrpSpPr>
          <p:nvPr/>
        </p:nvGrpSpPr>
        <p:grpSpPr bwMode="auto">
          <a:xfrm>
            <a:off x="4030663" y="-11113"/>
            <a:ext cx="3095625" cy="2476501"/>
            <a:chOff x="1342444" y="0"/>
            <a:chExt cx="6201356" cy="5538835"/>
          </a:xfrm>
        </p:grpSpPr>
        <p:pic>
          <p:nvPicPr>
            <p:cNvPr id="25612" name="Picture 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42444" y="0"/>
              <a:ext cx="6201356" cy="553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3" name="TextBox 9"/>
            <p:cNvSpPr txBox="1">
              <a:spLocks noChangeArrowheads="1"/>
            </p:cNvSpPr>
            <p:nvPr/>
          </p:nvSpPr>
          <p:spPr bwMode="auto">
            <a:xfrm>
              <a:off x="2667000" y="4769552"/>
              <a:ext cx="419101" cy="461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B</a:t>
              </a:r>
            </a:p>
          </p:txBody>
        </p:sp>
      </p:grpSp>
      <p:grpSp>
        <p:nvGrpSpPr>
          <p:cNvPr id="25606" name="Group 10"/>
          <p:cNvGrpSpPr>
            <a:grpSpLocks/>
          </p:cNvGrpSpPr>
          <p:nvPr/>
        </p:nvGrpSpPr>
        <p:grpSpPr bwMode="auto">
          <a:xfrm>
            <a:off x="1139825" y="1851025"/>
            <a:ext cx="3540125" cy="2352675"/>
            <a:chOff x="1447800" y="1500188"/>
            <a:chExt cx="5765131" cy="3833812"/>
          </a:xfrm>
        </p:grpSpPr>
        <p:pic>
          <p:nvPicPr>
            <p:cNvPr id="25610" name="Picture 11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47800" y="1500188"/>
              <a:ext cx="5765131" cy="3833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1" name="TextBox 12"/>
            <p:cNvSpPr txBox="1">
              <a:spLocks noChangeArrowheads="1"/>
            </p:cNvSpPr>
            <p:nvPr/>
          </p:nvSpPr>
          <p:spPr bwMode="auto">
            <a:xfrm>
              <a:off x="2667000" y="4642009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C</a:t>
              </a:r>
            </a:p>
          </p:txBody>
        </p:sp>
      </p:grpSp>
      <p:grpSp>
        <p:nvGrpSpPr>
          <p:cNvPr id="25607" name="Group 13"/>
          <p:cNvGrpSpPr>
            <a:grpSpLocks/>
          </p:cNvGrpSpPr>
          <p:nvPr/>
        </p:nvGrpSpPr>
        <p:grpSpPr bwMode="auto">
          <a:xfrm>
            <a:off x="6019800" y="1795463"/>
            <a:ext cx="3081338" cy="2422525"/>
            <a:chOff x="1447800" y="648653"/>
            <a:chExt cx="6113504" cy="4990147"/>
          </a:xfrm>
        </p:grpSpPr>
        <p:pic>
          <p:nvPicPr>
            <p:cNvPr id="25608" name="Picture 1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47800" y="648653"/>
              <a:ext cx="6113504" cy="4990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09" name="TextBox 15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D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en-US" cap="none" smtClean="0">
                <a:ln>
                  <a:noFill/>
                </a:ln>
                <a:solidFill>
                  <a:schemeClr val="tx1"/>
                </a:solidFill>
              </a:rPr>
              <a:t>This is Fluffy…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He appears to be evil (narrow eyes), is in respiratory distress, and will bite you..</a:t>
            </a:r>
          </a:p>
          <a:p>
            <a:r>
              <a:rPr lang="en-US" smtClean="0"/>
              <a:t>You hear a grade 3/6 right apical murmur so you take radiographs</a:t>
            </a:r>
          </a:p>
          <a:p>
            <a:endParaRPr lang="en-US" smtClean="0"/>
          </a:p>
        </p:txBody>
      </p:sp>
      <p:pic>
        <p:nvPicPr>
          <p:cNvPr id="32772" name="Picture 4" descr="fluffy do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85800"/>
            <a:ext cx="3530600" cy="3657600"/>
          </a:xfrm>
          <a:prstGeom prst="rect">
            <a:avLst/>
          </a:prstGeom>
          <a:noFill/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685800" y="2667000"/>
            <a:ext cx="632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en-US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Fluffy has enlargement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Of which chamber?</a:t>
            </a:r>
          </a:p>
        </p:txBody>
      </p:sp>
      <p:pic>
        <p:nvPicPr>
          <p:cNvPr id="33796" name="Picture 4" descr="right heart enlarge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0"/>
            <a:ext cx="329723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en-US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Fluffy has enlargement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Of which chamber?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r>
              <a:rPr lang="en-US" smtClean="0"/>
              <a:t>Right ventricular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enlargement</a:t>
            </a:r>
          </a:p>
        </p:txBody>
      </p:sp>
      <p:pic>
        <p:nvPicPr>
          <p:cNvPr id="34820" name="Picture 4" descr="right heart enlarge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0"/>
            <a:ext cx="329723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239000" cy="898525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en-US" sz="2500" cap="none" smtClean="0">
                <a:ln>
                  <a:noFill/>
                </a:ln>
                <a:solidFill>
                  <a:schemeClr val="tx1"/>
                </a:solidFill>
              </a:rPr>
              <a:t>Label this Marvel™ clock face with cardiac enlargment patterns seen on a V/D…</a:t>
            </a:r>
          </a:p>
        </p:txBody>
      </p:sp>
      <p:pic>
        <p:nvPicPr>
          <p:cNvPr id="27653" name="Picture 5" descr="clock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1905000"/>
            <a:ext cx="4367213" cy="4367213"/>
          </a:xfrm>
        </p:spPr>
      </p:pic>
      <p:sp>
        <p:nvSpPr>
          <p:cNvPr id="27654" name="AutoShape 6"/>
          <p:cNvSpPr>
            <a:spLocks/>
          </p:cNvSpPr>
          <p:nvPr/>
        </p:nvSpPr>
        <p:spPr bwMode="auto">
          <a:xfrm rot="-768625">
            <a:off x="1676400" y="3276600"/>
            <a:ext cx="457200" cy="2438400"/>
          </a:xfrm>
          <a:prstGeom prst="leftBrace">
            <a:avLst>
              <a:gd name="adj1" fmla="val 44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AutoShape 7"/>
          <p:cNvSpPr>
            <a:spLocks/>
          </p:cNvSpPr>
          <p:nvPr/>
        </p:nvSpPr>
        <p:spPr bwMode="auto">
          <a:xfrm rot="9814785">
            <a:off x="6353175" y="2905125"/>
            <a:ext cx="457200" cy="990600"/>
          </a:xfrm>
          <a:prstGeom prst="leftBrace">
            <a:avLst>
              <a:gd name="adj1" fmla="val 180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AutoShape 8"/>
          <p:cNvSpPr>
            <a:spLocks/>
          </p:cNvSpPr>
          <p:nvPr/>
        </p:nvSpPr>
        <p:spPr bwMode="auto">
          <a:xfrm rot="8228038">
            <a:off x="5943600" y="1447800"/>
            <a:ext cx="457200" cy="1524000"/>
          </a:xfrm>
          <a:prstGeom prst="leftBrace">
            <a:avLst>
              <a:gd name="adj1" fmla="val 2777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AutoShape 9"/>
          <p:cNvSpPr>
            <a:spLocks/>
          </p:cNvSpPr>
          <p:nvPr/>
        </p:nvSpPr>
        <p:spPr bwMode="auto">
          <a:xfrm rot="13449326">
            <a:off x="5715000" y="4724400"/>
            <a:ext cx="457200" cy="1981200"/>
          </a:xfrm>
          <a:prstGeom prst="leftBrace">
            <a:avLst>
              <a:gd name="adj1" fmla="val 3611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AutoShape 10"/>
          <p:cNvSpPr>
            <a:spLocks/>
          </p:cNvSpPr>
          <p:nvPr/>
        </p:nvSpPr>
        <p:spPr bwMode="auto">
          <a:xfrm rot="2612184">
            <a:off x="2133600" y="1676400"/>
            <a:ext cx="457200" cy="1682750"/>
          </a:xfrm>
          <a:prstGeom prst="leftBrace">
            <a:avLst>
              <a:gd name="adj1" fmla="val 3067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AutoShape 11"/>
          <p:cNvSpPr>
            <a:spLocks/>
          </p:cNvSpPr>
          <p:nvPr/>
        </p:nvSpPr>
        <p:spPr bwMode="auto">
          <a:xfrm rot="6360671">
            <a:off x="4845050" y="1366838"/>
            <a:ext cx="457200" cy="762000"/>
          </a:xfrm>
          <a:prstGeom prst="leftBrace">
            <a:avLst>
              <a:gd name="adj1" fmla="val 138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4953000" y="1066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6324600" y="17526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B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6781800" y="30480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C</a:t>
            </a: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6096000" y="57912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D</a:t>
            </a: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1295400" y="43434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E</a:t>
            </a: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1828800" y="20574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57200" y="152400"/>
            <a:ext cx="7239000" cy="898525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en-US" sz="2500" cap="none" smtClean="0">
                <a:ln>
                  <a:noFill/>
                </a:ln>
                <a:solidFill>
                  <a:schemeClr val="tx1"/>
                </a:solidFill>
              </a:rPr>
              <a:t>Label this Marvel™ clock face with cardiac enlargment patterns seen on a V/D radiograph…</a:t>
            </a:r>
          </a:p>
        </p:txBody>
      </p:sp>
      <p:pic>
        <p:nvPicPr>
          <p:cNvPr id="35843" name="Picture 3" descr="clock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1905000"/>
            <a:ext cx="4367213" cy="4367213"/>
          </a:xfrm>
        </p:spPr>
      </p:pic>
      <p:sp>
        <p:nvSpPr>
          <p:cNvPr id="35844" name="AutoShape 4"/>
          <p:cNvSpPr>
            <a:spLocks/>
          </p:cNvSpPr>
          <p:nvPr/>
        </p:nvSpPr>
        <p:spPr bwMode="auto">
          <a:xfrm rot="-768625">
            <a:off x="1676400" y="3276600"/>
            <a:ext cx="457200" cy="2438400"/>
          </a:xfrm>
          <a:prstGeom prst="leftBrace">
            <a:avLst>
              <a:gd name="adj1" fmla="val 44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5"/>
          <p:cNvSpPr>
            <a:spLocks/>
          </p:cNvSpPr>
          <p:nvPr/>
        </p:nvSpPr>
        <p:spPr bwMode="auto">
          <a:xfrm rot="9814785">
            <a:off x="6353175" y="2905125"/>
            <a:ext cx="457200" cy="990600"/>
          </a:xfrm>
          <a:prstGeom prst="leftBrace">
            <a:avLst>
              <a:gd name="adj1" fmla="val 180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/>
          <p:cNvSpPr>
            <a:spLocks/>
          </p:cNvSpPr>
          <p:nvPr/>
        </p:nvSpPr>
        <p:spPr bwMode="auto">
          <a:xfrm rot="8228038">
            <a:off x="5943600" y="1447800"/>
            <a:ext cx="457200" cy="1524000"/>
          </a:xfrm>
          <a:prstGeom prst="leftBrace">
            <a:avLst>
              <a:gd name="adj1" fmla="val 2777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AutoShape 7"/>
          <p:cNvSpPr>
            <a:spLocks/>
          </p:cNvSpPr>
          <p:nvPr/>
        </p:nvSpPr>
        <p:spPr bwMode="auto">
          <a:xfrm rot="13449326">
            <a:off x="5715000" y="4724400"/>
            <a:ext cx="457200" cy="1981200"/>
          </a:xfrm>
          <a:prstGeom prst="leftBrace">
            <a:avLst>
              <a:gd name="adj1" fmla="val 3611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8" name="AutoShape 8"/>
          <p:cNvSpPr>
            <a:spLocks/>
          </p:cNvSpPr>
          <p:nvPr/>
        </p:nvSpPr>
        <p:spPr bwMode="auto">
          <a:xfrm rot="2612184">
            <a:off x="2133600" y="1676400"/>
            <a:ext cx="457200" cy="1682750"/>
          </a:xfrm>
          <a:prstGeom prst="leftBrace">
            <a:avLst>
              <a:gd name="adj1" fmla="val 3067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AutoShape 9"/>
          <p:cNvSpPr>
            <a:spLocks/>
          </p:cNvSpPr>
          <p:nvPr/>
        </p:nvSpPr>
        <p:spPr bwMode="auto">
          <a:xfrm rot="6360671">
            <a:off x="4895850" y="1327150"/>
            <a:ext cx="457200" cy="869950"/>
          </a:xfrm>
          <a:prstGeom prst="leftBrace">
            <a:avLst>
              <a:gd name="adj1" fmla="val 158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4953000" y="1066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MPA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6324600" y="1752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Ao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6781800" y="30480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LAu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6096000" y="57912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LV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838200" y="43434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RV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1524000" y="20574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76200"/>
            <a:ext cx="5589588" cy="3876675"/>
          </a:xfrm>
        </p:spPr>
      </p:pic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304800" y="4038600"/>
            <a:ext cx="86106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rebuchet MS" pitchFamily="34" charset="0"/>
              </a:rPr>
              <a:t>The abnormality identified by the white arrows indicates: (select all that apply)</a:t>
            </a:r>
          </a:p>
          <a:p>
            <a:r>
              <a:rPr lang="en-US">
                <a:latin typeface="Trebuchet MS" pitchFamily="34" charset="0"/>
              </a:rPr>
              <a:t>	a) The cat could have systemtic hypertension</a:t>
            </a:r>
          </a:p>
          <a:p>
            <a:r>
              <a:rPr lang="en-US">
                <a:latin typeface="Trebuchet MS" pitchFamily="34" charset="0"/>
              </a:rPr>
              <a:t>	b) The abnormality is likely secondary to improper patient positioning</a:t>
            </a:r>
          </a:p>
          <a:p>
            <a:r>
              <a:rPr lang="en-US">
                <a:latin typeface="Trebuchet MS" pitchFamily="34" charset="0"/>
              </a:rPr>
              <a:t>	c) The cat could die suddenly from the cardiac anomaly that caused this </a:t>
            </a:r>
          </a:p>
          <a:p>
            <a:r>
              <a:rPr lang="en-US">
                <a:latin typeface="Trebuchet MS" pitchFamily="34" charset="0"/>
              </a:rPr>
              <a:t>	     abnormality</a:t>
            </a:r>
          </a:p>
          <a:p>
            <a:r>
              <a:rPr lang="en-US">
                <a:latin typeface="Trebuchet MS" pitchFamily="34" charset="0"/>
              </a:rPr>
              <a:t>	d) The cat has HCM</a:t>
            </a:r>
          </a:p>
          <a:p>
            <a:r>
              <a:rPr lang="en-US">
                <a:latin typeface="Trebuchet MS" pitchFamily="34" charset="0"/>
              </a:rPr>
              <a:t>	e) The cat could be normal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81400" y="1905000"/>
            <a:ext cx="182563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10063" y="1479550"/>
            <a:ext cx="182562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946525" y="1719263"/>
            <a:ext cx="182563" cy="27463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492625" y="1227138"/>
            <a:ext cx="182563" cy="27463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610100" y="1066800"/>
            <a:ext cx="182563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8" name="TextBox 11"/>
          <p:cNvSpPr txBox="1">
            <a:spLocks noChangeArrowheads="1"/>
          </p:cNvSpPr>
          <p:nvPr/>
        </p:nvSpPr>
        <p:spPr bwMode="auto">
          <a:xfrm>
            <a:off x="457200" y="6411913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rebuchet MS" pitchFamily="34" charset="0"/>
              </a:rPr>
              <a:t>This abnormality is called:__________________________________________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76200"/>
            <a:ext cx="5589588" cy="3876675"/>
          </a:xfrm>
        </p:spPr>
      </p:pic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304800" y="4038600"/>
            <a:ext cx="86106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rebuchet MS" pitchFamily="34" charset="0"/>
              </a:rPr>
              <a:t>The abnormality identified by the white arrows indicates: (select all that apply)</a:t>
            </a:r>
          </a:p>
          <a:p>
            <a:r>
              <a:rPr lang="en-US">
                <a:latin typeface="Trebuchet MS" pitchFamily="34" charset="0"/>
              </a:rPr>
              <a:t>	</a:t>
            </a:r>
            <a:r>
              <a:rPr lang="en-US" b="1">
                <a:latin typeface="Trebuchet MS" pitchFamily="34" charset="0"/>
              </a:rPr>
              <a:t>a) The cat could have systemtic hypertension</a:t>
            </a:r>
          </a:p>
          <a:p>
            <a:r>
              <a:rPr lang="en-US">
                <a:latin typeface="Trebuchet MS" pitchFamily="34" charset="0"/>
              </a:rPr>
              <a:t>	b) The abnormality is likely secondary to improper patient positioning</a:t>
            </a:r>
          </a:p>
          <a:p>
            <a:r>
              <a:rPr lang="en-US">
                <a:latin typeface="Trebuchet MS" pitchFamily="34" charset="0"/>
              </a:rPr>
              <a:t>	c) The cat could die suddenly from the cardiac anomaly that caused this </a:t>
            </a:r>
          </a:p>
          <a:p>
            <a:r>
              <a:rPr lang="en-US">
                <a:latin typeface="Trebuchet MS" pitchFamily="34" charset="0"/>
              </a:rPr>
              <a:t>	     abnormality</a:t>
            </a:r>
          </a:p>
          <a:p>
            <a:r>
              <a:rPr lang="en-US">
                <a:latin typeface="Trebuchet MS" pitchFamily="34" charset="0"/>
              </a:rPr>
              <a:t>	d) The cat has HCM</a:t>
            </a:r>
          </a:p>
          <a:p>
            <a:r>
              <a:rPr lang="en-US">
                <a:latin typeface="Trebuchet MS" pitchFamily="34" charset="0"/>
              </a:rPr>
              <a:t>	</a:t>
            </a:r>
            <a:r>
              <a:rPr lang="en-US" b="1">
                <a:latin typeface="Trebuchet MS" pitchFamily="34" charset="0"/>
              </a:rPr>
              <a:t>e) The cat could be normal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81400" y="1905000"/>
            <a:ext cx="182563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10063" y="1479550"/>
            <a:ext cx="182562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946525" y="1719263"/>
            <a:ext cx="182563" cy="27463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492625" y="1227138"/>
            <a:ext cx="182563" cy="27463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610100" y="1066800"/>
            <a:ext cx="182563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2" name="TextBox 11"/>
          <p:cNvSpPr txBox="1">
            <a:spLocks noChangeArrowheads="1"/>
          </p:cNvSpPr>
          <p:nvPr/>
        </p:nvSpPr>
        <p:spPr bwMode="auto">
          <a:xfrm>
            <a:off x="457200" y="6411913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rebuchet MS" pitchFamily="34" charset="0"/>
              </a:rPr>
              <a:t>This abnormality is called:_wavy or redundant thoracic aorta_______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PS…</a:t>
            </a:r>
            <a:endParaRPr lang="en-US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When you search google for images of “redundant cat aorta”…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The connection is unclear…</a:t>
            </a:r>
          </a:p>
          <a:p>
            <a:endParaRPr lang="en-US" smtClean="0"/>
          </a:p>
        </p:txBody>
      </p:sp>
      <p:pic>
        <p:nvPicPr>
          <p:cNvPr id="1741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438400"/>
            <a:ext cx="28575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22225"/>
            <a:ext cx="6015038" cy="5295900"/>
          </a:xfrm>
        </p:spPr>
      </p:pic>
      <p:sp>
        <p:nvSpPr>
          <p:cNvPr id="18434" name="TextBox 4"/>
          <p:cNvSpPr txBox="1">
            <a:spLocks noChangeArrowheads="1"/>
          </p:cNvSpPr>
          <p:nvPr/>
        </p:nvSpPr>
        <p:spPr bwMode="auto">
          <a:xfrm>
            <a:off x="609600" y="5257800"/>
            <a:ext cx="76962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>
                <a:latin typeface="Trebuchet MS" pitchFamily="34" charset="0"/>
              </a:rPr>
              <a:t>Dogs with left-sided congestive heart failure typically develop pulmonary edema in which area first?</a:t>
            </a:r>
          </a:p>
        </p:txBody>
      </p:sp>
      <p:sp>
        <p:nvSpPr>
          <p:cNvPr id="6" name="Freeform 5"/>
          <p:cNvSpPr/>
          <p:nvPr/>
        </p:nvSpPr>
        <p:spPr>
          <a:xfrm>
            <a:off x="2466975" y="2917825"/>
            <a:ext cx="1509713" cy="1189038"/>
          </a:xfrm>
          <a:custGeom>
            <a:avLst/>
            <a:gdLst>
              <a:gd name="connsiteX0" fmla="*/ 420970 w 1509541"/>
              <a:gd name="connsiteY0" fmla="*/ 188686 h 1190172"/>
              <a:gd name="connsiteX1" fmla="*/ 420970 w 1509541"/>
              <a:gd name="connsiteY1" fmla="*/ 188686 h 1190172"/>
              <a:gd name="connsiteX2" fmla="*/ 304856 w 1509541"/>
              <a:gd name="connsiteY2" fmla="*/ 232229 h 1190172"/>
              <a:gd name="connsiteX3" fmla="*/ 203256 w 1509541"/>
              <a:gd name="connsiteY3" fmla="*/ 304800 h 1190172"/>
              <a:gd name="connsiteX4" fmla="*/ 145198 w 1509541"/>
              <a:gd name="connsiteY4" fmla="*/ 333829 h 1190172"/>
              <a:gd name="connsiteX5" fmla="*/ 101656 w 1509541"/>
              <a:gd name="connsiteY5" fmla="*/ 377372 h 1190172"/>
              <a:gd name="connsiteX6" fmla="*/ 72627 w 1509541"/>
              <a:gd name="connsiteY6" fmla="*/ 420915 h 1190172"/>
              <a:gd name="connsiteX7" fmla="*/ 29084 w 1509541"/>
              <a:gd name="connsiteY7" fmla="*/ 449943 h 1190172"/>
              <a:gd name="connsiteX8" fmla="*/ 56 w 1509541"/>
              <a:gd name="connsiteY8" fmla="*/ 508000 h 1190172"/>
              <a:gd name="connsiteX9" fmla="*/ 29084 w 1509541"/>
              <a:gd name="connsiteY9" fmla="*/ 798286 h 1190172"/>
              <a:gd name="connsiteX10" fmla="*/ 58113 w 1509541"/>
              <a:gd name="connsiteY10" fmla="*/ 972458 h 1190172"/>
              <a:gd name="connsiteX11" fmla="*/ 87141 w 1509541"/>
              <a:gd name="connsiteY11" fmla="*/ 1016000 h 1190172"/>
              <a:gd name="connsiteX12" fmla="*/ 130684 w 1509541"/>
              <a:gd name="connsiteY12" fmla="*/ 1059543 h 1190172"/>
              <a:gd name="connsiteX13" fmla="*/ 174227 w 1509541"/>
              <a:gd name="connsiteY13" fmla="*/ 1074058 h 1190172"/>
              <a:gd name="connsiteX14" fmla="*/ 493541 w 1509541"/>
              <a:gd name="connsiteY14" fmla="*/ 1117600 h 1190172"/>
              <a:gd name="connsiteX15" fmla="*/ 1320856 w 1509541"/>
              <a:gd name="connsiteY15" fmla="*/ 1190172 h 1190172"/>
              <a:gd name="connsiteX16" fmla="*/ 1495027 w 1509541"/>
              <a:gd name="connsiteY16" fmla="*/ 595086 h 1190172"/>
              <a:gd name="connsiteX17" fmla="*/ 1509541 w 1509541"/>
              <a:gd name="connsiteY17" fmla="*/ 0 h 1190172"/>
              <a:gd name="connsiteX18" fmla="*/ 362913 w 1509541"/>
              <a:gd name="connsiteY18" fmla="*/ 203200 h 1190172"/>
              <a:gd name="connsiteX19" fmla="*/ 769313 w 1509541"/>
              <a:gd name="connsiteY19" fmla="*/ 145143 h 1190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09541" h="1190172">
                <a:moveTo>
                  <a:pt x="420970" y="188686"/>
                </a:moveTo>
                <a:lnTo>
                  <a:pt x="420970" y="188686"/>
                </a:lnTo>
                <a:cubicBezTo>
                  <a:pt x="382265" y="203200"/>
                  <a:pt x="342487" y="215124"/>
                  <a:pt x="304856" y="232229"/>
                </a:cubicBezTo>
                <a:cubicBezTo>
                  <a:pt x="282344" y="242462"/>
                  <a:pt x="218193" y="295465"/>
                  <a:pt x="203256" y="304800"/>
                </a:cubicBezTo>
                <a:cubicBezTo>
                  <a:pt x="184908" y="316267"/>
                  <a:pt x="164551" y="324153"/>
                  <a:pt x="145198" y="333829"/>
                </a:cubicBezTo>
                <a:cubicBezTo>
                  <a:pt x="130684" y="348343"/>
                  <a:pt x="114796" y="361603"/>
                  <a:pt x="101656" y="377372"/>
                </a:cubicBezTo>
                <a:cubicBezTo>
                  <a:pt x="90489" y="390773"/>
                  <a:pt x="84962" y="408580"/>
                  <a:pt x="72627" y="420915"/>
                </a:cubicBezTo>
                <a:cubicBezTo>
                  <a:pt x="60292" y="433250"/>
                  <a:pt x="43598" y="440267"/>
                  <a:pt x="29084" y="449943"/>
                </a:cubicBezTo>
                <a:cubicBezTo>
                  <a:pt x="-2628" y="497511"/>
                  <a:pt x="56" y="476042"/>
                  <a:pt x="56" y="508000"/>
                </a:cubicBezTo>
                <a:lnTo>
                  <a:pt x="29084" y="798286"/>
                </a:lnTo>
                <a:cubicBezTo>
                  <a:pt x="33684" y="839685"/>
                  <a:pt x="33795" y="923823"/>
                  <a:pt x="58113" y="972458"/>
                </a:cubicBezTo>
                <a:cubicBezTo>
                  <a:pt x="65914" y="988060"/>
                  <a:pt x="75974" y="1002599"/>
                  <a:pt x="87141" y="1016000"/>
                </a:cubicBezTo>
                <a:cubicBezTo>
                  <a:pt x="100282" y="1031769"/>
                  <a:pt x="113605" y="1048157"/>
                  <a:pt x="130684" y="1059543"/>
                </a:cubicBezTo>
                <a:cubicBezTo>
                  <a:pt x="143414" y="1068030"/>
                  <a:pt x="174227" y="1074058"/>
                  <a:pt x="174227" y="1074058"/>
                </a:cubicBezTo>
                <a:lnTo>
                  <a:pt x="493541" y="1117600"/>
                </a:lnTo>
                <a:lnTo>
                  <a:pt x="1320856" y="1190172"/>
                </a:lnTo>
                <a:lnTo>
                  <a:pt x="1495027" y="595086"/>
                </a:lnTo>
                <a:lnTo>
                  <a:pt x="1509541" y="0"/>
                </a:lnTo>
                <a:lnTo>
                  <a:pt x="362913" y="203200"/>
                </a:lnTo>
                <a:lnTo>
                  <a:pt x="769313" y="14514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3048000" y="3657600"/>
            <a:ext cx="346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1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8" name="Freeform 7"/>
          <p:cNvSpPr/>
          <p:nvPr/>
        </p:nvSpPr>
        <p:spPr>
          <a:xfrm>
            <a:off x="4862513" y="1755775"/>
            <a:ext cx="1784350" cy="928688"/>
          </a:xfrm>
          <a:custGeom>
            <a:avLst/>
            <a:gdLst>
              <a:gd name="connsiteX0" fmla="*/ 0 w 1785257"/>
              <a:gd name="connsiteY0" fmla="*/ 87085 h 928914"/>
              <a:gd name="connsiteX1" fmla="*/ 14514 w 1785257"/>
              <a:gd name="connsiteY1" fmla="*/ 928914 h 928914"/>
              <a:gd name="connsiteX2" fmla="*/ 1161143 w 1785257"/>
              <a:gd name="connsiteY2" fmla="*/ 856342 h 928914"/>
              <a:gd name="connsiteX3" fmla="*/ 1785257 w 1785257"/>
              <a:gd name="connsiteY3" fmla="*/ 0 h 928914"/>
              <a:gd name="connsiteX4" fmla="*/ 0 w 1785257"/>
              <a:gd name="connsiteY4" fmla="*/ 87085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257" h="928914">
                <a:moveTo>
                  <a:pt x="0" y="87085"/>
                </a:moveTo>
                <a:lnTo>
                  <a:pt x="14514" y="928914"/>
                </a:lnTo>
                <a:lnTo>
                  <a:pt x="1161143" y="856342"/>
                </a:lnTo>
                <a:lnTo>
                  <a:pt x="1785257" y="0"/>
                </a:lnTo>
                <a:lnTo>
                  <a:pt x="0" y="87085"/>
                </a:lnTo>
                <a:close/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5408613" y="1989138"/>
            <a:ext cx="346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92D050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3222625" y="1981200"/>
            <a:ext cx="2187575" cy="1436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40" name="TextBox 11"/>
          <p:cNvSpPr txBox="1">
            <a:spLocks noChangeArrowheads="1"/>
          </p:cNvSpPr>
          <p:nvPr/>
        </p:nvSpPr>
        <p:spPr bwMode="auto">
          <a:xfrm>
            <a:off x="4143375" y="2468563"/>
            <a:ext cx="346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13" name="Freeform 12"/>
          <p:cNvSpPr/>
          <p:nvPr/>
        </p:nvSpPr>
        <p:spPr>
          <a:xfrm>
            <a:off x="4151313" y="3019425"/>
            <a:ext cx="1349375" cy="1509713"/>
          </a:xfrm>
          <a:custGeom>
            <a:avLst/>
            <a:gdLst>
              <a:gd name="connsiteX0" fmla="*/ 0 w 1349828"/>
              <a:gd name="connsiteY0" fmla="*/ 101600 h 1509486"/>
              <a:gd name="connsiteX1" fmla="*/ 0 w 1349828"/>
              <a:gd name="connsiteY1" fmla="*/ 101600 h 1509486"/>
              <a:gd name="connsiteX2" fmla="*/ 14514 w 1349828"/>
              <a:gd name="connsiteY2" fmla="*/ 609600 h 1509486"/>
              <a:gd name="connsiteX3" fmla="*/ 43543 w 1349828"/>
              <a:gd name="connsiteY3" fmla="*/ 957943 h 1509486"/>
              <a:gd name="connsiteX4" fmla="*/ 58057 w 1349828"/>
              <a:gd name="connsiteY4" fmla="*/ 1001486 h 1509486"/>
              <a:gd name="connsiteX5" fmla="*/ 43543 w 1349828"/>
              <a:gd name="connsiteY5" fmla="*/ 1248229 h 1509486"/>
              <a:gd name="connsiteX6" fmla="*/ 58057 w 1349828"/>
              <a:gd name="connsiteY6" fmla="*/ 1291772 h 1509486"/>
              <a:gd name="connsiteX7" fmla="*/ 101600 w 1349828"/>
              <a:gd name="connsiteY7" fmla="*/ 1320800 h 1509486"/>
              <a:gd name="connsiteX8" fmla="*/ 174171 w 1349828"/>
              <a:gd name="connsiteY8" fmla="*/ 1378858 h 1509486"/>
              <a:gd name="connsiteX9" fmla="*/ 290285 w 1349828"/>
              <a:gd name="connsiteY9" fmla="*/ 1436915 h 1509486"/>
              <a:gd name="connsiteX10" fmla="*/ 333828 w 1349828"/>
              <a:gd name="connsiteY10" fmla="*/ 1480458 h 1509486"/>
              <a:gd name="connsiteX11" fmla="*/ 377371 w 1349828"/>
              <a:gd name="connsiteY11" fmla="*/ 1494972 h 1509486"/>
              <a:gd name="connsiteX12" fmla="*/ 798285 w 1349828"/>
              <a:gd name="connsiteY12" fmla="*/ 1509486 h 1509486"/>
              <a:gd name="connsiteX13" fmla="*/ 1088571 w 1349828"/>
              <a:gd name="connsiteY13" fmla="*/ 1480458 h 1509486"/>
              <a:gd name="connsiteX14" fmla="*/ 1175657 w 1349828"/>
              <a:gd name="connsiteY14" fmla="*/ 1451429 h 1509486"/>
              <a:gd name="connsiteX15" fmla="*/ 1219200 w 1349828"/>
              <a:gd name="connsiteY15" fmla="*/ 1436915 h 1509486"/>
              <a:gd name="connsiteX16" fmla="*/ 1306285 w 1349828"/>
              <a:gd name="connsiteY16" fmla="*/ 1393372 h 1509486"/>
              <a:gd name="connsiteX17" fmla="*/ 1349828 w 1349828"/>
              <a:gd name="connsiteY17" fmla="*/ 1364343 h 1509486"/>
              <a:gd name="connsiteX18" fmla="*/ 1335314 w 1349828"/>
              <a:gd name="connsiteY18" fmla="*/ 638629 h 1509486"/>
              <a:gd name="connsiteX19" fmla="*/ 1277257 w 1349828"/>
              <a:gd name="connsiteY19" fmla="*/ 551543 h 1509486"/>
              <a:gd name="connsiteX20" fmla="*/ 1219200 w 1349828"/>
              <a:gd name="connsiteY20" fmla="*/ 464458 h 1509486"/>
              <a:gd name="connsiteX21" fmla="*/ 1146628 w 1349828"/>
              <a:gd name="connsiteY21" fmla="*/ 391886 h 1509486"/>
              <a:gd name="connsiteX22" fmla="*/ 986971 w 1349828"/>
              <a:gd name="connsiteY22" fmla="*/ 362858 h 1509486"/>
              <a:gd name="connsiteX23" fmla="*/ 899885 w 1349828"/>
              <a:gd name="connsiteY23" fmla="*/ 319315 h 1509486"/>
              <a:gd name="connsiteX24" fmla="*/ 827314 w 1349828"/>
              <a:gd name="connsiteY24" fmla="*/ 246743 h 1509486"/>
              <a:gd name="connsiteX25" fmla="*/ 812800 w 1349828"/>
              <a:gd name="connsiteY25" fmla="*/ 203200 h 1509486"/>
              <a:gd name="connsiteX26" fmla="*/ 769257 w 1349828"/>
              <a:gd name="connsiteY26" fmla="*/ 188686 h 1509486"/>
              <a:gd name="connsiteX27" fmla="*/ 725714 w 1349828"/>
              <a:gd name="connsiteY27" fmla="*/ 159658 h 1509486"/>
              <a:gd name="connsiteX28" fmla="*/ 667657 w 1349828"/>
              <a:gd name="connsiteY28" fmla="*/ 130629 h 1509486"/>
              <a:gd name="connsiteX29" fmla="*/ 624114 w 1349828"/>
              <a:gd name="connsiteY29" fmla="*/ 101600 h 1509486"/>
              <a:gd name="connsiteX30" fmla="*/ 566057 w 1349828"/>
              <a:gd name="connsiteY30" fmla="*/ 87086 h 1509486"/>
              <a:gd name="connsiteX31" fmla="*/ 478971 w 1349828"/>
              <a:gd name="connsiteY31" fmla="*/ 43543 h 1509486"/>
              <a:gd name="connsiteX32" fmla="*/ 435428 w 1349828"/>
              <a:gd name="connsiteY32" fmla="*/ 14515 h 1509486"/>
              <a:gd name="connsiteX33" fmla="*/ 362857 w 1349828"/>
              <a:gd name="connsiteY33" fmla="*/ 0 h 1509486"/>
              <a:gd name="connsiteX34" fmla="*/ 188685 w 1349828"/>
              <a:gd name="connsiteY34" fmla="*/ 14515 h 1509486"/>
              <a:gd name="connsiteX35" fmla="*/ 87085 w 1349828"/>
              <a:gd name="connsiteY35" fmla="*/ 58058 h 1509486"/>
              <a:gd name="connsiteX36" fmla="*/ 0 w 1349828"/>
              <a:gd name="connsiteY36" fmla="*/ 101600 h 150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349828" h="1509486">
                <a:moveTo>
                  <a:pt x="0" y="101600"/>
                </a:moveTo>
                <a:lnTo>
                  <a:pt x="0" y="101600"/>
                </a:lnTo>
                <a:cubicBezTo>
                  <a:pt x="4838" y="270933"/>
                  <a:pt x="8003" y="440323"/>
                  <a:pt x="14514" y="609600"/>
                </a:cubicBezTo>
                <a:cubicBezTo>
                  <a:pt x="17955" y="699065"/>
                  <a:pt x="22808" y="854268"/>
                  <a:pt x="43543" y="957943"/>
                </a:cubicBezTo>
                <a:cubicBezTo>
                  <a:pt x="46544" y="972945"/>
                  <a:pt x="53219" y="986972"/>
                  <a:pt x="58057" y="1001486"/>
                </a:cubicBezTo>
                <a:cubicBezTo>
                  <a:pt x="53219" y="1083734"/>
                  <a:pt x="43543" y="1165839"/>
                  <a:pt x="43543" y="1248229"/>
                </a:cubicBezTo>
                <a:cubicBezTo>
                  <a:pt x="43543" y="1263528"/>
                  <a:pt x="48500" y="1279825"/>
                  <a:pt x="58057" y="1291772"/>
                </a:cubicBezTo>
                <a:cubicBezTo>
                  <a:pt x="68954" y="1305393"/>
                  <a:pt x="87086" y="1311124"/>
                  <a:pt x="101600" y="1320800"/>
                </a:cubicBezTo>
                <a:cubicBezTo>
                  <a:pt x="156680" y="1403422"/>
                  <a:pt x="98673" y="1335716"/>
                  <a:pt x="174171" y="1378858"/>
                </a:cubicBezTo>
                <a:cubicBezTo>
                  <a:pt x="289305" y="1444649"/>
                  <a:pt x="174852" y="1408055"/>
                  <a:pt x="290285" y="1436915"/>
                </a:cubicBezTo>
                <a:cubicBezTo>
                  <a:pt x="304799" y="1451429"/>
                  <a:pt x="316749" y="1469072"/>
                  <a:pt x="333828" y="1480458"/>
                </a:cubicBezTo>
                <a:cubicBezTo>
                  <a:pt x="346558" y="1488945"/>
                  <a:pt x="362101" y="1494018"/>
                  <a:pt x="377371" y="1494972"/>
                </a:cubicBezTo>
                <a:cubicBezTo>
                  <a:pt x="517486" y="1503729"/>
                  <a:pt x="657980" y="1504648"/>
                  <a:pt x="798285" y="1509486"/>
                </a:cubicBezTo>
                <a:cubicBezTo>
                  <a:pt x="941297" y="1500548"/>
                  <a:pt x="983335" y="1512029"/>
                  <a:pt x="1088571" y="1480458"/>
                </a:cubicBezTo>
                <a:cubicBezTo>
                  <a:pt x="1117879" y="1471665"/>
                  <a:pt x="1146628" y="1461105"/>
                  <a:pt x="1175657" y="1451429"/>
                </a:cubicBezTo>
                <a:lnTo>
                  <a:pt x="1219200" y="1436915"/>
                </a:lnTo>
                <a:cubicBezTo>
                  <a:pt x="1343990" y="1353721"/>
                  <a:pt x="1186102" y="1453464"/>
                  <a:pt x="1306285" y="1393372"/>
                </a:cubicBezTo>
                <a:cubicBezTo>
                  <a:pt x="1321887" y="1385571"/>
                  <a:pt x="1335314" y="1374019"/>
                  <a:pt x="1349828" y="1364343"/>
                </a:cubicBezTo>
                <a:cubicBezTo>
                  <a:pt x="1344990" y="1122438"/>
                  <a:pt x="1344269" y="880416"/>
                  <a:pt x="1335314" y="638629"/>
                </a:cubicBezTo>
                <a:cubicBezTo>
                  <a:pt x="1332941" y="574563"/>
                  <a:pt x="1323081" y="582092"/>
                  <a:pt x="1277257" y="551543"/>
                </a:cubicBezTo>
                <a:cubicBezTo>
                  <a:pt x="1251750" y="475021"/>
                  <a:pt x="1279601" y="536939"/>
                  <a:pt x="1219200" y="464458"/>
                </a:cubicBezTo>
                <a:cubicBezTo>
                  <a:pt x="1183362" y="421453"/>
                  <a:pt x="1201818" y="415539"/>
                  <a:pt x="1146628" y="391886"/>
                </a:cubicBezTo>
                <a:cubicBezTo>
                  <a:pt x="1112412" y="377222"/>
                  <a:pt x="1010513" y="366221"/>
                  <a:pt x="986971" y="362858"/>
                </a:cubicBezTo>
                <a:cubicBezTo>
                  <a:pt x="951559" y="351053"/>
                  <a:pt x="928020" y="347450"/>
                  <a:pt x="899885" y="319315"/>
                </a:cubicBezTo>
                <a:cubicBezTo>
                  <a:pt x="803119" y="222549"/>
                  <a:pt x="943433" y="324157"/>
                  <a:pt x="827314" y="246743"/>
                </a:cubicBezTo>
                <a:cubicBezTo>
                  <a:pt x="822476" y="232229"/>
                  <a:pt x="823618" y="214018"/>
                  <a:pt x="812800" y="203200"/>
                </a:cubicBezTo>
                <a:cubicBezTo>
                  <a:pt x="801982" y="192382"/>
                  <a:pt x="782941" y="195528"/>
                  <a:pt x="769257" y="188686"/>
                </a:cubicBezTo>
                <a:cubicBezTo>
                  <a:pt x="753655" y="180885"/>
                  <a:pt x="740860" y="168313"/>
                  <a:pt x="725714" y="159658"/>
                </a:cubicBezTo>
                <a:cubicBezTo>
                  <a:pt x="706928" y="148923"/>
                  <a:pt x="686443" y="141364"/>
                  <a:pt x="667657" y="130629"/>
                </a:cubicBezTo>
                <a:cubicBezTo>
                  <a:pt x="652511" y="121974"/>
                  <a:pt x="640148" y="108472"/>
                  <a:pt x="624114" y="101600"/>
                </a:cubicBezTo>
                <a:cubicBezTo>
                  <a:pt x="605779" y="93742"/>
                  <a:pt x="585409" y="91924"/>
                  <a:pt x="566057" y="87086"/>
                </a:cubicBezTo>
                <a:cubicBezTo>
                  <a:pt x="441270" y="3896"/>
                  <a:pt x="599154" y="103635"/>
                  <a:pt x="478971" y="43543"/>
                </a:cubicBezTo>
                <a:cubicBezTo>
                  <a:pt x="463369" y="35742"/>
                  <a:pt x="451761" y="20640"/>
                  <a:pt x="435428" y="14515"/>
                </a:cubicBezTo>
                <a:cubicBezTo>
                  <a:pt x="412329" y="5853"/>
                  <a:pt x="387047" y="4838"/>
                  <a:pt x="362857" y="0"/>
                </a:cubicBezTo>
                <a:cubicBezTo>
                  <a:pt x="304800" y="4838"/>
                  <a:pt x="246433" y="6815"/>
                  <a:pt x="188685" y="14515"/>
                </a:cubicBezTo>
                <a:cubicBezTo>
                  <a:pt x="55999" y="32207"/>
                  <a:pt x="255870" y="27369"/>
                  <a:pt x="87085" y="58058"/>
                </a:cubicBezTo>
                <a:cubicBezTo>
                  <a:pt x="53765" y="64116"/>
                  <a:pt x="14514" y="94343"/>
                  <a:pt x="0" y="101600"/>
                </a:cubicBez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42" name="TextBox 13"/>
          <p:cNvSpPr txBox="1">
            <a:spLocks noChangeArrowheads="1"/>
          </p:cNvSpPr>
          <p:nvPr/>
        </p:nvSpPr>
        <p:spPr bwMode="auto">
          <a:xfrm>
            <a:off x="4579938" y="3810000"/>
            <a:ext cx="346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00"/>
                </a:solidFill>
                <a:latin typeface="Trebuchet MS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22225"/>
            <a:ext cx="6015038" cy="5295900"/>
          </a:xfrm>
        </p:spPr>
      </p:pic>
      <p:sp>
        <p:nvSpPr>
          <p:cNvPr id="19458" name="TextBox 4"/>
          <p:cNvSpPr txBox="1">
            <a:spLocks noChangeArrowheads="1"/>
          </p:cNvSpPr>
          <p:nvPr/>
        </p:nvSpPr>
        <p:spPr bwMode="auto">
          <a:xfrm>
            <a:off x="609600" y="5257800"/>
            <a:ext cx="76962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>
                <a:latin typeface="Trebuchet MS" pitchFamily="34" charset="0"/>
              </a:rPr>
              <a:t>Dogs with left-sided congestive heart failure typically develop pulmonary edema in which area first?</a:t>
            </a:r>
          </a:p>
          <a:p>
            <a:endParaRPr lang="en-US" sz="2200">
              <a:latin typeface="Trebuchet MS" pitchFamily="34" charset="0"/>
            </a:endParaRPr>
          </a:p>
          <a:p>
            <a:pPr algn="ctr"/>
            <a:r>
              <a:rPr lang="en-US" sz="2200" b="1">
                <a:latin typeface="Trebuchet MS" pitchFamily="34" charset="0"/>
              </a:rPr>
              <a:t>#3 - Perihilar</a:t>
            </a:r>
          </a:p>
        </p:txBody>
      </p:sp>
      <p:sp>
        <p:nvSpPr>
          <p:cNvPr id="6" name="Freeform 5"/>
          <p:cNvSpPr/>
          <p:nvPr/>
        </p:nvSpPr>
        <p:spPr>
          <a:xfrm>
            <a:off x="2466975" y="2917825"/>
            <a:ext cx="1509713" cy="1189038"/>
          </a:xfrm>
          <a:custGeom>
            <a:avLst/>
            <a:gdLst>
              <a:gd name="connsiteX0" fmla="*/ 420970 w 1509541"/>
              <a:gd name="connsiteY0" fmla="*/ 188686 h 1190172"/>
              <a:gd name="connsiteX1" fmla="*/ 420970 w 1509541"/>
              <a:gd name="connsiteY1" fmla="*/ 188686 h 1190172"/>
              <a:gd name="connsiteX2" fmla="*/ 304856 w 1509541"/>
              <a:gd name="connsiteY2" fmla="*/ 232229 h 1190172"/>
              <a:gd name="connsiteX3" fmla="*/ 203256 w 1509541"/>
              <a:gd name="connsiteY3" fmla="*/ 304800 h 1190172"/>
              <a:gd name="connsiteX4" fmla="*/ 145198 w 1509541"/>
              <a:gd name="connsiteY4" fmla="*/ 333829 h 1190172"/>
              <a:gd name="connsiteX5" fmla="*/ 101656 w 1509541"/>
              <a:gd name="connsiteY5" fmla="*/ 377372 h 1190172"/>
              <a:gd name="connsiteX6" fmla="*/ 72627 w 1509541"/>
              <a:gd name="connsiteY6" fmla="*/ 420915 h 1190172"/>
              <a:gd name="connsiteX7" fmla="*/ 29084 w 1509541"/>
              <a:gd name="connsiteY7" fmla="*/ 449943 h 1190172"/>
              <a:gd name="connsiteX8" fmla="*/ 56 w 1509541"/>
              <a:gd name="connsiteY8" fmla="*/ 508000 h 1190172"/>
              <a:gd name="connsiteX9" fmla="*/ 29084 w 1509541"/>
              <a:gd name="connsiteY9" fmla="*/ 798286 h 1190172"/>
              <a:gd name="connsiteX10" fmla="*/ 58113 w 1509541"/>
              <a:gd name="connsiteY10" fmla="*/ 972458 h 1190172"/>
              <a:gd name="connsiteX11" fmla="*/ 87141 w 1509541"/>
              <a:gd name="connsiteY11" fmla="*/ 1016000 h 1190172"/>
              <a:gd name="connsiteX12" fmla="*/ 130684 w 1509541"/>
              <a:gd name="connsiteY12" fmla="*/ 1059543 h 1190172"/>
              <a:gd name="connsiteX13" fmla="*/ 174227 w 1509541"/>
              <a:gd name="connsiteY13" fmla="*/ 1074058 h 1190172"/>
              <a:gd name="connsiteX14" fmla="*/ 493541 w 1509541"/>
              <a:gd name="connsiteY14" fmla="*/ 1117600 h 1190172"/>
              <a:gd name="connsiteX15" fmla="*/ 1320856 w 1509541"/>
              <a:gd name="connsiteY15" fmla="*/ 1190172 h 1190172"/>
              <a:gd name="connsiteX16" fmla="*/ 1495027 w 1509541"/>
              <a:gd name="connsiteY16" fmla="*/ 595086 h 1190172"/>
              <a:gd name="connsiteX17" fmla="*/ 1509541 w 1509541"/>
              <a:gd name="connsiteY17" fmla="*/ 0 h 1190172"/>
              <a:gd name="connsiteX18" fmla="*/ 362913 w 1509541"/>
              <a:gd name="connsiteY18" fmla="*/ 203200 h 1190172"/>
              <a:gd name="connsiteX19" fmla="*/ 769313 w 1509541"/>
              <a:gd name="connsiteY19" fmla="*/ 145143 h 1190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09541" h="1190172">
                <a:moveTo>
                  <a:pt x="420970" y="188686"/>
                </a:moveTo>
                <a:lnTo>
                  <a:pt x="420970" y="188686"/>
                </a:lnTo>
                <a:cubicBezTo>
                  <a:pt x="382265" y="203200"/>
                  <a:pt x="342487" y="215124"/>
                  <a:pt x="304856" y="232229"/>
                </a:cubicBezTo>
                <a:cubicBezTo>
                  <a:pt x="282344" y="242462"/>
                  <a:pt x="218193" y="295465"/>
                  <a:pt x="203256" y="304800"/>
                </a:cubicBezTo>
                <a:cubicBezTo>
                  <a:pt x="184908" y="316267"/>
                  <a:pt x="164551" y="324153"/>
                  <a:pt x="145198" y="333829"/>
                </a:cubicBezTo>
                <a:cubicBezTo>
                  <a:pt x="130684" y="348343"/>
                  <a:pt x="114796" y="361603"/>
                  <a:pt x="101656" y="377372"/>
                </a:cubicBezTo>
                <a:cubicBezTo>
                  <a:pt x="90489" y="390773"/>
                  <a:pt x="84962" y="408580"/>
                  <a:pt x="72627" y="420915"/>
                </a:cubicBezTo>
                <a:cubicBezTo>
                  <a:pt x="60292" y="433250"/>
                  <a:pt x="43598" y="440267"/>
                  <a:pt x="29084" y="449943"/>
                </a:cubicBezTo>
                <a:cubicBezTo>
                  <a:pt x="-2628" y="497511"/>
                  <a:pt x="56" y="476042"/>
                  <a:pt x="56" y="508000"/>
                </a:cubicBezTo>
                <a:lnTo>
                  <a:pt x="29084" y="798286"/>
                </a:lnTo>
                <a:cubicBezTo>
                  <a:pt x="33684" y="839685"/>
                  <a:pt x="33795" y="923823"/>
                  <a:pt x="58113" y="972458"/>
                </a:cubicBezTo>
                <a:cubicBezTo>
                  <a:pt x="65914" y="988060"/>
                  <a:pt x="75974" y="1002599"/>
                  <a:pt x="87141" y="1016000"/>
                </a:cubicBezTo>
                <a:cubicBezTo>
                  <a:pt x="100282" y="1031769"/>
                  <a:pt x="113605" y="1048157"/>
                  <a:pt x="130684" y="1059543"/>
                </a:cubicBezTo>
                <a:cubicBezTo>
                  <a:pt x="143414" y="1068030"/>
                  <a:pt x="174227" y="1074058"/>
                  <a:pt x="174227" y="1074058"/>
                </a:cubicBezTo>
                <a:lnTo>
                  <a:pt x="493541" y="1117600"/>
                </a:lnTo>
                <a:lnTo>
                  <a:pt x="1320856" y="1190172"/>
                </a:lnTo>
                <a:lnTo>
                  <a:pt x="1495027" y="595086"/>
                </a:lnTo>
                <a:lnTo>
                  <a:pt x="1509541" y="0"/>
                </a:lnTo>
                <a:lnTo>
                  <a:pt x="362913" y="203200"/>
                </a:lnTo>
                <a:lnTo>
                  <a:pt x="769313" y="14514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0" name="TextBox 6"/>
          <p:cNvSpPr txBox="1">
            <a:spLocks noChangeArrowheads="1"/>
          </p:cNvSpPr>
          <p:nvPr/>
        </p:nvSpPr>
        <p:spPr bwMode="auto">
          <a:xfrm>
            <a:off x="3048000" y="3657600"/>
            <a:ext cx="346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1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8" name="Freeform 7"/>
          <p:cNvSpPr/>
          <p:nvPr/>
        </p:nvSpPr>
        <p:spPr>
          <a:xfrm>
            <a:off x="4862513" y="1755775"/>
            <a:ext cx="1784350" cy="928688"/>
          </a:xfrm>
          <a:custGeom>
            <a:avLst/>
            <a:gdLst>
              <a:gd name="connsiteX0" fmla="*/ 0 w 1785257"/>
              <a:gd name="connsiteY0" fmla="*/ 87085 h 928914"/>
              <a:gd name="connsiteX1" fmla="*/ 14514 w 1785257"/>
              <a:gd name="connsiteY1" fmla="*/ 928914 h 928914"/>
              <a:gd name="connsiteX2" fmla="*/ 1161143 w 1785257"/>
              <a:gd name="connsiteY2" fmla="*/ 856342 h 928914"/>
              <a:gd name="connsiteX3" fmla="*/ 1785257 w 1785257"/>
              <a:gd name="connsiteY3" fmla="*/ 0 h 928914"/>
              <a:gd name="connsiteX4" fmla="*/ 0 w 1785257"/>
              <a:gd name="connsiteY4" fmla="*/ 87085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257" h="928914">
                <a:moveTo>
                  <a:pt x="0" y="87085"/>
                </a:moveTo>
                <a:lnTo>
                  <a:pt x="14514" y="928914"/>
                </a:lnTo>
                <a:lnTo>
                  <a:pt x="1161143" y="856342"/>
                </a:lnTo>
                <a:lnTo>
                  <a:pt x="1785257" y="0"/>
                </a:lnTo>
                <a:lnTo>
                  <a:pt x="0" y="87085"/>
                </a:lnTo>
                <a:close/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5408613" y="1989138"/>
            <a:ext cx="346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92D050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3222625" y="1981200"/>
            <a:ext cx="2187575" cy="1436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4" name="TextBox 11"/>
          <p:cNvSpPr txBox="1">
            <a:spLocks noChangeArrowheads="1"/>
          </p:cNvSpPr>
          <p:nvPr/>
        </p:nvSpPr>
        <p:spPr bwMode="auto">
          <a:xfrm>
            <a:off x="4143375" y="2468563"/>
            <a:ext cx="346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13" name="Freeform 12"/>
          <p:cNvSpPr/>
          <p:nvPr/>
        </p:nvSpPr>
        <p:spPr>
          <a:xfrm>
            <a:off x="4151313" y="3019425"/>
            <a:ext cx="1349375" cy="1509713"/>
          </a:xfrm>
          <a:custGeom>
            <a:avLst/>
            <a:gdLst>
              <a:gd name="connsiteX0" fmla="*/ 0 w 1349828"/>
              <a:gd name="connsiteY0" fmla="*/ 101600 h 1509486"/>
              <a:gd name="connsiteX1" fmla="*/ 0 w 1349828"/>
              <a:gd name="connsiteY1" fmla="*/ 101600 h 1509486"/>
              <a:gd name="connsiteX2" fmla="*/ 14514 w 1349828"/>
              <a:gd name="connsiteY2" fmla="*/ 609600 h 1509486"/>
              <a:gd name="connsiteX3" fmla="*/ 43543 w 1349828"/>
              <a:gd name="connsiteY3" fmla="*/ 957943 h 1509486"/>
              <a:gd name="connsiteX4" fmla="*/ 58057 w 1349828"/>
              <a:gd name="connsiteY4" fmla="*/ 1001486 h 1509486"/>
              <a:gd name="connsiteX5" fmla="*/ 43543 w 1349828"/>
              <a:gd name="connsiteY5" fmla="*/ 1248229 h 1509486"/>
              <a:gd name="connsiteX6" fmla="*/ 58057 w 1349828"/>
              <a:gd name="connsiteY6" fmla="*/ 1291772 h 1509486"/>
              <a:gd name="connsiteX7" fmla="*/ 101600 w 1349828"/>
              <a:gd name="connsiteY7" fmla="*/ 1320800 h 1509486"/>
              <a:gd name="connsiteX8" fmla="*/ 174171 w 1349828"/>
              <a:gd name="connsiteY8" fmla="*/ 1378858 h 1509486"/>
              <a:gd name="connsiteX9" fmla="*/ 290285 w 1349828"/>
              <a:gd name="connsiteY9" fmla="*/ 1436915 h 1509486"/>
              <a:gd name="connsiteX10" fmla="*/ 333828 w 1349828"/>
              <a:gd name="connsiteY10" fmla="*/ 1480458 h 1509486"/>
              <a:gd name="connsiteX11" fmla="*/ 377371 w 1349828"/>
              <a:gd name="connsiteY11" fmla="*/ 1494972 h 1509486"/>
              <a:gd name="connsiteX12" fmla="*/ 798285 w 1349828"/>
              <a:gd name="connsiteY12" fmla="*/ 1509486 h 1509486"/>
              <a:gd name="connsiteX13" fmla="*/ 1088571 w 1349828"/>
              <a:gd name="connsiteY13" fmla="*/ 1480458 h 1509486"/>
              <a:gd name="connsiteX14" fmla="*/ 1175657 w 1349828"/>
              <a:gd name="connsiteY14" fmla="*/ 1451429 h 1509486"/>
              <a:gd name="connsiteX15" fmla="*/ 1219200 w 1349828"/>
              <a:gd name="connsiteY15" fmla="*/ 1436915 h 1509486"/>
              <a:gd name="connsiteX16" fmla="*/ 1306285 w 1349828"/>
              <a:gd name="connsiteY16" fmla="*/ 1393372 h 1509486"/>
              <a:gd name="connsiteX17" fmla="*/ 1349828 w 1349828"/>
              <a:gd name="connsiteY17" fmla="*/ 1364343 h 1509486"/>
              <a:gd name="connsiteX18" fmla="*/ 1335314 w 1349828"/>
              <a:gd name="connsiteY18" fmla="*/ 638629 h 1509486"/>
              <a:gd name="connsiteX19" fmla="*/ 1277257 w 1349828"/>
              <a:gd name="connsiteY19" fmla="*/ 551543 h 1509486"/>
              <a:gd name="connsiteX20" fmla="*/ 1219200 w 1349828"/>
              <a:gd name="connsiteY20" fmla="*/ 464458 h 1509486"/>
              <a:gd name="connsiteX21" fmla="*/ 1146628 w 1349828"/>
              <a:gd name="connsiteY21" fmla="*/ 391886 h 1509486"/>
              <a:gd name="connsiteX22" fmla="*/ 986971 w 1349828"/>
              <a:gd name="connsiteY22" fmla="*/ 362858 h 1509486"/>
              <a:gd name="connsiteX23" fmla="*/ 899885 w 1349828"/>
              <a:gd name="connsiteY23" fmla="*/ 319315 h 1509486"/>
              <a:gd name="connsiteX24" fmla="*/ 827314 w 1349828"/>
              <a:gd name="connsiteY24" fmla="*/ 246743 h 1509486"/>
              <a:gd name="connsiteX25" fmla="*/ 812800 w 1349828"/>
              <a:gd name="connsiteY25" fmla="*/ 203200 h 1509486"/>
              <a:gd name="connsiteX26" fmla="*/ 769257 w 1349828"/>
              <a:gd name="connsiteY26" fmla="*/ 188686 h 1509486"/>
              <a:gd name="connsiteX27" fmla="*/ 725714 w 1349828"/>
              <a:gd name="connsiteY27" fmla="*/ 159658 h 1509486"/>
              <a:gd name="connsiteX28" fmla="*/ 667657 w 1349828"/>
              <a:gd name="connsiteY28" fmla="*/ 130629 h 1509486"/>
              <a:gd name="connsiteX29" fmla="*/ 624114 w 1349828"/>
              <a:gd name="connsiteY29" fmla="*/ 101600 h 1509486"/>
              <a:gd name="connsiteX30" fmla="*/ 566057 w 1349828"/>
              <a:gd name="connsiteY30" fmla="*/ 87086 h 1509486"/>
              <a:gd name="connsiteX31" fmla="*/ 478971 w 1349828"/>
              <a:gd name="connsiteY31" fmla="*/ 43543 h 1509486"/>
              <a:gd name="connsiteX32" fmla="*/ 435428 w 1349828"/>
              <a:gd name="connsiteY32" fmla="*/ 14515 h 1509486"/>
              <a:gd name="connsiteX33" fmla="*/ 362857 w 1349828"/>
              <a:gd name="connsiteY33" fmla="*/ 0 h 1509486"/>
              <a:gd name="connsiteX34" fmla="*/ 188685 w 1349828"/>
              <a:gd name="connsiteY34" fmla="*/ 14515 h 1509486"/>
              <a:gd name="connsiteX35" fmla="*/ 87085 w 1349828"/>
              <a:gd name="connsiteY35" fmla="*/ 58058 h 1509486"/>
              <a:gd name="connsiteX36" fmla="*/ 0 w 1349828"/>
              <a:gd name="connsiteY36" fmla="*/ 101600 h 150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349828" h="1509486">
                <a:moveTo>
                  <a:pt x="0" y="101600"/>
                </a:moveTo>
                <a:lnTo>
                  <a:pt x="0" y="101600"/>
                </a:lnTo>
                <a:cubicBezTo>
                  <a:pt x="4838" y="270933"/>
                  <a:pt x="8003" y="440323"/>
                  <a:pt x="14514" y="609600"/>
                </a:cubicBezTo>
                <a:cubicBezTo>
                  <a:pt x="17955" y="699065"/>
                  <a:pt x="22808" y="854268"/>
                  <a:pt x="43543" y="957943"/>
                </a:cubicBezTo>
                <a:cubicBezTo>
                  <a:pt x="46544" y="972945"/>
                  <a:pt x="53219" y="986972"/>
                  <a:pt x="58057" y="1001486"/>
                </a:cubicBezTo>
                <a:cubicBezTo>
                  <a:pt x="53219" y="1083734"/>
                  <a:pt x="43543" y="1165839"/>
                  <a:pt x="43543" y="1248229"/>
                </a:cubicBezTo>
                <a:cubicBezTo>
                  <a:pt x="43543" y="1263528"/>
                  <a:pt x="48500" y="1279825"/>
                  <a:pt x="58057" y="1291772"/>
                </a:cubicBezTo>
                <a:cubicBezTo>
                  <a:pt x="68954" y="1305393"/>
                  <a:pt x="87086" y="1311124"/>
                  <a:pt x="101600" y="1320800"/>
                </a:cubicBezTo>
                <a:cubicBezTo>
                  <a:pt x="156680" y="1403422"/>
                  <a:pt x="98673" y="1335716"/>
                  <a:pt x="174171" y="1378858"/>
                </a:cubicBezTo>
                <a:cubicBezTo>
                  <a:pt x="289305" y="1444649"/>
                  <a:pt x="174852" y="1408055"/>
                  <a:pt x="290285" y="1436915"/>
                </a:cubicBezTo>
                <a:cubicBezTo>
                  <a:pt x="304799" y="1451429"/>
                  <a:pt x="316749" y="1469072"/>
                  <a:pt x="333828" y="1480458"/>
                </a:cubicBezTo>
                <a:cubicBezTo>
                  <a:pt x="346558" y="1488945"/>
                  <a:pt x="362101" y="1494018"/>
                  <a:pt x="377371" y="1494972"/>
                </a:cubicBezTo>
                <a:cubicBezTo>
                  <a:pt x="517486" y="1503729"/>
                  <a:pt x="657980" y="1504648"/>
                  <a:pt x="798285" y="1509486"/>
                </a:cubicBezTo>
                <a:cubicBezTo>
                  <a:pt x="941297" y="1500548"/>
                  <a:pt x="983335" y="1512029"/>
                  <a:pt x="1088571" y="1480458"/>
                </a:cubicBezTo>
                <a:cubicBezTo>
                  <a:pt x="1117879" y="1471665"/>
                  <a:pt x="1146628" y="1461105"/>
                  <a:pt x="1175657" y="1451429"/>
                </a:cubicBezTo>
                <a:lnTo>
                  <a:pt x="1219200" y="1436915"/>
                </a:lnTo>
                <a:cubicBezTo>
                  <a:pt x="1343990" y="1353721"/>
                  <a:pt x="1186102" y="1453464"/>
                  <a:pt x="1306285" y="1393372"/>
                </a:cubicBezTo>
                <a:cubicBezTo>
                  <a:pt x="1321887" y="1385571"/>
                  <a:pt x="1335314" y="1374019"/>
                  <a:pt x="1349828" y="1364343"/>
                </a:cubicBezTo>
                <a:cubicBezTo>
                  <a:pt x="1344990" y="1122438"/>
                  <a:pt x="1344269" y="880416"/>
                  <a:pt x="1335314" y="638629"/>
                </a:cubicBezTo>
                <a:cubicBezTo>
                  <a:pt x="1332941" y="574563"/>
                  <a:pt x="1323081" y="582092"/>
                  <a:pt x="1277257" y="551543"/>
                </a:cubicBezTo>
                <a:cubicBezTo>
                  <a:pt x="1251750" y="475021"/>
                  <a:pt x="1279601" y="536939"/>
                  <a:pt x="1219200" y="464458"/>
                </a:cubicBezTo>
                <a:cubicBezTo>
                  <a:pt x="1183362" y="421453"/>
                  <a:pt x="1201818" y="415539"/>
                  <a:pt x="1146628" y="391886"/>
                </a:cubicBezTo>
                <a:cubicBezTo>
                  <a:pt x="1112412" y="377222"/>
                  <a:pt x="1010513" y="366221"/>
                  <a:pt x="986971" y="362858"/>
                </a:cubicBezTo>
                <a:cubicBezTo>
                  <a:pt x="951559" y="351053"/>
                  <a:pt x="928020" y="347450"/>
                  <a:pt x="899885" y="319315"/>
                </a:cubicBezTo>
                <a:cubicBezTo>
                  <a:pt x="803119" y="222549"/>
                  <a:pt x="943433" y="324157"/>
                  <a:pt x="827314" y="246743"/>
                </a:cubicBezTo>
                <a:cubicBezTo>
                  <a:pt x="822476" y="232229"/>
                  <a:pt x="823618" y="214018"/>
                  <a:pt x="812800" y="203200"/>
                </a:cubicBezTo>
                <a:cubicBezTo>
                  <a:pt x="801982" y="192382"/>
                  <a:pt x="782941" y="195528"/>
                  <a:pt x="769257" y="188686"/>
                </a:cubicBezTo>
                <a:cubicBezTo>
                  <a:pt x="753655" y="180885"/>
                  <a:pt x="740860" y="168313"/>
                  <a:pt x="725714" y="159658"/>
                </a:cubicBezTo>
                <a:cubicBezTo>
                  <a:pt x="706928" y="148923"/>
                  <a:pt x="686443" y="141364"/>
                  <a:pt x="667657" y="130629"/>
                </a:cubicBezTo>
                <a:cubicBezTo>
                  <a:pt x="652511" y="121974"/>
                  <a:pt x="640148" y="108472"/>
                  <a:pt x="624114" y="101600"/>
                </a:cubicBezTo>
                <a:cubicBezTo>
                  <a:pt x="605779" y="93742"/>
                  <a:pt x="585409" y="91924"/>
                  <a:pt x="566057" y="87086"/>
                </a:cubicBezTo>
                <a:cubicBezTo>
                  <a:pt x="441270" y="3896"/>
                  <a:pt x="599154" y="103635"/>
                  <a:pt x="478971" y="43543"/>
                </a:cubicBezTo>
                <a:cubicBezTo>
                  <a:pt x="463369" y="35742"/>
                  <a:pt x="451761" y="20640"/>
                  <a:pt x="435428" y="14515"/>
                </a:cubicBezTo>
                <a:cubicBezTo>
                  <a:pt x="412329" y="5853"/>
                  <a:pt x="387047" y="4838"/>
                  <a:pt x="362857" y="0"/>
                </a:cubicBezTo>
                <a:cubicBezTo>
                  <a:pt x="304800" y="4838"/>
                  <a:pt x="246433" y="6815"/>
                  <a:pt x="188685" y="14515"/>
                </a:cubicBezTo>
                <a:cubicBezTo>
                  <a:pt x="55999" y="32207"/>
                  <a:pt x="255870" y="27369"/>
                  <a:pt x="87085" y="58058"/>
                </a:cubicBezTo>
                <a:cubicBezTo>
                  <a:pt x="53765" y="64116"/>
                  <a:pt x="14514" y="94343"/>
                  <a:pt x="0" y="101600"/>
                </a:cubicBez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6" name="TextBox 13"/>
          <p:cNvSpPr txBox="1">
            <a:spLocks noChangeArrowheads="1"/>
          </p:cNvSpPr>
          <p:nvPr/>
        </p:nvSpPr>
        <p:spPr bwMode="auto">
          <a:xfrm>
            <a:off x="4579938" y="3810000"/>
            <a:ext cx="346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00"/>
                </a:solidFill>
                <a:latin typeface="Trebuchet MS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6"/>
          <p:cNvSpPr txBox="1">
            <a:spLocks noChangeArrowheads="1"/>
          </p:cNvSpPr>
          <p:nvPr/>
        </p:nvSpPr>
        <p:spPr bwMode="auto">
          <a:xfrm>
            <a:off x="0" y="60706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not be from a cat in left-heart failure?</a:t>
            </a:r>
          </a:p>
        </p:txBody>
      </p:sp>
      <p:grpSp>
        <p:nvGrpSpPr>
          <p:cNvPr id="20482" name="Group 9"/>
          <p:cNvGrpSpPr>
            <a:grpSpLocks/>
          </p:cNvGrpSpPr>
          <p:nvPr/>
        </p:nvGrpSpPr>
        <p:grpSpPr bwMode="auto">
          <a:xfrm>
            <a:off x="1746250" y="1365250"/>
            <a:ext cx="5651500" cy="4127500"/>
            <a:chOff x="1746504" y="1365504"/>
            <a:chExt cx="5650992" cy="4126992"/>
          </a:xfrm>
        </p:grpSpPr>
        <p:pic>
          <p:nvPicPr>
            <p:cNvPr id="20483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46504" y="1365504"/>
              <a:ext cx="5650992" cy="4126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4" name="TextBox 8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A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6"/>
          <p:cNvSpPr txBox="1">
            <a:spLocks noChangeArrowheads="1"/>
          </p:cNvSpPr>
          <p:nvPr/>
        </p:nvSpPr>
        <p:spPr bwMode="auto">
          <a:xfrm>
            <a:off x="0" y="60706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not be from a cat in left-heart failure?</a:t>
            </a:r>
          </a:p>
        </p:txBody>
      </p:sp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1343025" y="0"/>
            <a:ext cx="6200775" cy="5538788"/>
            <a:chOff x="1342444" y="0"/>
            <a:chExt cx="6201356" cy="5538835"/>
          </a:xfrm>
        </p:grpSpPr>
        <p:pic>
          <p:nvPicPr>
            <p:cNvPr id="21507" name="Pictur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42444" y="0"/>
              <a:ext cx="6201356" cy="553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08" name="TextBox 8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B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6"/>
          <p:cNvSpPr txBox="1">
            <a:spLocks noChangeArrowheads="1"/>
          </p:cNvSpPr>
          <p:nvPr/>
        </p:nvSpPr>
        <p:spPr bwMode="auto">
          <a:xfrm>
            <a:off x="0" y="60706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not be from a cat in left-heart failure?</a:t>
            </a:r>
          </a:p>
        </p:txBody>
      </p:sp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1447800" y="1500188"/>
            <a:ext cx="5765800" cy="3914775"/>
            <a:chOff x="1447800" y="1500188"/>
            <a:chExt cx="5765131" cy="3914477"/>
          </a:xfrm>
        </p:grpSpPr>
        <p:pic>
          <p:nvPicPr>
            <p:cNvPr id="22531" name="Pictur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7800" y="1500188"/>
              <a:ext cx="5765131" cy="3833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32" name="TextBox 8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C</a:t>
              </a:r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193</TotalTime>
  <Words>402</Words>
  <Application>Microsoft Office PowerPoint</Application>
  <PresentationFormat>On-screen Show (4:3)</PresentationFormat>
  <Paragraphs>100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Trebuchet MS</vt:lpstr>
      <vt:lpstr>Arial</vt:lpstr>
      <vt:lpstr>Wingdings 2</vt:lpstr>
      <vt:lpstr>Wingdings</vt:lpstr>
      <vt:lpstr>Calibri</vt:lpstr>
      <vt:lpstr>Opulent</vt:lpstr>
      <vt:lpstr>Opulent</vt:lpstr>
      <vt:lpstr>Opulent</vt:lpstr>
      <vt:lpstr>Opulent</vt:lpstr>
      <vt:lpstr>Opulent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This is Fluffy…</vt:lpstr>
      <vt:lpstr>Slide 14</vt:lpstr>
      <vt:lpstr>Slide 15</vt:lpstr>
      <vt:lpstr>Label this Marvel™ clock face with cardiac enlargment patterns seen on a V/D…</vt:lpstr>
      <vt:lpstr>Label this Marvel™ clock face with cardiac enlargment patterns seen on a V/D radiograph…</vt:lpstr>
    </vt:vector>
  </TitlesOfParts>
  <Company>NCSU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Ware chp 3</dc:title>
  <dc:creator>vthadmin</dc:creator>
  <cp:lastModifiedBy>aboll</cp:lastModifiedBy>
  <cp:revision>13</cp:revision>
  <dcterms:created xsi:type="dcterms:W3CDTF">2013-03-18T19:12:11Z</dcterms:created>
  <dcterms:modified xsi:type="dcterms:W3CDTF">2013-03-19T19:03:42Z</dcterms:modified>
</cp:coreProperties>
</file>