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70" r:id="rId1"/>
  </p:sldMasterIdLst>
  <p:notesMasterIdLst>
    <p:notesMasterId r:id="rId51"/>
  </p:notesMasterIdLst>
  <p:sldIdLst>
    <p:sldId id="256" r:id="rId2"/>
    <p:sldId id="257" r:id="rId3"/>
    <p:sldId id="258" r:id="rId4"/>
    <p:sldId id="259" r:id="rId5"/>
    <p:sldId id="261" r:id="rId6"/>
    <p:sldId id="262" r:id="rId7"/>
    <p:sldId id="263" r:id="rId8"/>
    <p:sldId id="264" r:id="rId9"/>
    <p:sldId id="265" r:id="rId10"/>
    <p:sldId id="266" r:id="rId11"/>
    <p:sldId id="278" r:id="rId12"/>
    <p:sldId id="267" r:id="rId13"/>
    <p:sldId id="271" r:id="rId14"/>
    <p:sldId id="273" r:id="rId15"/>
    <p:sldId id="274" r:id="rId16"/>
    <p:sldId id="277" r:id="rId17"/>
    <p:sldId id="268" r:id="rId18"/>
    <p:sldId id="269" r:id="rId19"/>
    <p:sldId id="270" r:id="rId20"/>
    <p:sldId id="275" r:id="rId21"/>
    <p:sldId id="276" r:id="rId22"/>
    <p:sldId id="279" r:id="rId23"/>
    <p:sldId id="280" r:id="rId24"/>
    <p:sldId id="281" r:id="rId25"/>
    <p:sldId id="284" r:id="rId26"/>
    <p:sldId id="282" r:id="rId27"/>
    <p:sldId id="283" r:id="rId28"/>
    <p:sldId id="285" r:id="rId29"/>
    <p:sldId id="286" r:id="rId30"/>
    <p:sldId id="287" r:id="rId31"/>
    <p:sldId id="288" r:id="rId32"/>
    <p:sldId id="289" r:id="rId33"/>
    <p:sldId id="290" r:id="rId34"/>
    <p:sldId id="291" r:id="rId35"/>
    <p:sldId id="292" r:id="rId36"/>
    <p:sldId id="293" r:id="rId37"/>
    <p:sldId id="294" r:id="rId38"/>
    <p:sldId id="296" r:id="rId39"/>
    <p:sldId id="297" r:id="rId40"/>
    <p:sldId id="295" r:id="rId41"/>
    <p:sldId id="298" r:id="rId42"/>
    <p:sldId id="299" r:id="rId43"/>
    <p:sldId id="300" r:id="rId44"/>
    <p:sldId id="302" r:id="rId45"/>
    <p:sldId id="301" r:id="rId46"/>
    <p:sldId id="305" r:id="rId47"/>
    <p:sldId id="303" r:id="rId48"/>
    <p:sldId id="304" r:id="rId49"/>
    <p:sldId id="260" r:id="rId5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1" d="100"/>
          <a:sy n="91" d="100"/>
        </p:scale>
        <p:origin x="-1576"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notesMaster" Target="notesMasters/notesMaster1.xml"/><Relationship Id="rId52" Type="http://schemas.openxmlformats.org/officeDocument/2006/relationships/printerSettings" Target="printerSettings/printerSettings1.bin"/><Relationship Id="rId53" Type="http://schemas.openxmlformats.org/officeDocument/2006/relationships/presProps" Target="presProps.xml"/><Relationship Id="rId54" Type="http://schemas.openxmlformats.org/officeDocument/2006/relationships/viewProps" Target="viewProps.xml"/><Relationship Id="rId55" Type="http://schemas.openxmlformats.org/officeDocument/2006/relationships/theme" Target="theme/theme1.xml"/><Relationship Id="rId56"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DA2077E-BF6C-D646-8DBF-8F5AC3D7CF3E}" type="datetimeFigureOut">
              <a:rPr lang="en-US" smtClean="0"/>
              <a:t>12/18/12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08CAB7-0FC5-9B45-9339-5C64A6B6240A}" type="slidenum">
              <a:rPr lang="en-US" smtClean="0"/>
              <a:t>‹#›</a:t>
            </a:fld>
            <a:endParaRPr lang="en-US"/>
          </a:p>
        </p:txBody>
      </p:sp>
    </p:spTree>
    <p:extLst>
      <p:ext uri="{BB962C8B-B14F-4D97-AF65-F5344CB8AC3E}">
        <p14:creationId xmlns:p14="http://schemas.microsoft.com/office/powerpoint/2010/main" val="237795744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Pulmonary thrombosis and embolism are difficult to differentiate and</a:t>
            </a:r>
            <a:r>
              <a:rPr lang="en-US" baseline="0" dirty="0" smtClean="0"/>
              <a:t> the pathophysiologic </a:t>
            </a:r>
            <a:r>
              <a:rPr lang="en-US" baseline="0" dirty="0" err="1" smtClean="0"/>
              <a:t>sequelae</a:t>
            </a:r>
            <a:r>
              <a:rPr lang="en-US" baseline="0" dirty="0" smtClean="0"/>
              <a:t> are similar</a:t>
            </a:r>
            <a:r>
              <a:rPr lang="en-US" dirty="0" smtClean="0"/>
              <a:t>; therefore, most individuals</a:t>
            </a:r>
            <a:r>
              <a:rPr lang="en-US" baseline="0" dirty="0" smtClean="0"/>
              <a:t> refer to them collectively as pulmonary thromboembolism.  Pulmonary embolism is thought to be more common than primary pulmonary thrombosis in veterinary species.</a:t>
            </a:r>
            <a:endParaRPr lang="en-US" dirty="0"/>
          </a:p>
        </p:txBody>
      </p:sp>
      <p:sp>
        <p:nvSpPr>
          <p:cNvPr id="4" name="Slide Number Placeholder 3"/>
          <p:cNvSpPr>
            <a:spLocks noGrp="1"/>
          </p:cNvSpPr>
          <p:nvPr>
            <p:ph type="sldNum" sz="quarter" idx="10"/>
          </p:nvPr>
        </p:nvSpPr>
        <p:spPr/>
        <p:txBody>
          <a:bodyPr/>
          <a:lstStyle/>
          <a:p>
            <a:fld id="{7408CAB7-0FC5-9B45-9339-5C64A6B6240A}" type="slidenum">
              <a:rPr lang="en-US" smtClean="0"/>
              <a:t>3</a:t>
            </a:fld>
            <a:endParaRPr lang="en-US"/>
          </a:p>
        </p:txBody>
      </p:sp>
    </p:spTree>
    <p:extLst>
      <p:ext uri="{BB962C8B-B14F-4D97-AF65-F5344CB8AC3E}">
        <p14:creationId xmlns:p14="http://schemas.microsoft.com/office/powerpoint/2010/main" val="31462420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Norris CR, Griffey SM, </a:t>
            </a:r>
            <a:r>
              <a:rPr lang="en-US" dirty="0" err="1" smtClean="0"/>
              <a:t>Samii</a:t>
            </a:r>
            <a:r>
              <a:rPr lang="en-US" dirty="0" smtClean="0"/>
              <a:t> VF: Pulmonary thromboembolism in cats: 29 cases (1987-1997).  JAVMA  1999; 215 (11): 1650-1654.</a:t>
            </a:r>
          </a:p>
          <a:p>
            <a:endParaRPr lang="en-US" dirty="0" smtClean="0"/>
          </a:p>
          <a:p>
            <a:r>
              <a:rPr lang="en-US" dirty="0" smtClean="0"/>
              <a:t>AT</a:t>
            </a:r>
            <a:r>
              <a:rPr lang="en-US" baseline="0" dirty="0" smtClean="0"/>
              <a:t> inhibits factors II, IX, X, XI, XII</a:t>
            </a:r>
          </a:p>
          <a:p>
            <a:r>
              <a:rPr lang="en-US" baseline="0" dirty="0" smtClean="0"/>
              <a:t>Decreased either as a result of consumption or decreased with underlying predisposing cause</a:t>
            </a:r>
          </a:p>
          <a:p>
            <a:r>
              <a:rPr lang="en-US" baseline="0" dirty="0" smtClean="0"/>
              <a:t>%’s extrapolated from humans</a:t>
            </a:r>
          </a:p>
          <a:p>
            <a:endParaRPr lang="en-US" baseline="0" dirty="0" smtClean="0"/>
          </a:p>
          <a:p>
            <a:r>
              <a:rPr lang="en-US" dirty="0" smtClean="0"/>
              <a:t>FDPs and d-dimers are markers of fibrinolysis</a:t>
            </a:r>
          </a:p>
          <a:p>
            <a:r>
              <a:rPr lang="en-US" dirty="0" smtClean="0"/>
              <a:t>D-dimers more specific</a:t>
            </a:r>
            <a:r>
              <a:rPr lang="en-US" baseline="0" dirty="0" smtClean="0"/>
              <a:t> as marker of fibrinolysis of cross-linked fibrin---marker of physiologic or pathologic fibrin formation</a:t>
            </a:r>
          </a:p>
          <a:p>
            <a:endParaRPr lang="en-US" dirty="0"/>
          </a:p>
        </p:txBody>
      </p:sp>
      <p:sp>
        <p:nvSpPr>
          <p:cNvPr id="4" name="Slide Number Placeholder 3"/>
          <p:cNvSpPr>
            <a:spLocks noGrp="1"/>
          </p:cNvSpPr>
          <p:nvPr>
            <p:ph type="sldNum" sz="quarter" idx="10"/>
          </p:nvPr>
        </p:nvSpPr>
        <p:spPr/>
        <p:txBody>
          <a:bodyPr/>
          <a:lstStyle/>
          <a:p>
            <a:fld id="{7408CAB7-0FC5-9B45-9339-5C64A6B6240A}" type="slidenum">
              <a:rPr lang="en-US" smtClean="0"/>
              <a:t>13</a:t>
            </a:fld>
            <a:endParaRPr lang="en-US"/>
          </a:p>
        </p:txBody>
      </p:sp>
    </p:spTree>
    <p:extLst>
      <p:ext uri="{BB962C8B-B14F-4D97-AF65-F5344CB8AC3E}">
        <p14:creationId xmlns:p14="http://schemas.microsoft.com/office/powerpoint/2010/main" val="41660355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err="1" smtClean="0"/>
              <a:t>Stokol</a:t>
            </a:r>
            <a:r>
              <a:rPr lang="en-US" baseline="0" dirty="0" smtClean="0"/>
              <a:t> T, Brooks MB, </a:t>
            </a:r>
            <a:r>
              <a:rPr lang="en-US" baseline="0" dirty="0" err="1" smtClean="0"/>
              <a:t>Erb</a:t>
            </a:r>
            <a:r>
              <a:rPr lang="en-US" baseline="0" dirty="0" smtClean="0"/>
              <a:t> HN, et al: D-dimer concentrations in healthy dogs and dogs with disseminated intravascular coagulation.  Am J Vet Res: 2000; 61 (4): 393-398.</a:t>
            </a:r>
            <a:br>
              <a:rPr lang="en-US" baseline="0" dirty="0" smtClean="0"/>
            </a:br>
            <a:r>
              <a:rPr lang="en-US" baseline="0" dirty="0" err="1" smtClean="0"/>
              <a:t>Immunoturbidometric</a:t>
            </a:r>
            <a:r>
              <a:rPr lang="en-US" baseline="0" dirty="0" smtClean="0"/>
              <a:t> assay- 85% sensitivity and 77% specificity in dogs in same study</a:t>
            </a:r>
          </a:p>
          <a:p>
            <a:endParaRPr lang="en-US" baseline="0" dirty="0" smtClean="0"/>
          </a:p>
          <a:p>
            <a:r>
              <a:rPr lang="en-US" baseline="0" dirty="0" smtClean="0"/>
              <a:t>Study in critically ill dogs- Nelson OL, </a:t>
            </a:r>
            <a:r>
              <a:rPr lang="en-US" baseline="0" dirty="0" err="1" smtClean="0"/>
              <a:t>Andreasen</a:t>
            </a:r>
            <a:r>
              <a:rPr lang="en-US" baseline="0" dirty="0" smtClean="0"/>
              <a:t> C: The utility of plasma D-dimer to identify thromboembolic disease in dogs.  JVIM 2003; 17 (6): 830-834.</a:t>
            </a:r>
          </a:p>
          <a:p>
            <a:r>
              <a:rPr lang="en-US" baseline="0" dirty="0" smtClean="0"/>
              <a:t>From this study as a screening test using D-dimer with cutoff of 1000 best suited for assessing dogs with index of suspicion of PTE</a:t>
            </a:r>
          </a:p>
          <a:p>
            <a:endParaRPr lang="en-US" baseline="0" dirty="0" smtClean="0"/>
          </a:p>
          <a:p>
            <a:r>
              <a:rPr lang="en-US" baseline="0" dirty="0" smtClean="0"/>
              <a:t>Disadvantage of latex agglutination is time it takes to get value</a:t>
            </a:r>
          </a:p>
          <a:p>
            <a:endParaRPr lang="en-US" baseline="0" dirty="0" smtClean="0"/>
          </a:p>
          <a:p>
            <a:r>
              <a:rPr lang="en-US" baseline="0" dirty="0" smtClean="0"/>
              <a:t>Griffin A, </a:t>
            </a:r>
            <a:r>
              <a:rPr lang="en-US" baseline="0" dirty="0" err="1" smtClean="0"/>
              <a:t>Callan</a:t>
            </a:r>
            <a:r>
              <a:rPr lang="en-US" baseline="0" dirty="0" smtClean="0"/>
              <a:t> MB, </a:t>
            </a:r>
            <a:r>
              <a:rPr lang="en-US" baseline="0" dirty="0" err="1" smtClean="0"/>
              <a:t>Shofer</a:t>
            </a:r>
            <a:r>
              <a:rPr lang="en-US" baseline="0" dirty="0" smtClean="0"/>
              <a:t> PS, et al: Evaluation of a canine D-dimer point-of-care test kit for use in samples obtained from dogs with disseminated intravascular coagulation, thromboembolic disease, and hemorrhage.  Am J Vet Res 2003; 64 (12): 1562-1569.</a:t>
            </a:r>
          </a:p>
          <a:p>
            <a:endParaRPr lang="en-US" baseline="0" dirty="0" smtClean="0"/>
          </a:p>
          <a:p>
            <a:r>
              <a:rPr lang="en-US" baseline="0" dirty="0" smtClean="0"/>
              <a:t>Experimentally- Ben S, Ni S, </a:t>
            </a:r>
            <a:r>
              <a:rPr lang="en-US" baseline="0" dirty="0" err="1" smtClean="0"/>
              <a:t>Shen</a:t>
            </a:r>
            <a:r>
              <a:rPr lang="en-US" baseline="0" dirty="0" smtClean="0"/>
              <a:t> H, et al: The dynamic changes of LDH </a:t>
            </a:r>
            <a:r>
              <a:rPr lang="en-US" baseline="0" dirty="0" err="1" smtClean="0"/>
              <a:t>isoenzyme</a:t>
            </a:r>
            <a:r>
              <a:rPr lang="en-US" baseline="0" dirty="0" smtClean="0"/>
              <a:t> 3 and D-dimer following pulmonary thromboembolism in canine.  </a:t>
            </a:r>
            <a:r>
              <a:rPr lang="en-US" baseline="0" dirty="0" err="1" smtClean="0"/>
              <a:t>Thromb</a:t>
            </a:r>
            <a:r>
              <a:rPr lang="en-US" baseline="0" dirty="0" smtClean="0"/>
              <a:t> Res 2007; 120 (4); 575-583.</a:t>
            </a:r>
          </a:p>
          <a:p>
            <a:r>
              <a:rPr lang="en-US" baseline="0" dirty="0" smtClean="0"/>
              <a:t>D-dimer significantly elevated at 30 minutes of induction of PTE and remain significantly elevated at 24 hours</a:t>
            </a:r>
          </a:p>
          <a:p>
            <a:r>
              <a:rPr lang="en-US" baseline="0" dirty="0" smtClean="0"/>
              <a:t>Greatest at 2 hours and were &gt;2000 at 1 and 2 hours.</a:t>
            </a:r>
            <a:endParaRPr lang="en-US" dirty="0" smtClean="0"/>
          </a:p>
          <a:p>
            <a:endParaRPr lang="en-US" dirty="0"/>
          </a:p>
        </p:txBody>
      </p:sp>
      <p:sp>
        <p:nvSpPr>
          <p:cNvPr id="4" name="Slide Number Placeholder 3"/>
          <p:cNvSpPr>
            <a:spLocks noGrp="1"/>
          </p:cNvSpPr>
          <p:nvPr>
            <p:ph type="sldNum" sz="quarter" idx="10"/>
          </p:nvPr>
        </p:nvSpPr>
        <p:spPr/>
        <p:txBody>
          <a:bodyPr/>
          <a:lstStyle/>
          <a:p>
            <a:fld id="{7408CAB7-0FC5-9B45-9339-5C64A6B6240A}" type="slidenum">
              <a:rPr lang="en-US" smtClean="0"/>
              <a:t>14</a:t>
            </a:fld>
            <a:endParaRPr lang="en-US"/>
          </a:p>
        </p:txBody>
      </p:sp>
    </p:spTree>
    <p:extLst>
      <p:ext uri="{BB962C8B-B14F-4D97-AF65-F5344CB8AC3E}">
        <p14:creationId xmlns:p14="http://schemas.microsoft.com/office/powerpoint/2010/main" val="19392764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human medicine, recent study demonstrated</a:t>
            </a:r>
            <a:r>
              <a:rPr lang="en-US" baseline="0" dirty="0" smtClean="0"/>
              <a:t> elevated MA on admission in trauma patients predisposes to eventual PTE formation</a:t>
            </a:r>
            <a:endParaRPr lang="en-US" dirty="0"/>
          </a:p>
        </p:txBody>
      </p:sp>
      <p:sp>
        <p:nvSpPr>
          <p:cNvPr id="4" name="Slide Number Placeholder 3"/>
          <p:cNvSpPr>
            <a:spLocks noGrp="1"/>
          </p:cNvSpPr>
          <p:nvPr>
            <p:ph type="sldNum" sz="quarter" idx="10"/>
          </p:nvPr>
        </p:nvSpPr>
        <p:spPr/>
        <p:txBody>
          <a:bodyPr/>
          <a:lstStyle/>
          <a:p>
            <a:fld id="{7408CAB7-0FC5-9B45-9339-5C64A6B6240A}" type="slidenum">
              <a:rPr lang="en-US" smtClean="0"/>
              <a:t>15</a:t>
            </a:fld>
            <a:endParaRPr lang="en-US"/>
          </a:p>
        </p:txBody>
      </p:sp>
    </p:spTree>
    <p:extLst>
      <p:ext uri="{BB962C8B-B14F-4D97-AF65-F5344CB8AC3E}">
        <p14:creationId xmlns:p14="http://schemas.microsoft.com/office/powerpoint/2010/main" val="29986407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Suter</a:t>
            </a:r>
            <a:r>
              <a:rPr lang="en-US" dirty="0" smtClean="0"/>
              <a:t> in 1984 outlined 5 key objectives for assessing thoracic radiographs in suspected PTE cases</a:t>
            </a:r>
            <a:endParaRPr lang="en-US" dirty="0"/>
          </a:p>
        </p:txBody>
      </p:sp>
      <p:sp>
        <p:nvSpPr>
          <p:cNvPr id="4" name="Slide Number Placeholder 3"/>
          <p:cNvSpPr>
            <a:spLocks noGrp="1"/>
          </p:cNvSpPr>
          <p:nvPr>
            <p:ph type="sldNum" sz="quarter" idx="10"/>
          </p:nvPr>
        </p:nvSpPr>
        <p:spPr/>
        <p:txBody>
          <a:bodyPr/>
          <a:lstStyle/>
          <a:p>
            <a:fld id="{7408CAB7-0FC5-9B45-9339-5C64A6B6240A}" type="slidenum">
              <a:rPr lang="en-US" smtClean="0"/>
              <a:t>17</a:t>
            </a:fld>
            <a:endParaRPr lang="en-US"/>
          </a:p>
        </p:txBody>
      </p:sp>
    </p:spTree>
    <p:extLst>
      <p:ext uri="{BB962C8B-B14F-4D97-AF65-F5344CB8AC3E}">
        <p14:creationId xmlns:p14="http://schemas.microsoft.com/office/powerpoint/2010/main" val="11678144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Pulmonary infiltrates-</a:t>
            </a:r>
            <a:r>
              <a:rPr lang="en-US" baseline="0" dirty="0" smtClean="0"/>
              <a:t> interstitial to alveolar pattern representing areas of edema, atelectasis, hemorrhage or infarction- most common finding</a:t>
            </a:r>
          </a:p>
          <a:p>
            <a:r>
              <a:rPr lang="en-US" baseline="0" dirty="0" err="1" smtClean="0"/>
              <a:t>Westermark</a:t>
            </a:r>
            <a:r>
              <a:rPr lang="en-US" baseline="0" dirty="0" smtClean="0"/>
              <a:t> sign rare; best seen on VD- represents areas of reduced blood flow distal to sites od thromboembolic occlusion</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7408CAB7-0FC5-9B45-9339-5C64A6B6240A}" type="slidenum">
              <a:rPr lang="en-US" smtClean="0"/>
              <a:t>18</a:t>
            </a:fld>
            <a:endParaRPr lang="en-US"/>
          </a:p>
        </p:txBody>
      </p:sp>
    </p:spTree>
    <p:extLst>
      <p:ext uri="{BB962C8B-B14F-4D97-AF65-F5344CB8AC3E}">
        <p14:creationId xmlns:p14="http://schemas.microsoft.com/office/powerpoint/2010/main" val="32602662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Johnson LR, </a:t>
            </a:r>
            <a:r>
              <a:rPr lang="en-US" baseline="0" dirty="0" err="1" smtClean="0"/>
              <a:t>Lappin</a:t>
            </a:r>
            <a:r>
              <a:rPr lang="en-US" baseline="0" dirty="0" smtClean="0"/>
              <a:t> R, Baker DC: Pulmonary thromboembolism in 29 dogs: 1985-1999.   JVIM 1999; 13 (4): 338-345.</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err="1" smtClean="0"/>
              <a:t>LaRue</a:t>
            </a:r>
            <a:r>
              <a:rPr lang="en-US" dirty="0" smtClean="0"/>
              <a:t> MJ, </a:t>
            </a:r>
            <a:r>
              <a:rPr lang="en-US" dirty="0" err="1" smtClean="0"/>
              <a:t>Murtaugh</a:t>
            </a:r>
            <a:r>
              <a:rPr lang="en-US" dirty="0" smtClean="0"/>
              <a:t> RJ: Pulmonary thromboembolism in dogs- 47 cases (1986-1987).  JAVMA 1990; 197 (10): 1368-1372.</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err="1" smtClean="0"/>
              <a:t>Fluckiger</a:t>
            </a:r>
            <a:r>
              <a:rPr lang="en-US" baseline="0" dirty="0" smtClean="0"/>
              <a:t> MA, Gomez JA: Radiographic findings in dogs with spontaneous pulmonary thrombosis or embolism.  Vet </a:t>
            </a:r>
            <a:r>
              <a:rPr lang="en-US" baseline="0" dirty="0" err="1" smtClean="0"/>
              <a:t>Radiol</a:t>
            </a:r>
            <a:r>
              <a:rPr lang="en-US" baseline="0" dirty="0" smtClean="0"/>
              <a:t> 1984; 25 (3): 124-131.</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err="1" smtClean="0"/>
              <a:t>Schermerhorn</a:t>
            </a:r>
            <a:r>
              <a:rPr lang="en-US" baseline="0" dirty="0" smtClean="0"/>
              <a:t> T, </a:t>
            </a:r>
            <a:r>
              <a:rPr lang="en-US" baseline="0" dirty="0" err="1" smtClean="0"/>
              <a:t>Pembleton</a:t>
            </a:r>
            <a:r>
              <a:rPr lang="en-US" baseline="0" dirty="0" smtClean="0"/>
              <a:t>-Corbett JR, </a:t>
            </a:r>
            <a:r>
              <a:rPr lang="en-US" baseline="0" dirty="0" err="1" smtClean="0"/>
              <a:t>Kornreich</a:t>
            </a:r>
            <a:r>
              <a:rPr lang="en-US" baseline="0" dirty="0" smtClean="0"/>
              <a:t> B: Pulmonary thromboembolism in cats. JVIM 2004; 18 (4): 533-535.</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Norris CR, Griffey SM, </a:t>
            </a:r>
            <a:r>
              <a:rPr lang="en-US" dirty="0" err="1" smtClean="0"/>
              <a:t>Samii</a:t>
            </a:r>
            <a:r>
              <a:rPr lang="en-US" dirty="0" smtClean="0"/>
              <a:t> VF: Pulmonary thromboembolism in cats: 29 cases (1987-1997).  JAVMA  1999; 215 (11): 1650-1654.</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7408CAB7-0FC5-9B45-9339-5C64A6B6240A}" type="slidenum">
              <a:rPr lang="en-US" smtClean="0"/>
              <a:t>19</a:t>
            </a:fld>
            <a:endParaRPr lang="en-US"/>
          </a:p>
        </p:txBody>
      </p:sp>
    </p:spTree>
    <p:extLst>
      <p:ext uri="{BB962C8B-B14F-4D97-AF65-F5344CB8AC3E}">
        <p14:creationId xmlns:p14="http://schemas.microsoft.com/office/powerpoint/2010/main" val="11821926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Previous</a:t>
            </a:r>
            <a:r>
              <a:rPr lang="en-US" baseline="0" dirty="0" smtClean="0"/>
              <a:t> gold standard for diagnosing PTE prior to CT angiography</a:t>
            </a:r>
            <a:endParaRPr lang="en-US" dirty="0" smtClean="0"/>
          </a:p>
          <a:p>
            <a:r>
              <a:rPr lang="en-US" dirty="0" smtClean="0"/>
              <a:t>Selective pulmonary angiography involves rapid bolus injection of contrast directly into the pulmonary artery via</a:t>
            </a:r>
            <a:r>
              <a:rPr lang="en-US" baseline="0" dirty="0" smtClean="0"/>
              <a:t> a PA catheter</a:t>
            </a:r>
          </a:p>
          <a:p>
            <a:r>
              <a:rPr lang="en-US" baseline="0" dirty="0" smtClean="0"/>
              <a:t>A normal scan essentially rules out a PTE</a:t>
            </a:r>
          </a:p>
          <a:p>
            <a:r>
              <a:rPr lang="en-US" baseline="0" dirty="0" smtClean="0"/>
              <a:t>Typically performed under GA d/t PA catheterization (though reported in awake dogs)</a:t>
            </a:r>
          </a:p>
          <a:p>
            <a:r>
              <a:rPr lang="en-US" baseline="0" dirty="0" smtClean="0"/>
              <a:t>Can perform non-selective angiography in patients that don’t want to place under GA- injected via a wide-bore jug </a:t>
            </a:r>
            <a:r>
              <a:rPr lang="en-US" baseline="0" dirty="0" err="1" smtClean="0"/>
              <a:t>cath</a:t>
            </a:r>
            <a:r>
              <a:rPr lang="en-US" baseline="0" dirty="0" smtClean="0"/>
              <a:t>- less sensitive because contrast medium dilution + superimposition of structures</a:t>
            </a:r>
          </a:p>
          <a:p>
            <a:endParaRPr lang="en-US" baseline="0" dirty="0" smtClean="0"/>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7408CAB7-0FC5-9B45-9339-5C64A6B6240A}" type="slidenum">
              <a:rPr lang="en-US" smtClean="0"/>
              <a:t>20</a:t>
            </a:fld>
            <a:endParaRPr lang="en-US"/>
          </a:p>
        </p:txBody>
      </p:sp>
    </p:spTree>
    <p:extLst>
      <p:ext uri="{BB962C8B-B14F-4D97-AF65-F5344CB8AC3E}">
        <p14:creationId xmlns:p14="http://schemas.microsoft.com/office/powerpoint/2010/main" val="30332259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Radionuclide blood </a:t>
            </a:r>
            <a:r>
              <a:rPr lang="en-US" dirty="0" err="1" smtClean="0"/>
              <a:t>labelling</a:t>
            </a:r>
            <a:r>
              <a:rPr lang="en-US" dirty="0" smtClean="0"/>
              <a:t> to evaluate pulmonary perfusion and radionuclide </a:t>
            </a:r>
            <a:r>
              <a:rPr lang="en-US" dirty="0" err="1" smtClean="0"/>
              <a:t>labelling</a:t>
            </a:r>
            <a:r>
              <a:rPr lang="en-US" dirty="0" smtClean="0"/>
              <a:t> of inspired air to</a:t>
            </a:r>
            <a:r>
              <a:rPr lang="en-US" baseline="0" dirty="0" smtClean="0"/>
              <a:t> evaluate ventilation enables areas of V/Q mismatch to be identified</a:t>
            </a:r>
          </a:p>
          <a:p>
            <a:r>
              <a:rPr lang="en-US" baseline="0" dirty="0" smtClean="0"/>
              <a:t>Perfusion scanning is performed using an IV injection of technetium-</a:t>
            </a:r>
            <a:r>
              <a:rPr lang="en-US" baseline="0" dirty="0" err="1" smtClean="0"/>
              <a:t>labelled</a:t>
            </a:r>
            <a:r>
              <a:rPr lang="en-US" baseline="0" dirty="0" smtClean="0"/>
              <a:t> </a:t>
            </a:r>
            <a:r>
              <a:rPr lang="en-US" baseline="0" dirty="0" err="1" smtClean="0"/>
              <a:t>macroaggregated</a:t>
            </a:r>
            <a:r>
              <a:rPr lang="en-US" baseline="0" dirty="0" smtClean="0"/>
              <a:t> albumin that is distributed in proportion to pulmonary blood flow</a:t>
            </a:r>
          </a:p>
          <a:p>
            <a:r>
              <a:rPr lang="en-US" baseline="0" dirty="0" err="1" smtClean="0"/>
              <a:t>Inhomogenous</a:t>
            </a:r>
            <a:r>
              <a:rPr lang="en-US" baseline="0" dirty="0" smtClean="0"/>
              <a:t> distribution </a:t>
            </a:r>
          </a:p>
          <a:p>
            <a:r>
              <a:rPr lang="en-US" baseline="0" dirty="0" smtClean="0"/>
              <a:t>Ventilation scans uncommonly performed in patients in respiratory distress</a:t>
            </a:r>
          </a:p>
          <a:p>
            <a:r>
              <a:rPr lang="en-US" baseline="0" dirty="0" smtClean="0"/>
              <a:t>Can compare perfusion scans with thoracic </a:t>
            </a:r>
            <a:r>
              <a:rPr lang="en-US" baseline="0" dirty="0" err="1" smtClean="0"/>
              <a:t>rads</a:t>
            </a:r>
            <a:r>
              <a:rPr lang="en-US" baseline="0" dirty="0" smtClean="0"/>
              <a:t> alone to identify pathology on chest </a:t>
            </a:r>
            <a:r>
              <a:rPr lang="en-US" baseline="0" dirty="0" err="1" smtClean="0"/>
              <a:t>rads</a:t>
            </a:r>
            <a:r>
              <a:rPr lang="en-US" baseline="0" dirty="0" smtClean="0"/>
              <a:t> that could be contributing to changes in perfusion noted on perfusion scan </a:t>
            </a:r>
          </a:p>
          <a:p>
            <a:r>
              <a:rPr lang="en-US" baseline="0" dirty="0" smtClean="0"/>
              <a:t>CT has </a:t>
            </a:r>
            <a:r>
              <a:rPr lang="en-US" baseline="0" dirty="0" err="1" smtClean="0"/>
              <a:t>signfiicantly</a:t>
            </a:r>
            <a:r>
              <a:rPr lang="en-US" baseline="0" dirty="0" smtClean="0"/>
              <a:t> reduced the number of V/Q scans being performed in humans</a:t>
            </a:r>
          </a:p>
          <a:p>
            <a:r>
              <a:rPr lang="en-US" baseline="0" dirty="0" smtClean="0"/>
              <a:t>Downfall- hot after</a:t>
            </a:r>
            <a:endParaRPr lang="en-US" dirty="0"/>
          </a:p>
        </p:txBody>
      </p:sp>
      <p:sp>
        <p:nvSpPr>
          <p:cNvPr id="4" name="Slide Number Placeholder 3"/>
          <p:cNvSpPr>
            <a:spLocks noGrp="1"/>
          </p:cNvSpPr>
          <p:nvPr>
            <p:ph type="sldNum" sz="quarter" idx="10"/>
          </p:nvPr>
        </p:nvSpPr>
        <p:spPr/>
        <p:txBody>
          <a:bodyPr/>
          <a:lstStyle/>
          <a:p>
            <a:fld id="{7408CAB7-0FC5-9B45-9339-5C64A6B6240A}" type="slidenum">
              <a:rPr lang="en-US" smtClean="0"/>
              <a:t>21</a:t>
            </a:fld>
            <a:endParaRPr lang="en-US"/>
          </a:p>
        </p:txBody>
      </p:sp>
    </p:spTree>
    <p:extLst>
      <p:ext uri="{BB962C8B-B14F-4D97-AF65-F5344CB8AC3E}">
        <p14:creationId xmlns:p14="http://schemas.microsoft.com/office/powerpoint/2010/main" val="30728485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Allows identification</a:t>
            </a:r>
            <a:r>
              <a:rPr lang="en-US" baseline="0" dirty="0" smtClean="0"/>
              <a:t> of cardiac or RV outflow tract thrombosis and also the cardiovascular consequences of PTE</a:t>
            </a:r>
          </a:p>
          <a:p>
            <a:r>
              <a:rPr lang="en-US" baseline="0" dirty="0" smtClean="0"/>
              <a:t>It is a safe, noninvasive imaging technique that provides rapid assessment</a:t>
            </a:r>
          </a:p>
          <a:p>
            <a:r>
              <a:rPr lang="en-US" dirty="0" smtClean="0"/>
              <a:t>In one study 94% human patients with </a:t>
            </a:r>
            <a:r>
              <a:rPr lang="en-US" dirty="0" err="1" smtClean="0"/>
              <a:t>angiographically</a:t>
            </a:r>
            <a:r>
              <a:rPr lang="en-US" dirty="0" smtClean="0"/>
              <a:t> confirmed PTE had echocardiographic abnormalities</a:t>
            </a:r>
          </a:p>
          <a:p>
            <a:r>
              <a:rPr lang="en-US" dirty="0" smtClean="0"/>
              <a:t>Other studies have shown that up to 20% of patients have normal scans, therefore, not recommended as a routine imaging technique</a:t>
            </a:r>
          </a:p>
          <a:p>
            <a:r>
              <a:rPr lang="en-US" dirty="0" smtClean="0"/>
              <a:t>Not recommended as a routine imaging technique in humans; still 47-74% of patients with PTE have echo performed</a:t>
            </a:r>
          </a:p>
          <a:p>
            <a:r>
              <a:rPr lang="en-US" dirty="0" smtClean="0"/>
              <a:t>Most useful in patients</a:t>
            </a:r>
            <a:r>
              <a:rPr lang="en-US" baseline="0" dirty="0" smtClean="0"/>
              <a:t> with severe, acute PTE and cardiogenic shock</a:t>
            </a:r>
          </a:p>
          <a:p>
            <a:r>
              <a:rPr lang="en-US" dirty="0" smtClean="0"/>
              <a:t>30% occlusion of pulmonary vasculature</a:t>
            </a:r>
            <a:r>
              <a:rPr lang="en-US" baseline="0" dirty="0" smtClean="0"/>
              <a:t>- cutoff to see consistent changes in humans’ RV function</a:t>
            </a:r>
          </a:p>
          <a:p>
            <a:r>
              <a:rPr lang="en-US" baseline="0" dirty="0" smtClean="0"/>
              <a:t>McConnell sign- moderate to severe </a:t>
            </a:r>
            <a:r>
              <a:rPr lang="en-US" baseline="0" dirty="0" err="1" smtClean="0"/>
              <a:t>hypokinesis</a:t>
            </a:r>
            <a:r>
              <a:rPr lang="en-US" baseline="0" dirty="0" smtClean="0"/>
              <a:t> of entire right ventricular free wall EXCEPT apex- </a:t>
            </a:r>
            <a:r>
              <a:rPr lang="en-US" baseline="0" dirty="0" err="1" smtClean="0"/>
              <a:t>sens</a:t>
            </a:r>
            <a:r>
              <a:rPr lang="en-US" baseline="0" dirty="0" smtClean="0"/>
              <a:t> of 77% and spec for 94% for </a:t>
            </a:r>
            <a:r>
              <a:rPr lang="en-US" baseline="0" dirty="0" err="1" smtClean="0"/>
              <a:t>diagnsois</a:t>
            </a:r>
            <a:r>
              <a:rPr lang="en-US" baseline="0" dirty="0" smtClean="0"/>
              <a:t> </a:t>
            </a:r>
            <a:r>
              <a:rPr lang="en-US" baseline="0" dirty="0" err="1" smtClean="0"/>
              <a:t>fo</a:t>
            </a:r>
            <a:r>
              <a:rPr lang="en-US" baseline="0" dirty="0" smtClean="0"/>
              <a:t> PTE</a:t>
            </a:r>
            <a:endParaRPr lang="en-US" dirty="0"/>
          </a:p>
        </p:txBody>
      </p:sp>
      <p:sp>
        <p:nvSpPr>
          <p:cNvPr id="4" name="Slide Number Placeholder 3"/>
          <p:cNvSpPr>
            <a:spLocks noGrp="1"/>
          </p:cNvSpPr>
          <p:nvPr>
            <p:ph type="sldNum" sz="quarter" idx="10"/>
          </p:nvPr>
        </p:nvSpPr>
        <p:spPr/>
        <p:txBody>
          <a:bodyPr/>
          <a:lstStyle/>
          <a:p>
            <a:fld id="{7408CAB7-0FC5-9B45-9339-5C64A6B6240A}" type="slidenum">
              <a:rPr lang="en-US" smtClean="0"/>
              <a:t>22</a:t>
            </a:fld>
            <a:endParaRPr lang="en-US"/>
          </a:p>
        </p:txBody>
      </p:sp>
    </p:spTree>
    <p:extLst>
      <p:ext uri="{BB962C8B-B14F-4D97-AF65-F5344CB8AC3E}">
        <p14:creationId xmlns:p14="http://schemas.microsoft.com/office/powerpoint/2010/main" val="31654862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Lacks</a:t>
            </a:r>
            <a:r>
              <a:rPr lang="en-US" baseline="0" dirty="0" smtClean="0"/>
              <a:t> specificity, but </a:t>
            </a:r>
            <a:r>
              <a:rPr lang="en-US" baseline="0" dirty="0" err="1" smtClean="0"/>
              <a:t>safe,noninvasive</a:t>
            </a:r>
            <a:r>
              <a:rPr lang="en-US" baseline="0" dirty="0" smtClean="0"/>
              <a:t> and relatively accessible</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Johnson LR, </a:t>
            </a:r>
            <a:r>
              <a:rPr lang="en-US" dirty="0" err="1" smtClean="0"/>
              <a:t>Lappin</a:t>
            </a:r>
            <a:r>
              <a:rPr lang="en-US" dirty="0" smtClean="0"/>
              <a:t> R, Baker DC: Pulmonary thromboembolism in 29 dogs: 1985-1999.   JVIM 1999; 13 (4): 338-345.</a:t>
            </a:r>
          </a:p>
          <a:p>
            <a:endParaRPr lang="en-US" dirty="0"/>
          </a:p>
        </p:txBody>
      </p:sp>
      <p:sp>
        <p:nvSpPr>
          <p:cNvPr id="4" name="Slide Number Placeholder 3"/>
          <p:cNvSpPr>
            <a:spLocks noGrp="1"/>
          </p:cNvSpPr>
          <p:nvPr>
            <p:ph type="sldNum" sz="quarter" idx="10"/>
          </p:nvPr>
        </p:nvSpPr>
        <p:spPr/>
        <p:txBody>
          <a:bodyPr/>
          <a:lstStyle/>
          <a:p>
            <a:fld id="{7408CAB7-0FC5-9B45-9339-5C64A6B6240A}" type="slidenum">
              <a:rPr lang="en-US" smtClean="0"/>
              <a:t>23</a:t>
            </a:fld>
            <a:endParaRPr lang="en-US"/>
          </a:p>
        </p:txBody>
      </p:sp>
    </p:spTree>
    <p:extLst>
      <p:ext uri="{BB962C8B-B14F-4D97-AF65-F5344CB8AC3E}">
        <p14:creationId xmlns:p14="http://schemas.microsoft.com/office/powerpoint/2010/main" val="3515867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Based on retrospective studies</a:t>
            </a:r>
          </a:p>
          <a:p>
            <a:r>
              <a:rPr lang="en-US" baseline="0" dirty="0" smtClean="0"/>
              <a:t>Retrospective of 29 dogs admitted to a referral institution with confirmed postmortem PTE: </a:t>
            </a:r>
            <a:r>
              <a:rPr lang="en-US" baseline="0" dirty="0" err="1" smtClean="0"/>
              <a:t>antemortem</a:t>
            </a:r>
            <a:r>
              <a:rPr lang="en-US" baseline="0" dirty="0" smtClean="0"/>
              <a:t> suspicion in 11/17 dogs (65%) with compatible signs of a PTE; but suspected in only 11/29 (38%) with actual PTE diagnosis- Johnson LR, </a:t>
            </a:r>
            <a:r>
              <a:rPr lang="en-US" baseline="0" dirty="0" err="1" smtClean="0"/>
              <a:t>Lappin</a:t>
            </a:r>
            <a:r>
              <a:rPr lang="en-US" baseline="0" dirty="0" smtClean="0"/>
              <a:t> R, Baker DC: Pulmonary thromboembolism in 29 dogs: 1985-1999.   JVIM 1999; 13 (4): 338-345.</a:t>
            </a:r>
          </a:p>
          <a:p>
            <a:r>
              <a:rPr lang="en-US" baseline="0" dirty="0" smtClean="0"/>
              <a:t>Retrospective of 29 cats admitted to a referral institution with confirmed postmortem PTE: </a:t>
            </a:r>
            <a:r>
              <a:rPr lang="en-US" baseline="0" dirty="0" err="1" smtClean="0"/>
              <a:t>antemortem</a:t>
            </a:r>
            <a:r>
              <a:rPr lang="en-US" baseline="0" dirty="0" smtClean="0"/>
              <a:t> suspicion in 4/16 cats (25%) with compatible signs of a PTE: but suspected in only 4/29 (14%) with actual PTE diagnosis- Norris CR, Griffey SM, </a:t>
            </a:r>
            <a:r>
              <a:rPr lang="en-US" baseline="0" dirty="0" err="1" smtClean="0"/>
              <a:t>Samii</a:t>
            </a:r>
            <a:r>
              <a:rPr lang="en-US" baseline="0" dirty="0" smtClean="0"/>
              <a:t> VF: Pulmonary thromboembolism in cats: 29 cases (1987-1997).  JAVMA  1999; 215 (11): 1650-1654.</a:t>
            </a:r>
          </a:p>
          <a:p>
            <a:endParaRPr lang="en-US" baseline="0" dirty="0" smtClean="0"/>
          </a:p>
          <a:p>
            <a:r>
              <a:rPr lang="en-US" baseline="0" dirty="0" smtClean="0"/>
              <a:t>Suggested incidence rate in cats from retrospective: </a:t>
            </a:r>
            <a:r>
              <a:rPr lang="en-US" baseline="0" dirty="0" err="1" smtClean="0"/>
              <a:t>Schermerhorn</a:t>
            </a:r>
            <a:r>
              <a:rPr lang="en-US" baseline="0" dirty="0" smtClean="0"/>
              <a:t> T, </a:t>
            </a:r>
            <a:r>
              <a:rPr lang="en-US" baseline="0" dirty="0" err="1" smtClean="0"/>
              <a:t>Pembleton</a:t>
            </a:r>
            <a:r>
              <a:rPr lang="en-US" baseline="0" dirty="0" smtClean="0"/>
              <a:t>-Corbett JR, </a:t>
            </a:r>
            <a:r>
              <a:rPr lang="en-US" baseline="0" dirty="0" err="1" smtClean="0"/>
              <a:t>Kornreich</a:t>
            </a:r>
            <a:r>
              <a:rPr lang="en-US" baseline="0" dirty="0" smtClean="0"/>
              <a:t> B: Pulmonary thromboembolism in cats. JVIM 2004; 18 (4): 533-535.</a:t>
            </a:r>
          </a:p>
          <a:p>
            <a:endParaRPr lang="en-US" baseline="0" dirty="0" smtClean="0"/>
          </a:p>
          <a:p>
            <a:r>
              <a:rPr lang="en-US" baseline="0" dirty="0" smtClean="0"/>
              <a:t>Prevalence rates are likely underestimates d/t low index of suspicion for occurrence as well as rapid clot </a:t>
            </a:r>
            <a:r>
              <a:rPr lang="en-US" baseline="0" dirty="0" err="1" smtClean="0"/>
              <a:t>lysis</a:t>
            </a:r>
            <a:r>
              <a:rPr lang="en-US" baseline="0" dirty="0" smtClean="0"/>
              <a:t/>
            </a:r>
            <a:br>
              <a:rPr lang="en-US" baseline="0" dirty="0" smtClean="0"/>
            </a:br>
            <a:r>
              <a:rPr lang="en-US" baseline="0" dirty="0" smtClean="0"/>
              <a:t>50% of canine thrombi lyse within 3 hours of death therefore making prevalence rates based on necropsy difficult to interpret</a:t>
            </a:r>
          </a:p>
          <a:p>
            <a:endParaRPr lang="en-US" baseline="0" dirty="0" smtClean="0"/>
          </a:p>
          <a:p>
            <a:r>
              <a:rPr lang="en-US" baseline="0" dirty="0" smtClean="0"/>
              <a:t>Thrombi lyse rapidly d/t greater net plasminogen activator activity, greater platelet lytic activity and secretion of plasminogen activator from the endothelium</a:t>
            </a:r>
          </a:p>
        </p:txBody>
      </p:sp>
      <p:sp>
        <p:nvSpPr>
          <p:cNvPr id="4" name="Slide Number Placeholder 3"/>
          <p:cNvSpPr>
            <a:spLocks noGrp="1"/>
          </p:cNvSpPr>
          <p:nvPr>
            <p:ph type="sldNum" sz="quarter" idx="10"/>
          </p:nvPr>
        </p:nvSpPr>
        <p:spPr/>
        <p:txBody>
          <a:bodyPr/>
          <a:lstStyle/>
          <a:p>
            <a:fld id="{7408CAB7-0FC5-9B45-9339-5C64A6B6240A}" type="slidenum">
              <a:rPr lang="en-US" smtClean="0"/>
              <a:t>4</a:t>
            </a:fld>
            <a:endParaRPr lang="en-US"/>
          </a:p>
        </p:txBody>
      </p:sp>
    </p:spTree>
    <p:extLst>
      <p:ext uri="{BB962C8B-B14F-4D97-AF65-F5344CB8AC3E}">
        <p14:creationId xmlns:p14="http://schemas.microsoft.com/office/powerpoint/2010/main" val="28508092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Early studies of spiral CT angiography detection of PTE in humans reported very high sensitivity (100%) and specificity values (96%).</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 Two human reports from 2000 demonstrated consistently high sensitivity (87%) and specificity (91%) values.</a:t>
            </a:r>
            <a:endParaRPr lang="en-US" dirty="0" smtClean="0"/>
          </a:p>
          <a:p>
            <a:r>
              <a:rPr lang="en-US" dirty="0" smtClean="0"/>
              <a:t>Particularly good at detecting main, lobar and segmental</a:t>
            </a:r>
            <a:r>
              <a:rPr lang="en-US" baseline="0" dirty="0" smtClean="0"/>
              <a:t> pulmonary arterial thrombi</a:t>
            </a:r>
          </a:p>
          <a:p>
            <a:r>
              <a:rPr lang="en-US" baseline="0" dirty="0" smtClean="0"/>
              <a:t>Poor sensitivities when </a:t>
            </a:r>
            <a:r>
              <a:rPr lang="en-US" baseline="0" dirty="0" err="1" smtClean="0"/>
              <a:t>subsegmental</a:t>
            </a:r>
            <a:r>
              <a:rPr lang="en-US" baseline="0" dirty="0" smtClean="0"/>
              <a:t> PA thrombi included (86%); very rare (only 6% of human cases) confined to </a:t>
            </a:r>
            <a:r>
              <a:rPr lang="en-US" baseline="0" dirty="0" err="1" smtClean="0"/>
              <a:t>subsegmental</a:t>
            </a:r>
            <a:r>
              <a:rPr lang="en-US" baseline="0" dirty="0" smtClean="0"/>
              <a:t> vessels</a:t>
            </a:r>
          </a:p>
          <a:p>
            <a:r>
              <a:rPr lang="en-US" baseline="0" dirty="0" smtClean="0"/>
              <a:t>Rapid test</a:t>
            </a:r>
          </a:p>
          <a:p>
            <a:r>
              <a:rPr lang="en-US" baseline="0" dirty="0" smtClean="0"/>
              <a:t>Largely replaced pulmonary angiography and nuclear </a:t>
            </a:r>
            <a:r>
              <a:rPr lang="en-US" baseline="0" dirty="0" err="1" smtClean="0"/>
              <a:t>scintigraphy</a:t>
            </a:r>
            <a:endParaRPr lang="en-US" baseline="0" dirty="0" smtClean="0"/>
          </a:p>
          <a:p>
            <a:endParaRPr lang="en-US" baseline="0" dirty="0" smtClean="0"/>
          </a:p>
          <a:p>
            <a:r>
              <a:rPr lang="en-US" sz="1200" kern="1200" dirty="0" smtClean="0">
                <a:solidFill>
                  <a:schemeClr val="tx1"/>
                </a:solidFill>
                <a:latin typeface="+mn-lt"/>
                <a:ea typeface="+mn-ea"/>
                <a:cs typeface="+mn-cs"/>
              </a:rPr>
              <a:t>Tidwell SA, Graham JP, Peck JN, et al:</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Incidence of pulmonary embolism after non-cemented total hip </a:t>
            </a:r>
            <a:r>
              <a:rPr lang="en-US" sz="1200" kern="1200" dirty="0" err="1" smtClean="0">
                <a:solidFill>
                  <a:schemeClr val="tx1"/>
                </a:solidFill>
                <a:latin typeface="+mn-lt"/>
                <a:ea typeface="+mn-ea"/>
                <a:cs typeface="+mn-cs"/>
              </a:rPr>
              <a:t>arthroplasty</a:t>
            </a:r>
            <a:r>
              <a:rPr lang="en-US" sz="1200" kern="1200" dirty="0" smtClean="0">
                <a:solidFill>
                  <a:schemeClr val="tx1"/>
                </a:solidFill>
                <a:latin typeface="+mn-lt"/>
                <a:ea typeface="+mn-ea"/>
                <a:cs typeface="+mn-cs"/>
              </a:rPr>
              <a:t> in eleven dogs: computed tomographic pulmonary angiography and pulmonary perfusion </a:t>
            </a:r>
            <a:r>
              <a:rPr lang="en-US" sz="1200" kern="1200" dirty="0" err="1" smtClean="0">
                <a:solidFill>
                  <a:schemeClr val="tx1"/>
                </a:solidFill>
                <a:latin typeface="+mn-lt"/>
                <a:ea typeface="+mn-ea"/>
                <a:cs typeface="+mn-cs"/>
              </a:rPr>
              <a:t>scintigraphy</a:t>
            </a:r>
            <a:r>
              <a:rPr lang="en-US" sz="1200" kern="1200" dirty="0" smtClean="0">
                <a:solidFill>
                  <a:schemeClr val="tx1"/>
                </a:solidFill>
                <a:latin typeface="+mn-lt"/>
                <a:ea typeface="+mn-ea"/>
                <a:cs typeface="+mn-cs"/>
              </a:rPr>
              <a:t>. Vet </a:t>
            </a:r>
            <a:r>
              <a:rPr lang="en-US" sz="1200" kern="1200" dirty="0" err="1" smtClean="0">
                <a:solidFill>
                  <a:schemeClr val="tx1"/>
                </a:solidFill>
                <a:latin typeface="+mn-lt"/>
                <a:ea typeface="+mn-ea"/>
                <a:cs typeface="+mn-cs"/>
              </a:rPr>
              <a:t>Surg</a:t>
            </a:r>
            <a:r>
              <a:rPr lang="en-US" sz="1200" kern="1200" dirty="0" smtClean="0">
                <a:solidFill>
                  <a:schemeClr val="tx1"/>
                </a:solidFill>
                <a:latin typeface="+mn-lt"/>
                <a:ea typeface="+mn-ea"/>
                <a:cs typeface="+mn-cs"/>
              </a:rPr>
              <a:t> 2007; 36(1): 37–42.</a:t>
            </a:r>
            <a:endParaRPr lang="en-US" dirty="0"/>
          </a:p>
        </p:txBody>
      </p:sp>
      <p:sp>
        <p:nvSpPr>
          <p:cNvPr id="4" name="Slide Number Placeholder 3"/>
          <p:cNvSpPr>
            <a:spLocks noGrp="1"/>
          </p:cNvSpPr>
          <p:nvPr>
            <p:ph type="sldNum" sz="quarter" idx="10"/>
          </p:nvPr>
        </p:nvSpPr>
        <p:spPr/>
        <p:txBody>
          <a:bodyPr/>
          <a:lstStyle/>
          <a:p>
            <a:fld id="{7408CAB7-0FC5-9B45-9339-5C64A6B6240A}" type="slidenum">
              <a:rPr lang="en-US" smtClean="0"/>
              <a:t>24</a:t>
            </a:fld>
            <a:endParaRPr lang="en-US"/>
          </a:p>
        </p:txBody>
      </p:sp>
    </p:spTree>
    <p:extLst>
      <p:ext uri="{BB962C8B-B14F-4D97-AF65-F5344CB8AC3E}">
        <p14:creationId xmlns:p14="http://schemas.microsoft.com/office/powerpoint/2010/main" val="42766548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Safe,</a:t>
            </a:r>
            <a:r>
              <a:rPr lang="en-US" baseline="0" dirty="0" smtClean="0"/>
              <a:t> noninvasive</a:t>
            </a:r>
          </a:p>
          <a:p>
            <a:r>
              <a:rPr lang="en-US" baseline="0" dirty="0" smtClean="0"/>
              <a:t>Requires GA</a:t>
            </a:r>
          </a:p>
          <a:p>
            <a:r>
              <a:rPr lang="en-US" baseline="0" dirty="0" smtClean="0"/>
              <a:t>Via a heavily T1-weighted image</a:t>
            </a:r>
          </a:p>
          <a:p>
            <a:endParaRPr lang="en-US" dirty="0"/>
          </a:p>
        </p:txBody>
      </p:sp>
      <p:sp>
        <p:nvSpPr>
          <p:cNvPr id="4" name="Slide Number Placeholder 3"/>
          <p:cNvSpPr>
            <a:spLocks noGrp="1"/>
          </p:cNvSpPr>
          <p:nvPr>
            <p:ph type="sldNum" sz="quarter" idx="10"/>
          </p:nvPr>
        </p:nvSpPr>
        <p:spPr/>
        <p:txBody>
          <a:bodyPr/>
          <a:lstStyle/>
          <a:p>
            <a:fld id="{7408CAB7-0FC5-9B45-9339-5C64A6B6240A}" type="slidenum">
              <a:rPr lang="en-US" smtClean="0"/>
              <a:t>25</a:t>
            </a:fld>
            <a:endParaRPr lang="en-US"/>
          </a:p>
        </p:txBody>
      </p:sp>
    </p:spTree>
    <p:extLst>
      <p:ext uri="{BB962C8B-B14F-4D97-AF65-F5344CB8AC3E}">
        <p14:creationId xmlns:p14="http://schemas.microsoft.com/office/powerpoint/2010/main" val="39230815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 most common associated</a:t>
            </a:r>
            <a:r>
              <a:rPr lang="en-US" baseline="0" dirty="0" smtClean="0"/>
              <a:t> with sympathetic </a:t>
            </a:r>
            <a:r>
              <a:rPr lang="en-US" baseline="0" dirty="0" err="1" smtClean="0"/>
              <a:t>stim</a:t>
            </a:r>
            <a:r>
              <a:rPr lang="en-US" baseline="0" dirty="0" smtClean="0"/>
              <a:t> secondary to hypotension or hypoxemia</a:t>
            </a:r>
          </a:p>
          <a:p>
            <a:r>
              <a:rPr lang="en-US" baseline="0" dirty="0" smtClean="0"/>
              <a:t>Tall, narrow P waves= P </a:t>
            </a:r>
            <a:r>
              <a:rPr lang="en-US" baseline="0" dirty="0" err="1" smtClean="0"/>
              <a:t>pulmonale</a:t>
            </a:r>
            <a:r>
              <a:rPr lang="en-US" baseline="0" dirty="0" smtClean="0"/>
              <a:t> secondary to right atrial</a:t>
            </a:r>
            <a:endParaRPr lang="en-US" dirty="0"/>
          </a:p>
        </p:txBody>
      </p:sp>
      <p:sp>
        <p:nvSpPr>
          <p:cNvPr id="4" name="Slide Number Placeholder 3"/>
          <p:cNvSpPr>
            <a:spLocks noGrp="1"/>
          </p:cNvSpPr>
          <p:nvPr>
            <p:ph type="sldNum" sz="quarter" idx="10"/>
          </p:nvPr>
        </p:nvSpPr>
        <p:spPr/>
        <p:txBody>
          <a:bodyPr/>
          <a:lstStyle/>
          <a:p>
            <a:fld id="{7408CAB7-0FC5-9B45-9339-5C64A6B6240A}" type="slidenum">
              <a:rPr lang="en-US" smtClean="0"/>
              <a:t>26</a:t>
            </a:fld>
            <a:endParaRPr lang="en-US"/>
          </a:p>
        </p:txBody>
      </p:sp>
    </p:spTree>
    <p:extLst>
      <p:ext uri="{BB962C8B-B14F-4D97-AF65-F5344CB8AC3E}">
        <p14:creationId xmlns:p14="http://schemas.microsoft.com/office/powerpoint/2010/main" val="33339766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Cardia</a:t>
            </a:r>
            <a:r>
              <a:rPr lang="en-US" baseline="0" dirty="0" smtClean="0"/>
              <a:t>c troponins are highly specific for myocardial cell </a:t>
            </a:r>
            <a:r>
              <a:rPr lang="en-US" baseline="0" dirty="0" smtClean="0"/>
              <a:t>injury</a:t>
            </a:r>
          </a:p>
          <a:p>
            <a:r>
              <a:rPr lang="en-US" baseline="0" dirty="0" smtClean="0"/>
              <a:t>Experimentally evaluated in dogs- troponin values correlated with pulmonary vascular resistance</a:t>
            </a:r>
          </a:p>
          <a:p>
            <a:r>
              <a:rPr lang="en-US" baseline="0" dirty="0" smtClean="0"/>
              <a:t>Evaluated clinically in dogs with heartworm infection- also correlated</a:t>
            </a:r>
            <a:endParaRPr lang="en-US" dirty="0"/>
          </a:p>
        </p:txBody>
      </p:sp>
      <p:sp>
        <p:nvSpPr>
          <p:cNvPr id="4" name="Slide Number Placeholder 3"/>
          <p:cNvSpPr>
            <a:spLocks noGrp="1"/>
          </p:cNvSpPr>
          <p:nvPr>
            <p:ph type="sldNum" sz="quarter" idx="10"/>
          </p:nvPr>
        </p:nvSpPr>
        <p:spPr/>
        <p:txBody>
          <a:bodyPr/>
          <a:lstStyle/>
          <a:p>
            <a:fld id="{7408CAB7-0FC5-9B45-9339-5C64A6B6240A}" type="slidenum">
              <a:rPr lang="en-US" smtClean="0"/>
              <a:t>27</a:t>
            </a:fld>
            <a:endParaRPr lang="en-US"/>
          </a:p>
        </p:txBody>
      </p:sp>
    </p:spTree>
    <p:extLst>
      <p:ext uri="{BB962C8B-B14F-4D97-AF65-F5344CB8AC3E}">
        <p14:creationId xmlns:p14="http://schemas.microsoft.com/office/powerpoint/2010/main" val="23913603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rare cases, diagnosis may be made with use of thoracic radiography and</a:t>
            </a:r>
            <a:r>
              <a:rPr lang="en-US" baseline="0" dirty="0" smtClean="0"/>
              <a:t> ABG alone</a:t>
            </a:r>
            <a:endParaRPr lang="en-US" dirty="0"/>
          </a:p>
        </p:txBody>
      </p:sp>
      <p:sp>
        <p:nvSpPr>
          <p:cNvPr id="4" name="Slide Number Placeholder 3"/>
          <p:cNvSpPr>
            <a:spLocks noGrp="1"/>
          </p:cNvSpPr>
          <p:nvPr>
            <p:ph type="sldNum" sz="quarter" idx="10"/>
          </p:nvPr>
        </p:nvSpPr>
        <p:spPr/>
        <p:txBody>
          <a:bodyPr/>
          <a:lstStyle/>
          <a:p>
            <a:fld id="{7408CAB7-0FC5-9B45-9339-5C64A6B6240A}" type="slidenum">
              <a:rPr lang="en-US" smtClean="0"/>
              <a:t>28</a:t>
            </a:fld>
            <a:endParaRPr lang="en-US"/>
          </a:p>
        </p:txBody>
      </p:sp>
    </p:spTree>
    <p:extLst>
      <p:ext uri="{BB962C8B-B14F-4D97-AF65-F5344CB8AC3E}">
        <p14:creationId xmlns:p14="http://schemas.microsoft.com/office/powerpoint/2010/main" val="35770521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Should </a:t>
            </a:r>
            <a:r>
              <a:rPr lang="en-US" dirty="0" err="1" smtClean="0"/>
              <a:t>mech</a:t>
            </a:r>
            <a:r>
              <a:rPr lang="en-US" dirty="0" smtClean="0"/>
              <a:t> ventilation</a:t>
            </a:r>
            <a:r>
              <a:rPr lang="en-US" baseline="0" dirty="0" smtClean="0"/>
              <a:t> be required, efforts should be made to increase positive </a:t>
            </a:r>
            <a:r>
              <a:rPr lang="en-US" baseline="0" dirty="0" err="1" smtClean="0"/>
              <a:t>intrathoracic</a:t>
            </a:r>
            <a:r>
              <a:rPr lang="en-US" baseline="0" dirty="0" smtClean="0"/>
              <a:t> pressure as little as possible; positive </a:t>
            </a:r>
            <a:r>
              <a:rPr lang="en-US" baseline="0" dirty="0" err="1" smtClean="0"/>
              <a:t>intrathoracic</a:t>
            </a:r>
            <a:r>
              <a:rPr lang="en-US" baseline="0" dirty="0" smtClean="0"/>
              <a:t> pressure will have a detrimental impact on pulmonary vascular resistance, worsening cardiovascular effects of PTE</a:t>
            </a:r>
            <a:endParaRPr lang="en-US" dirty="0" smtClean="0"/>
          </a:p>
          <a:p>
            <a:r>
              <a:rPr lang="en-US" dirty="0" smtClean="0"/>
              <a:t>Maximize</a:t>
            </a:r>
            <a:r>
              <a:rPr lang="en-US" baseline="0" dirty="0" smtClean="0"/>
              <a:t> perfusion to maximize oxygen delivery</a:t>
            </a:r>
          </a:p>
          <a:p>
            <a:r>
              <a:rPr lang="en-US" baseline="0" dirty="0" smtClean="0"/>
              <a:t>Use care </a:t>
            </a:r>
            <a:r>
              <a:rPr lang="pl-PL" baseline="0" dirty="0" smtClean="0"/>
              <a:t>with </a:t>
            </a:r>
            <a:r>
              <a:rPr lang="pl-PL" baseline="0" dirty="0" err="1" smtClean="0"/>
              <a:t>fluids</a:t>
            </a:r>
            <a:r>
              <a:rPr lang="pl-PL" baseline="0" dirty="0" smtClean="0"/>
              <a:t> b/c </a:t>
            </a:r>
            <a:r>
              <a:rPr lang="pl-PL" baseline="0" dirty="0" err="1" smtClean="0"/>
              <a:t>if</a:t>
            </a:r>
            <a:r>
              <a:rPr lang="pl-PL" baseline="0" dirty="0" smtClean="0"/>
              <a:t> </a:t>
            </a:r>
            <a:r>
              <a:rPr lang="pl-PL" baseline="0" dirty="0" err="1" smtClean="0"/>
              <a:t>rv</a:t>
            </a:r>
            <a:r>
              <a:rPr lang="pl-PL" baseline="0" dirty="0" smtClean="0"/>
              <a:t> </a:t>
            </a:r>
            <a:r>
              <a:rPr lang="pl-PL" baseline="0" dirty="0" err="1" smtClean="0"/>
              <a:t>overdistension</a:t>
            </a:r>
            <a:r>
              <a:rPr lang="pl-PL" baseline="0" dirty="0" smtClean="0"/>
              <a:t>, </a:t>
            </a:r>
            <a:r>
              <a:rPr lang="pl-PL" baseline="0" dirty="0" err="1" smtClean="0"/>
              <a:t>then</a:t>
            </a:r>
            <a:r>
              <a:rPr lang="pl-PL" baseline="0" dirty="0" smtClean="0"/>
              <a:t> </a:t>
            </a:r>
            <a:r>
              <a:rPr lang="pl-PL" baseline="0" dirty="0" err="1" smtClean="0"/>
              <a:t>impaired</a:t>
            </a:r>
            <a:r>
              <a:rPr lang="pl-PL" baseline="0" dirty="0" smtClean="0"/>
              <a:t> lv </a:t>
            </a:r>
            <a:r>
              <a:rPr lang="pl-PL" baseline="0" dirty="0" err="1" smtClean="0"/>
              <a:t>filling</a:t>
            </a:r>
            <a:r>
              <a:rPr lang="pl-PL" baseline="0" dirty="0" smtClean="0"/>
              <a:t> and </a:t>
            </a:r>
            <a:r>
              <a:rPr lang="pl-PL" baseline="0" dirty="0" err="1" smtClean="0"/>
              <a:t>ultimately</a:t>
            </a:r>
            <a:r>
              <a:rPr lang="pl-PL" baseline="0" dirty="0" smtClean="0"/>
              <a:t> </a:t>
            </a:r>
            <a:r>
              <a:rPr lang="pl-PL" baseline="0" dirty="0" err="1" smtClean="0"/>
              <a:t>cardiac</a:t>
            </a:r>
            <a:r>
              <a:rPr lang="pl-PL" baseline="0" dirty="0" smtClean="0"/>
              <a:t> </a:t>
            </a:r>
            <a:r>
              <a:rPr lang="pl-PL" baseline="0" dirty="0" err="1" smtClean="0"/>
              <a:t>output</a:t>
            </a:r>
            <a:r>
              <a:rPr lang="pl-PL" baseline="0" dirty="0" smtClean="0"/>
              <a:t> and </a:t>
            </a:r>
            <a:r>
              <a:rPr lang="pl-PL" baseline="0" dirty="0" err="1" smtClean="0"/>
              <a:t>coronary</a:t>
            </a:r>
            <a:r>
              <a:rPr lang="pl-PL" baseline="0" dirty="0" smtClean="0"/>
              <a:t> </a:t>
            </a:r>
            <a:r>
              <a:rPr lang="pl-PL" baseline="0" dirty="0" err="1" smtClean="0"/>
              <a:t>perfusion</a:t>
            </a:r>
            <a:endParaRPr lang="pl-PL" baseline="0" dirty="0" smtClean="0"/>
          </a:p>
          <a:p>
            <a:r>
              <a:rPr lang="pl-PL" baseline="0" dirty="0" err="1" smtClean="0"/>
              <a:t>Bronchodilators</a:t>
            </a:r>
            <a:r>
              <a:rPr lang="pl-PL" baseline="0" dirty="0" smtClean="0"/>
              <a:t> </a:t>
            </a:r>
            <a:r>
              <a:rPr lang="pl-PL" baseline="0" dirty="0" err="1" smtClean="0"/>
              <a:t>may</a:t>
            </a:r>
            <a:r>
              <a:rPr lang="pl-PL" baseline="0" dirty="0" smtClean="0"/>
              <a:t> be </a:t>
            </a:r>
            <a:r>
              <a:rPr lang="pl-PL" baseline="0" dirty="0" err="1" smtClean="0"/>
              <a:t>beneficial</a:t>
            </a:r>
            <a:r>
              <a:rPr lang="pl-PL" baseline="0" dirty="0" smtClean="0"/>
              <a:t>- in </a:t>
            </a:r>
            <a:r>
              <a:rPr lang="pl-PL" baseline="0" dirty="0" err="1" smtClean="0"/>
              <a:t>addition</a:t>
            </a:r>
            <a:r>
              <a:rPr lang="pl-PL" baseline="0" dirty="0" smtClean="0"/>
              <a:t> to </a:t>
            </a:r>
            <a:r>
              <a:rPr lang="pl-PL" baseline="0" dirty="0" err="1" smtClean="0"/>
              <a:t>bronchodilation</a:t>
            </a:r>
            <a:r>
              <a:rPr lang="pl-PL" baseline="0" dirty="0" smtClean="0"/>
              <a:t> </a:t>
            </a:r>
            <a:r>
              <a:rPr lang="pl-PL" baseline="0" dirty="0" err="1" smtClean="0"/>
              <a:t>bronchodilators</a:t>
            </a:r>
            <a:r>
              <a:rPr lang="pl-PL" baseline="0" dirty="0" smtClean="0"/>
              <a:t> </a:t>
            </a:r>
            <a:r>
              <a:rPr lang="pl-PL" baseline="0" dirty="0" err="1" smtClean="0"/>
              <a:t>like</a:t>
            </a:r>
            <a:r>
              <a:rPr lang="pl-PL" baseline="0" dirty="0" smtClean="0"/>
              <a:t> </a:t>
            </a:r>
            <a:r>
              <a:rPr lang="pl-PL" baseline="0" dirty="0" err="1" smtClean="0"/>
              <a:t>theophylline</a:t>
            </a:r>
            <a:r>
              <a:rPr lang="pl-PL" baseline="0" dirty="0" smtClean="0"/>
              <a:t> </a:t>
            </a:r>
            <a:r>
              <a:rPr lang="pl-PL" baseline="0" dirty="0" err="1" smtClean="0"/>
              <a:t>may</a:t>
            </a:r>
            <a:r>
              <a:rPr lang="pl-PL" baseline="0" dirty="0" smtClean="0"/>
              <a:t> </a:t>
            </a:r>
            <a:r>
              <a:rPr lang="pl-PL" baseline="0" dirty="0" err="1" smtClean="0"/>
              <a:t>induce</a:t>
            </a:r>
            <a:r>
              <a:rPr lang="pl-PL" baseline="0" dirty="0" smtClean="0"/>
              <a:t> </a:t>
            </a:r>
            <a:r>
              <a:rPr lang="pl-PL" baseline="0" dirty="0" err="1" smtClean="0"/>
              <a:t>pulmonary</a:t>
            </a:r>
            <a:r>
              <a:rPr lang="pl-PL" baseline="0" dirty="0" smtClean="0"/>
              <a:t> </a:t>
            </a:r>
            <a:r>
              <a:rPr lang="pl-PL" baseline="0" dirty="0" err="1" smtClean="0"/>
              <a:t>vasodilation</a:t>
            </a:r>
            <a:r>
              <a:rPr lang="pl-PL" baseline="0" dirty="0" smtClean="0"/>
              <a:t>, as </a:t>
            </a:r>
            <a:r>
              <a:rPr lang="pl-PL" baseline="0" dirty="0" err="1" smtClean="0"/>
              <a:t>well</a:t>
            </a:r>
            <a:r>
              <a:rPr lang="pl-PL" baseline="0" dirty="0" smtClean="0"/>
              <a:t> as </a:t>
            </a:r>
            <a:r>
              <a:rPr lang="pl-PL" baseline="0" dirty="0" err="1" smtClean="0"/>
              <a:t>reduce</a:t>
            </a:r>
            <a:r>
              <a:rPr lang="pl-PL" baseline="0" dirty="0" smtClean="0"/>
              <a:t> </a:t>
            </a:r>
            <a:r>
              <a:rPr lang="pl-PL" baseline="0" dirty="0" err="1" smtClean="0"/>
              <a:t>resp</a:t>
            </a:r>
            <a:r>
              <a:rPr lang="pl-PL" baseline="0" dirty="0" smtClean="0"/>
              <a:t> </a:t>
            </a:r>
            <a:r>
              <a:rPr lang="pl-PL" baseline="0" dirty="0" err="1" smtClean="0"/>
              <a:t>muscle</a:t>
            </a:r>
            <a:r>
              <a:rPr lang="pl-PL" baseline="0" dirty="0" smtClean="0"/>
              <a:t> </a:t>
            </a:r>
            <a:r>
              <a:rPr lang="pl-PL" baseline="0" dirty="0" err="1" smtClean="0"/>
              <a:t>fatigue</a:t>
            </a:r>
            <a:r>
              <a:rPr lang="pl-PL" baseline="0" dirty="0" smtClean="0"/>
              <a:t> and </a:t>
            </a:r>
            <a:r>
              <a:rPr lang="pl-PL" baseline="0" dirty="0" err="1" smtClean="0"/>
              <a:t>improve</a:t>
            </a:r>
            <a:r>
              <a:rPr lang="pl-PL" baseline="0" dirty="0" smtClean="0"/>
              <a:t> </a:t>
            </a:r>
            <a:r>
              <a:rPr lang="pl-PL" baseline="0" dirty="0" err="1" smtClean="0"/>
              <a:t>diaphragmatic</a:t>
            </a:r>
            <a:r>
              <a:rPr lang="pl-PL" baseline="0" dirty="0" smtClean="0"/>
              <a:t> </a:t>
            </a:r>
            <a:r>
              <a:rPr lang="pl-PL" baseline="0" dirty="0" err="1" smtClean="0"/>
              <a:t>contractility</a:t>
            </a:r>
            <a:endParaRPr lang="pl-PL" baseline="0" dirty="0" smtClean="0"/>
          </a:p>
          <a:p>
            <a:r>
              <a:rPr lang="pl-PL" baseline="0" dirty="0" err="1" smtClean="0"/>
              <a:t>Positive</a:t>
            </a:r>
            <a:r>
              <a:rPr lang="pl-PL" baseline="0" dirty="0" smtClean="0"/>
              <a:t> </a:t>
            </a:r>
            <a:r>
              <a:rPr lang="pl-PL" baseline="0" dirty="0" err="1" smtClean="0"/>
              <a:t>inotropes</a:t>
            </a:r>
            <a:r>
              <a:rPr lang="pl-PL" baseline="0" dirty="0" smtClean="0"/>
              <a:t> </a:t>
            </a:r>
            <a:r>
              <a:rPr lang="pl-PL" baseline="0" dirty="0" err="1" smtClean="0"/>
              <a:t>may</a:t>
            </a:r>
            <a:r>
              <a:rPr lang="pl-PL" baseline="0" dirty="0" smtClean="0"/>
              <a:t> be </a:t>
            </a:r>
            <a:r>
              <a:rPr lang="pl-PL" baseline="0" dirty="0" err="1" smtClean="0"/>
              <a:t>considered</a:t>
            </a:r>
            <a:r>
              <a:rPr lang="pl-PL" baseline="0" dirty="0" smtClean="0"/>
              <a:t> in </a:t>
            </a:r>
            <a:r>
              <a:rPr lang="pl-PL" baseline="0" dirty="0" err="1" smtClean="0"/>
              <a:t>cardiogenic</a:t>
            </a:r>
            <a:r>
              <a:rPr lang="pl-PL" baseline="0" dirty="0" smtClean="0"/>
              <a:t> </a:t>
            </a:r>
            <a:r>
              <a:rPr lang="pl-PL" baseline="0" dirty="0" err="1" smtClean="0"/>
              <a:t>shock</a:t>
            </a:r>
            <a:r>
              <a:rPr lang="pl-PL" baseline="0" dirty="0" smtClean="0"/>
              <a:t>; </a:t>
            </a:r>
            <a:r>
              <a:rPr lang="pl-PL" baseline="0" dirty="0" err="1" smtClean="0"/>
              <a:t>however</a:t>
            </a:r>
            <a:r>
              <a:rPr lang="pl-PL" baseline="0" dirty="0" smtClean="0"/>
              <a:t> </a:t>
            </a:r>
            <a:r>
              <a:rPr lang="pl-PL" baseline="0" dirty="0" err="1" smtClean="0"/>
              <a:t>may</a:t>
            </a:r>
            <a:r>
              <a:rPr lang="pl-PL" baseline="0" dirty="0" smtClean="0"/>
              <a:t> </a:t>
            </a:r>
            <a:r>
              <a:rPr lang="pl-PL" baseline="0" dirty="0" err="1" smtClean="0"/>
              <a:t>increase</a:t>
            </a:r>
            <a:r>
              <a:rPr lang="pl-PL" baseline="0" dirty="0" smtClean="0"/>
              <a:t> PA </a:t>
            </a:r>
            <a:r>
              <a:rPr lang="pl-PL" baseline="0" dirty="0" err="1" smtClean="0"/>
              <a:t>pressures</a:t>
            </a:r>
            <a:r>
              <a:rPr lang="pl-PL" baseline="0" dirty="0" smtClean="0"/>
              <a:t> and of </a:t>
            </a:r>
            <a:r>
              <a:rPr lang="pl-PL" baseline="0" dirty="0" err="1" smtClean="0"/>
              <a:t>course</a:t>
            </a:r>
            <a:r>
              <a:rPr lang="pl-PL" baseline="0" dirty="0" smtClean="0"/>
              <a:t> </a:t>
            </a:r>
            <a:r>
              <a:rPr lang="pl-PL" baseline="0" dirty="0" err="1" smtClean="0"/>
              <a:t>increase</a:t>
            </a:r>
            <a:r>
              <a:rPr lang="pl-PL" baseline="0" dirty="0" smtClean="0"/>
              <a:t> </a:t>
            </a:r>
            <a:r>
              <a:rPr lang="pl-PL" baseline="0" dirty="0" err="1" smtClean="0"/>
              <a:t>susceptibility</a:t>
            </a:r>
            <a:r>
              <a:rPr lang="pl-PL" baseline="0" dirty="0" smtClean="0"/>
              <a:t> to </a:t>
            </a:r>
            <a:r>
              <a:rPr lang="pl-PL" baseline="0" dirty="0" err="1" smtClean="0"/>
              <a:t>arrhythmias</a:t>
            </a:r>
            <a:endParaRPr lang="pl-PL" baseline="0" dirty="0" smtClean="0"/>
          </a:p>
          <a:p>
            <a:r>
              <a:rPr lang="pl-PL" baseline="0" dirty="0" err="1" smtClean="0"/>
              <a:t>Venodilator</a:t>
            </a:r>
            <a:r>
              <a:rPr lang="pl-PL" baseline="0" dirty="0" smtClean="0"/>
              <a:t> </a:t>
            </a:r>
            <a:r>
              <a:rPr lang="pl-PL" baseline="0" dirty="0" err="1" smtClean="0"/>
              <a:t>therapy</a:t>
            </a:r>
            <a:r>
              <a:rPr lang="pl-PL" baseline="0" dirty="0" smtClean="0"/>
              <a:t> </a:t>
            </a:r>
            <a:r>
              <a:rPr lang="pl-PL" baseline="0" dirty="0" err="1" smtClean="0"/>
              <a:t>may</a:t>
            </a:r>
            <a:r>
              <a:rPr lang="pl-PL" baseline="0" dirty="0" smtClean="0"/>
              <a:t> be </a:t>
            </a:r>
            <a:r>
              <a:rPr lang="pl-PL" baseline="0" dirty="0" err="1" smtClean="0"/>
              <a:t>useful</a:t>
            </a:r>
            <a:r>
              <a:rPr lang="pl-PL" baseline="0" dirty="0" smtClean="0"/>
              <a:t> to </a:t>
            </a:r>
            <a:r>
              <a:rPr lang="pl-PL" baseline="0" dirty="0" err="1" smtClean="0"/>
              <a:t>treat</a:t>
            </a:r>
            <a:r>
              <a:rPr lang="pl-PL" baseline="0" dirty="0" smtClean="0"/>
              <a:t> </a:t>
            </a:r>
            <a:r>
              <a:rPr lang="pl-PL" baseline="0" dirty="0" err="1" smtClean="0"/>
              <a:t>reflex</a:t>
            </a:r>
            <a:r>
              <a:rPr lang="pl-PL" baseline="0" dirty="0" smtClean="0"/>
              <a:t> </a:t>
            </a:r>
            <a:r>
              <a:rPr lang="pl-PL" baseline="0" dirty="0" err="1" smtClean="0"/>
              <a:t>pulmonary</a:t>
            </a:r>
            <a:r>
              <a:rPr lang="pl-PL" baseline="0" dirty="0" smtClean="0"/>
              <a:t> </a:t>
            </a:r>
            <a:r>
              <a:rPr lang="pl-PL" baseline="0" dirty="0" err="1" smtClean="0"/>
              <a:t>vasoconstriction</a:t>
            </a:r>
            <a:r>
              <a:rPr lang="pl-PL" baseline="0" dirty="0" smtClean="0"/>
              <a:t> </a:t>
            </a:r>
            <a:r>
              <a:rPr lang="pl-PL" baseline="0" dirty="0" err="1" smtClean="0"/>
              <a:t>which</a:t>
            </a:r>
            <a:r>
              <a:rPr lang="pl-PL" baseline="0" dirty="0" smtClean="0"/>
              <a:t> </a:t>
            </a:r>
            <a:r>
              <a:rPr lang="pl-PL" baseline="0" dirty="0" err="1" smtClean="0"/>
              <a:t>contributes</a:t>
            </a:r>
            <a:r>
              <a:rPr lang="pl-PL" baseline="0" dirty="0" smtClean="0"/>
              <a:t> to PVR in PTE</a:t>
            </a:r>
          </a:p>
          <a:p>
            <a:r>
              <a:rPr lang="pl-PL" baseline="0" dirty="0" err="1" smtClean="0"/>
              <a:t>Nitric</a:t>
            </a:r>
            <a:r>
              <a:rPr lang="pl-PL" baseline="0" dirty="0" smtClean="0"/>
              <a:t> </a:t>
            </a:r>
            <a:r>
              <a:rPr lang="pl-PL" baseline="0" dirty="0" err="1" smtClean="0"/>
              <a:t>oxide</a:t>
            </a:r>
            <a:r>
              <a:rPr lang="pl-PL" baseline="0" dirty="0" smtClean="0"/>
              <a:t> </a:t>
            </a:r>
            <a:r>
              <a:rPr lang="pl-PL" baseline="0" dirty="0" err="1" smtClean="0"/>
              <a:t>has</a:t>
            </a:r>
            <a:r>
              <a:rPr lang="pl-PL" baseline="0" dirty="0" smtClean="0"/>
              <a:t> </a:t>
            </a:r>
            <a:r>
              <a:rPr lang="pl-PL" baseline="0" dirty="0" err="1" smtClean="0"/>
              <a:t>been</a:t>
            </a:r>
            <a:r>
              <a:rPr lang="pl-PL" baseline="0" dirty="0" smtClean="0"/>
              <a:t> </a:t>
            </a:r>
            <a:r>
              <a:rPr lang="pl-PL" baseline="0" dirty="0" err="1" smtClean="0"/>
              <a:t>shown</a:t>
            </a:r>
            <a:r>
              <a:rPr lang="pl-PL" baseline="0" dirty="0" smtClean="0"/>
              <a:t> to </a:t>
            </a:r>
            <a:r>
              <a:rPr lang="pl-PL" baseline="0" dirty="0" err="1" smtClean="0"/>
              <a:t>decease</a:t>
            </a:r>
            <a:r>
              <a:rPr lang="pl-PL" baseline="0" dirty="0" smtClean="0"/>
              <a:t> </a:t>
            </a:r>
            <a:r>
              <a:rPr lang="pl-PL" baseline="0" dirty="0" err="1" smtClean="0"/>
              <a:t>mean</a:t>
            </a:r>
            <a:r>
              <a:rPr lang="pl-PL" baseline="0" dirty="0" smtClean="0"/>
              <a:t> </a:t>
            </a:r>
            <a:r>
              <a:rPr lang="pl-PL" baseline="0" dirty="0" err="1" smtClean="0"/>
              <a:t>pulmonary</a:t>
            </a:r>
            <a:r>
              <a:rPr lang="pl-PL" baseline="0" dirty="0" smtClean="0"/>
              <a:t> </a:t>
            </a:r>
            <a:r>
              <a:rPr lang="pl-PL" baseline="0" dirty="0" err="1" smtClean="0"/>
              <a:t>artery</a:t>
            </a:r>
            <a:r>
              <a:rPr lang="pl-PL" baseline="0" dirty="0" smtClean="0"/>
              <a:t> </a:t>
            </a:r>
            <a:r>
              <a:rPr lang="pl-PL" baseline="0" dirty="0" err="1" smtClean="0"/>
              <a:t>pressure</a:t>
            </a:r>
            <a:r>
              <a:rPr lang="pl-PL" baseline="0" dirty="0" smtClean="0"/>
              <a:t> in </a:t>
            </a:r>
            <a:r>
              <a:rPr lang="pl-PL" baseline="0" dirty="0" err="1" smtClean="0"/>
              <a:t>canine</a:t>
            </a:r>
            <a:r>
              <a:rPr lang="pl-PL" baseline="0" dirty="0" smtClean="0"/>
              <a:t> </a:t>
            </a:r>
            <a:r>
              <a:rPr lang="pl-PL" baseline="0" dirty="0" err="1" smtClean="0"/>
              <a:t>models</a:t>
            </a:r>
            <a:r>
              <a:rPr lang="pl-PL" baseline="0" dirty="0" smtClean="0"/>
              <a:t> and in </a:t>
            </a:r>
            <a:r>
              <a:rPr lang="pl-PL" baseline="0" dirty="0" err="1" smtClean="0"/>
              <a:t>humans</a:t>
            </a:r>
            <a:endParaRPr lang="pl-PL" baseline="0" dirty="0" smtClean="0"/>
          </a:p>
          <a:p>
            <a:r>
              <a:rPr lang="pl-PL" baseline="0" dirty="0" err="1" smtClean="0"/>
              <a:t>Sildenafil</a:t>
            </a:r>
            <a:r>
              <a:rPr lang="pl-PL" baseline="0" dirty="0" smtClean="0"/>
              <a:t> (</a:t>
            </a:r>
            <a:r>
              <a:rPr lang="pl-PL" baseline="0" dirty="0" err="1" smtClean="0"/>
              <a:t>specific</a:t>
            </a:r>
            <a:r>
              <a:rPr lang="pl-PL" baseline="0" dirty="0" smtClean="0"/>
              <a:t> </a:t>
            </a:r>
            <a:r>
              <a:rPr lang="pl-PL" baseline="0" dirty="0" err="1" smtClean="0"/>
              <a:t>phosphodiesterase</a:t>
            </a:r>
            <a:r>
              <a:rPr lang="pl-PL" baseline="0" dirty="0" smtClean="0"/>
              <a:t> 5 inhibitor)- </a:t>
            </a:r>
            <a:r>
              <a:rPr lang="pl-PL" baseline="0" dirty="0" err="1" smtClean="0"/>
              <a:t>causes</a:t>
            </a:r>
            <a:r>
              <a:rPr lang="pl-PL" baseline="0" dirty="0" smtClean="0"/>
              <a:t> </a:t>
            </a:r>
            <a:r>
              <a:rPr lang="pl-PL" baseline="0" dirty="0" err="1" smtClean="0"/>
              <a:t>selective</a:t>
            </a:r>
            <a:r>
              <a:rPr lang="pl-PL" baseline="0" dirty="0" smtClean="0"/>
              <a:t> </a:t>
            </a:r>
            <a:r>
              <a:rPr lang="pl-PL" baseline="0" dirty="0" err="1" smtClean="0"/>
              <a:t>pulmonary</a:t>
            </a:r>
            <a:r>
              <a:rPr lang="pl-PL" baseline="0" dirty="0" smtClean="0"/>
              <a:t> </a:t>
            </a:r>
            <a:r>
              <a:rPr lang="pl-PL" baseline="0" dirty="0" err="1" smtClean="0"/>
              <a:t>arterial</a:t>
            </a:r>
            <a:r>
              <a:rPr lang="pl-PL" baseline="0" dirty="0" smtClean="0"/>
              <a:t> </a:t>
            </a:r>
            <a:r>
              <a:rPr lang="pl-PL" baseline="0" dirty="0" err="1" smtClean="0"/>
              <a:t>vasodilation</a:t>
            </a:r>
            <a:r>
              <a:rPr lang="pl-PL" baseline="0" dirty="0" smtClean="0"/>
              <a:t>, </a:t>
            </a:r>
            <a:r>
              <a:rPr lang="pl-PL" baseline="0" dirty="0" err="1" smtClean="0"/>
              <a:t>thereby</a:t>
            </a:r>
            <a:r>
              <a:rPr lang="pl-PL" baseline="0" dirty="0" smtClean="0"/>
              <a:t> </a:t>
            </a:r>
            <a:r>
              <a:rPr lang="pl-PL" baseline="0" dirty="0" err="1" smtClean="0"/>
              <a:t>attenuating</a:t>
            </a:r>
            <a:r>
              <a:rPr lang="pl-PL" baseline="0" dirty="0" smtClean="0"/>
              <a:t> </a:t>
            </a:r>
            <a:r>
              <a:rPr lang="pl-PL" baseline="0" dirty="0" err="1" smtClean="0"/>
              <a:t>pulmonary</a:t>
            </a:r>
            <a:r>
              <a:rPr lang="pl-PL" baseline="0" dirty="0" smtClean="0"/>
              <a:t> </a:t>
            </a:r>
            <a:r>
              <a:rPr lang="pl-PL" baseline="0" dirty="0" err="1" smtClean="0"/>
              <a:t>hypertension</a:t>
            </a:r>
            <a:endParaRPr lang="pl-PL" baseline="0" dirty="0" smtClean="0"/>
          </a:p>
          <a:p>
            <a:endParaRPr lang="en-US" dirty="0"/>
          </a:p>
        </p:txBody>
      </p:sp>
      <p:sp>
        <p:nvSpPr>
          <p:cNvPr id="4" name="Slide Number Placeholder 3"/>
          <p:cNvSpPr>
            <a:spLocks noGrp="1"/>
          </p:cNvSpPr>
          <p:nvPr>
            <p:ph type="sldNum" sz="quarter" idx="10"/>
          </p:nvPr>
        </p:nvSpPr>
        <p:spPr/>
        <p:txBody>
          <a:bodyPr/>
          <a:lstStyle/>
          <a:p>
            <a:fld id="{7408CAB7-0FC5-9B45-9339-5C64A6B6240A}" type="slidenum">
              <a:rPr lang="en-US" smtClean="0"/>
              <a:t>30</a:t>
            </a:fld>
            <a:endParaRPr lang="en-US"/>
          </a:p>
        </p:txBody>
      </p:sp>
    </p:spTree>
    <p:extLst>
      <p:ext uri="{BB962C8B-B14F-4D97-AF65-F5344CB8AC3E}">
        <p14:creationId xmlns:p14="http://schemas.microsoft.com/office/powerpoint/2010/main" val="39791162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Therapeutic</a:t>
            </a:r>
            <a:r>
              <a:rPr lang="en-US" baseline="0" dirty="0" smtClean="0"/>
              <a:t> thrombolysis involves the administration of </a:t>
            </a:r>
            <a:r>
              <a:rPr lang="en-US" baseline="0" dirty="0" err="1" smtClean="0"/>
              <a:t>supraphysiologic</a:t>
            </a:r>
            <a:r>
              <a:rPr lang="en-US" baseline="0" dirty="0" smtClean="0"/>
              <a:t> doses of plasminogen activators systemically or locally at the site of thrombosis</a:t>
            </a:r>
          </a:p>
          <a:p>
            <a:r>
              <a:rPr lang="en-US" baseline="0" dirty="0" smtClean="0"/>
              <a:t>Thrombolytic agents increase the conversion of plasminogen to plasmin and help to overcome plasmin inhibition by plasminogen activator inhibitor-1 </a:t>
            </a:r>
          </a:p>
          <a:p>
            <a:r>
              <a:rPr lang="en-US" baseline="0" dirty="0" smtClean="0"/>
              <a:t>Can reverse the effects of pulmonary hypertension and right sided heart failure by inducing rapid thrombus dissolution, prevent ongoing </a:t>
            </a:r>
            <a:r>
              <a:rPr lang="en-US" baseline="0" dirty="0" err="1" smtClean="0"/>
              <a:t>neurohumoral</a:t>
            </a:r>
            <a:r>
              <a:rPr lang="en-US" baseline="0" dirty="0" smtClean="0"/>
              <a:t> factor release, improve systemic and pulmonary hemodynamics and reduce the likelihood of recurrence</a:t>
            </a:r>
          </a:p>
          <a:p>
            <a:r>
              <a:rPr lang="en-US" sz="1200" kern="1200" dirty="0" smtClean="0">
                <a:solidFill>
                  <a:schemeClr val="tx1"/>
                </a:solidFill>
                <a:latin typeface="+mn-lt"/>
                <a:ea typeface="+mn-ea"/>
                <a:cs typeface="+mn-cs"/>
              </a:rPr>
              <a:t>These agents vary in their pharmacokinetics, thrombolytic activity, and fibrin specificity (preference for fibrin-bound versus circulating plasminogen). Fibrin-specific </a:t>
            </a:r>
            <a:r>
              <a:rPr lang="en-US" sz="1200" kern="1200" dirty="0" err="1" smtClean="0">
                <a:solidFill>
                  <a:schemeClr val="tx1"/>
                </a:solidFill>
                <a:latin typeface="+mn-lt"/>
                <a:ea typeface="+mn-ea"/>
                <a:cs typeface="+mn-cs"/>
              </a:rPr>
              <a:t>thrombolytics</a:t>
            </a:r>
            <a:r>
              <a:rPr lang="en-US" sz="1200" kern="1200" dirty="0" smtClean="0">
                <a:solidFill>
                  <a:schemeClr val="tx1"/>
                </a:solidFill>
                <a:latin typeface="+mn-lt"/>
                <a:ea typeface="+mn-ea"/>
                <a:cs typeface="+mn-cs"/>
              </a:rPr>
              <a:t> have increased clot </a:t>
            </a:r>
            <a:r>
              <a:rPr lang="en-US" sz="1200" kern="1200" dirty="0" err="1" smtClean="0">
                <a:solidFill>
                  <a:schemeClr val="tx1"/>
                </a:solidFill>
                <a:latin typeface="+mn-lt"/>
                <a:ea typeface="+mn-ea"/>
                <a:cs typeface="+mn-cs"/>
              </a:rPr>
              <a:t>lysis</a:t>
            </a:r>
            <a:r>
              <a:rPr lang="en-US" sz="1200" kern="1200" dirty="0" smtClean="0">
                <a:solidFill>
                  <a:schemeClr val="tx1"/>
                </a:solidFill>
                <a:latin typeface="+mn-lt"/>
                <a:ea typeface="+mn-ea"/>
                <a:cs typeface="+mn-cs"/>
              </a:rPr>
              <a:t> efficacy, a longer duration of activity, and a reduced risk of hemorrhage compared with less specific agents.</a:t>
            </a:r>
            <a:endParaRPr lang="en-US" dirty="0"/>
          </a:p>
        </p:txBody>
      </p:sp>
      <p:sp>
        <p:nvSpPr>
          <p:cNvPr id="4" name="Slide Number Placeholder 3"/>
          <p:cNvSpPr>
            <a:spLocks noGrp="1"/>
          </p:cNvSpPr>
          <p:nvPr>
            <p:ph type="sldNum" sz="quarter" idx="10"/>
          </p:nvPr>
        </p:nvSpPr>
        <p:spPr/>
        <p:txBody>
          <a:bodyPr/>
          <a:lstStyle/>
          <a:p>
            <a:fld id="{7408CAB7-0FC5-9B45-9339-5C64A6B6240A}" type="slidenum">
              <a:rPr lang="en-US" smtClean="0"/>
              <a:t>31</a:t>
            </a:fld>
            <a:endParaRPr lang="en-US"/>
          </a:p>
        </p:txBody>
      </p:sp>
    </p:spTree>
    <p:extLst>
      <p:ext uri="{BB962C8B-B14F-4D97-AF65-F5344CB8AC3E}">
        <p14:creationId xmlns:p14="http://schemas.microsoft.com/office/powerpoint/2010/main" val="19706303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Because not fibrin-specific, readily binds circulating</a:t>
            </a:r>
            <a:r>
              <a:rPr lang="en-US" baseline="0" dirty="0" smtClean="0"/>
              <a:t> plasminogen </a:t>
            </a:r>
          </a:p>
          <a:p>
            <a:r>
              <a:rPr lang="nl-NL" sz="1200" kern="1200" dirty="0" smtClean="0">
                <a:solidFill>
                  <a:schemeClr val="tx1"/>
                </a:solidFill>
                <a:latin typeface="+mn-lt"/>
                <a:ea typeface="+mn-ea"/>
                <a:cs typeface="+mn-cs"/>
              </a:rPr>
              <a:t>Moore KE, Morris N, </a:t>
            </a:r>
            <a:r>
              <a:rPr lang="nl-NL" sz="1200" kern="1200" dirty="0" err="1" smtClean="0">
                <a:solidFill>
                  <a:schemeClr val="tx1"/>
                </a:solidFill>
                <a:latin typeface="+mn-lt"/>
                <a:ea typeface="+mn-ea"/>
                <a:cs typeface="+mn-cs"/>
              </a:rPr>
              <a:t>Dhupa</a:t>
            </a:r>
            <a:r>
              <a:rPr lang="nl-NL" sz="1200" kern="1200" dirty="0" smtClean="0">
                <a:solidFill>
                  <a:schemeClr val="tx1"/>
                </a:solidFill>
                <a:latin typeface="+mn-lt"/>
                <a:ea typeface="+mn-ea"/>
                <a:cs typeface="+mn-cs"/>
              </a:rPr>
              <a:t> N, et al.:</a:t>
            </a:r>
            <a:r>
              <a:rPr lang="nl-NL" sz="1200" kern="1200" baseline="0" dirty="0" smtClean="0">
                <a:solidFill>
                  <a:schemeClr val="tx1"/>
                </a:solidFill>
                <a:latin typeface="+mn-lt"/>
                <a:ea typeface="+mn-ea"/>
                <a:cs typeface="+mn-cs"/>
              </a:rPr>
              <a:t> </a:t>
            </a:r>
            <a:r>
              <a:rPr lang="nl-NL" sz="1200" kern="1200" dirty="0" err="1" smtClean="0">
                <a:solidFill>
                  <a:schemeClr val="tx1"/>
                </a:solidFill>
                <a:latin typeface="+mn-lt"/>
                <a:ea typeface="+mn-ea"/>
                <a:cs typeface="+mn-cs"/>
              </a:rPr>
              <a:t>Retrospective</a:t>
            </a:r>
            <a:r>
              <a:rPr lang="nl-NL" sz="1200" kern="1200" dirty="0" smtClean="0">
                <a:solidFill>
                  <a:schemeClr val="tx1"/>
                </a:solidFill>
                <a:latin typeface="+mn-lt"/>
                <a:ea typeface="+mn-ea"/>
                <a:cs typeface="+mn-cs"/>
              </a:rPr>
              <a:t> </a:t>
            </a:r>
            <a:r>
              <a:rPr lang="nl-NL" sz="1200" kern="1200" dirty="0" err="1" smtClean="0">
                <a:solidFill>
                  <a:schemeClr val="tx1"/>
                </a:solidFill>
                <a:latin typeface="+mn-lt"/>
                <a:ea typeface="+mn-ea"/>
                <a:cs typeface="+mn-cs"/>
              </a:rPr>
              <a:t>study</a:t>
            </a:r>
            <a:r>
              <a:rPr lang="nl-NL" sz="1200" kern="1200" dirty="0" smtClean="0">
                <a:solidFill>
                  <a:schemeClr val="tx1"/>
                </a:solidFill>
                <a:latin typeface="+mn-lt"/>
                <a:ea typeface="+mn-ea"/>
                <a:cs typeface="+mn-cs"/>
              </a:rPr>
              <a:t> of</a:t>
            </a:r>
            <a:r>
              <a:rPr lang="nl-NL"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streptokinase administration in 46 cats with arterial thromboembolism. J Vet </a:t>
            </a:r>
            <a:r>
              <a:rPr lang="en-US" sz="1200" kern="1200" dirty="0" err="1" smtClean="0">
                <a:solidFill>
                  <a:schemeClr val="tx1"/>
                </a:solidFill>
                <a:latin typeface="+mn-lt"/>
                <a:ea typeface="+mn-ea"/>
                <a:cs typeface="+mn-cs"/>
              </a:rPr>
              <a:t>Emerg</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Crit</a:t>
            </a:r>
            <a:r>
              <a:rPr lang="en-US" sz="1200" kern="1200" dirty="0" smtClean="0">
                <a:solidFill>
                  <a:schemeClr val="tx1"/>
                </a:solidFill>
                <a:latin typeface="+mn-lt"/>
                <a:ea typeface="+mn-ea"/>
                <a:cs typeface="+mn-cs"/>
              </a:rPr>
              <a:t> Care 2000; 10(4):245–257.  </a:t>
            </a:r>
          </a:p>
          <a:p>
            <a:r>
              <a:rPr lang="en-US" sz="1200" kern="1200" dirty="0" smtClean="0">
                <a:solidFill>
                  <a:schemeClr val="tx1"/>
                </a:solidFill>
                <a:latin typeface="+mn-lt"/>
                <a:ea typeface="+mn-ea"/>
                <a:cs typeface="+mn-cs"/>
              </a:rPr>
              <a:t>Ramsey CC, Burney DP, </a:t>
            </a:r>
            <a:r>
              <a:rPr lang="en-US" sz="1200" kern="1200" dirty="0" err="1" smtClean="0">
                <a:solidFill>
                  <a:schemeClr val="tx1"/>
                </a:solidFill>
                <a:latin typeface="+mn-lt"/>
                <a:ea typeface="+mn-ea"/>
                <a:cs typeface="+mn-cs"/>
              </a:rPr>
              <a:t>Macintire</a:t>
            </a:r>
            <a:r>
              <a:rPr lang="en-US" sz="1200" kern="1200" dirty="0" smtClean="0">
                <a:solidFill>
                  <a:schemeClr val="tx1"/>
                </a:solidFill>
                <a:latin typeface="+mn-lt"/>
                <a:ea typeface="+mn-ea"/>
                <a:cs typeface="+mn-cs"/>
              </a:rPr>
              <a:t> DK, et al. Use of streptokinase in four dogs with thrombosis. J Am Vet Med </a:t>
            </a:r>
            <a:r>
              <a:rPr lang="en-US" sz="1200" kern="1200" dirty="0" err="1" smtClean="0">
                <a:solidFill>
                  <a:schemeClr val="tx1"/>
                </a:solidFill>
                <a:latin typeface="+mn-lt"/>
                <a:ea typeface="+mn-ea"/>
                <a:cs typeface="+mn-cs"/>
              </a:rPr>
              <a:t>Assoc</a:t>
            </a:r>
            <a:r>
              <a:rPr lang="en-US" sz="1200" kern="1200" dirty="0" smtClean="0">
                <a:solidFill>
                  <a:schemeClr val="tx1"/>
                </a:solidFill>
                <a:latin typeface="+mn-lt"/>
                <a:ea typeface="+mn-ea"/>
                <a:cs typeface="+mn-cs"/>
              </a:rPr>
              <a:t> 1996;209(4):780–785. </a:t>
            </a:r>
          </a:p>
          <a:p>
            <a:r>
              <a:rPr lang="en-US" sz="1200" kern="1200" dirty="0" smtClean="0">
                <a:solidFill>
                  <a:schemeClr val="tx1"/>
                </a:solidFill>
                <a:latin typeface="+mn-lt"/>
                <a:ea typeface="+mn-ea"/>
                <a:cs typeface="+mn-cs"/>
              </a:rPr>
              <a:t>Whelan MF, O’Toole TE. The use of thrombolytic agents. Comp</a:t>
            </a:r>
            <a:r>
              <a:rPr lang="en-US" sz="1200" kern="1200" baseline="0" dirty="0" smtClean="0">
                <a:solidFill>
                  <a:schemeClr val="tx1"/>
                </a:solidFill>
                <a:latin typeface="+mn-lt"/>
                <a:ea typeface="+mn-ea"/>
                <a:cs typeface="+mn-cs"/>
              </a:rPr>
              <a:t> </a:t>
            </a:r>
            <a:r>
              <a:rPr lang="fr-FR" sz="1200" kern="1200" dirty="0" err="1" smtClean="0">
                <a:solidFill>
                  <a:schemeClr val="tx1"/>
                </a:solidFill>
                <a:latin typeface="+mn-lt"/>
                <a:ea typeface="+mn-ea"/>
                <a:cs typeface="+mn-cs"/>
              </a:rPr>
              <a:t>Contin</a:t>
            </a:r>
            <a:r>
              <a:rPr lang="fr-FR" sz="1200" kern="1200" dirty="0" smtClean="0">
                <a:solidFill>
                  <a:schemeClr val="tx1"/>
                </a:solidFill>
                <a:latin typeface="+mn-lt"/>
                <a:ea typeface="+mn-ea"/>
                <a:cs typeface="+mn-cs"/>
              </a:rPr>
              <a:t> </a:t>
            </a:r>
            <a:r>
              <a:rPr lang="fr-FR" sz="1200" kern="1200" dirty="0" err="1" smtClean="0">
                <a:solidFill>
                  <a:schemeClr val="tx1"/>
                </a:solidFill>
                <a:latin typeface="+mn-lt"/>
                <a:ea typeface="+mn-ea"/>
                <a:cs typeface="+mn-cs"/>
              </a:rPr>
              <a:t>Edu</a:t>
            </a:r>
            <a:r>
              <a:rPr lang="fr-FR" sz="1200" kern="1200" dirty="0" smtClean="0">
                <a:solidFill>
                  <a:schemeClr val="tx1"/>
                </a:solidFill>
                <a:latin typeface="+mn-lt"/>
                <a:ea typeface="+mn-ea"/>
                <a:cs typeface="+mn-cs"/>
              </a:rPr>
              <a:t> </a:t>
            </a:r>
            <a:r>
              <a:rPr lang="fr-FR" sz="1200" kern="1200" dirty="0" err="1" smtClean="0">
                <a:solidFill>
                  <a:schemeClr val="tx1"/>
                </a:solidFill>
                <a:latin typeface="+mn-lt"/>
                <a:ea typeface="+mn-ea"/>
                <a:cs typeface="+mn-cs"/>
              </a:rPr>
              <a:t>Prac</a:t>
            </a:r>
            <a:r>
              <a:rPr lang="fr-FR" sz="1200" kern="1200" dirty="0" smtClean="0">
                <a:solidFill>
                  <a:schemeClr val="tx1"/>
                </a:solidFill>
                <a:latin typeface="+mn-lt"/>
                <a:ea typeface="+mn-ea"/>
                <a:cs typeface="+mn-cs"/>
              </a:rPr>
              <a:t> </a:t>
            </a:r>
            <a:r>
              <a:rPr lang="fr-FR" sz="1200" kern="1200" dirty="0" err="1" smtClean="0">
                <a:solidFill>
                  <a:schemeClr val="tx1"/>
                </a:solidFill>
                <a:latin typeface="+mn-lt"/>
                <a:ea typeface="+mn-ea"/>
                <a:cs typeface="+mn-cs"/>
              </a:rPr>
              <a:t>Vet</a:t>
            </a:r>
            <a:r>
              <a:rPr lang="fr-FR" sz="1200" kern="1200" dirty="0" smtClean="0">
                <a:solidFill>
                  <a:schemeClr val="tx1"/>
                </a:solidFill>
                <a:latin typeface="+mn-lt"/>
                <a:ea typeface="+mn-ea"/>
                <a:cs typeface="+mn-cs"/>
              </a:rPr>
              <a:t> 2007; 29(8):476–482.</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Johnson LR, </a:t>
            </a:r>
            <a:r>
              <a:rPr lang="en-US" dirty="0" err="1" smtClean="0"/>
              <a:t>Lappin</a:t>
            </a:r>
            <a:r>
              <a:rPr lang="en-US" dirty="0" smtClean="0"/>
              <a:t> R, Baker DC: Pulmonary thromboembolism in 29 dogs: 1985-1999.   JVIM 1999; 13 (4): 338-345.</a:t>
            </a:r>
          </a:p>
          <a:p>
            <a:endParaRPr lang="en-US" dirty="0"/>
          </a:p>
        </p:txBody>
      </p:sp>
      <p:sp>
        <p:nvSpPr>
          <p:cNvPr id="4" name="Slide Number Placeholder 3"/>
          <p:cNvSpPr>
            <a:spLocks noGrp="1"/>
          </p:cNvSpPr>
          <p:nvPr>
            <p:ph type="sldNum" sz="quarter" idx="10"/>
          </p:nvPr>
        </p:nvSpPr>
        <p:spPr/>
        <p:txBody>
          <a:bodyPr/>
          <a:lstStyle/>
          <a:p>
            <a:fld id="{7408CAB7-0FC5-9B45-9339-5C64A6B6240A}" type="slidenum">
              <a:rPr lang="en-US" smtClean="0"/>
              <a:t>32</a:t>
            </a:fld>
            <a:endParaRPr lang="en-US"/>
          </a:p>
        </p:txBody>
      </p:sp>
    </p:spTree>
    <p:extLst>
      <p:ext uri="{BB962C8B-B14F-4D97-AF65-F5344CB8AC3E}">
        <p14:creationId xmlns:p14="http://schemas.microsoft.com/office/powerpoint/2010/main" val="37095195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But still may bind circulating plasminogen</a:t>
            </a:r>
          </a:p>
          <a:p>
            <a:r>
              <a:rPr lang="en-US" dirty="0" smtClean="0"/>
              <a:t>Not</a:t>
            </a:r>
            <a:r>
              <a:rPr lang="en-US" baseline="0" dirty="0" smtClean="0"/>
              <a:t> associated with significant hemorrhage in ATE study</a:t>
            </a:r>
          </a:p>
          <a:p>
            <a:r>
              <a:rPr lang="en-US" sz="1200" kern="1200" dirty="0" smtClean="0">
                <a:solidFill>
                  <a:schemeClr val="tx1"/>
                </a:solidFill>
                <a:latin typeface="+mn-lt"/>
                <a:ea typeface="+mn-ea"/>
                <a:cs typeface="+mn-cs"/>
              </a:rPr>
              <a:t>Whelan MF, O’Toole TE, Chan DL, et al:</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Retrospective evaluation of </a:t>
            </a:r>
            <a:r>
              <a:rPr lang="en-US" sz="1200" kern="1200" dirty="0" err="1" smtClean="0">
                <a:solidFill>
                  <a:schemeClr val="tx1"/>
                </a:solidFill>
                <a:latin typeface="+mn-lt"/>
                <a:ea typeface="+mn-ea"/>
                <a:cs typeface="+mn-cs"/>
              </a:rPr>
              <a:t>urokinase</a:t>
            </a:r>
            <a:r>
              <a:rPr lang="en-US" sz="1200" kern="1200" dirty="0" smtClean="0">
                <a:solidFill>
                  <a:schemeClr val="tx1"/>
                </a:solidFill>
                <a:latin typeface="+mn-lt"/>
                <a:ea typeface="+mn-ea"/>
                <a:cs typeface="+mn-cs"/>
              </a:rPr>
              <a:t> use in cats with arterial thromboembolism. J Vet </a:t>
            </a:r>
            <a:r>
              <a:rPr lang="en-US" sz="1200" kern="1200" dirty="0" err="1" smtClean="0">
                <a:solidFill>
                  <a:schemeClr val="tx1"/>
                </a:solidFill>
                <a:latin typeface="+mn-lt"/>
                <a:ea typeface="+mn-ea"/>
                <a:cs typeface="+mn-cs"/>
              </a:rPr>
              <a:t>Emerg</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Crit</a:t>
            </a:r>
            <a:r>
              <a:rPr lang="en-US" sz="1200" kern="1200" dirty="0" smtClean="0">
                <a:solidFill>
                  <a:schemeClr val="tx1"/>
                </a:solidFill>
                <a:latin typeface="+mn-lt"/>
                <a:ea typeface="+mn-ea"/>
                <a:cs typeface="+mn-cs"/>
              </a:rPr>
              <a:t> Care 2005; 15(S1):S8.</a:t>
            </a:r>
          </a:p>
          <a:p>
            <a:r>
              <a:rPr lang="en-US" sz="1200" kern="1200" dirty="0" smtClean="0">
                <a:solidFill>
                  <a:schemeClr val="tx1"/>
                </a:solidFill>
                <a:latin typeface="+mn-lt"/>
                <a:ea typeface="+mn-ea"/>
                <a:cs typeface="+mn-cs"/>
              </a:rPr>
              <a:t>Whelan MF, O’Toole TE, Chan DL, et al:</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Retrospective evaluation of </a:t>
            </a:r>
            <a:r>
              <a:rPr lang="en-US" sz="1200" kern="1200" dirty="0" err="1" smtClean="0">
                <a:solidFill>
                  <a:schemeClr val="tx1"/>
                </a:solidFill>
                <a:latin typeface="+mn-lt"/>
                <a:ea typeface="+mn-ea"/>
                <a:cs typeface="+mn-cs"/>
              </a:rPr>
              <a:t>urokinase</a:t>
            </a:r>
            <a:r>
              <a:rPr lang="en-US" sz="1200" kern="1200" dirty="0" smtClean="0">
                <a:solidFill>
                  <a:schemeClr val="tx1"/>
                </a:solidFill>
                <a:latin typeface="+mn-lt"/>
                <a:ea typeface="+mn-ea"/>
                <a:cs typeface="+mn-cs"/>
              </a:rPr>
              <a:t> use in dogs with thromboembolism (4 cases): 2003– 2004. J Vet </a:t>
            </a:r>
            <a:r>
              <a:rPr lang="en-US" sz="1200" kern="1200" dirty="0" err="1" smtClean="0">
                <a:solidFill>
                  <a:schemeClr val="tx1"/>
                </a:solidFill>
                <a:latin typeface="+mn-lt"/>
                <a:ea typeface="+mn-ea"/>
                <a:cs typeface="+mn-cs"/>
              </a:rPr>
              <a:t>Emerg</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Crit</a:t>
            </a:r>
            <a:r>
              <a:rPr lang="en-US" sz="1200" kern="1200" dirty="0" smtClean="0">
                <a:solidFill>
                  <a:schemeClr val="tx1"/>
                </a:solidFill>
                <a:latin typeface="+mn-lt"/>
                <a:ea typeface="+mn-ea"/>
                <a:cs typeface="+mn-cs"/>
              </a:rPr>
              <a:t> Care 2005; 15(S1):S8.</a:t>
            </a:r>
          </a:p>
          <a:p>
            <a:endParaRPr lang="en-US" dirty="0"/>
          </a:p>
        </p:txBody>
      </p:sp>
      <p:sp>
        <p:nvSpPr>
          <p:cNvPr id="4" name="Slide Number Placeholder 3"/>
          <p:cNvSpPr>
            <a:spLocks noGrp="1"/>
          </p:cNvSpPr>
          <p:nvPr>
            <p:ph type="sldNum" sz="quarter" idx="10"/>
          </p:nvPr>
        </p:nvSpPr>
        <p:spPr/>
        <p:txBody>
          <a:bodyPr/>
          <a:lstStyle/>
          <a:p>
            <a:fld id="{7408CAB7-0FC5-9B45-9339-5C64A6B6240A}" type="slidenum">
              <a:rPr lang="en-US" smtClean="0"/>
              <a:t>33</a:t>
            </a:fld>
            <a:endParaRPr lang="en-US"/>
          </a:p>
        </p:txBody>
      </p:sp>
    </p:spTree>
    <p:extLst>
      <p:ext uri="{BB962C8B-B14F-4D97-AF65-F5344CB8AC3E}">
        <p14:creationId xmlns:p14="http://schemas.microsoft.com/office/powerpoint/2010/main" val="34863871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Pion PD: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Feline aortic </a:t>
            </a:r>
            <a:r>
              <a:rPr lang="en-US" sz="1200" kern="1200" dirty="0" err="1" smtClean="0">
                <a:solidFill>
                  <a:schemeClr val="tx1"/>
                </a:solidFill>
                <a:latin typeface="+mn-lt"/>
                <a:ea typeface="+mn-ea"/>
                <a:cs typeface="+mn-cs"/>
              </a:rPr>
              <a:t>thromboemboli</a:t>
            </a:r>
            <a:r>
              <a:rPr lang="en-US" sz="1200" kern="1200" dirty="0" smtClean="0">
                <a:solidFill>
                  <a:schemeClr val="tx1"/>
                </a:solidFill>
                <a:latin typeface="+mn-lt"/>
                <a:ea typeface="+mn-ea"/>
                <a:cs typeface="+mn-cs"/>
              </a:rPr>
              <a:t> and the potential utility of thrombolytic therapy with tissue plasminogen activator. Vet </a:t>
            </a:r>
            <a:r>
              <a:rPr lang="en-US" sz="1200" kern="1200" dirty="0" err="1" smtClean="0">
                <a:solidFill>
                  <a:schemeClr val="tx1"/>
                </a:solidFill>
                <a:latin typeface="+mn-lt"/>
                <a:ea typeface="+mn-ea"/>
                <a:cs typeface="+mn-cs"/>
              </a:rPr>
              <a:t>Clin</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North Am Small </a:t>
            </a:r>
            <a:r>
              <a:rPr lang="en-US" sz="1200" kern="1200" dirty="0" err="1" smtClean="0">
                <a:solidFill>
                  <a:schemeClr val="tx1"/>
                </a:solidFill>
                <a:latin typeface="+mn-lt"/>
                <a:ea typeface="+mn-ea"/>
                <a:cs typeface="+mn-cs"/>
              </a:rPr>
              <a:t>Anim</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Pract</a:t>
            </a:r>
            <a:r>
              <a:rPr lang="en-US" sz="1200" kern="1200" dirty="0" smtClean="0">
                <a:solidFill>
                  <a:schemeClr val="tx1"/>
                </a:solidFill>
                <a:latin typeface="+mn-lt"/>
                <a:ea typeface="+mn-ea"/>
                <a:cs typeface="+mn-cs"/>
              </a:rPr>
              <a:t> 1988; 18(1):79–86.</a:t>
            </a:r>
          </a:p>
          <a:p>
            <a:r>
              <a:rPr lang="en-US" sz="1200" kern="1200" dirty="0" smtClean="0">
                <a:solidFill>
                  <a:schemeClr val="tx1"/>
                </a:solidFill>
                <a:latin typeface="+mn-lt"/>
                <a:ea typeface="+mn-ea"/>
                <a:cs typeface="+mn-cs"/>
              </a:rPr>
              <a:t>Clare AC, </a:t>
            </a:r>
            <a:r>
              <a:rPr lang="en-US" sz="1200" kern="1200" dirty="0" err="1" smtClean="0">
                <a:solidFill>
                  <a:schemeClr val="tx1"/>
                </a:solidFill>
                <a:latin typeface="+mn-lt"/>
                <a:ea typeface="+mn-ea"/>
                <a:cs typeface="+mn-cs"/>
              </a:rPr>
              <a:t>Kraje</a:t>
            </a:r>
            <a:r>
              <a:rPr lang="en-US" sz="1200" kern="1200" dirty="0" smtClean="0">
                <a:solidFill>
                  <a:schemeClr val="tx1"/>
                </a:solidFill>
                <a:latin typeface="+mn-lt"/>
                <a:ea typeface="+mn-ea"/>
                <a:cs typeface="+mn-cs"/>
              </a:rPr>
              <a:t> BJ: Use of recombinant tissue-plasminogen activator for aortic thrombolysis in a </a:t>
            </a:r>
            <a:r>
              <a:rPr lang="en-US" sz="1200" kern="1200" dirty="0" err="1" smtClean="0">
                <a:solidFill>
                  <a:schemeClr val="tx1"/>
                </a:solidFill>
                <a:latin typeface="+mn-lt"/>
                <a:ea typeface="+mn-ea"/>
                <a:cs typeface="+mn-cs"/>
              </a:rPr>
              <a:t>hypoproteinemic</a:t>
            </a:r>
            <a:r>
              <a:rPr lang="en-US" sz="1200" kern="1200" dirty="0" smtClean="0">
                <a:solidFill>
                  <a:schemeClr val="tx1"/>
                </a:solidFill>
                <a:latin typeface="+mn-lt"/>
                <a:ea typeface="+mn-ea"/>
                <a:cs typeface="+mn-cs"/>
              </a:rPr>
              <a:t> dog. J Am Vet Med </a:t>
            </a:r>
            <a:r>
              <a:rPr lang="en-US" sz="1200" kern="1200" dirty="0" err="1" smtClean="0">
                <a:solidFill>
                  <a:schemeClr val="tx1"/>
                </a:solidFill>
                <a:latin typeface="+mn-lt"/>
                <a:ea typeface="+mn-ea"/>
                <a:cs typeface="+mn-cs"/>
              </a:rPr>
              <a:t>Assoc</a:t>
            </a:r>
            <a:r>
              <a:rPr lang="en-US" sz="1200" kern="1200" dirty="0" smtClean="0">
                <a:solidFill>
                  <a:schemeClr val="tx1"/>
                </a:solidFill>
                <a:latin typeface="+mn-lt"/>
                <a:ea typeface="+mn-ea"/>
                <a:cs typeface="+mn-cs"/>
              </a:rPr>
              <a:t> 1998; 212(4):539–543.</a:t>
            </a:r>
          </a:p>
          <a:p>
            <a:r>
              <a:rPr lang="en-US" sz="1200" kern="1200" dirty="0" err="1" smtClean="0">
                <a:solidFill>
                  <a:schemeClr val="tx1"/>
                </a:solidFill>
                <a:latin typeface="+mn-lt"/>
                <a:ea typeface="+mn-ea"/>
                <a:cs typeface="+mn-cs"/>
              </a:rPr>
              <a:t>Shiffman</a:t>
            </a:r>
            <a:r>
              <a:rPr lang="en-US" sz="1200" kern="1200" dirty="0" smtClean="0">
                <a:solidFill>
                  <a:schemeClr val="tx1"/>
                </a:solidFill>
                <a:latin typeface="+mn-lt"/>
                <a:ea typeface="+mn-ea"/>
                <a:cs typeface="+mn-cs"/>
              </a:rPr>
              <a:t> F, </a:t>
            </a:r>
            <a:r>
              <a:rPr lang="en-US" sz="1200" kern="1200" dirty="0" err="1" smtClean="0">
                <a:solidFill>
                  <a:schemeClr val="tx1"/>
                </a:solidFill>
                <a:latin typeface="+mn-lt"/>
                <a:ea typeface="+mn-ea"/>
                <a:cs typeface="+mn-cs"/>
              </a:rPr>
              <a:t>Ducas</a:t>
            </a:r>
            <a:r>
              <a:rPr lang="en-US" sz="1200" kern="1200" dirty="0" smtClean="0">
                <a:solidFill>
                  <a:schemeClr val="tx1"/>
                </a:solidFill>
                <a:latin typeface="+mn-lt"/>
                <a:ea typeface="+mn-ea"/>
                <a:cs typeface="+mn-cs"/>
              </a:rPr>
              <a:t> J, </a:t>
            </a:r>
            <a:r>
              <a:rPr lang="en-US" sz="1200" kern="1200" dirty="0" err="1" smtClean="0">
                <a:solidFill>
                  <a:schemeClr val="tx1"/>
                </a:solidFill>
                <a:latin typeface="+mn-lt"/>
                <a:ea typeface="+mn-ea"/>
                <a:cs typeface="+mn-cs"/>
              </a:rPr>
              <a:t>Hollett</a:t>
            </a:r>
            <a:r>
              <a:rPr lang="en-US" sz="1200" kern="1200" dirty="0" smtClean="0">
                <a:solidFill>
                  <a:schemeClr val="tx1"/>
                </a:solidFill>
                <a:latin typeface="+mn-lt"/>
                <a:ea typeface="+mn-ea"/>
                <a:cs typeface="+mn-cs"/>
              </a:rPr>
              <a:t> P, et al:</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Treatment of canine pulmonary hypertension with recombinant tissue plasminogen activator. Circulation 1988; 78(1):214–220.</a:t>
            </a:r>
            <a:endParaRPr lang="en-US" dirty="0"/>
          </a:p>
        </p:txBody>
      </p:sp>
      <p:sp>
        <p:nvSpPr>
          <p:cNvPr id="4" name="Slide Number Placeholder 3"/>
          <p:cNvSpPr>
            <a:spLocks noGrp="1"/>
          </p:cNvSpPr>
          <p:nvPr>
            <p:ph type="sldNum" sz="quarter" idx="10"/>
          </p:nvPr>
        </p:nvSpPr>
        <p:spPr/>
        <p:txBody>
          <a:bodyPr/>
          <a:lstStyle/>
          <a:p>
            <a:fld id="{7408CAB7-0FC5-9B45-9339-5C64A6B6240A}" type="slidenum">
              <a:rPr lang="en-US" smtClean="0"/>
              <a:t>34</a:t>
            </a:fld>
            <a:endParaRPr lang="en-US"/>
          </a:p>
        </p:txBody>
      </p:sp>
    </p:spTree>
    <p:extLst>
      <p:ext uri="{BB962C8B-B14F-4D97-AF65-F5344CB8AC3E}">
        <p14:creationId xmlns:p14="http://schemas.microsoft.com/office/powerpoint/2010/main" val="2842503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PTE</a:t>
            </a:r>
            <a:r>
              <a:rPr lang="en-US" baseline="0" dirty="0" smtClean="0"/>
              <a:t> has been associated with numerous conditions and disease states in both dogs and cats.  When considering how these disease states predispose patients to </a:t>
            </a:r>
            <a:r>
              <a:rPr lang="en-US" baseline="0" dirty="0" err="1" smtClean="0"/>
              <a:t>pTE</a:t>
            </a:r>
            <a:r>
              <a:rPr lang="en-US" baseline="0" dirty="0" smtClean="0"/>
              <a:t>, all of them can be characterized according to how they impact on Virchow’s triad namely hypercoagulability, blood flow stasis, or endothelial injury.</a:t>
            </a:r>
          </a:p>
          <a:p>
            <a:r>
              <a:rPr lang="en-US" baseline="0" dirty="0" smtClean="0"/>
              <a:t>With respect to PTE in humans, the most important component of Virchow’s triad is hypercoagulability, which occurs in &gt;25% of patients with PTE.  The majority of diseases that predispose to PTE in dogs and cats also confer </a:t>
            </a:r>
            <a:r>
              <a:rPr lang="en-US" baseline="0" dirty="0" err="1" smtClean="0"/>
              <a:t>hypercoagulable</a:t>
            </a:r>
            <a:r>
              <a:rPr lang="en-US" baseline="0" dirty="0" smtClean="0"/>
              <a:t> states.</a:t>
            </a:r>
            <a:endParaRPr lang="en-US" dirty="0"/>
          </a:p>
        </p:txBody>
      </p:sp>
      <p:sp>
        <p:nvSpPr>
          <p:cNvPr id="4" name="Slide Number Placeholder 3"/>
          <p:cNvSpPr>
            <a:spLocks noGrp="1"/>
          </p:cNvSpPr>
          <p:nvPr>
            <p:ph type="sldNum" sz="quarter" idx="10"/>
          </p:nvPr>
        </p:nvSpPr>
        <p:spPr/>
        <p:txBody>
          <a:bodyPr/>
          <a:lstStyle/>
          <a:p>
            <a:fld id="{7408CAB7-0FC5-9B45-9339-5C64A6B6240A}" type="slidenum">
              <a:rPr lang="en-US" smtClean="0"/>
              <a:t>5</a:t>
            </a:fld>
            <a:endParaRPr lang="en-US"/>
          </a:p>
        </p:txBody>
      </p:sp>
    </p:spTree>
    <p:extLst>
      <p:ext uri="{BB962C8B-B14F-4D97-AF65-F5344CB8AC3E}">
        <p14:creationId xmlns:p14="http://schemas.microsoft.com/office/powerpoint/2010/main" val="2187917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Lunsford KV, </a:t>
            </a:r>
            <a:r>
              <a:rPr lang="en-US" sz="1200" kern="1200" dirty="0" err="1" smtClean="0">
                <a:solidFill>
                  <a:schemeClr val="tx1"/>
                </a:solidFill>
                <a:latin typeface="+mn-lt"/>
                <a:ea typeface="+mn-ea"/>
                <a:cs typeface="+mn-cs"/>
              </a:rPr>
              <a:t>Mackin</a:t>
            </a:r>
            <a:r>
              <a:rPr lang="en-US" sz="1200" kern="1200" dirty="0" smtClean="0">
                <a:solidFill>
                  <a:schemeClr val="tx1"/>
                </a:solidFill>
                <a:latin typeface="+mn-lt"/>
                <a:ea typeface="+mn-ea"/>
                <a:cs typeface="+mn-cs"/>
              </a:rPr>
              <a:t> AJ:</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Thromboembolic therapies in dogs and cats: an evidence-based approach. Vet </a:t>
            </a:r>
            <a:r>
              <a:rPr lang="en-US" sz="1200" kern="1200" dirty="0" err="1" smtClean="0">
                <a:solidFill>
                  <a:schemeClr val="tx1"/>
                </a:solidFill>
                <a:latin typeface="+mn-lt"/>
                <a:ea typeface="+mn-ea"/>
                <a:cs typeface="+mn-cs"/>
              </a:rPr>
              <a:t>Clin</a:t>
            </a:r>
            <a:r>
              <a:rPr lang="en-US" sz="1200" kern="1200" dirty="0" smtClean="0">
                <a:solidFill>
                  <a:schemeClr val="tx1"/>
                </a:solidFill>
                <a:latin typeface="+mn-lt"/>
                <a:ea typeface="+mn-ea"/>
                <a:cs typeface="+mn-cs"/>
              </a:rPr>
              <a:t> Small </a:t>
            </a:r>
            <a:r>
              <a:rPr lang="en-US" sz="1200" kern="1200" dirty="0" err="1" smtClean="0">
                <a:solidFill>
                  <a:schemeClr val="tx1"/>
                </a:solidFill>
                <a:latin typeface="+mn-lt"/>
                <a:ea typeface="+mn-ea"/>
                <a:cs typeface="+mn-cs"/>
              </a:rPr>
              <a:t>Anim</a:t>
            </a:r>
            <a:r>
              <a:rPr lang="en-US" sz="1200" kern="1200" dirty="0" smtClean="0">
                <a:solidFill>
                  <a:schemeClr val="tx1"/>
                </a:solidFill>
                <a:latin typeface="+mn-lt"/>
                <a:ea typeface="+mn-ea"/>
                <a:cs typeface="+mn-cs"/>
              </a:rPr>
              <a:t> 2007; 37(3):579–609.</a:t>
            </a:r>
          </a:p>
          <a:p>
            <a:r>
              <a:rPr lang="en-US" sz="1200" kern="1200" dirty="0" smtClean="0">
                <a:solidFill>
                  <a:schemeClr val="tx1"/>
                </a:solidFill>
                <a:latin typeface="+mn-lt"/>
                <a:ea typeface="+mn-ea"/>
                <a:cs typeface="+mn-cs"/>
              </a:rPr>
              <a:t>33/108 patients with massive PT</a:t>
            </a:r>
            <a:r>
              <a:rPr lang="en-US" sz="1200" kern="1200" baseline="0" dirty="0" smtClean="0">
                <a:solidFill>
                  <a:schemeClr val="tx1"/>
                </a:solidFill>
                <a:latin typeface="+mn-lt"/>
                <a:ea typeface="+mn-ea"/>
                <a:cs typeface="+mn-cs"/>
              </a:rPr>
              <a:t>E receive </a:t>
            </a:r>
            <a:r>
              <a:rPr lang="en-US" sz="1200" kern="1200" baseline="0" dirty="0" err="1" smtClean="0">
                <a:solidFill>
                  <a:schemeClr val="tx1"/>
                </a:solidFill>
                <a:latin typeface="+mn-lt"/>
                <a:ea typeface="+mn-ea"/>
                <a:cs typeface="+mn-cs"/>
              </a:rPr>
              <a:t>thrombolytics</a:t>
            </a:r>
            <a:r>
              <a:rPr lang="en-US" sz="1200" kern="1200" baseline="0" dirty="0" smtClean="0">
                <a:solidFill>
                  <a:schemeClr val="tx1"/>
                </a:solidFill>
                <a:latin typeface="+mn-lt"/>
                <a:ea typeface="+mn-ea"/>
                <a:cs typeface="+mn-cs"/>
              </a:rPr>
              <a:t> based on results from the </a:t>
            </a:r>
            <a:r>
              <a:rPr lang="en-US" sz="1200" kern="1200" dirty="0" smtClean="0">
                <a:solidFill>
                  <a:schemeClr val="tx1"/>
                </a:solidFill>
                <a:latin typeface="+mn-lt"/>
                <a:ea typeface="+mn-ea"/>
                <a:cs typeface="+mn-cs"/>
              </a:rPr>
              <a:t>International Cooperative Pulmonary Embolism Register</a:t>
            </a:r>
            <a:endParaRPr lang="en-US" dirty="0"/>
          </a:p>
        </p:txBody>
      </p:sp>
      <p:sp>
        <p:nvSpPr>
          <p:cNvPr id="4" name="Slide Number Placeholder 3"/>
          <p:cNvSpPr>
            <a:spLocks noGrp="1"/>
          </p:cNvSpPr>
          <p:nvPr>
            <p:ph type="sldNum" sz="quarter" idx="10"/>
          </p:nvPr>
        </p:nvSpPr>
        <p:spPr/>
        <p:txBody>
          <a:bodyPr/>
          <a:lstStyle/>
          <a:p>
            <a:fld id="{7408CAB7-0FC5-9B45-9339-5C64A6B6240A}" type="slidenum">
              <a:rPr lang="en-US" smtClean="0"/>
              <a:t>35</a:t>
            </a:fld>
            <a:endParaRPr lang="en-US"/>
          </a:p>
        </p:txBody>
      </p:sp>
    </p:spTree>
    <p:extLst>
      <p:ext uri="{BB962C8B-B14F-4D97-AF65-F5344CB8AC3E}">
        <p14:creationId xmlns:p14="http://schemas.microsoft.com/office/powerpoint/2010/main" val="19566649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Goals of therapy</a:t>
            </a:r>
          </a:p>
          <a:p>
            <a:pPr lvl="1"/>
            <a:r>
              <a:rPr lang="en-US" dirty="0" smtClean="0"/>
              <a:t>Minimize thrombus propagation</a:t>
            </a:r>
          </a:p>
          <a:p>
            <a:pPr lvl="1"/>
            <a:r>
              <a:rPr lang="en-US" dirty="0" smtClean="0"/>
              <a:t>Prevent recurrence of PTE</a:t>
            </a:r>
          </a:p>
          <a:p>
            <a:endParaRPr lang="en-US" dirty="0"/>
          </a:p>
        </p:txBody>
      </p:sp>
      <p:sp>
        <p:nvSpPr>
          <p:cNvPr id="4" name="Slide Number Placeholder 3"/>
          <p:cNvSpPr>
            <a:spLocks noGrp="1"/>
          </p:cNvSpPr>
          <p:nvPr>
            <p:ph type="sldNum" sz="quarter" idx="10"/>
          </p:nvPr>
        </p:nvSpPr>
        <p:spPr/>
        <p:txBody>
          <a:bodyPr/>
          <a:lstStyle/>
          <a:p>
            <a:fld id="{7408CAB7-0FC5-9B45-9339-5C64A6B6240A}" type="slidenum">
              <a:rPr lang="en-US" smtClean="0"/>
              <a:t>36</a:t>
            </a:fld>
            <a:endParaRPr lang="en-US"/>
          </a:p>
        </p:txBody>
      </p:sp>
    </p:spTree>
    <p:extLst>
      <p:ext uri="{BB962C8B-B14F-4D97-AF65-F5344CB8AC3E}">
        <p14:creationId xmlns:p14="http://schemas.microsoft.com/office/powerpoint/2010/main" val="20907859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Rapidly initiated</a:t>
            </a:r>
            <a:r>
              <a:rPr lang="en-US" baseline="0" dirty="0" smtClean="0"/>
              <a:t> parenteral anticoagulants are the foundation of treatment in human acute PTE</a:t>
            </a:r>
          </a:p>
          <a:p>
            <a:r>
              <a:rPr lang="en-US" baseline="0" dirty="0" smtClean="0"/>
              <a:t>*- evaluated for </a:t>
            </a:r>
            <a:r>
              <a:rPr lang="en-US" baseline="0" dirty="0" err="1" smtClean="0"/>
              <a:t>tx</a:t>
            </a:r>
            <a:r>
              <a:rPr lang="en-US" baseline="0" dirty="0" smtClean="0"/>
              <a:t>/prevention in humans with PTE</a:t>
            </a:r>
            <a:endParaRPr lang="en-US" dirty="0"/>
          </a:p>
        </p:txBody>
      </p:sp>
      <p:sp>
        <p:nvSpPr>
          <p:cNvPr id="4" name="Slide Number Placeholder 3"/>
          <p:cNvSpPr>
            <a:spLocks noGrp="1"/>
          </p:cNvSpPr>
          <p:nvPr>
            <p:ph type="sldNum" sz="quarter" idx="10"/>
          </p:nvPr>
        </p:nvSpPr>
        <p:spPr/>
        <p:txBody>
          <a:bodyPr/>
          <a:lstStyle/>
          <a:p>
            <a:fld id="{7408CAB7-0FC5-9B45-9339-5C64A6B6240A}" type="slidenum">
              <a:rPr lang="en-US" smtClean="0"/>
              <a:t>37</a:t>
            </a:fld>
            <a:endParaRPr lang="en-US"/>
          </a:p>
        </p:txBody>
      </p:sp>
    </p:spTree>
    <p:extLst>
      <p:ext uri="{BB962C8B-B14F-4D97-AF65-F5344CB8AC3E}">
        <p14:creationId xmlns:p14="http://schemas.microsoft.com/office/powerpoint/2010/main" val="17019083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Thrombin inactivation prevents </a:t>
            </a:r>
            <a:r>
              <a:rPr lang="en-US" dirty="0" err="1" smtClean="0"/>
              <a:t>firin</a:t>
            </a:r>
            <a:r>
              <a:rPr lang="en-US" dirty="0" smtClean="0"/>
              <a:t> formation and reduces thrombin-induced platelet activation</a:t>
            </a:r>
          </a:p>
          <a:p>
            <a:r>
              <a:rPr lang="en-US" dirty="0" smtClean="0"/>
              <a:t>IV administration titrated to a predefined</a:t>
            </a:r>
            <a:r>
              <a:rPr lang="en-US" baseline="0" dirty="0" smtClean="0"/>
              <a:t> </a:t>
            </a:r>
            <a:r>
              <a:rPr lang="en-US" baseline="0" dirty="0" err="1" smtClean="0"/>
              <a:t>aPTT</a:t>
            </a:r>
            <a:r>
              <a:rPr lang="en-US" baseline="0" dirty="0" smtClean="0"/>
              <a:t> endpoint remains the most widely used strategy for the initial management of PTE in humans</a:t>
            </a:r>
          </a:p>
          <a:p>
            <a:r>
              <a:rPr lang="en-US" baseline="0" dirty="0" smtClean="0"/>
              <a:t>IV UFH or SC LMWH are appropriate for the treatment of acute </a:t>
            </a:r>
            <a:r>
              <a:rPr lang="en-US" baseline="0" dirty="0" err="1" smtClean="0"/>
              <a:t>nonmassive</a:t>
            </a:r>
            <a:r>
              <a:rPr lang="en-US" baseline="0" dirty="0" smtClean="0"/>
              <a:t> PTE in humans as recommended by the Seventh ACCP Conference on Antithrombotic and Thromboembolic Disease</a:t>
            </a:r>
            <a:endParaRPr lang="en-US" dirty="0"/>
          </a:p>
        </p:txBody>
      </p:sp>
      <p:sp>
        <p:nvSpPr>
          <p:cNvPr id="4" name="Slide Number Placeholder 3"/>
          <p:cNvSpPr>
            <a:spLocks noGrp="1"/>
          </p:cNvSpPr>
          <p:nvPr>
            <p:ph type="sldNum" sz="quarter" idx="10"/>
          </p:nvPr>
        </p:nvSpPr>
        <p:spPr/>
        <p:txBody>
          <a:bodyPr/>
          <a:lstStyle/>
          <a:p>
            <a:fld id="{7408CAB7-0FC5-9B45-9339-5C64A6B6240A}" type="slidenum">
              <a:rPr lang="en-US" smtClean="0"/>
              <a:t>38</a:t>
            </a:fld>
            <a:endParaRPr lang="en-US"/>
          </a:p>
        </p:txBody>
      </p:sp>
    </p:spTree>
    <p:extLst>
      <p:ext uri="{BB962C8B-B14F-4D97-AF65-F5344CB8AC3E}">
        <p14:creationId xmlns:p14="http://schemas.microsoft.com/office/powerpoint/2010/main" val="28425750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 studies</a:t>
            </a:r>
            <a:r>
              <a:rPr lang="en-US" baseline="0" dirty="0" smtClean="0"/>
              <a:t> have evaluated efficacy of LMWH in the resolution of naturally </a:t>
            </a:r>
            <a:r>
              <a:rPr lang="en-US" baseline="0" dirty="0" err="1" smtClean="0"/>
              <a:t>occurrin</a:t>
            </a:r>
            <a:r>
              <a:rPr lang="en-US" baseline="0" dirty="0" smtClean="0"/>
              <a:t> </a:t>
            </a:r>
            <a:r>
              <a:rPr lang="en-US" baseline="0" dirty="0" err="1" smtClean="0"/>
              <a:t>ptE</a:t>
            </a:r>
            <a:r>
              <a:rPr lang="en-US" baseline="0" dirty="0" smtClean="0"/>
              <a:t> in dogs or cats</a:t>
            </a:r>
          </a:p>
          <a:p>
            <a:r>
              <a:rPr lang="en-US" baseline="0" dirty="0" smtClean="0"/>
              <a:t>Enoxaparin or </a:t>
            </a:r>
            <a:r>
              <a:rPr lang="en-US" baseline="0" dirty="0" err="1" smtClean="0"/>
              <a:t>dalteparin</a:t>
            </a:r>
            <a:endParaRPr lang="en-US" dirty="0"/>
          </a:p>
        </p:txBody>
      </p:sp>
      <p:sp>
        <p:nvSpPr>
          <p:cNvPr id="4" name="Slide Number Placeholder 3"/>
          <p:cNvSpPr>
            <a:spLocks noGrp="1"/>
          </p:cNvSpPr>
          <p:nvPr>
            <p:ph type="sldNum" sz="quarter" idx="10"/>
          </p:nvPr>
        </p:nvSpPr>
        <p:spPr/>
        <p:txBody>
          <a:bodyPr/>
          <a:lstStyle/>
          <a:p>
            <a:fld id="{7408CAB7-0FC5-9B45-9339-5C64A6B6240A}" type="slidenum">
              <a:rPr lang="en-US" smtClean="0"/>
              <a:t>39</a:t>
            </a:fld>
            <a:endParaRPr lang="en-US"/>
          </a:p>
        </p:txBody>
      </p:sp>
    </p:spTree>
    <p:extLst>
      <p:ext uri="{BB962C8B-B14F-4D97-AF65-F5344CB8AC3E}">
        <p14:creationId xmlns:p14="http://schemas.microsoft.com/office/powerpoint/2010/main" val="32297641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Ximelagastran</a:t>
            </a:r>
            <a:r>
              <a:rPr lang="en-US" dirty="0" smtClean="0"/>
              <a:t> resulted in </a:t>
            </a:r>
            <a:r>
              <a:rPr lang="en-US" dirty="0" err="1" smtClean="0"/>
              <a:t>hepatoxicity</a:t>
            </a:r>
            <a:r>
              <a:rPr lang="en-US" dirty="0" smtClean="0"/>
              <a:t> and adverse cardiovascular events---</a:t>
            </a:r>
            <a:r>
              <a:rPr lang="en-US" baseline="0" dirty="0" smtClean="0"/>
              <a:t> withdrawn</a:t>
            </a:r>
          </a:p>
          <a:p>
            <a:r>
              <a:rPr lang="en-US" baseline="0" dirty="0" smtClean="0"/>
              <a:t>Currently no </a:t>
            </a:r>
            <a:r>
              <a:rPr lang="en-US" baseline="0" dirty="0" err="1" smtClean="0"/>
              <a:t>Fxa</a:t>
            </a:r>
            <a:r>
              <a:rPr lang="en-US" baseline="0" dirty="0" smtClean="0"/>
              <a:t> </a:t>
            </a:r>
            <a:r>
              <a:rPr lang="en-US" baseline="0" dirty="0" err="1" smtClean="0"/>
              <a:t>inhibtiros</a:t>
            </a:r>
            <a:r>
              <a:rPr lang="en-US" baseline="0" dirty="0" smtClean="0"/>
              <a:t> or DTIs are approved </a:t>
            </a:r>
            <a:endParaRPr lang="en-US" dirty="0"/>
          </a:p>
        </p:txBody>
      </p:sp>
      <p:sp>
        <p:nvSpPr>
          <p:cNvPr id="4" name="Slide Number Placeholder 3"/>
          <p:cNvSpPr>
            <a:spLocks noGrp="1"/>
          </p:cNvSpPr>
          <p:nvPr>
            <p:ph type="sldNum" sz="quarter" idx="10"/>
          </p:nvPr>
        </p:nvSpPr>
        <p:spPr/>
        <p:txBody>
          <a:bodyPr/>
          <a:lstStyle/>
          <a:p>
            <a:fld id="{7408CAB7-0FC5-9B45-9339-5C64A6B6240A}" type="slidenum">
              <a:rPr lang="en-US" smtClean="0"/>
              <a:t>41</a:t>
            </a:fld>
            <a:endParaRPr lang="en-US"/>
          </a:p>
        </p:txBody>
      </p:sp>
    </p:spTree>
    <p:extLst>
      <p:ext uri="{BB962C8B-B14F-4D97-AF65-F5344CB8AC3E}">
        <p14:creationId xmlns:p14="http://schemas.microsoft.com/office/powerpoint/2010/main" val="19055252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Short-term </a:t>
            </a:r>
            <a:r>
              <a:rPr lang="en-US" dirty="0" err="1" smtClean="0"/>
              <a:t>heparinization</a:t>
            </a:r>
            <a:r>
              <a:rPr lang="en-US" dirty="0" smtClean="0"/>
              <a:t> is recommended during </a:t>
            </a:r>
            <a:r>
              <a:rPr lang="en-US" dirty="0" err="1" smtClean="0"/>
              <a:t>initation</a:t>
            </a:r>
            <a:r>
              <a:rPr lang="en-US" baseline="0" dirty="0" smtClean="0"/>
              <a:t> of warfarin </a:t>
            </a:r>
            <a:r>
              <a:rPr lang="en-US" baseline="0" dirty="0" err="1" smtClean="0"/>
              <a:t>therpapy</a:t>
            </a:r>
            <a:r>
              <a:rPr lang="en-US" baseline="0" dirty="0" smtClean="0"/>
              <a:t> d/t hypercoagulability</a:t>
            </a:r>
            <a:endParaRPr lang="en-US" dirty="0"/>
          </a:p>
        </p:txBody>
      </p:sp>
      <p:sp>
        <p:nvSpPr>
          <p:cNvPr id="4" name="Slide Number Placeholder 3"/>
          <p:cNvSpPr>
            <a:spLocks noGrp="1"/>
          </p:cNvSpPr>
          <p:nvPr>
            <p:ph type="sldNum" sz="quarter" idx="10"/>
          </p:nvPr>
        </p:nvSpPr>
        <p:spPr/>
        <p:txBody>
          <a:bodyPr/>
          <a:lstStyle/>
          <a:p>
            <a:fld id="{7408CAB7-0FC5-9B45-9339-5C64A6B6240A}" type="slidenum">
              <a:rPr lang="en-US" smtClean="0"/>
              <a:t>42</a:t>
            </a:fld>
            <a:endParaRPr lang="en-US"/>
          </a:p>
        </p:txBody>
      </p:sp>
    </p:spTree>
    <p:extLst>
      <p:ext uri="{BB962C8B-B14F-4D97-AF65-F5344CB8AC3E}">
        <p14:creationId xmlns:p14="http://schemas.microsoft.com/office/powerpoint/2010/main" val="103485334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Oral antiplatelet agents are used mostly</a:t>
            </a:r>
            <a:r>
              <a:rPr lang="en-US" baseline="0" dirty="0" smtClean="0"/>
              <a:t> for </a:t>
            </a:r>
            <a:r>
              <a:rPr lang="en-US" baseline="0" dirty="0" err="1" smtClean="0"/>
              <a:t>longterm</a:t>
            </a:r>
            <a:r>
              <a:rPr lang="en-US" baseline="0" dirty="0" smtClean="0"/>
              <a:t> maintenance preventative potentially in conjunction with anticoagulants</a:t>
            </a:r>
            <a:endParaRPr lang="en-US" dirty="0"/>
          </a:p>
        </p:txBody>
      </p:sp>
      <p:sp>
        <p:nvSpPr>
          <p:cNvPr id="4" name="Slide Number Placeholder 3"/>
          <p:cNvSpPr>
            <a:spLocks noGrp="1"/>
          </p:cNvSpPr>
          <p:nvPr>
            <p:ph type="sldNum" sz="quarter" idx="10"/>
          </p:nvPr>
        </p:nvSpPr>
        <p:spPr/>
        <p:txBody>
          <a:bodyPr/>
          <a:lstStyle/>
          <a:p>
            <a:fld id="{7408CAB7-0FC5-9B45-9339-5C64A6B6240A}" type="slidenum">
              <a:rPr lang="en-US" smtClean="0"/>
              <a:t>43</a:t>
            </a:fld>
            <a:endParaRPr lang="en-US"/>
          </a:p>
        </p:txBody>
      </p:sp>
    </p:spTree>
    <p:extLst>
      <p:ext uri="{BB962C8B-B14F-4D97-AF65-F5344CB8AC3E}">
        <p14:creationId xmlns:p14="http://schemas.microsoft.com/office/powerpoint/2010/main" val="414047670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Inhibition of COX-1</a:t>
            </a:r>
            <a:r>
              <a:rPr lang="en-US" baseline="0" dirty="0" smtClean="0"/>
              <a:t> inhibits the enzymes and prevents conversion of AA to prostaglandin H2, precursor for thromboxane A2 in platelets which induces aggregation</a:t>
            </a:r>
          </a:p>
          <a:p>
            <a:r>
              <a:rPr lang="en-US" baseline="0" dirty="0" smtClean="0"/>
              <a:t>Concerns over </a:t>
            </a:r>
            <a:r>
              <a:rPr lang="en-US" baseline="0" dirty="0" err="1" smtClean="0"/>
              <a:t>myelotoxicity</a:t>
            </a:r>
            <a:r>
              <a:rPr lang="en-US" baseline="0" dirty="0" smtClean="0"/>
              <a:t> associated with </a:t>
            </a:r>
            <a:r>
              <a:rPr lang="en-US" baseline="0" dirty="0" err="1" smtClean="0"/>
              <a:t>ticlopidine</a:t>
            </a:r>
            <a:r>
              <a:rPr lang="en-US" baseline="0" dirty="0" smtClean="0"/>
              <a:t> has led to it being superseded by </a:t>
            </a:r>
            <a:r>
              <a:rPr lang="en-US" baseline="0" dirty="0" err="1" smtClean="0"/>
              <a:t>clopidogrel</a:t>
            </a:r>
            <a:endParaRPr lang="en-US" baseline="0" dirty="0" smtClean="0"/>
          </a:p>
          <a:p>
            <a:endParaRPr lang="en-US" dirty="0" smtClean="0"/>
          </a:p>
          <a:p>
            <a:r>
              <a:rPr lang="en-US" dirty="0" smtClean="0"/>
              <a:t>Specific recommendations regarding aspirin</a:t>
            </a:r>
            <a:r>
              <a:rPr lang="en-US" baseline="0" dirty="0" smtClean="0"/>
              <a:t> and </a:t>
            </a:r>
            <a:r>
              <a:rPr lang="en-US" baseline="0" dirty="0" err="1" smtClean="0"/>
              <a:t>clopidogrel</a:t>
            </a:r>
            <a:r>
              <a:rPr lang="en-US" baseline="0" dirty="0" smtClean="0"/>
              <a:t> in PTE cannot be made in vet med due to lack of evidence</a:t>
            </a:r>
            <a:endParaRPr lang="en-US" dirty="0"/>
          </a:p>
        </p:txBody>
      </p:sp>
      <p:sp>
        <p:nvSpPr>
          <p:cNvPr id="4" name="Slide Number Placeholder 3"/>
          <p:cNvSpPr>
            <a:spLocks noGrp="1"/>
          </p:cNvSpPr>
          <p:nvPr>
            <p:ph type="sldNum" sz="quarter" idx="10"/>
          </p:nvPr>
        </p:nvSpPr>
        <p:spPr/>
        <p:txBody>
          <a:bodyPr/>
          <a:lstStyle/>
          <a:p>
            <a:fld id="{7408CAB7-0FC5-9B45-9339-5C64A6B6240A}" type="slidenum">
              <a:rPr lang="en-US" smtClean="0"/>
              <a:t>44</a:t>
            </a:fld>
            <a:endParaRPr lang="en-US"/>
          </a:p>
        </p:txBody>
      </p:sp>
    </p:spTree>
    <p:extLst>
      <p:ext uri="{BB962C8B-B14F-4D97-AF65-F5344CB8AC3E}">
        <p14:creationId xmlns:p14="http://schemas.microsoft.com/office/powerpoint/2010/main" val="33442366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Only </a:t>
            </a:r>
            <a:r>
              <a:rPr lang="en-US" dirty="0" err="1" smtClean="0"/>
              <a:t>abciximab</a:t>
            </a:r>
            <a:r>
              <a:rPr lang="en-US" dirty="0" smtClean="0"/>
              <a:t> has been used safely</a:t>
            </a:r>
            <a:r>
              <a:rPr lang="en-US" baseline="0" dirty="0" smtClean="0"/>
              <a:t> in cats</a:t>
            </a:r>
          </a:p>
          <a:p>
            <a:r>
              <a:rPr lang="en-US" baseline="0" dirty="0" err="1" smtClean="0"/>
              <a:t>Eptifibatide</a:t>
            </a:r>
            <a:r>
              <a:rPr lang="en-US" baseline="0" dirty="0" smtClean="0"/>
              <a:t> causes fatal </a:t>
            </a:r>
            <a:r>
              <a:rPr lang="en-US" baseline="0" dirty="0" err="1" smtClean="0"/>
              <a:t>cardiotoxicity</a:t>
            </a:r>
            <a:r>
              <a:rPr lang="en-US" baseline="0" dirty="0" smtClean="0"/>
              <a:t>- should not be used</a:t>
            </a:r>
            <a:endParaRPr lang="en-US" dirty="0"/>
          </a:p>
        </p:txBody>
      </p:sp>
      <p:sp>
        <p:nvSpPr>
          <p:cNvPr id="4" name="Slide Number Placeholder 3"/>
          <p:cNvSpPr>
            <a:spLocks noGrp="1"/>
          </p:cNvSpPr>
          <p:nvPr>
            <p:ph type="sldNum" sz="quarter" idx="10"/>
          </p:nvPr>
        </p:nvSpPr>
        <p:spPr/>
        <p:txBody>
          <a:bodyPr/>
          <a:lstStyle/>
          <a:p>
            <a:fld id="{7408CAB7-0FC5-9B45-9339-5C64A6B6240A}" type="slidenum">
              <a:rPr lang="en-US" smtClean="0"/>
              <a:t>45</a:t>
            </a:fld>
            <a:endParaRPr lang="en-US"/>
          </a:p>
        </p:txBody>
      </p:sp>
    </p:spTree>
    <p:extLst>
      <p:ext uri="{BB962C8B-B14F-4D97-AF65-F5344CB8AC3E}">
        <p14:creationId xmlns:p14="http://schemas.microsoft.com/office/powerpoint/2010/main" val="36486751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Asterik</a:t>
            </a:r>
            <a:r>
              <a:rPr lang="en-US" baseline="0" dirty="0" smtClean="0"/>
              <a:t> indicates also a predisposing condition in cats</a:t>
            </a:r>
          </a:p>
          <a:p>
            <a:r>
              <a:rPr lang="en-US" baseline="0" dirty="0" smtClean="0"/>
              <a:t>Mechanism for predisposition hypercoagulability for all except indwelling venous catheter with blood flow stasis and endothelial injury contributing to predisposition in a variety of the conditions listed</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Majority  (59% and 64%) of dogs diagnosed with PTE in retrospective studies had &gt;1 predisposing condition, </a:t>
            </a:r>
            <a:r>
              <a:rPr lang="en-US" baseline="0" dirty="0" smtClean="0"/>
              <a:t>while all 29 cats in one study had a predisposing condition (Norris study) and 15/16 cats had a predisposing condition (</a:t>
            </a:r>
            <a:r>
              <a:rPr lang="en-US" baseline="0" dirty="0" err="1" smtClean="0"/>
              <a:t>Schermerhorn</a:t>
            </a:r>
            <a:r>
              <a:rPr lang="en-US" baseline="0" dirty="0" smtClean="0"/>
              <a:t> study) </a:t>
            </a:r>
            <a:r>
              <a:rPr lang="en-US" baseline="0" dirty="0" smtClean="0"/>
              <a:t>approximately ½ (47%) of the cats had multiple predisposing processes present- Johnson LR, </a:t>
            </a:r>
            <a:r>
              <a:rPr lang="en-US" baseline="0" dirty="0" err="1" smtClean="0"/>
              <a:t>Lappin</a:t>
            </a:r>
            <a:r>
              <a:rPr lang="en-US" baseline="0" dirty="0" smtClean="0"/>
              <a:t> R, Baker DC: Pulmonary thromboembolism in 29 dogs: 1985-1999.   JVIM 1999; 13 (4): 338-345.</a:t>
            </a:r>
          </a:p>
          <a:p>
            <a:r>
              <a:rPr lang="en-US" baseline="0" dirty="0" err="1" smtClean="0"/>
              <a:t>LaRue</a:t>
            </a:r>
            <a:r>
              <a:rPr lang="en-US" baseline="0" dirty="0" smtClean="0"/>
              <a:t> MJ, </a:t>
            </a:r>
            <a:r>
              <a:rPr lang="en-US" baseline="0" dirty="0" err="1" smtClean="0"/>
              <a:t>Murtaugh</a:t>
            </a:r>
            <a:r>
              <a:rPr lang="en-US" baseline="0" dirty="0" smtClean="0"/>
              <a:t> RJ: Pulmonary thromboembolism in dogs- 47 cases (1986-1987).  JAVMA 1990; 197 (10): 1368-1372.</a:t>
            </a:r>
          </a:p>
          <a:p>
            <a:r>
              <a:rPr lang="en-US" baseline="0" dirty="0" smtClean="0"/>
              <a:t>Norris CR, Griffey SM, </a:t>
            </a:r>
            <a:r>
              <a:rPr lang="en-US" baseline="0" dirty="0" err="1" smtClean="0"/>
              <a:t>Samii</a:t>
            </a:r>
            <a:r>
              <a:rPr lang="en-US" baseline="0" dirty="0" smtClean="0"/>
              <a:t> VF: Pulmonary thromboembolism in cats: 29 cases (1987-1997).  JAVMA  1999; 215 (11): 1650-1654.</a:t>
            </a:r>
          </a:p>
          <a:p>
            <a:endParaRPr lang="en-US" baseline="0" dirty="0" smtClean="0"/>
          </a:p>
          <a:p>
            <a:r>
              <a:rPr lang="en-US" baseline="0" dirty="0" smtClean="0"/>
              <a:t>Cemented  82% dogs 1 study vs. non-cemented 0 dogs </a:t>
            </a:r>
            <a:r>
              <a:rPr lang="en-US" baseline="0" dirty="0" err="1" smtClean="0"/>
              <a:t>thr</a:t>
            </a:r>
            <a:endParaRPr lang="en-US" baseline="0" dirty="0" smtClean="0"/>
          </a:p>
          <a:p>
            <a:endParaRPr lang="en-US" baseline="0" dirty="0" smtClean="0"/>
          </a:p>
          <a:p>
            <a:r>
              <a:rPr lang="en-US" baseline="0" dirty="0" err="1" smtClean="0"/>
              <a:t>Imha</a:t>
            </a:r>
            <a:r>
              <a:rPr lang="en-US" baseline="0" dirty="0" smtClean="0"/>
              <a:t>- thromboembolic disease diagnosed in 20/25 dogs- </a:t>
            </a:r>
            <a:r>
              <a:rPr lang="en-US" baseline="0" dirty="0" err="1" smtClean="0"/>
              <a:t>carr</a:t>
            </a:r>
            <a:r>
              <a:rPr lang="en-US" baseline="0" dirty="0" smtClean="0"/>
              <a:t> study </a:t>
            </a:r>
            <a:r>
              <a:rPr lang="en-US" baseline="0" dirty="0" err="1" smtClean="0"/>
              <a:t>jvim</a:t>
            </a:r>
            <a:r>
              <a:rPr lang="en-US" baseline="0" dirty="0" smtClean="0"/>
              <a:t> 2007; thrombocytopenia, </a:t>
            </a:r>
            <a:r>
              <a:rPr lang="en-US" baseline="0" dirty="0" err="1" smtClean="0"/>
              <a:t>hyperbilirubinemia</a:t>
            </a:r>
            <a:r>
              <a:rPr lang="en-US" baseline="0" dirty="0" smtClean="0"/>
              <a:t>, </a:t>
            </a:r>
            <a:r>
              <a:rPr lang="en-US" baseline="0" dirty="0" err="1" smtClean="0"/>
              <a:t>hypoalbuminemia</a:t>
            </a:r>
            <a:r>
              <a:rPr lang="en-US" baseline="0" dirty="0" smtClean="0"/>
              <a:t> carried increased risk </a:t>
            </a:r>
            <a:endParaRPr lang="en-US" baseline="0" dirty="0" smtClean="0"/>
          </a:p>
          <a:p>
            <a:endParaRPr lang="en-US" baseline="0" dirty="0" smtClean="0"/>
          </a:p>
          <a:p>
            <a:r>
              <a:rPr lang="en-US" baseline="0" dirty="0" smtClean="0"/>
              <a:t>Of causes, </a:t>
            </a:r>
            <a:r>
              <a:rPr lang="en-US" baseline="0" dirty="0" err="1" smtClean="0"/>
              <a:t>neoplasia</a:t>
            </a:r>
            <a:r>
              <a:rPr lang="en-US" baseline="0" dirty="0" smtClean="0"/>
              <a:t> most common in cats in both studies, cardiac disease also in </a:t>
            </a:r>
            <a:r>
              <a:rPr lang="en-US" baseline="0" dirty="0" err="1" smtClean="0"/>
              <a:t>norris</a:t>
            </a:r>
            <a:r>
              <a:rPr lang="en-US" baseline="0" dirty="0" smtClean="0"/>
              <a:t> </a:t>
            </a:r>
          </a:p>
          <a:p>
            <a:r>
              <a:rPr lang="en-US" baseline="0" dirty="0" err="1" smtClean="0"/>
              <a:t>Neoplasia</a:t>
            </a:r>
            <a:r>
              <a:rPr lang="en-US" baseline="0" dirty="0" smtClean="0"/>
              <a:t>, </a:t>
            </a:r>
            <a:r>
              <a:rPr lang="en-US" baseline="0" dirty="0" err="1" smtClean="0"/>
              <a:t>imha</a:t>
            </a:r>
            <a:r>
              <a:rPr lang="en-US" baseline="0" dirty="0" smtClean="0"/>
              <a:t>, sepsis, </a:t>
            </a:r>
            <a:r>
              <a:rPr lang="en-US" baseline="0" dirty="0" err="1" smtClean="0"/>
              <a:t>pln</a:t>
            </a:r>
            <a:r>
              <a:rPr lang="en-US" baseline="0" dirty="0" smtClean="0"/>
              <a:t> most common dogs </a:t>
            </a:r>
            <a:endParaRPr lang="en-US" baseline="0" dirty="0" smtClean="0"/>
          </a:p>
        </p:txBody>
      </p:sp>
      <p:sp>
        <p:nvSpPr>
          <p:cNvPr id="4" name="Slide Number Placeholder 3"/>
          <p:cNvSpPr>
            <a:spLocks noGrp="1"/>
          </p:cNvSpPr>
          <p:nvPr>
            <p:ph type="sldNum" sz="quarter" idx="10"/>
          </p:nvPr>
        </p:nvSpPr>
        <p:spPr/>
        <p:txBody>
          <a:bodyPr/>
          <a:lstStyle/>
          <a:p>
            <a:fld id="{7408CAB7-0FC5-9B45-9339-5C64A6B6240A}" type="slidenum">
              <a:rPr lang="en-US" smtClean="0"/>
              <a:t>6</a:t>
            </a:fld>
            <a:endParaRPr lang="en-US"/>
          </a:p>
        </p:txBody>
      </p:sp>
    </p:spTree>
    <p:extLst>
      <p:ext uri="{BB962C8B-B14F-4D97-AF65-F5344CB8AC3E}">
        <p14:creationId xmlns:p14="http://schemas.microsoft.com/office/powerpoint/2010/main" val="147631220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 Surgical </a:t>
            </a:r>
            <a:r>
              <a:rPr lang="en-US" sz="1200" kern="1200" dirty="0" err="1" smtClean="0">
                <a:solidFill>
                  <a:schemeClr val="tx1"/>
                </a:solidFill>
                <a:latin typeface="+mn-lt"/>
                <a:ea typeface="+mn-ea"/>
                <a:cs typeface="+mn-cs"/>
              </a:rPr>
              <a:t>thrombectomy</a:t>
            </a:r>
            <a:r>
              <a:rPr lang="en-US" sz="1200" kern="1200" dirty="0" smtClean="0">
                <a:solidFill>
                  <a:schemeClr val="tx1"/>
                </a:solidFill>
                <a:latin typeface="+mn-lt"/>
                <a:ea typeface="+mn-ea"/>
                <a:cs typeface="+mn-cs"/>
              </a:rPr>
              <a:t> has only been sporadically reported in the veterinary liter- ature.15,16 A study of dogs with adrenal tumors and tumor-induced thrombi in the vena cava reported that </a:t>
            </a:r>
            <a:r>
              <a:rPr lang="en-US" sz="1200" kern="1200" dirty="0" err="1" smtClean="0">
                <a:solidFill>
                  <a:schemeClr val="tx1"/>
                </a:solidFill>
                <a:latin typeface="+mn-lt"/>
                <a:ea typeface="+mn-ea"/>
                <a:cs typeface="+mn-cs"/>
              </a:rPr>
              <a:t>adrenalectomy</a:t>
            </a:r>
            <a:r>
              <a:rPr lang="en-US" sz="1200" kern="1200" dirty="0" smtClean="0">
                <a:solidFill>
                  <a:schemeClr val="tx1"/>
                </a:solidFill>
                <a:latin typeface="+mn-lt"/>
                <a:ea typeface="+mn-ea"/>
                <a:cs typeface="+mn-cs"/>
              </a:rPr>
              <a:t> and </a:t>
            </a:r>
            <a:r>
              <a:rPr lang="en-US" sz="1200" kern="1200" dirty="0" err="1" smtClean="0">
                <a:solidFill>
                  <a:schemeClr val="tx1"/>
                </a:solidFill>
                <a:latin typeface="+mn-lt"/>
                <a:ea typeface="+mn-ea"/>
                <a:cs typeface="+mn-cs"/>
              </a:rPr>
              <a:t>thrombectomy</a:t>
            </a:r>
            <a:r>
              <a:rPr lang="en-US" sz="1200" kern="1200" dirty="0" smtClean="0">
                <a:solidFill>
                  <a:schemeClr val="tx1"/>
                </a:solidFill>
                <a:latin typeface="+mn-lt"/>
                <a:ea typeface="+mn-ea"/>
                <a:cs typeface="+mn-cs"/>
              </a:rPr>
              <a:t> resulted in acceptable outcomes.15 Another case report documented that a cat with primary </a:t>
            </a:r>
            <a:r>
              <a:rPr lang="en-US" sz="1200" kern="1200" dirty="0" err="1" smtClean="0">
                <a:solidFill>
                  <a:schemeClr val="tx1"/>
                </a:solidFill>
                <a:latin typeface="+mn-lt"/>
                <a:ea typeface="+mn-ea"/>
                <a:cs typeface="+mn-cs"/>
              </a:rPr>
              <a:t>hyperaldosteronism</a:t>
            </a:r>
            <a:r>
              <a:rPr lang="en-US" sz="1200" kern="1200" dirty="0" smtClean="0">
                <a:solidFill>
                  <a:schemeClr val="tx1"/>
                </a:solidFill>
                <a:latin typeface="+mn-lt"/>
                <a:ea typeface="+mn-ea"/>
                <a:cs typeface="+mn-cs"/>
              </a:rPr>
              <a:t> and </a:t>
            </a:r>
            <a:r>
              <a:rPr lang="en-US" sz="1200" kern="1200" dirty="0" err="1" smtClean="0">
                <a:solidFill>
                  <a:schemeClr val="tx1"/>
                </a:solidFill>
                <a:latin typeface="+mn-lt"/>
                <a:ea typeface="+mn-ea"/>
                <a:cs typeface="+mn-cs"/>
              </a:rPr>
              <a:t>caval</a:t>
            </a:r>
            <a:r>
              <a:rPr lang="en-US" sz="1200" kern="1200" dirty="0" smtClean="0">
                <a:solidFill>
                  <a:schemeClr val="tx1"/>
                </a:solidFill>
                <a:latin typeface="+mn-lt"/>
                <a:ea typeface="+mn-ea"/>
                <a:cs typeface="+mn-cs"/>
              </a:rPr>
              <a:t> thrombus was successfully manage by surgical thrombectomy.16 To the	author ’s	knowledge,	surgical	arterial	</a:t>
            </a:r>
            <a:r>
              <a:rPr lang="en-US" sz="1200" kern="1200" dirty="0" err="1" smtClean="0">
                <a:solidFill>
                  <a:schemeClr val="tx1"/>
                </a:solidFill>
                <a:latin typeface="+mn-lt"/>
                <a:ea typeface="+mn-ea"/>
                <a:cs typeface="+mn-cs"/>
              </a:rPr>
              <a:t>thrombectomy</a:t>
            </a:r>
            <a:r>
              <a:rPr lang="en-US" sz="1200" kern="1200" dirty="0" smtClean="0">
                <a:solidFill>
                  <a:schemeClr val="tx1"/>
                </a:solidFill>
                <a:latin typeface="+mn-lt"/>
                <a:ea typeface="+mn-ea"/>
                <a:cs typeface="+mn-cs"/>
              </a:rPr>
              <a:t> has not been reported in the veterinary literature. </a:t>
            </a:r>
          </a:p>
          <a:p>
            <a:r>
              <a:rPr lang="en-US" sz="1200" kern="1200" dirty="0" smtClean="0">
                <a:solidFill>
                  <a:schemeClr val="tx1"/>
                </a:solidFill>
                <a:latin typeface="+mn-lt"/>
                <a:ea typeface="+mn-ea"/>
                <a:cs typeface="+mn-cs"/>
              </a:rPr>
              <a:t>Balloon dilatation or angioplasty of atherosclerotic lesions have been performed for a number of years in human medicine (Figure 1). Angioplasty has been used to </a:t>
            </a:r>
            <a:r>
              <a:rPr lang="en-US" sz="1200" kern="1200" dirty="0" err="1" smtClean="0">
                <a:solidFill>
                  <a:schemeClr val="tx1"/>
                </a:solidFill>
                <a:latin typeface="+mn-lt"/>
                <a:ea typeface="+mn-ea"/>
                <a:cs typeface="+mn-cs"/>
              </a:rPr>
              <a:t>plasty</a:t>
            </a:r>
            <a:r>
              <a:rPr lang="en-US" sz="1200" kern="1200" dirty="0" smtClean="0">
                <a:solidFill>
                  <a:schemeClr val="tx1"/>
                </a:solidFill>
                <a:latin typeface="+mn-lt"/>
                <a:ea typeface="+mn-ea"/>
                <a:cs typeface="+mn-cs"/>
              </a:rPr>
              <a:t> clots up against vessel walls thus quickly restoring patency. This technique has mostly been applied to smaller caliber vessels over short segments. Examples of vessels where this technique may be applied include deep vein thrombosis of the femoral or popliteal veins. Some concerns regarding the use of this procedure include </a:t>
            </a:r>
            <a:r>
              <a:rPr lang="en-US" sz="1200" kern="1200" dirty="0" err="1" smtClean="0">
                <a:solidFill>
                  <a:schemeClr val="tx1"/>
                </a:solidFill>
                <a:latin typeface="+mn-lt"/>
                <a:ea typeface="+mn-ea"/>
                <a:cs typeface="+mn-cs"/>
              </a:rPr>
              <a:t>reocclusion</a:t>
            </a:r>
            <a:r>
              <a:rPr lang="en-US" sz="1200" kern="1200" dirty="0" smtClean="0">
                <a:solidFill>
                  <a:schemeClr val="tx1"/>
                </a:solidFill>
                <a:latin typeface="+mn-lt"/>
                <a:ea typeface="+mn-ea"/>
                <a:cs typeface="+mn-cs"/>
              </a:rPr>
              <a:t> of the vessel, </a:t>
            </a:r>
            <a:r>
              <a:rPr lang="en-US" sz="1200" kern="1200" dirty="0" err="1" smtClean="0">
                <a:solidFill>
                  <a:schemeClr val="tx1"/>
                </a:solidFill>
                <a:latin typeface="+mn-lt"/>
                <a:ea typeface="+mn-ea"/>
                <a:cs typeface="+mn-cs"/>
              </a:rPr>
              <a:t>espe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cially</a:t>
            </a:r>
            <a:r>
              <a:rPr lang="en-US" sz="1200" kern="1200" dirty="0" smtClean="0">
                <a:solidFill>
                  <a:schemeClr val="tx1"/>
                </a:solidFill>
                <a:latin typeface="+mn-lt"/>
                <a:ea typeface="+mn-ea"/>
                <a:cs typeface="+mn-cs"/>
              </a:rPr>
              <a:t> if the patient remains </a:t>
            </a:r>
            <a:r>
              <a:rPr lang="en-US" sz="1200" kern="1200" dirty="0" err="1" smtClean="0">
                <a:solidFill>
                  <a:schemeClr val="tx1"/>
                </a:solidFill>
                <a:latin typeface="+mn-lt"/>
                <a:ea typeface="+mn-ea"/>
                <a:cs typeface="+mn-cs"/>
              </a:rPr>
              <a:t>hypercoagulable</a:t>
            </a:r>
            <a:r>
              <a:rPr lang="en-US" sz="1200" kern="1200" dirty="0" smtClean="0">
                <a:solidFill>
                  <a:schemeClr val="tx1"/>
                </a:solidFill>
                <a:latin typeface="+mn-lt"/>
                <a:ea typeface="+mn-ea"/>
                <a:cs typeface="+mn-cs"/>
              </a:rPr>
              <a:t>, and pulmonary embolism during the angioplasty or </a:t>
            </a:r>
            <a:r>
              <a:rPr lang="en-US" sz="1200" kern="1200" dirty="0" err="1" smtClean="0">
                <a:solidFill>
                  <a:schemeClr val="tx1"/>
                </a:solidFill>
                <a:latin typeface="+mn-lt"/>
                <a:ea typeface="+mn-ea"/>
                <a:cs typeface="+mn-cs"/>
              </a:rPr>
              <a:t>peri</a:t>
            </a:r>
            <a:r>
              <a:rPr lang="en-US" sz="1200" kern="1200" dirty="0" smtClean="0">
                <a:solidFill>
                  <a:schemeClr val="tx1"/>
                </a:solidFill>
                <a:latin typeface="+mn-lt"/>
                <a:ea typeface="+mn-ea"/>
                <a:cs typeface="+mn-cs"/>
              </a:rPr>
              <a:t>- operatively.14,19,20 In patients at high risk of pulmonary emboli, a </a:t>
            </a:r>
            <a:r>
              <a:rPr lang="en-US" sz="1200" kern="1200" dirty="0" err="1" smtClean="0">
                <a:solidFill>
                  <a:schemeClr val="tx1"/>
                </a:solidFill>
                <a:latin typeface="+mn-lt"/>
                <a:ea typeface="+mn-ea"/>
                <a:cs typeface="+mn-cs"/>
              </a:rPr>
              <a:t>caval</a:t>
            </a:r>
            <a:r>
              <a:rPr lang="en-US" sz="1200" kern="1200" dirty="0" smtClean="0">
                <a:solidFill>
                  <a:schemeClr val="tx1"/>
                </a:solidFill>
                <a:latin typeface="+mn-lt"/>
                <a:ea typeface="+mn-ea"/>
                <a:cs typeface="+mn-cs"/>
              </a:rPr>
              <a:t> filter can be placed.</a:t>
            </a:r>
          </a:p>
          <a:p>
            <a:r>
              <a:rPr lang="en-US" sz="1200" kern="1200" dirty="0" smtClean="0">
                <a:solidFill>
                  <a:schemeClr val="tx1"/>
                </a:solidFill>
                <a:latin typeface="+mn-lt"/>
                <a:ea typeface="+mn-ea"/>
                <a:cs typeface="+mn-cs"/>
              </a:rPr>
              <a:t> The placement of an endovascular stent in people increases long-term patency rates.21,22 Another novel approach is the use of drug eluting balloons. Recently, the </a:t>
            </a:r>
            <a:r>
              <a:rPr lang="en-US" sz="1200" kern="1200" dirty="0" err="1" smtClean="0">
                <a:solidFill>
                  <a:schemeClr val="tx1"/>
                </a:solidFill>
                <a:latin typeface="+mn-lt"/>
                <a:ea typeface="+mn-ea"/>
                <a:cs typeface="+mn-cs"/>
              </a:rPr>
              <a:t>antiproliferative</a:t>
            </a:r>
            <a:r>
              <a:rPr lang="en-US" sz="1200" kern="1200" dirty="0" smtClean="0">
                <a:solidFill>
                  <a:schemeClr val="tx1"/>
                </a:solidFill>
                <a:latin typeface="+mn-lt"/>
                <a:ea typeface="+mn-ea"/>
                <a:cs typeface="+mn-cs"/>
              </a:rPr>
              <a:t> agent paclitaxel has been used to coat angioplasty </a:t>
            </a:r>
            <a:r>
              <a:rPr lang="en-US" sz="1200" kern="1200" dirty="0" err="1" smtClean="0">
                <a:solidFill>
                  <a:schemeClr val="tx1"/>
                </a:solidFill>
                <a:latin typeface="+mn-lt"/>
                <a:ea typeface="+mn-ea"/>
                <a:cs typeface="+mn-cs"/>
              </a:rPr>
              <a:t>bal</a:t>
            </a:r>
            <a:r>
              <a:rPr lang="en-US" sz="1200" kern="1200" dirty="0" smtClean="0">
                <a:solidFill>
                  <a:schemeClr val="tx1"/>
                </a:solidFill>
                <a:latin typeface="+mn-lt"/>
                <a:ea typeface="+mn-ea"/>
                <a:cs typeface="+mn-cs"/>
              </a:rPr>
              <a:t>- loons to reduce restenosis following balloon dilatation of peripheral artery disease secondary to </a:t>
            </a:r>
            <a:r>
              <a:rPr lang="en-US" sz="1200" kern="1200" dirty="0" err="1" smtClean="0">
                <a:solidFill>
                  <a:schemeClr val="tx1"/>
                </a:solidFill>
                <a:latin typeface="+mn-lt"/>
                <a:ea typeface="+mn-ea"/>
                <a:cs typeface="+mn-cs"/>
              </a:rPr>
              <a:t>atherosclero</a:t>
            </a:r>
            <a:r>
              <a:rPr lang="en-US" sz="1200" kern="1200" dirty="0" smtClean="0">
                <a:solidFill>
                  <a:schemeClr val="tx1"/>
                </a:solidFill>
                <a:latin typeface="+mn-lt"/>
                <a:ea typeface="+mn-ea"/>
                <a:cs typeface="+mn-cs"/>
              </a:rPr>
              <a:t>- sis.22</a:t>
            </a:r>
          </a:p>
          <a:p>
            <a:r>
              <a:rPr lang="en-US" sz="1200" kern="1200" dirty="0" smtClean="0">
                <a:solidFill>
                  <a:schemeClr val="tx1"/>
                </a:solidFill>
                <a:latin typeface="+mn-lt"/>
                <a:ea typeface="+mn-ea"/>
                <a:cs typeface="+mn-cs"/>
              </a:rPr>
              <a:t>To date, a case report describes 2 dogs that presented with pace- maker-induced thrombosis of the cranial vena cava that were successfully treated with catheter-directed thrombolysis and balloon dilatation.22</a:t>
            </a:r>
          </a:p>
          <a:p>
            <a:r>
              <a:rPr lang="en-US" sz="1200" kern="1200" dirty="0" smtClean="0">
                <a:solidFill>
                  <a:schemeClr val="tx1"/>
                </a:solidFill>
                <a:latin typeface="+mn-lt"/>
                <a:ea typeface="+mn-ea"/>
                <a:cs typeface="+mn-cs"/>
              </a:rPr>
              <a:t>Various </a:t>
            </a:r>
            <a:r>
              <a:rPr lang="en-US" sz="1200" kern="1200" dirty="0" err="1" smtClean="0">
                <a:solidFill>
                  <a:schemeClr val="tx1"/>
                </a:solidFill>
                <a:latin typeface="+mn-lt"/>
                <a:ea typeface="+mn-ea"/>
                <a:cs typeface="+mn-cs"/>
              </a:rPr>
              <a:t>nitinol</a:t>
            </a:r>
            <a:r>
              <a:rPr lang="en-US" sz="1200" kern="1200" dirty="0" smtClean="0">
                <a:solidFill>
                  <a:schemeClr val="tx1"/>
                </a:solidFill>
                <a:latin typeface="+mn-lt"/>
                <a:ea typeface="+mn-ea"/>
                <a:cs typeface="+mn-cs"/>
              </a:rPr>
              <a:t>-based vascular stents have been </a:t>
            </a:r>
            <a:r>
              <a:rPr lang="en-US" sz="1200" kern="1200" dirty="0" err="1" smtClean="0">
                <a:solidFill>
                  <a:schemeClr val="tx1"/>
                </a:solidFill>
                <a:latin typeface="+mn-lt"/>
                <a:ea typeface="+mn-ea"/>
                <a:cs typeface="+mn-cs"/>
              </a:rPr>
              <a:t>devel</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oped</a:t>
            </a:r>
            <a:r>
              <a:rPr lang="en-US" sz="1200" kern="1200" dirty="0" smtClean="0">
                <a:solidFill>
                  <a:schemeClr val="tx1"/>
                </a:solidFill>
                <a:latin typeface="+mn-lt"/>
                <a:ea typeface="+mn-ea"/>
                <a:cs typeface="+mn-cs"/>
              </a:rPr>
              <a:t> to treat both arterial and venous peripheral vas- </a:t>
            </a:r>
            <a:r>
              <a:rPr lang="en-US" sz="1200" kern="1200" dirty="0" err="1" smtClean="0">
                <a:solidFill>
                  <a:schemeClr val="tx1"/>
                </a:solidFill>
                <a:latin typeface="+mn-lt"/>
                <a:ea typeface="+mn-ea"/>
                <a:cs typeface="+mn-cs"/>
              </a:rPr>
              <a:t>cular</a:t>
            </a:r>
            <a:r>
              <a:rPr lang="en-US" sz="1200" kern="1200" dirty="0" smtClean="0">
                <a:solidFill>
                  <a:schemeClr val="tx1"/>
                </a:solidFill>
                <a:latin typeface="+mn-lt"/>
                <a:ea typeface="+mn-ea"/>
                <a:cs typeface="+mn-cs"/>
              </a:rPr>
              <a:t> disease including thrombosis in people (Figure 2). Stents are </a:t>
            </a:r>
            <a:r>
              <a:rPr lang="en-US" sz="1200" kern="1200" dirty="0" err="1" smtClean="0">
                <a:solidFill>
                  <a:schemeClr val="tx1"/>
                </a:solidFill>
                <a:latin typeface="+mn-lt"/>
                <a:ea typeface="+mn-ea"/>
                <a:cs typeface="+mn-cs"/>
              </a:rPr>
              <a:t>nonthrombogenic</a:t>
            </a:r>
            <a:r>
              <a:rPr lang="en-US" sz="1200" kern="1200" dirty="0" smtClean="0">
                <a:solidFill>
                  <a:schemeClr val="tx1"/>
                </a:solidFill>
                <a:latin typeface="+mn-lt"/>
                <a:ea typeface="+mn-ea"/>
                <a:cs typeface="+mn-cs"/>
              </a:rPr>
              <a:t> and do not appear to be associated with an increased risk of thrombosis at the implantation site; however, as they are often used in </a:t>
            </a:r>
            <a:r>
              <a:rPr lang="en-US" sz="1200" kern="1200" dirty="0" err="1" smtClean="0">
                <a:solidFill>
                  <a:schemeClr val="tx1"/>
                </a:solidFill>
                <a:latin typeface="+mn-lt"/>
                <a:ea typeface="+mn-ea"/>
                <a:cs typeface="+mn-cs"/>
              </a:rPr>
              <a:t>hypercoagulable</a:t>
            </a:r>
            <a:r>
              <a:rPr lang="en-US" sz="1200" kern="1200" dirty="0" smtClean="0">
                <a:solidFill>
                  <a:schemeClr val="tx1"/>
                </a:solidFill>
                <a:latin typeface="+mn-lt"/>
                <a:ea typeface="+mn-ea"/>
                <a:cs typeface="+mn-cs"/>
              </a:rPr>
              <a:t> patients, anticoagulants possibly in combination with </a:t>
            </a:r>
            <a:r>
              <a:rPr lang="en-US" sz="1200" kern="1200" dirty="0" err="1" smtClean="0">
                <a:solidFill>
                  <a:schemeClr val="tx1"/>
                </a:solidFill>
                <a:latin typeface="+mn-lt"/>
                <a:ea typeface="+mn-ea"/>
                <a:cs typeface="+mn-cs"/>
              </a:rPr>
              <a:t>thrombolytics</a:t>
            </a:r>
            <a:r>
              <a:rPr lang="en-US" sz="1200" kern="1200" dirty="0" smtClean="0">
                <a:solidFill>
                  <a:schemeClr val="tx1"/>
                </a:solidFill>
                <a:latin typeface="+mn-lt"/>
                <a:ea typeface="+mn-ea"/>
                <a:cs typeface="+mn-cs"/>
              </a:rPr>
              <a:t> are most often used.19,20,2</a:t>
            </a:r>
          </a:p>
          <a:p>
            <a:r>
              <a:rPr lang="en-US" sz="1200" kern="1200" dirty="0" smtClean="0">
                <a:solidFill>
                  <a:schemeClr val="tx1"/>
                </a:solidFill>
                <a:latin typeface="+mn-lt"/>
                <a:ea typeface="+mn-ea"/>
                <a:cs typeface="+mn-cs"/>
              </a:rPr>
              <a:t>In small animal patients, there are no published re- ports of the use of stents specifically to treat </a:t>
            </a:r>
            <a:r>
              <a:rPr lang="en-US" sz="1200" kern="1200" dirty="0" err="1" smtClean="0">
                <a:solidFill>
                  <a:schemeClr val="tx1"/>
                </a:solidFill>
                <a:latin typeface="+mn-lt"/>
                <a:ea typeface="+mn-ea"/>
                <a:cs typeface="+mn-cs"/>
              </a:rPr>
              <a:t>thrombo</a:t>
            </a:r>
            <a:endParaRPr lang="en-US" sz="1200" kern="1200" dirty="0" smtClean="0">
              <a:solidFill>
                <a:schemeClr val="tx1"/>
              </a:solidFill>
              <a:latin typeface="+mn-lt"/>
              <a:ea typeface="+mn-ea"/>
              <a:cs typeface="+mn-cs"/>
            </a:endParaRPr>
          </a:p>
          <a:p>
            <a:r>
              <a:rPr lang="en-US" sz="1200" kern="1200" dirty="0" err="1" smtClean="0">
                <a:solidFill>
                  <a:schemeClr val="tx1"/>
                </a:solidFill>
                <a:latin typeface="+mn-lt"/>
                <a:ea typeface="+mn-ea"/>
                <a:cs typeface="+mn-cs"/>
              </a:rPr>
              <a:t>arious</a:t>
            </a:r>
            <a:r>
              <a:rPr lang="en-US" sz="1200" kern="1200" dirty="0" smtClean="0">
                <a:solidFill>
                  <a:schemeClr val="tx1"/>
                </a:solidFill>
                <a:latin typeface="+mn-lt"/>
                <a:ea typeface="+mn-ea"/>
                <a:cs typeface="+mn-cs"/>
              </a:rPr>
              <a:t> devices ranging from baskets to ‘spider-like’ endovascular implants have been developed in people to trap emboli and prevent them from reaching the lungs. This is particularly important with </a:t>
            </a:r>
            <a:r>
              <a:rPr lang="en-US" sz="1200" kern="1200" dirty="0" err="1" smtClean="0">
                <a:solidFill>
                  <a:schemeClr val="tx1"/>
                </a:solidFill>
                <a:latin typeface="+mn-lt"/>
                <a:ea typeface="+mn-ea"/>
                <a:cs typeface="+mn-cs"/>
              </a:rPr>
              <a:t>caval</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im</a:t>
            </a:r>
            <a:r>
              <a:rPr lang="en-US" sz="1200" kern="1200" dirty="0" smtClean="0">
                <a:solidFill>
                  <a:schemeClr val="tx1"/>
                </a:solidFill>
                <a:latin typeface="+mn-lt"/>
                <a:ea typeface="+mn-ea"/>
                <a:cs typeface="+mn-cs"/>
              </a:rPr>
              <a:t>- plants in the presence of deep vein thrombosis. Once trapped, emboli can undergo fibrinolysis.29,30 The most commonly used embolic trapping devices are vena cava filters, which are placed in 3–11% of people with deep vein thrombosis</a:t>
            </a:r>
          </a:p>
          <a:p>
            <a:r>
              <a:rPr lang="en-US" sz="1200" kern="1200" dirty="0" smtClean="0">
                <a:solidFill>
                  <a:schemeClr val="tx1"/>
                </a:solidFill>
                <a:latin typeface="+mn-lt"/>
                <a:ea typeface="+mn-ea"/>
                <a:cs typeface="+mn-cs"/>
              </a:rPr>
              <a:t>0 Filters are most commonly inserted fluoroscopically into the caudal vena cava just under the lowest renal vein in order to trap emboli emanating from the femoral or popliteal veins; how- ever, they may also be placed in the cranial vena cava. Filters can be placed either through the jugular vein or through the femoral vein depending on the desired site of deployment and the size of the patient. Filters must be placed down stream from the clot.29–33 These devices can be permanent or retrieved once the thrombotic disease is under control. Filters can be made of </a:t>
            </a:r>
            <a:r>
              <a:rPr lang="en-US" sz="1200" kern="1200" dirty="0" err="1" smtClean="0">
                <a:solidFill>
                  <a:schemeClr val="tx1"/>
                </a:solidFill>
                <a:latin typeface="+mn-lt"/>
                <a:ea typeface="+mn-ea"/>
                <a:cs typeface="+mn-cs"/>
              </a:rPr>
              <a:t>nitinol</a:t>
            </a:r>
            <a:r>
              <a:rPr lang="en-US" sz="1200" kern="1200" dirty="0" smtClean="0">
                <a:solidFill>
                  <a:schemeClr val="tx1"/>
                </a:solidFill>
                <a:latin typeface="+mn-lt"/>
                <a:ea typeface="+mn-ea"/>
                <a:cs typeface="+mn-cs"/>
              </a:rPr>
              <a:t> or stainless steel and are biocompatible and non- </a:t>
            </a:r>
            <a:r>
              <a:rPr lang="en-US" sz="1200" kern="1200" dirty="0" err="1" smtClean="0">
                <a:solidFill>
                  <a:schemeClr val="tx1"/>
                </a:solidFill>
                <a:latin typeface="+mn-lt"/>
                <a:ea typeface="+mn-ea"/>
                <a:cs typeface="+mn-cs"/>
              </a:rPr>
              <a:t>thrombogenic</a:t>
            </a:r>
            <a:r>
              <a:rPr lang="en-US" sz="1200" kern="1200" dirty="0" smtClean="0">
                <a:solidFill>
                  <a:schemeClr val="tx1"/>
                </a:solidFill>
                <a:latin typeface="+mn-lt"/>
                <a:ea typeface="+mn-ea"/>
                <a:cs typeface="+mn-cs"/>
              </a:rPr>
              <a:t>. Some complications reported with these filters include migration and tearing or the perforation of the cava.</a:t>
            </a:r>
          </a:p>
          <a:p>
            <a:r>
              <a:rPr lang="en-US" sz="1200" kern="1200" dirty="0" smtClean="0">
                <a:solidFill>
                  <a:schemeClr val="tx1"/>
                </a:solidFill>
                <a:latin typeface="+mn-lt"/>
                <a:ea typeface="+mn-ea"/>
                <a:cs typeface="+mn-cs"/>
              </a:rPr>
              <a:t>PMT can be divided into wall contact devices and non- wall contact devices. A </a:t>
            </a:r>
            <a:r>
              <a:rPr lang="en-US" sz="1200" kern="1200" dirty="0" err="1" smtClean="0">
                <a:solidFill>
                  <a:schemeClr val="tx1"/>
                </a:solidFill>
                <a:latin typeface="+mn-lt"/>
                <a:ea typeface="+mn-ea"/>
                <a:cs typeface="+mn-cs"/>
              </a:rPr>
              <a:t>nonwall</a:t>
            </a:r>
            <a:r>
              <a:rPr lang="en-US" sz="1200" kern="1200" dirty="0" smtClean="0">
                <a:solidFill>
                  <a:schemeClr val="tx1"/>
                </a:solidFill>
                <a:latin typeface="+mn-lt"/>
                <a:ea typeface="+mn-ea"/>
                <a:cs typeface="+mn-cs"/>
              </a:rPr>
              <a:t> contact device, the </a:t>
            </a:r>
            <a:r>
              <a:rPr lang="en-US" sz="1200" kern="1200" dirty="0" err="1" smtClean="0">
                <a:solidFill>
                  <a:schemeClr val="tx1"/>
                </a:solidFill>
                <a:latin typeface="+mn-lt"/>
                <a:ea typeface="+mn-ea"/>
                <a:cs typeface="+mn-cs"/>
              </a:rPr>
              <a:t>Angiojet</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system,b</a:t>
            </a:r>
            <a:r>
              <a:rPr lang="en-US" sz="1200" kern="1200" dirty="0" smtClean="0">
                <a:solidFill>
                  <a:schemeClr val="tx1"/>
                </a:solidFill>
                <a:latin typeface="+mn-lt"/>
                <a:ea typeface="+mn-ea"/>
                <a:cs typeface="+mn-cs"/>
              </a:rPr>
              <a:t> has undergone evaluation in a small number of cats.11 The </a:t>
            </a:r>
            <a:r>
              <a:rPr lang="en-US" sz="1200" kern="1200" dirty="0" err="1" smtClean="0">
                <a:solidFill>
                  <a:schemeClr val="tx1"/>
                </a:solidFill>
                <a:latin typeface="+mn-lt"/>
                <a:ea typeface="+mn-ea"/>
                <a:cs typeface="+mn-cs"/>
              </a:rPr>
              <a:t>Angiojet</a:t>
            </a:r>
            <a:r>
              <a:rPr lang="en-US" sz="1200" kern="1200" dirty="0" smtClean="0">
                <a:solidFill>
                  <a:schemeClr val="tx1"/>
                </a:solidFill>
                <a:latin typeface="+mn-lt"/>
                <a:ea typeface="+mn-ea"/>
                <a:cs typeface="+mn-cs"/>
              </a:rPr>
              <a:t> system emits high </a:t>
            </a:r>
            <a:r>
              <a:rPr lang="en-US" sz="1200" kern="1200" dirty="0" err="1" smtClean="0">
                <a:solidFill>
                  <a:schemeClr val="tx1"/>
                </a:solidFill>
                <a:latin typeface="+mn-lt"/>
                <a:ea typeface="+mn-ea"/>
                <a:cs typeface="+mn-cs"/>
              </a:rPr>
              <a:t>ve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locity</a:t>
            </a:r>
            <a:r>
              <a:rPr lang="en-US" sz="1200" kern="1200" dirty="0" smtClean="0">
                <a:solidFill>
                  <a:schemeClr val="tx1"/>
                </a:solidFill>
                <a:latin typeface="+mn-lt"/>
                <a:ea typeface="+mn-ea"/>
                <a:cs typeface="+mn-cs"/>
              </a:rPr>
              <a:t> saline jets that are directed backwards from the tip of the device to outflow channels creating a local- </a:t>
            </a:r>
            <a:r>
              <a:rPr lang="en-US" sz="1200" kern="1200" dirty="0" err="1" smtClean="0">
                <a:solidFill>
                  <a:schemeClr val="tx1"/>
                </a:solidFill>
                <a:latin typeface="+mn-lt"/>
                <a:ea typeface="+mn-ea"/>
                <a:cs typeface="+mn-cs"/>
              </a:rPr>
              <a:t>ized</a:t>
            </a:r>
            <a:r>
              <a:rPr lang="en-US" sz="1200" kern="1200" dirty="0" smtClean="0">
                <a:solidFill>
                  <a:schemeClr val="tx1"/>
                </a:solidFill>
                <a:latin typeface="+mn-lt"/>
                <a:ea typeface="+mn-ea"/>
                <a:cs typeface="+mn-cs"/>
              </a:rPr>
              <a:t> low-pressure zone (</a:t>
            </a:r>
            <a:r>
              <a:rPr lang="en-US" sz="1200" kern="1200" dirty="0" err="1" smtClean="0">
                <a:solidFill>
                  <a:schemeClr val="tx1"/>
                </a:solidFill>
                <a:latin typeface="+mn-lt"/>
                <a:ea typeface="+mn-ea"/>
                <a:cs typeface="+mn-cs"/>
              </a:rPr>
              <a:t>Venturi</a:t>
            </a:r>
            <a:r>
              <a:rPr lang="en-US" sz="1200" kern="1200" dirty="0" smtClean="0">
                <a:solidFill>
                  <a:schemeClr val="tx1"/>
                </a:solidFill>
                <a:latin typeface="+mn-lt"/>
                <a:ea typeface="+mn-ea"/>
                <a:cs typeface="+mn-cs"/>
              </a:rPr>
              <a:t>-Bernoulli effect). These flow jets generate a vacuum force that draws the thrombus back into the catheter. The jets break the thrombus into small fragments that are propelled into the lumen of the catheter and aspirated. Aspiration of these fragments is meant to remove the thrombotic de- </a:t>
            </a:r>
            <a:r>
              <a:rPr lang="en-US" sz="1200" kern="1200" dirty="0" err="1" smtClean="0">
                <a:solidFill>
                  <a:schemeClr val="tx1"/>
                </a:solidFill>
                <a:latin typeface="+mn-lt"/>
                <a:ea typeface="+mn-ea"/>
                <a:cs typeface="+mn-cs"/>
              </a:rPr>
              <a:t>bris</a:t>
            </a:r>
            <a:r>
              <a:rPr lang="en-US" sz="1200" kern="1200" dirty="0" smtClean="0">
                <a:solidFill>
                  <a:schemeClr val="tx1"/>
                </a:solidFill>
                <a:latin typeface="+mn-lt"/>
                <a:ea typeface="+mn-ea"/>
                <a:cs typeface="+mn-cs"/>
              </a:rPr>
              <a:t> without their embolization.11,20,32 The device must be inserted into the affected vessel and advanced until it reaches the clot and therefore may be size restrictive in some patients. The smallest catheter available for the </a:t>
            </a:r>
            <a:r>
              <a:rPr lang="en-US" sz="1200" kern="1200" dirty="0" err="1" smtClean="0">
                <a:solidFill>
                  <a:schemeClr val="tx1"/>
                </a:solidFill>
                <a:latin typeface="+mn-lt"/>
                <a:ea typeface="+mn-ea"/>
                <a:cs typeface="+mn-cs"/>
              </a:rPr>
              <a:t>Angiojet</a:t>
            </a:r>
            <a:r>
              <a:rPr lang="en-US" sz="1200" kern="1200" dirty="0" smtClean="0">
                <a:solidFill>
                  <a:schemeClr val="tx1"/>
                </a:solidFill>
                <a:latin typeface="+mn-lt"/>
                <a:ea typeface="+mn-ea"/>
                <a:cs typeface="+mn-cs"/>
              </a:rPr>
              <a:t> is 4-Fr. Although this system has been used successfully in cats with distal aortic </a:t>
            </a:r>
            <a:r>
              <a:rPr lang="en-US" sz="1200" kern="1200" dirty="0" err="1" smtClean="0">
                <a:solidFill>
                  <a:schemeClr val="tx1"/>
                </a:solidFill>
                <a:latin typeface="+mn-lt"/>
                <a:ea typeface="+mn-ea"/>
                <a:cs typeface="+mn-cs"/>
              </a:rPr>
              <a:t>thromboem</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bolism</a:t>
            </a:r>
            <a:r>
              <a:rPr lang="en-US" sz="1200" kern="1200" dirty="0" smtClean="0">
                <a:solidFill>
                  <a:schemeClr val="tx1"/>
                </a:solidFill>
                <a:latin typeface="+mn-lt"/>
                <a:ea typeface="+mn-ea"/>
                <a:cs typeface="+mn-cs"/>
              </a:rPr>
              <a:t>, reperfusion injury was reported following thrombectomy.11 50% survival rate.  In human medicine, instead of using saline flush, there are recommendations to use tissue plasminogen activator in the flush to improve thrombolysis at the clot and distal to it.20,32 This com- </a:t>
            </a:r>
            <a:r>
              <a:rPr lang="en-US" sz="1200" kern="1200" dirty="0" err="1" smtClean="0">
                <a:solidFill>
                  <a:schemeClr val="tx1"/>
                </a:solidFill>
                <a:latin typeface="+mn-lt"/>
                <a:ea typeface="+mn-ea"/>
                <a:cs typeface="+mn-cs"/>
              </a:rPr>
              <a:t>bined</a:t>
            </a:r>
            <a:r>
              <a:rPr lang="en-US" sz="1200" kern="1200" dirty="0" smtClean="0">
                <a:solidFill>
                  <a:schemeClr val="tx1"/>
                </a:solidFill>
                <a:latin typeface="+mn-lt"/>
                <a:ea typeface="+mn-ea"/>
                <a:cs typeface="+mn-cs"/>
              </a:rPr>
              <a:t> approach may improve outcome.</a:t>
            </a:r>
          </a:p>
          <a:p>
            <a:r>
              <a:rPr lang="en-US" sz="1200" kern="1200" dirty="0" smtClean="0">
                <a:solidFill>
                  <a:schemeClr val="tx1"/>
                </a:solidFill>
                <a:latin typeface="+mn-lt"/>
                <a:ea typeface="+mn-ea"/>
                <a:cs typeface="+mn-cs"/>
              </a:rPr>
              <a:t>PMT can be divided into wall contact devices and non- wall contact devices. A </a:t>
            </a:r>
            <a:r>
              <a:rPr lang="en-US" sz="1200" kern="1200" dirty="0" err="1" smtClean="0">
                <a:solidFill>
                  <a:schemeClr val="tx1"/>
                </a:solidFill>
                <a:latin typeface="+mn-lt"/>
                <a:ea typeface="+mn-ea"/>
                <a:cs typeface="+mn-cs"/>
              </a:rPr>
              <a:t>nonwall</a:t>
            </a:r>
            <a:r>
              <a:rPr lang="en-US" sz="1200" kern="1200" dirty="0" smtClean="0">
                <a:solidFill>
                  <a:schemeClr val="tx1"/>
                </a:solidFill>
                <a:latin typeface="+mn-lt"/>
                <a:ea typeface="+mn-ea"/>
                <a:cs typeface="+mn-cs"/>
              </a:rPr>
              <a:t> contact device, the </a:t>
            </a:r>
            <a:r>
              <a:rPr lang="en-US" sz="1200" kern="1200" dirty="0" err="1" smtClean="0">
                <a:solidFill>
                  <a:schemeClr val="tx1"/>
                </a:solidFill>
                <a:latin typeface="+mn-lt"/>
                <a:ea typeface="+mn-ea"/>
                <a:cs typeface="+mn-cs"/>
              </a:rPr>
              <a:t>Angiojet</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system,b</a:t>
            </a:r>
            <a:r>
              <a:rPr lang="en-US" sz="1200" kern="1200" dirty="0" smtClean="0">
                <a:solidFill>
                  <a:schemeClr val="tx1"/>
                </a:solidFill>
                <a:latin typeface="+mn-lt"/>
                <a:ea typeface="+mn-ea"/>
                <a:cs typeface="+mn-cs"/>
              </a:rPr>
              <a:t> has undergone evaluation in a small number of cats.11 The </a:t>
            </a:r>
            <a:r>
              <a:rPr lang="en-US" sz="1200" kern="1200" dirty="0" err="1" smtClean="0">
                <a:solidFill>
                  <a:schemeClr val="tx1"/>
                </a:solidFill>
                <a:latin typeface="+mn-lt"/>
                <a:ea typeface="+mn-ea"/>
                <a:cs typeface="+mn-cs"/>
              </a:rPr>
              <a:t>Angiojet</a:t>
            </a:r>
            <a:r>
              <a:rPr lang="en-US" sz="1200" kern="1200" dirty="0" smtClean="0">
                <a:solidFill>
                  <a:schemeClr val="tx1"/>
                </a:solidFill>
                <a:latin typeface="+mn-lt"/>
                <a:ea typeface="+mn-ea"/>
                <a:cs typeface="+mn-cs"/>
              </a:rPr>
              <a:t> system emits high </a:t>
            </a:r>
            <a:r>
              <a:rPr lang="en-US" sz="1200" kern="1200" dirty="0" err="1" smtClean="0">
                <a:solidFill>
                  <a:schemeClr val="tx1"/>
                </a:solidFill>
                <a:latin typeface="+mn-lt"/>
                <a:ea typeface="+mn-ea"/>
                <a:cs typeface="+mn-cs"/>
              </a:rPr>
              <a:t>ve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locity</a:t>
            </a:r>
            <a:r>
              <a:rPr lang="en-US" sz="1200" kern="1200" dirty="0" smtClean="0">
                <a:solidFill>
                  <a:schemeClr val="tx1"/>
                </a:solidFill>
                <a:latin typeface="+mn-lt"/>
                <a:ea typeface="+mn-ea"/>
                <a:cs typeface="+mn-cs"/>
              </a:rPr>
              <a:t> saline jets that are directed backwards from the tip of the device to outflow channels creating a local- </a:t>
            </a:r>
            <a:r>
              <a:rPr lang="en-US" sz="1200" kern="1200" dirty="0" err="1" smtClean="0">
                <a:solidFill>
                  <a:schemeClr val="tx1"/>
                </a:solidFill>
                <a:latin typeface="+mn-lt"/>
                <a:ea typeface="+mn-ea"/>
                <a:cs typeface="+mn-cs"/>
              </a:rPr>
              <a:t>ized</a:t>
            </a:r>
            <a:r>
              <a:rPr lang="en-US" sz="1200" kern="1200" dirty="0" smtClean="0">
                <a:solidFill>
                  <a:schemeClr val="tx1"/>
                </a:solidFill>
                <a:latin typeface="+mn-lt"/>
                <a:ea typeface="+mn-ea"/>
                <a:cs typeface="+mn-cs"/>
              </a:rPr>
              <a:t> low-pressure zone (</a:t>
            </a:r>
            <a:r>
              <a:rPr lang="en-US" sz="1200" kern="1200" dirty="0" err="1" smtClean="0">
                <a:solidFill>
                  <a:schemeClr val="tx1"/>
                </a:solidFill>
                <a:latin typeface="+mn-lt"/>
                <a:ea typeface="+mn-ea"/>
                <a:cs typeface="+mn-cs"/>
              </a:rPr>
              <a:t>Venturi</a:t>
            </a:r>
            <a:r>
              <a:rPr lang="en-US" sz="1200" kern="1200" dirty="0" smtClean="0">
                <a:solidFill>
                  <a:schemeClr val="tx1"/>
                </a:solidFill>
                <a:latin typeface="+mn-lt"/>
                <a:ea typeface="+mn-ea"/>
                <a:cs typeface="+mn-cs"/>
              </a:rPr>
              <a:t>-Bernoulli effect). These flow jets generate a vacuum force that draws the thrombus back into the catheter. The jets break the thrombus into small fragments that are propelled into the lumen of the catheter and aspirated. Aspiration of these fragments is meant to remove the thrombotic de- </a:t>
            </a:r>
            <a:r>
              <a:rPr lang="en-US" sz="1200" kern="1200" dirty="0" err="1" smtClean="0">
                <a:solidFill>
                  <a:schemeClr val="tx1"/>
                </a:solidFill>
                <a:latin typeface="+mn-lt"/>
                <a:ea typeface="+mn-ea"/>
                <a:cs typeface="+mn-cs"/>
              </a:rPr>
              <a:t>bris</a:t>
            </a:r>
            <a:r>
              <a:rPr lang="en-US" sz="1200" kern="1200" dirty="0" smtClean="0">
                <a:solidFill>
                  <a:schemeClr val="tx1"/>
                </a:solidFill>
                <a:latin typeface="+mn-lt"/>
                <a:ea typeface="+mn-ea"/>
                <a:cs typeface="+mn-cs"/>
              </a:rPr>
              <a:t> without their embolization.11,20,32 The device must be inserted into the affected vessel and advanced until it reaches the clot and therefore may be size restrictive in some patients. The smallest catheter available for the </a:t>
            </a:r>
            <a:r>
              <a:rPr lang="en-US" sz="1200" kern="1200" dirty="0" err="1" smtClean="0">
                <a:solidFill>
                  <a:schemeClr val="tx1"/>
                </a:solidFill>
                <a:latin typeface="+mn-lt"/>
                <a:ea typeface="+mn-ea"/>
                <a:cs typeface="+mn-cs"/>
              </a:rPr>
              <a:t>Angiojet</a:t>
            </a:r>
            <a:r>
              <a:rPr lang="en-US" sz="1200" kern="1200" dirty="0" smtClean="0">
                <a:solidFill>
                  <a:schemeClr val="tx1"/>
                </a:solidFill>
                <a:latin typeface="+mn-lt"/>
                <a:ea typeface="+mn-ea"/>
                <a:cs typeface="+mn-cs"/>
              </a:rPr>
              <a:t> is 4-Fr. Although this system has been used successfully in cats with distal aortic </a:t>
            </a:r>
            <a:r>
              <a:rPr lang="en-US" sz="1200" kern="1200" dirty="0" err="1" smtClean="0">
                <a:solidFill>
                  <a:schemeClr val="tx1"/>
                </a:solidFill>
                <a:latin typeface="+mn-lt"/>
                <a:ea typeface="+mn-ea"/>
                <a:cs typeface="+mn-cs"/>
              </a:rPr>
              <a:t>thromboem</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bolism</a:t>
            </a:r>
            <a:r>
              <a:rPr lang="en-US" sz="1200" kern="1200" dirty="0" smtClean="0">
                <a:solidFill>
                  <a:schemeClr val="tx1"/>
                </a:solidFill>
                <a:latin typeface="+mn-lt"/>
                <a:ea typeface="+mn-ea"/>
                <a:cs typeface="+mn-cs"/>
              </a:rPr>
              <a:t>, reperfusion injury was reported following thrombectomy.11 In human medicine, instead of using saline flush, there are recommendations to use tissue plasminogen activator in the flush to improve thrombolysis at the clot and distal to it.20,32 This com- </a:t>
            </a:r>
            <a:r>
              <a:rPr lang="en-US" sz="1200" kern="1200" dirty="0" err="1" smtClean="0">
                <a:solidFill>
                  <a:schemeClr val="tx1"/>
                </a:solidFill>
                <a:latin typeface="+mn-lt"/>
                <a:ea typeface="+mn-ea"/>
                <a:cs typeface="+mn-cs"/>
              </a:rPr>
              <a:t>bined</a:t>
            </a:r>
            <a:r>
              <a:rPr lang="en-US" sz="1200" kern="1200" dirty="0" smtClean="0">
                <a:solidFill>
                  <a:schemeClr val="tx1"/>
                </a:solidFill>
                <a:latin typeface="+mn-lt"/>
                <a:ea typeface="+mn-ea"/>
                <a:cs typeface="+mn-cs"/>
              </a:rPr>
              <a:t> approach may improve outcome.</a:t>
            </a:r>
            <a:endParaRPr lang="en-US" dirty="0"/>
          </a:p>
        </p:txBody>
      </p:sp>
      <p:sp>
        <p:nvSpPr>
          <p:cNvPr id="4" name="Slide Number Placeholder 3"/>
          <p:cNvSpPr>
            <a:spLocks noGrp="1"/>
          </p:cNvSpPr>
          <p:nvPr>
            <p:ph type="sldNum" sz="quarter" idx="10"/>
          </p:nvPr>
        </p:nvSpPr>
        <p:spPr/>
        <p:txBody>
          <a:bodyPr/>
          <a:lstStyle/>
          <a:p>
            <a:fld id="{7408CAB7-0FC5-9B45-9339-5C64A6B6240A}" type="slidenum">
              <a:rPr lang="en-US" smtClean="0"/>
              <a:t>46</a:t>
            </a:fld>
            <a:endParaRPr lang="en-US"/>
          </a:p>
        </p:txBody>
      </p:sp>
    </p:spTree>
    <p:extLst>
      <p:ext uri="{BB962C8B-B14F-4D97-AF65-F5344CB8AC3E}">
        <p14:creationId xmlns:p14="http://schemas.microsoft.com/office/powerpoint/2010/main" val="413096784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Exact numbers unfortunately</a:t>
            </a:r>
            <a:r>
              <a:rPr lang="en-US" baseline="0" dirty="0" smtClean="0"/>
              <a:t> are not available</a:t>
            </a:r>
          </a:p>
          <a:p>
            <a:r>
              <a:rPr lang="en-US" baseline="0" dirty="0" smtClean="0"/>
              <a:t>Most of the retrospective studies are based on necropsy-confirmed diagnosis of PTE and therefore deducing rates for prognosis are difficult</a:t>
            </a:r>
            <a:endParaRPr lang="en-US" dirty="0"/>
          </a:p>
        </p:txBody>
      </p:sp>
      <p:sp>
        <p:nvSpPr>
          <p:cNvPr id="4" name="Slide Number Placeholder 3"/>
          <p:cNvSpPr>
            <a:spLocks noGrp="1"/>
          </p:cNvSpPr>
          <p:nvPr>
            <p:ph type="sldNum" sz="quarter" idx="10"/>
          </p:nvPr>
        </p:nvSpPr>
        <p:spPr/>
        <p:txBody>
          <a:bodyPr/>
          <a:lstStyle/>
          <a:p>
            <a:fld id="{7408CAB7-0FC5-9B45-9339-5C64A6B6240A}" type="slidenum">
              <a:rPr lang="en-US" smtClean="0"/>
              <a:t>47</a:t>
            </a:fld>
            <a:endParaRPr lang="en-US"/>
          </a:p>
        </p:txBody>
      </p:sp>
    </p:spTree>
    <p:extLst>
      <p:ext uri="{BB962C8B-B14F-4D97-AF65-F5344CB8AC3E}">
        <p14:creationId xmlns:p14="http://schemas.microsoft.com/office/powerpoint/2010/main" val="20373960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Reduced surfactant d/t</a:t>
            </a:r>
            <a:r>
              <a:rPr lang="en-US" baseline="0" dirty="0" smtClean="0"/>
              <a:t> reduced delivery of surfactant components to the type II </a:t>
            </a:r>
            <a:r>
              <a:rPr lang="en-US" baseline="0" dirty="0" err="1" smtClean="0"/>
              <a:t>pneumocytes</a:t>
            </a:r>
            <a:endParaRPr lang="en-US" baseline="0" dirty="0" smtClean="0"/>
          </a:p>
          <a:p>
            <a:r>
              <a:rPr lang="en-US" baseline="0" dirty="0" smtClean="0"/>
              <a:t>Loss of surfactant leads to transudation of fluid into alveoli resulting in pulmonary edema</a:t>
            </a:r>
          </a:p>
          <a:p>
            <a:r>
              <a:rPr lang="en-US" baseline="0" dirty="0" smtClean="0"/>
              <a:t>Pulmonary edema may also develop in non-</a:t>
            </a:r>
            <a:r>
              <a:rPr lang="en-US" baseline="0" dirty="0" err="1" smtClean="0"/>
              <a:t>embolized</a:t>
            </a:r>
            <a:r>
              <a:rPr lang="en-US" baseline="0" dirty="0" smtClean="0"/>
              <a:t> regions d/t increased hydrostatic pressure coupled with increased </a:t>
            </a:r>
            <a:r>
              <a:rPr lang="en-US" baseline="0" dirty="0" err="1" smtClean="0"/>
              <a:t>microvascular</a:t>
            </a:r>
            <a:r>
              <a:rPr lang="en-US" baseline="0" dirty="0" smtClean="0"/>
              <a:t> permeability induced by </a:t>
            </a:r>
            <a:r>
              <a:rPr lang="en-US" baseline="0" dirty="0" err="1" smtClean="0"/>
              <a:t>humoral</a:t>
            </a:r>
            <a:r>
              <a:rPr lang="en-US" baseline="0" dirty="0" smtClean="0"/>
              <a:t> factors like </a:t>
            </a:r>
            <a:r>
              <a:rPr lang="en-US" baseline="0" dirty="0" err="1" smtClean="0"/>
              <a:t>lipooxygenase</a:t>
            </a:r>
            <a:r>
              <a:rPr lang="en-US" baseline="0" dirty="0" smtClean="0"/>
              <a:t> </a:t>
            </a:r>
            <a:r>
              <a:rPr lang="en-US" baseline="0" dirty="0" err="1" smtClean="0"/>
              <a:t>pdts</a:t>
            </a:r>
            <a:r>
              <a:rPr lang="en-US" baseline="0" dirty="0" smtClean="0"/>
              <a:t> from activated neutrophils</a:t>
            </a:r>
          </a:p>
          <a:p>
            <a:r>
              <a:rPr lang="en-US" baseline="0" dirty="0" smtClean="0"/>
              <a:t>Rarely pulmonary infarction and pleural effusion will result from complete occlusion of distal pulmonary vascular branches</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7408CAB7-0FC5-9B45-9339-5C64A6B6240A}" type="slidenum">
              <a:rPr lang="en-US" smtClean="0"/>
              <a:t>7</a:t>
            </a:fld>
            <a:endParaRPr lang="en-US"/>
          </a:p>
        </p:txBody>
      </p:sp>
    </p:spTree>
    <p:extLst>
      <p:ext uri="{BB962C8B-B14F-4D97-AF65-F5344CB8AC3E}">
        <p14:creationId xmlns:p14="http://schemas.microsoft.com/office/powerpoint/2010/main" val="38742795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healthy dogs</a:t>
            </a:r>
          </a:p>
          <a:p>
            <a:r>
              <a:rPr lang="en-US" dirty="0" smtClean="0"/>
              <a:t>Right</a:t>
            </a:r>
            <a:r>
              <a:rPr lang="en-US" baseline="0" dirty="0" smtClean="0"/>
              <a:t> ventricular afterload results in right ventricular concentric hypertrophy eventually</a:t>
            </a:r>
          </a:p>
          <a:p>
            <a:r>
              <a:rPr lang="en-US" baseline="0" dirty="0" smtClean="0"/>
              <a:t>Severe, acute increases in afterload will result in right ventricular dilation and dysfunction</a:t>
            </a:r>
          </a:p>
          <a:p>
            <a:r>
              <a:rPr lang="en-US" dirty="0" smtClean="0"/>
              <a:t>As the right ventricle dilates,</a:t>
            </a:r>
            <a:r>
              <a:rPr lang="en-US" baseline="0" dirty="0" smtClean="0"/>
              <a:t> the </a:t>
            </a:r>
            <a:r>
              <a:rPr lang="en-US" baseline="0" dirty="0" err="1" smtClean="0"/>
              <a:t>interventricular</a:t>
            </a:r>
            <a:r>
              <a:rPr lang="en-US" baseline="0" dirty="0" smtClean="0"/>
              <a:t> septum will shift resulting in poor filling and diastolic </a:t>
            </a:r>
            <a:r>
              <a:rPr lang="en-US" baseline="0" dirty="0" err="1" smtClean="0"/>
              <a:t>distensibility</a:t>
            </a:r>
            <a:r>
              <a:rPr lang="en-US" baseline="0" dirty="0" smtClean="0"/>
              <a:t> (ventricular interdependence)</a:t>
            </a:r>
          </a:p>
          <a:p>
            <a:r>
              <a:rPr lang="en-US" baseline="0" dirty="0" smtClean="0"/>
              <a:t>Results in poor cardiac output and forward flow failure in the severe, acute PTE</a:t>
            </a:r>
          </a:p>
          <a:p>
            <a:r>
              <a:rPr lang="en-US" baseline="0" dirty="0" smtClean="0"/>
              <a:t>If patient survives and has residual pulmonary hypertension then can see signs of backward failure</a:t>
            </a:r>
          </a:p>
          <a:p>
            <a:endParaRPr lang="en-US" dirty="0" smtClean="0"/>
          </a:p>
        </p:txBody>
      </p:sp>
      <p:sp>
        <p:nvSpPr>
          <p:cNvPr id="4" name="Slide Number Placeholder 3"/>
          <p:cNvSpPr>
            <a:spLocks noGrp="1"/>
          </p:cNvSpPr>
          <p:nvPr>
            <p:ph type="sldNum" sz="quarter" idx="10"/>
          </p:nvPr>
        </p:nvSpPr>
        <p:spPr/>
        <p:txBody>
          <a:bodyPr/>
          <a:lstStyle/>
          <a:p>
            <a:fld id="{7408CAB7-0FC5-9B45-9339-5C64A6B6240A}" type="slidenum">
              <a:rPr lang="en-US" smtClean="0"/>
              <a:t>8</a:t>
            </a:fld>
            <a:endParaRPr lang="en-US"/>
          </a:p>
        </p:txBody>
      </p:sp>
    </p:spTree>
    <p:extLst>
      <p:ext uri="{BB962C8B-B14F-4D97-AF65-F5344CB8AC3E}">
        <p14:creationId xmlns:p14="http://schemas.microsoft.com/office/powerpoint/2010/main" val="17717304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PTE should be suspected in the patient with no history of cardiopulmonary disease that presents with acute respiratory</a:t>
            </a:r>
            <a:r>
              <a:rPr lang="en-US" baseline="0" dirty="0" smtClean="0"/>
              <a:t> distress, particularly if that patient has a predisposing condition</a:t>
            </a:r>
            <a:endParaRPr lang="en-US" dirty="0"/>
          </a:p>
        </p:txBody>
      </p:sp>
      <p:sp>
        <p:nvSpPr>
          <p:cNvPr id="4" name="Slide Number Placeholder 3"/>
          <p:cNvSpPr>
            <a:spLocks noGrp="1"/>
          </p:cNvSpPr>
          <p:nvPr>
            <p:ph type="sldNum" sz="quarter" idx="10"/>
          </p:nvPr>
        </p:nvSpPr>
        <p:spPr/>
        <p:txBody>
          <a:bodyPr/>
          <a:lstStyle/>
          <a:p>
            <a:fld id="{7408CAB7-0FC5-9B45-9339-5C64A6B6240A}" type="slidenum">
              <a:rPr lang="en-US" smtClean="0"/>
              <a:t>9</a:t>
            </a:fld>
            <a:endParaRPr lang="en-US"/>
          </a:p>
        </p:txBody>
      </p:sp>
    </p:spTree>
    <p:extLst>
      <p:ext uri="{BB962C8B-B14F-4D97-AF65-F5344CB8AC3E}">
        <p14:creationId xmlns:p14="http://schemas.microsoft.com/office/powerpoint/2010/main" val="790530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08CAB7-0FC5-9B45-9339-5C64A6B6240A}" type="slidenum">
              <a:rPr lang="en-US" smtClean="0"/>
              <a:t>10</a:t>
            </a:fld>
            <a:endParaRPr lang="en-US"/>
          </a:p>
        </p:txBody>
      </p:sp>
    </p:spTree>
    <p:extLst>
      <p:ext uri="{BB962C8B-B14F-4D97-AF65-F5344CB8AC3E}">
        <p14:creationId xmlns:p14="http://schemas.microsoft.com/office/powerpoint/2010/main" val="29730303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CBC/</a:t>
            </a:r>
            <a:r>
              <a:rPr lang="en-US" dirty="0" err="1" smtClean="0"/>
              <a:t>Chem</a:t>
            </a:r>
            <a:r>
              <a:rPr lang="en-US" dirty="0" smtClean="0"/>
              <a:t>/UA</a:t>
            </a:r>
            <a:r>
              <a:rPr lang="en-US" baseline="0" dirty="0" smtClean="0"/>
              <a:t> are typically of limited value in the diagnosis of PTE</a:t>
            </a:r>
          </a:p>
          <a:p>
            <a:r>
              <a:rPr lang="en-US" baseline="0" dirty="0" smtClean="0"/>
              <a:t>Serum </a:t>
            </a:r>
            <a:r>
              <a:rPr lang="en-US" baseline="0" dirty="0" err="1" smtClean="0"/>
              <a:t>cbc</a:t>
            </a:r>
            <a:r>
              <a:rPr lang="en-US" baseline="0" dirty="0" smtClean="0"/>
              <a:t>/</a:t>
            </a:r>
            <a:r>
              <a:rPr lang="en-US" baseline="0" dirty="0" err="1" smtClean="0"/>
              <a:t>chem</a:t>
            </a:r>
            <a:r>
              <a:rPr lang="en-US" baseline="0" dirty="0" smtClean="0"/>
              <a:t>/</a:t>
            </a:r>
            <a:r>
              <a:rPr lang="en-US" baseline="0" dirty="0" err="1" smtClean="0"/>
              <a:t>ua</a:t>
            </a:r>
            <a:r>
              <a:rPr lang="en-US" baseline="0" dirty="0" smtClean="0"/>
              <a:t> may be useful to identify predisposing conditions</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In retrospective study 80% of dogs were hypoxemic, 47% were </a:t>
            </a:r>
            <a:r>
              <a:rPr lang="en-US" baseline="0" dirty="0" err="1" smtClean="0"/>
              <a:t>hypocapnic</a:t>
            </a:r>
            <a:r>
              <a:rPr lang="en-US" baseline="0" dirty="0" smtClean="0"/>
              <a:t> and 100% had an increased alveolar-arterial gradient; blood gas values for cats not reported- Johnson LR, </a:t>
            </a:r>
            <a:r>
              <a:rPr lang="en-US" baseline="0" dirty="0" err="1" smtClean="0"/>
              <a:t>Lappin</a:t>
            </a:r>
            <a:r>
              <a:rPr lang="en-US" baseline="0" dirty="0" smtClean="0"/>
              <a:t> R, Baker DC: Pulmonary thromboembolism in 29 dogs: 1985-1999.   JVIM 1999; 13 (4): 338-345.</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Poor oxygen responsiveness documented in 4/9 dogs in retro study above</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Degree of hypoxemia is directly proportional to the extent of thromboembolic occlusion</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Humans with a confirmed PTE who have an A-a gradient&gt;53 have a poor prognosis</a:t>
            </a:r>
          </a:p>
          <a:p>
            <a:endParaRPr lang="en-US" dirty="0"/>
          </a:p>
        </p:txBody>
      </p:sp>
      <p:sp>
        <p:nvSpPr>
          <p:cNvPr id="4" name="Slide Number Placeholder 3"/>
          <p:cNvSpPr>
            <a:spLocks noGrp="1"/>
          </p:cNvSpPr>
          <p:nvPr>
            <p:ph type="sldNum" sz="quarter" idx="10"/>
          </p:nvPr>
        </p:nvSpPr>
        <p:spPr/>
        <p:txBody>
          <a:bodyPr/>
          <a:lstStyle/>
          <a:p>
            <a:fld id="{7408CAB7-0FC5-9B45-9339-5C64A6B6240A}" type="slidenum">
              <a:rPr lang="en-US" smtClean="0"/>
              <a:t>12</a:t>
            </a:fld>
            <a:endParaRPr lang="en-US"/>
          </a:p>
        </p:txBody>
      </p:sp>
    </p:spTree>
    <p:extLst>
      <p:ext uri="{BB962C8B-B14F-4D97-AF65-F5344CB8AC3E}">
        <p14:creationId xmlns:p14="http://schemas.microsoft.com/office/powerpoint/2010/main" val="42308216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3.png"/><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png"/><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6.png"/><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1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1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coverEmboss.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1116012" y="1904999"/>
            <a:ext cx="6938963" cy="1582271"/>
          </a:xfrm>
        </p:spPr>
        <p:txBody>
          <a:bodyPr anchor="b" anchorCtr="0"/>
          <a:lstStyle>
            <a:lvl1pPr>
              <a:lnSpc>
                <a:spcPct val="95000"/>
              </a:lnSpc>
              <a:defRPr sz="6600"/>
            </a:lvl1pPr>
          </a:lstStyle>
          <a:p>
            <a:r>
              <a:rPr lang="en-US" smtClean="0"/>
              <a:t>Click to edit Master title style</a:t>
            </a:r>
            <a:endParaRPr lang="en-US" dirty="0"/>
          </a:p>
        </p:txBody>
      </p:sp>
      <p:sp>
        <p:nvSpPr>
          <p:cNvPr id="3" name="Subtitle 2"/>
          <p:cNvSpPr>
            <a:spLocks noGrp="1"/>
          </p:cNvSpPr>
          <p:nvPr>
            <p:ph type="subTitle" idx="1"/>
          </p:nvPr>
        </p:nvSpPr>
        <p:spPr>
          <a:xfrm>
            <a:off x="1116013" y="3487271"/>
            <a:ext cx="6938961" cy="1143000"/>
          </a:xfrm>
        </p:spPr>
        <p:txBody>
          <a:bodyPr/>
          <a:lstStyle>
            <a:lvl1pPr marL="0" indent="0" algn="ctr">
              <a:spcBef>
                <a:spcPts val="300"/>
              </a:spcBef>
              <a:buNone/>
              <a:defRPr sz="22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5907741" y="5715000"/>
            <a:ext cx="2133600" cy="275478"/>
          </a:xfrm>
        </p:spPr>
        <p:txBody>
          <a:bodyPr/>
          <a:lstStyle>
            <a:lvl1pPr>
              <a:defRPr>
                <a:solidFill>
                  <a:schemeClr val="bg2">
                    <a:lumMod val="60000"/>
                    <a:lumOff val="40000"/>
                  </a:schemeClr>
                </a:solidFill>
              </a:defRPr>
            </a:lvl1pPr>
          </a:lstStyle>
          <a:p>
            <a:fld id="{34A342D8-7D95-A44E-99F3-2F5B1FFDD9FF}" type="datetimeFigureOut">
              <a:rPr lang="en-US" smtClean="0"/>
              <a:t>12/18/12</a:t>
            </a:fld>
            <a:endParaRPr lang="en-US"/>
          </a:p>
        </p:txBody>
      </p:sp>
      <p:sp>
        <p:nvSpPr>
          <p:cNvPr id="5" name="Footer Placeholder 4"/>
          <p:cNvSpPr>
            <a:spLocks noGrp="1"/>
          </p:cNvSpPr>
          <p:nvPr>
            <p:ph type="ftr" sz="quarter" idx="11"/>
          </p:nvPr>
        </p:nvSpPr>
        <p:spPr>
          <a:xfrm>
            <a:off x="1102659" y="5715000"/>
            <a:ext cx="2895600" cy="275478"/>
          </a:xfrm>
        </p:spPr>
        <p:txBody>
          <a:bodyPr/>
          <a:lstStyle>
            <a:lvl1pPr>
              <a:defRPr>
                <a:solidFill>
                  <a:schemeClr val="bg2">
                    <a:lumMod val="60000"/>
                    <a:lumOff val="40000"/>
                  </a:schemeClr>
                </a:solidFill>
              </a:defRPr>
            </a:lvl1pPr>
          </a:lstStyle>
          <a:p>
            <a:endParaRPr lang="en-US"/>
          </a:p>
        </p:txBody>
      </p:sp>
      <p:sp>
        <p:nvSpPr>
          <p:cNvPr id="6" name="Slide Number Placeholder 5"/>
          <p:cNvSpPr>
            <a:spLocks noGrp="1"/>
          </p:cNvSpPr>
          <p:nvPr>
            <p:ph type="sldNum" sz="quarter" idx="12"/>
          </p:nvPr>
        </p:nvSpPr>
        <p:spPr>
          <a:xfrm>
            <a:off x="4343400" y="5715000"/>
            <a:ext cx="457200" cy="275478"/>
          </a:xfrm>
        </p:spPr>
        <p:txBody>
          <a:bodyPr/>
          <a:lstStyle>
            <a:lvl1pPr>
              <a:defRPr>
                <a:solidFill>
                  <a:schemeClr val="bg2">
                    <a:lumMod val="60000"/>
                    <a:lumOff val="40000"/>
                  </a:schemeClr>
                </a:solidFill>
              </a:defRPr>
            </a:lvl1pPr>
          </a:lstStyle>
          <a:p>
            <a:fld id="{2754ED01-E2A0-4C1E-8E21-014B99041579}" type="slidenum">
              <a:rPr lang="en-US" smtClean="0"/>
              <a:pPr/>
              <a:t>‹#›</a:t>
            </a:fld>
            <a:endParaRPr lang="en-US"/>
          </a:p>
        </p:txBody>
      </p:sp>
      <p:pic>
        <p:nvPicPr>
          <p:cNvPr id="9" name="Picture 8" descr="coverAccentBottom.png"/>
          <p:cNvPicPr>
            <a:picLocks noChangeAspect="1"/>
          </p:cNvPicPr>
          <p:nvPr/>
        </p:nvPicPr>
        <p:blipFill>
          <a:blip r:embed="rId3"/>
          <a:stretch>
            <a:fillRect/>
          </a:stretch>
        </p:blipFill>
        <p:spPr>
          <a:xfrm>
            <a:off x="914400" y="4686766"/>
            <a:ext cx="7315200" cy="400705"/>
          </a:xfrm>
          <a:prstGeom prst="rect">
            <a:avLst/>
          </a:prstGeom>
        </p:spPr>
      </p:pic>
      <p:pic>
        <p:nvPicPr>
          <p:cNvPr id="10" name="Picture 9" descr="coverAccentTop.png"/>
          <p:cNvPicPr>
            <a:picLocks noChangeAspect="1"/>
          </p:cNvPicPr>
          <p:nvPr/>
        </p:nvPicPr>
        <p:blipFill>
          <a:blip r:embed="rId4"/>
          <a:stretch>
            <a:fillRect/>
          </a:stretch>
        </p:blipFill>
        <p:spPr>
          <a:xfrm>
            <a:off x="914400" y="1619136"/>
            <a:ext cx="7315200" cy="391386"/>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2" name="Picture 2" descr="scrollwork-Top.png"/>
          <p:cNvPicPr>
            <a:picLocks noChangeAspect="1" noChangeArrowheads="1"/>
          </p:cNvPicPr>
          <p:nvPr/>
        </p:nvPicPr>
        <p:blipFill>
          <a:blip r:embed="rId2"/>
          <a:srcRect/>
          <a:stretch>
            <a:fillRect/>
          </a:stretch>
        </p:blipFill>
        <p:spPr bwMode="auto">
          <a:xfrm flipH="1">
            <a:off x="4754083" y="673398"/>
            <a:ext cx="742950" cy="361950"/>
          </a:xfrm>
          <a:prstGeom prst="rect">
            <a:avLst/>
          </a:prstGeom>
          <a:noFill/>
        </p:spPr>
      </p:pic>
      <p:pic>
        <p:nvPicPr>
          <p:cNvPr id="15" name="Picture 3" descr="scrollwork-Bottom.png"/>
          <p:cNvPicPr>
            <a:picLocks noChangeAspect="1" noChangeArrowheads="1"/>
          </p:cNvPicPr>
          <p:nvPr/>
        </p:nvPicPr>
        <p:blipFill>
          <a:blip r:embed="rId3"/>
          <a:srcRect/>
          <a:stretch>
            <a:fillRect/>
          </a:stretch>
        </p:blipFill>
        <p:spPr bwMode="auto">
          <a:xfrm flipH="1">
            <a:off x="4754083" y="5636584"/>
            <a:ext cx="742950" cy="361950"/>
          </a:xfrm>
          <a:prstGeom prst="rect">
            <a:avLst/>
          </a:prstGeom>
          <a:noFill/>
        </p:spPr>
      </p:pic>
      <p:pic>
        <p:nvPicPr>
          <p:cNvPr id="4099" name="Picture 3" descr="scrollwork-Bottom.png"/>
          <p:cNvPicPr>
            <a:picLocks noChangeAspect="1" noChangeArrowheads="1"/>
          </p:cNvPicPr>
          <p:nvPr/>
        </p:nvPicPr>
        <p:blipFill>
          <a:blip r:embed="rId3"/>
          <a:srcRect/>
          <a:stretch>
            <a:fillRect/>
          </a:stretch>
        </p:blipFill>
        <p:spPr bwMode="auto">
          <a:xfrm>
            <a:off x="7774169" y="5636584"/>
            <a:ext cx="742950" cy="361950"/>
          </a:xfrm>
          <a:prstGeom prst="rect">
            <a:avLst/>
          </a:prstGeom>
          <a:noFill/>
        </p:spPr>
      </p:pic>
      <p:pic>
        <p:nvPicPr>
          <p:cNvPr id="4098" name="Picture 2" descr="scrollwork-Top.png"/>
          <p:cNvPicPr>
            <a:picLocks noChangeAspect="1" noChangeArrowheads="1"/>
          </p:cNvPicPr>
          <p:nvPr/>
        </p:nvPicPr>
        <p:blipFill>
          <a:blip r:embed="rId2"/>
          <a:srcRect/>
          <a:stretch>
            <a:fillRect/>
          </a:stretch>
        </p:blipFill>
        <p:spPr bwMode="auto">
          <a:xfrm>
            <a:off x="7774169" y="673398"/>
            <a:ext cx="742950" cy="361950"/>
          </a:xfrm>
          <a:prstGeom prst="rect">
            <a:avLst/>
          </a:prstGeom>
          <a:noFill/>
        </p:spPr>
      </p:pic>
      <p:sp>
        <p:nvSpPr>
          <p:cNvPr id="2" name="Title 1"/>
          <p:cNvSpPr>
            <a:spLocks noGrp="1"/>
          </p:cNvSpPr>
          <p:nvPr>
            <p:ph type="title"/>
          </p:nvPr>
        </p:nvSpPr>
        <p:spPr>
          <a:xfrm>
            <a:off x="838200" y="914400"/>
            <a:ext cx="3429000" cy="1371600"/>
          </a:xfrm>
        </p:spPr>
        <p:txBody>
          <a:bodyPr vert="horz" lIns="91440" tIns="45720" rIns="91440" bIns="45720" rtlCol="0" anchor="b">
            <a:noAutofit/>
          </a:bodyPr>
          <a:lstStyle>
            <a:lvl1pPr algn="ctr" defTabSz="914400" rtl="0" eaLnBrk="1" latinLnBrk="0" hangingPunct="1">
              <a:spcBef>
                <a:spcPct val="0"/>
              </a:spcBef>
              <a:buNone/>
              <a:defRPr lang="en-US" sz="3600" b="0" kern="1200" dirty="0">
                <a:solidFill>
                  <a:schemeClr val="tx1"/>
                </a:solidFill>
                <a:latin typeface="+mj-lt"/>
                <a:ea typeface="+mj-ea"/>
                <a:cs typeface="+mj-cs"/>
              </a:defRPr>
            </a:lvl1pPr>
          </a:lstStyle>
          <a:p>
            <a:r>
              <a:rPr lang="en-US" smtClean="0"/>
              <a:t>Click to edit Master title style</a:t>
            </a:r>
            <a:endParaRPr lang="en-US" dirty="0"/>
          </a:p>
        </p:txBody>
      </p:sp>
      <p:sp>
        <p:nvSpPr>
          <p:cNvPr id="3" name="Picture Placeholder 2"/>
          <p:cNvSpPr>
            <a:spLocks noGrp="1"/>
          </p:cNvSpPr>
          <p:nvPr>
            <p:ph type="pic" idx="1"/>
          </p:nvPr>
        </p:nvSpPr>
        <p:spPr>
          <a:xfrm>
            <a:off x="5081121" y="914400"/>
            <a:ext cx="3108960" cy="4815841"/>
          </a:xfrm>
          <a:solidFill>
            <a:schemeClr val="bg2"/>
          </a:solidFill>
          <a:ln w="127000">
            <a:solidFill>
              <a:schemeClr val="bg1"/>
            </a:solidFill>
            <a:miter lim="800000"/>
          </a:ln>
          <a:effectLst>
            <a:outerShdw blurRad="50800" dist="38100" dir="5400000" algn="t" rotWithShape="0">
              <a:prstClr val="black">
                <a:alpha val="25000"/>
              </a:prstClr>
            </a:outerShdw>
          </a:effectLst>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838200" y="2667001"/>
            <a:ext cx="3429000" cy="2895600"/>
          </a:xfrm>
        </p:spPr>
        <p:txBody>
          <a:bodyPr vert="horz" lIns="91440" tIns="45720" rIns="91440" bIns="45720" rtlCol="0">
            <a:normAutofit/>
          </a:bodyPr>
          <a:lstStyle>
            <a:lvl1pPr marL="0" indent="0" algn="ctr">
              <a:spcBef>
                <a:spcPts val="500"/>
              </a:spcBef>
              <a:buNone/>
              <a:defRPr lang="en-US" sz="1800" kern="1200" smtClean="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600"/>
              </a:spcBef>
              <a:buSzPct val="100000"/>
              <a:buFont typeface="Wingdings" pitchFamily="2" charset="2"/>
              <a:buNone/>
            </a:pPr>
            <a:r>
              <a:rPr lang="en-US" smtClean="0"/>
              <a:t>Click to edit Master text styles</a:t>
            </a:r>
          </a:p>
        </p:txBody>
      </p:sp>
      <p:sp>
        <p:nvSpPr>
          <p:cNvPr id="5" name="Date Placeholder 4"/>
          <p:cNvSpPr>
            <a:spLocks noGrp="1"/>
          </p:cNvSpPr>
          <p:nvPr>
            <p:ph type="dt" sz="half" idx="10"/>
          </p:nvPr>
        </p:nvSpPr>
        <p:spPr/>
        <p:txBody>
          <a:bodyPr/>
          <a:lstStyle/>
          <a:p>
            <a:fld id="{34A342D8-7D95-A44E-99F3-2F5B1FFDD9FF}" type="datetimeFigureOut">
              <a:rPr lang="en-US" smtClean="0"/>
              <a:t>12/18/12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757BD4-3DB8-E045-B425-866FF6CA90B6}" type="slidenum">
              <a:rPr lang="en-US" smtClean="0"/>
              <a:t>‹#›</a:t>
            </a:fld>
            <a:endParaRPr lang="en-US"/>
          </a:p>
        </p:txBody>
      </p:sp>
      <p:pic>
        <p:nvPicPr>
          <p:cNvPr id="8" name="Picture 2" descr="captionAccent.png"/>
          <p:cNvPicPr>
            <a:picLocks noChangeAspect="1" noChangeArrowheads="1"/>
          </p:cNvPicPr>
          <p:nvPr/>
        </p:nvPicPr>
        <p:blipFill>
          <a:blip r:embed="rId4"/>
          <a:srcRect/>
          <a:stretch>
            <a:fillRect/>
          </a:stretch>
        </p:blipFill>
        <p:spPr bwMode="auto">
          <a:xfrm>
            <a:off x="838200" y="2326341"/>
            <a:ext cx="3429000" cy="240307"/>
          </a:xfrm>
          <a:prstGeom prst="rect">
            <a:avLst/>
          </a:prstGeom>
          <a:noFill/>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pic>
        <p:nvPicPr>
          <p:cNvPr id="12" name="Picture 2" descr="scrollwork-Top.png"/>
          <p:cNvPicPr>
            <a:picLocks noChangeAspect="1" noChangeArrowheads="1"/>
          </p:cNvPicPr>
          <p:nvPr/>
        </p:nvPicPr>
        <p:blipFill>
          <a:blip r:embed="rId2"/>
          <a:srcRect/>
          <a:stretch>
            <a:fillRect/>
          </a:stretch>
        </p:blipFill>
        <p:spPr bwMode="auto">
          <a:xfrm flipH="1">
            <a:off x="1752600" y="565897"/>
            <a:ext cx="742950" cy="361950"/>
          </a:xfrm>
          <a:prstGeom prst="rect">
            <a:avLst/>
          </a:prstGeom>
          <a:noFill/>
        </p:spPr>
      </p:pic>
      <p:pic>
        <p:nvPicPr>
          <p:cNvPr id="15" name="Picture 3" descr="scrollwork-Bottom.png"/>
          <p:cNvPicPr>
            <a:picLocks noChangeAspect="1" noChangeArrowheads="1"/>
          </p:cNvPicPr>
          <p:nvPr/>
        </p:nvPicPr>
        <p:blipFill>
          <a:blip r:embed="rId3"/>
          <a:srcRect/>
          <a:stretch>
            <a:fillRect/>
          </a:stretch>
        </p:blipFill>
        <p:spPr bwMode="auto">
          <a:xfrm flipH="1">
            <a:off x="1752600" y="4128247"/>
            <a:ext cx="742950" cy="361950"/>
          </a:xfrm>
          <a:prstGeom prst="rect">
            <a:avLst/>
          </a:prstGeom>
          <a:noFill/>
        </p:spPr>
      </p:pic>
      <p:pic>
        <p:nvPicPr>
          <p:cNvPr id="4099" name="Picture 3" descr="scrollwork-Bottom.png"/>
          <p:cNvPicPr>
            <a:picLocks noChangeAspect="1" noChangeArrowheads="1"/>
          </p:cNvPicPr>
          <p:nvPr/>
        </p:nvPicPr>
        <p:blipFill>
          <a:blip r:embed="rId3"/>
          <a:srcRect/>
          <a:stretch>
            <a:fillRect/>
          </a:stretch>
        </p:blipFill>
        <p:spPr bwMode="auto">
          <a:xfrm>
            <a:off x="6648450" y="4128247"/>
            <a:ext cx="742950" cy="361950"/>
          </a:xfrm>
          <a:prstGeom prst="rect">
            <a:avLst/>
          </a:prstGeom>
          <a:noFill/>
        </p:spPr>
      </p:pic>
      <p:pic>
        <p:nvPicPr>
          <p:cNvPr id="4098" name="Picture 2" descr="scrollwork-Top.png"/>
          <p:cNvPicPr>
            <a:picLocks noChangeAspect="1" noChangeArrowheads="1"/>
          </p:cNvPicPr>
          <p:nvPr/>
        </p:nvPicPr>
        <p:blipFill>
          <a:blip r:embed="rId2"/>
          <a:srcRect/>
          <a:stretch>
            <a:fillRect/>
          </a:stretch>
        </p:blipFill>
        <p:spPr bwMode="auto">
          <a:xfrm>
            <a:off x="6648450" y="565897"/>
            <a:ext cx="742950" cy="361950"/>
          </a:xfrm>
          <a:prstGeom prst="rect">
            <a:avLst/>
          </a:prstGeom>
          <a:noFill/>
        </p:spPr>
      </p:pic>
      <p:sp>
        <p:nvSpPr>
          <p:cNvPr id="2" name="Title 1"/>
          <p:cNvSpPr>
            <a:spLocks noGrp="1"/>
          </p:cNvSpPr>
          <p:nvPr>
            <p:ph type="title"/>
          </p:nvPr>
        </p:nvSpPr>
        <p:spPr>
          <a:xfrm>
            <a:off x="1280160" y="4406153"/>
            <a:ext cx="6583680" cy="784412"/>
          </a:xfrm>
        </p:spPr>
        <p:txBody>
          <a:bodyPr vert="horz" lIns="91440" tIns="45720" rIns="91440" bIns="45720" rtlCol="0" anchor="b">
            <a:noAutofit/>
          </a:bodyPr>
          <a:lstStyle>
            <a:lvl1pPr algn="ctr" defTabSz="914400" rtl="0" eaLnBrk="1" latinLnBrk="0" hangingPunct="1">
              <a:spcBef>
                <a:spcPct val="0"/>
              </a:spcBef>
              <a:buNone/>
              <a:defRPr lang="en-US" sz="3600" b="0" kern="1200" dirty="0">
                <a:solidFill>
                  <a:schemeClr val="tx1"/>
                </a:solidFill>
                <a:latin typeface="+mj-lt"/>
                <a:ea typeface="+mj-ea"/>
                <a:cs typeface="+mj-cs"/>
              </a:defRPr>
            </a:lvl1pPr>
          </a:lstStyle>
          <a:p>
            <a:r>
              <a:rPr lang="en-US" smtClean="0"/>
              <a:t>Click to edit Master title style</a:t>
            </a:r>
            <a:endParaRPr lang="en-US" dirty="0"/>
          </a:p>
        </p:txBody>
      </p:sp>
      <p:sp>
        <p:nvSpPr>
          <p:cNvPr id="3" name="Picture Placeholder 2"/>
          <p:cNvSpPr>
            <a:spLocks noGrp="1"/>
          </p:cNvSpPr>
          <p:nvPr>
            <p:ph type="pic" idx="1"/>
          </p:nvPr>
        </p:nvSpPr>
        <p:spPr>
          <a:xfrm>
            <a:off x="2286000" y="780826"/>
            <a:ext cx="4572000" cy="3467548"/>
          </a:xfrm>
          <a:solidFill>
            <a:schemeClr val="bg2"/>
          </a:solidFill>
          <a:ln w="127000">
            <a:solidFill>
              <a:schemeClr val="bg1"/>
            </a:solidFill>
            <a:miter lim="800000"/>
          </a:ln>
          <a:effectLst>
            <a:outerShdw blurRad="50800" dist="38100" dir="5400000" algn="t" rotWithShape="0">
              <a:prstClr val="black">
                <a:alpha val="25000"/>
              </a:prstClr>
            </a:outerShdw>
          </a:effectLst>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838200" y="5446059"/>
            <a:ext cx="7543800" cy="609600"/>
          </a:xfrm>
        </p:spPr>
        <p:txBody>
          <a:bodyPr vert="horz" lIns="91440" tIns="45720" rIns="91440" bIns="45720" rtlCol="0">
            <a:normAutofit/>
          </a:bodyPr>
          <a:lstStyle>
            <a:lvl1pPr marL="0" indent="0" algn="ctr">
              <a:spcBef>
                <a:spcPts val="0"/>
              </a:spcBef>
              <a:buNone/>
              <a:defRPr lang="en-US" sz="1600" kern="1200" smtClean="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600"/>
              </a:spcBef>
              <a:buSzPct val="100000"/>
              <a:buFont typeface="Wingdings" pitchFamily="2" charset="2"/>
              <a:buNone/>
            </a:pPr>
            <a:r>
              <a:rPr lang="en-US" smtClean="0"/>
              <a:t>Click to edit Master text styles</a:t>
            </a:r>
          </a:p>
        </p:txBody>
      </p:sp>
      <p:sp>
        <p:nvSpPr>
          <p:cNvPr id="5" name="Date Placeholder 4"/>
          <p:cNvSpPr>
            <a:spLocks noGrp="1"/>
          </p:cNvSpPr>
          <p:nvPr>
            <p:ph type="dt" sz="half" idx="10"/>
          </p:nvPr>
        </p:nvSpPr>
        <p:spPr/>
        <p:txBody>
          <a:bodyPr/>
          <a:lstStyle/>
          <a:p>
            <a:fld id="{34A342D8-7D95-A44E-99F3-2F5B1FFDD9FF}" type="datetimeFigureOut">
              <a:rPr lang="en-US" smtClean="0"/>
              <a:t>12/18/12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57B0AA-AC8E-4463-ADAC-E87D09B82E4F}" type="slidenum">
              <a:rPr lang="en-US" smtClean="0"/>
              <a:t>‹#›</a:t>
            </a:fld>
            <a:endParaRPr lang="en-US"/>
          </a:p>
        </p:txBody>
      </p:sp>
      <p:pic>
        <p:nvPicPr>
          <p:cNvPr id="6146" name="Picture 2" descr="captionLongAccent.png"/>
          <p:cNvPicPr>
            <a:picLocks noChangeAspect="1" noChangeArrowheads="1"/>
          </p:cNvPicPr>
          <p:nvPr/>
        </p:nvPicPr>
        <p:blipFill>
          <a:blip r:embed="rId4"/>
          <a:srcRect/>
          <a:stretch>
            <a:fillRect/>
          </a:stretch>
        </p:blipFill>
        <p:spPr bwMode="auto">
          <a:xfrm>
            <a:off x="1390650" y="5204012"/>
            <a:ext cx="6362700" cy="247650"/>
          </a:xfrm>
          <a:prstGeom prst="rect">
            <a:avLst/>
          </a:prstGeom>
          <a:noFill/>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2 Pictures above Caption">
    <p:spTree>
      <p:nvGrpSpPr>
        <p:cNvPr id="1" name=""/>
        <p:cNvGrpSpPr/>
        <p:nvPr/>
      </p:nvGrpSpPr>
      <p:grpSpPr>
        <a:xfrm>
          <a:off x="0" y="0"/>
          <a:ext cx="0" cy="0"/>
          <a:chOff x="0" y="0"/>
          <a:chExt cx="0" cy="0"/>
        </a:xfrm>
      </p:grpSpPr>
      <p:pic>
        <p:nvPicPr>
          <p:cNvPr id="15" name="Picture 3" descr="scrollwork-Bottom.png"/>
          <p:cNvPicPr>
            <a:picLocks noChangeAspect="1" noChangeArrowheads="1"/>
          </p:cNvPicPr>
          <p:nvPr/>
        </p:nvPicPr>
        <p:blipFill>
          <a:blip r:embed="rId2"/>
          <a:srcRect/>
          <a:stretch>
            <a:fillRect/>
          </a:stretch>
        </p:blipFill>
        <p:spPr bwMode="auto">
          <a:xfrm flipH="1">
            <a:off x="993402" y="4128247"/>
            <a:ext cx="742950" cy="361950"/>
          </a:xfrm>
          <a:prstGeom prst="rect">
            <a:avLst/>
          </a:prstGeom>
          <a:noFill/>
        </p:spPr>
      </p:pic>
      <p:pic>
        <p:nvPicPr>
          <p:cNvPr id="4099" name="Picture 3" descr="scrollwork-Bottom.png"/>
          <p:cNvPicPr>
            <a:picLocks noChangeAspect="1" noChangeArrowheads="1"/>
          </p:cNvPicPr>
          <p:nvPr/>
        </p:nvPicPr>
        <p:blipFill>
          <a:blip r:embed="rId2"/>
          <a:srcRect/>
          <a:stretch>
            <a:fillRect/>
          </a:stretch>
        </p:blipFill>
        <p:spPr bwMode="auto">
          <a:xfrm>
            <a:off x="7407649" y="4128247"/>
            <a:ext cx="742950" cy="361950"/>
          </a:xfrm>
          <a:prstGeom prst="rect">
            <a:avLst/>
          </a:prstGeom>
          <a:noFill/>
        </p:spPr>
      </p:pic>
      <p:pic>
        <p:nvPicPr>
          <p:cNvPr id="12" name="Picture 2" descr="scrollwork-Top.png"/>
          <p:cNvPicPr>
            <a:picLocks noChangeAspect="1" noChangeArrowheads="1"/>
          </p:cNvPicPr>
          <p:nvPr/>
        </p:nvPicPr>
        <p:blipFill>
          <a:blip r:embed="rId3"/>
          <a:srcRect/>
          <a:stretch>
            <a:fillRect/>
          </a:stretch>
        </p:blipFill>
        <p:spPr bwMode="auto">
          <a:xfrm flipH="1">
            <a:off x="993402" y="565897"/>
            <a:ext cx="742950" cy="361950"/>
          </a:xfrm>
          <a:prstGeom prst="rect">
            <a:avLst/>
          </a:prstGeom>
          <a:noFill/>
        </p:spPr>
      </p:pic>
      <p:pic>
        <p:nvPicPr>
          <p:cNvPr id="4098" name="Picture 2" descr="scrollwork-Top.png"/>
          <p:cNvPicPr>
            <a:picLocks noChangeAspect="1" noChangeArrowheads="1"/>
          </p:cNvPicPr>
          <p:nvPr/>
        </p:nvPicPr>
        <p:blipFill>
          <a:blip r:embed="rId3"/>
          <a:srcRect/>
          <a:stretch>
            <a:fillRect/>
          </a:stretch>
        </p:blipFill>
        <p:spPr bwMode="auto">
          <a:xfrm>
            <a:off x="7407649" y="565897"/>
            <a:ext cx="742950" cy="361950"/>
          </a:xfrm>
          <a:prstGeom prst="rect">
            <a:avLst/>
          </a:prstGeom>
          <a:noFill/>
        </p:spPr>
      </p:pic>
      <p:sp>
        <p:nvSpPr>
          <p:cNvPr id="2" name="Title 1"/>
          <p:cNvSpPr>
            <a:spLocks noGrp="1"/>
          </p:cNvSpPr>
          <p:nvPr>
            <p:ph type="title"/>
          </p:nvPr>
        </p:nvSpPr>
        <p:spPr>
          <a:xfrm>
            <a:off x="1280160" y="4406153"/>
            <a:ext cx="6583680" cy="784412"/>
          </a:xfrm>
        </p:spPr>
        <p:txBody>
          <a:bodyPr vert="horz" lIns="91440" tIns="45720" rIns="91440" bIns="45720" rtlCol="0" anchor="b">
            <a:noAutofit/>
          </a:bodyPr>
          <a:lstStyle>
            <a:lvl1pPr algn="ctr" defTabSz="914400" rtl="0" eaLnBrk="1" latinLnBrk="0" hangingPunct="1">
              <a:spcBef>
                <a:spcPct val="0"/>
              </a:spcBef>
              <a:buNone/>
              <a:defRPr lang="en-US" sz="3600" b="0" kern="1200" dirty="0">
                <a:solidFill>
                  <a:schemeClr val="tx1"/>
                </a:solidFill>
                <a:latin typeface="+mj-lt"/>
                <a:ea typeface="+mj-ea"/>
                <a:cs typeface="+mj-cs"/>
              </a:defRPr>
            </a:lvl1pPr>
          </a:lstStyle>
          <a:p>
            <a:r>
              <a:rPr lang="en-US" smtClean="0"/>
              <a:t>Click to edit Master title style</a:t>
            </a:r>
            <a:endParaRPr lang="en-US" dirty="0"/>
          </a:p>
        </p:txBody>
      </p:sp>
      <p:sp>
        <p:nvSpPr>
          <p:cNvPr id="3" name="Picture Placeholder 2"/>
          <p:cNvSpPr>
            <a:spLocks noGrp="1"/>
          </p:cNvSpPr>
          <p:nvPr>
            <p:ph type="pic" idx="1"/>
          </p:nvPr>
        </p:nvSpPr>
        <p:spPr>
          <a:xfrm>
            <a:off x="1524000" y="780826"/>
            <a:ext cx="2743200" cy="3467548"/>
          </a:xfrm>
          <a:solidFill>
            <a:schemeClr val="bg2"/>
          </a:solidFill>
          <a:ln w="127000">
            <a:solidFill>
              <a:schemeClr val="bg1"/>
            </a:solidFill>
            <a:miter lim="800000"/>
          </a:ln>
          <a:effectLst>
            <a:outerShdw blurRad="50800" dist="38100" dir="5400000" algn="t" rotWithShape="0">
              <a:prstClr val="black">
                <a:alpha val="25000"/>
              </a:prstClr>
            </a:outerShdw>
          </a:effectLst>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838200" y="5446059"/>
            <a:ext cx="7543800" cy="609600"/>
          </a:xfrm>
        </p:spPr>
        <p:txBody>
          <a:bodyPr vert="horz" lIns="91440" tIns="45720" rIns="91440" bIns="45720" rtlCol="0">
            <a:normAutofit/>
          </a:bodyPr>
          <a:lstStyle>
            <a:lvl1pPr marL="0" indent="0" algn="ctr">
              <a:spcBef>
                <a:spcPts val="0"/>
              </a:spcBef>
              <a:buNone/>
              <a:defRPr lang="en-US" sz="1600" kern="1200" smtClean="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600"/>
              </a:spcBef>
              <a:buSzPct val="100000"/>
              <a:buFont typeface="Wingdings" pitchFamily="2" charset="2"/>
              <a:buNone/>
            </a:pPr>
            <a:r>
              <a:rPr lang="en-US" smtClean="0"/>
              <a:t>Click to edit Master text styles</a:t>
            </a:r>
          </a:p>
        </p:txBody>
      </p:sp>
      <p:sp>
        <p:nvSpPr>
          <p:cNvPr id="5" name="Date Placeholder 4"/>
          <p:cNvSpPr>
            <a:spLocks noGrp="1"/>
          </p:cNvSpPr>
          <p:nvPr>
            <p:ph type="dt" sz="half" idx="10"/>
          </p:nvPr>
        </p:nvSpPr>
        <p:spPr/>
        <p:txBody>
          <a:bodyPr/>
          <a:lstStyle/>
          <a:p>
            <a:fld id="{34A342D8-7D95-A44E-99F3-2F5B1FFDD9FF}" type="datetimeFigureOut">
              <a:rPr lang="en-US" smtClean="0"/>
              <a:t>12/18/12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757BD4-3DB8-E045-B425-866FF6CA90B6}" type="slidenum">
              <a:rPr lang="en-US" smtClean="0"/>
              <a:t>‹#›</a:t>
            </a:fld>
            <a:endParaRPr lang="en-US"/>
          </a:p>
        </p:txBody>
      </p:sp>
      <p:pic>
        <p:nvPicPr>
          <p:cNvPr id="6146" name="Picture 2" descr="captionLongAccent.png"/>
          <p:cNvPicPr>
            <a:picLocks noChangeAspect="1" noChangeArrowheads="1"/>
          </p:cNvPicPr>
          <p:nvPr/>
        </p:nvPicPr>
        <p:blipFill>
          <a:blip r:embed="rId4"/>
          <a:srcRect/>
          <a:stretch>
            <a:fillRect/>
          </a:stretch>
        </p:blipFill>
        <p:spPr bwMode="auto">
          <a:xfrm>
            <a:off x="1390650" y="5204012"/>
            <a:ext cx="6362700" cy="247650"/>
          </a:xfrm>
          <a:prstGeom prst="rect">
            <a:avLst/>
          </a:prstGeom>
          <a:noFill/>
        </p:spPr>
      </p:pic>
      <p:sp>
        <p:nvSpPr>
          <p:cNvPr id="14" name="Picture Placeholder 2"/>
          <p:cNvSpPr>
            <a:spLocks noGrp="1"/>
          </p:cNvSpPr>
          <p:nvPr>
            <p:ph type="pic" idx="13"/>
          </p:nvPr>
        </p:nvSpPr>
        <p:spPr>
          <a:xfrm>
            <a:off x="4912659" y="780826"/>
            <a:ext cx="2743200" cy="3467548"/>
          </a:xfrm>
          <a:solidFill>
            <a:schemeClr val="bg2"/>
          </a:solidFill>
          <a:ln w="127000">
            <a:solidFill>
              <a:schemeClr val="bg1"/>
            </a:solidFill>
            <a:miter lim="800000"/>
          </a:ln>
          <a:effectLst>
            <a:outerShdw blurRad="50800" dist="38100" dir="5400000" algn="t" rotWithShape="0">
              <a:prstClr val="black">
                <a:alpha val="25000"/>
              </a:prstClr>
            </a:outerShdw>
          </a:effectLst>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2" descr="pageAccent-Full.png"/>
          <p:cNvPicPr>
            <a:picLocks noChangeAspect="1" noChangeArrowheads="1"/>
          </p:cNvPicPr>
          <p:nvPr/>
        </p:nvPicPr>
        <p:blipFill>
          <a:blip r:embed="rId2"/>
          <a:srcRect/>
          <a:stretch>
            <a:fillRect/>
          </a:stretch>
        </p:blipFill>
        <p:spPr bwMode="auto">
          <a:xfrm>
            <a:off x="595313" y="1689847"/>
            <a:ext cx="7953375" cy="304800"/>
          </a:xfrm>
          <a:prstGeom prst="rect">
            <a:avLst/>
          </a:prstGeom>
          <a:noFill/>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2084294"/>
            <a:ext cx="7543800" cy="3639670"/>
          </a:xfrm>
        </p:spPr>
        <p:txBody>
          <a:bodyPr vert="eaVert"/>
          <a:lstStyle>
            <a:lvl5pPr>
              <a:defRPr/>
            </a:lvl5pPr>
            <a:lvl6pPr marL="2286000">
              <a:defRPr/>
            </a:lvl6pPr>
            <a:lvl7pPr marL="2286000">
              <a:defRPr/>
            </a:lvl7pPr>
            <a:lvl8pPr marL="2286000">
              <a:defRPr/>
            </a:lvl8pPr>
            <a:lvl9pPr marL="2286000">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4A342D8-7D95-A44E-99F3-2F5B1FFDD9FF}" type="datetimeFigureOut">
              <a:rPr lang="en-US" smtClean="0"/>
              <a:t>12/18/12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757BD4-3DB8-E045-B425-866FF6CA90B6}"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6600" y="922048"/>
            <a:ext cx="1676400" cy="481488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922048"/>
            <a:ext cx="5638800" cy="4814888"/>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4A342D8-7D95-A44E-99F3-2F5B1FFDD9FF}" type="datetimeFigureOut">
              <a:rPr lang="en-US" smtClean="0"/>
              <a:t>12/18/12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757BD4-3DB8-E045-B425-866FF6CA90B6}" type="slidenum">
              <a:rPr lang="en-US" smtClean="0"/>
              <a:t>‹#›</a:t>
            </a:fld>
            <a:endParaRPr lang="en-US"/>
          </a:p>
        </p:txBody>
      </p:sp>
      <p:pic>
        <p:nvPicPr>
          <p:cNvPr id="5122" name="Picture 2" descr="verticalAccent.png"/>
          <p:cNvPicPr>
            <a:picLocks noChangeAspect="1" noChangeArrowheads="1"/>
          </p:cNvPicPr>
          <p:nvPr/>
        </p:nvPicPr>
        <p:blipFill>
          <a:blip r:embed="rId2"/>
          <a:srcRect/>
          <a:stretch>
            <a:fillRect/>
          </a:stretch>
        </p:blipFill>
        <p:spPr bwMode="auto">
          <a:xfrm>
            <a:off x="6626225" y="860612"/>
            <a:ext cx="247364" cy="4937760"/>
          </a:xfrm>
          <a:prstGeom prst="rect">
            <a:avLst/>
          </a:prstGeom>
          <a:noFill/>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4A342D8-7D95-A44E-99F3-2F5B1FFDD9FF}" type="datetimeFigureOut">
              <a:rPr lang="en-US" smtClean="0"/>
              <a:t>12/18/12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757BD4-3DB8-E045-B425-866FF6CA90B6}" type="slidenum">
              <a:rPr lang="en-US" smtClean="0"/>
              <a:t>‹#›</a:t>
            </a:fld>
            <a:endParaRPr lang="en-US"/>
          </a:p>
        </p:txBody>
      </p:sp>
      <p:pic>
        <p:nvPicPr>
          <p:cNvPr id="7" name="Picture 2" descr="pageAccent-Full.png"/>
          <p:cNvPicPr>
            <a:picLocks noChangeAspect="1" noChangeArrowheads="1"/>
          </p:cNvPicPr>
          <p:nvPr/>
        </p:nvPicPr>
        <p:blipFill>
          <a:blip r:embed="rId2"/>
          <a:srcRect/>
          <a:stretch>
            <a:fillRect/>
          </a:stretch>
        </p:blipFill>
        <p:spPr bwMode="auto">
          <a:xfrm>
            <a:off x="595313" y="1689847"/>
            <a:ext cx="7953375" cy="304800"/>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Picture">
    <p:spTree>
      <p:nvGrpSpPr>
        <p:cNvPr id="1" name=""/>
        <p:cNvGrpSpPr/>
        <p:nvPr/>
      </p:nvGrpSpPr>
      <p:grpSpPr>
        <a:xfrm>
          <a:off x="0" y="0"/>
          <a:ext cx="0" cy="0"/>
          <a:chOff x="0" y="0"/>
          <a:chExt cx="0" cy="0"/>
        </a:xfrm>
      </p:grpSpPr>
      <p:pic>
        <p:nvPicPr>
          <p:cNvPr id="8" name="Picture 7" descr="coverEmboss.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1102519" y="4038600"/>
            <a:ext cx="6938963" cy="1174376"/>
          </a:xfrm>
        </p:spPr>
        <p:txBody>
          <a:bodyPr anchor="b" anchorCtr="0">
            <a:noAutofit/>
          </a:bodyPr>
          <a:lstStyle>
            <a:lvl1pPr>
              <a:lnSpc>
                <a:spcPct val="95000"/>
              </a:lnSpc>
              <a:defRPr sz="5200"/>
            </a:lvl1pPr>
          </a:lstStyle>
          <a:p>
            <a:r>
              <a:rPr lang="en-US" smtClean="0"/>
              <a:t>Click to edit Master title style</a:t>
            </a:r>
            <a:endParaRPr lang="en-US" dirty="0"/>
          </a:p>
        </p:txBody>
      </p:sp>
      <p:sp>
        <p:nvSpPr>
          <p:cNvPr id="3" name="Subtitle 2"/>
          <p:cNvSpPr>
            <a:spLocks noGrp="1"/>
          </p:cNvSpPr>
          <p:nvPr>
            <p:ph type="subTitle" idx="1"/>
          </p:nvPr>
        </p:nvSpPr>
        <p:spPr>
          <a:xfrm>
            <a:off x="1102520" y="5212977"/>
            <a:ext cx="6938961" cy="775447"/>
          </a:xfrm>
        </p:spPr>
        <p:txBody>
          <a:bodyPr>
            <a:normAutofit/>
          </a:bodyPr>
          <a:lstStyle>
            <a:lvl1pPr marL="0" indent="0" algn="ctr">
              <a:spcBef>
                <a:spcPts val="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5907741" y="6214969"/>
            <a:ext cx="2133600" cy="275478"/>
          </a:xfrm>
        </p:spPr>
        <p:txBody>
          <a:bodyPr/>
          <a:lstStyle>
            <a:lvl1pPr>
              <a:defRPr>
                <a:solidFill>
                  <a:schemeClr val="bg2">
                    <a:lumMod val="60000"/>
                    <a:lumOff val="40000"/>
                  </a:schemeClr>
                </a:solidFill>
              </a:defRPr>
            </a:lvl1pPr>
          </a:lstStyle>
          <a:p>
            <a:fld id="{34A342D8-7D95-A44E-99F3-2F5B1FFDD9FF}" type="datetimeFigureOut">
              <a:rPr lang="en-US" smtClean="0"/>
              <a:t>12/18/12</a:t>
            </a:fld>
            <a:endParaRPr lang="en-US"/>
          </a:p>
        </p:txBody>
      </p:sp>
      <p:sp>
        <p:nvSpPr>
          <p:cNvPr id="5" name="Footer Placeholder 4"/>
          <p:cNvSpPr>
            <a:spLocks noGrp="1"/>
          </p:cNvSpPr>
          <p:nvPr>
            <p:ph type="ftr" sz="quarter" idx="11"/>
          </p:nvPr>
        </p:nvSpPr>
        <p:spPr>
          <a:xfrm>
            <a:off x="1102659" y="6214969"/>
            <a:ext cx="2895600" cy="275478"/>
          </a:xfrm>
        </p:spPr>
        <p:txBody>
          <a:bodyPr/>
          <a:lstStyle>
            <a:lvl1pPr>
              <a:defRPr>
                <a:solidFill>
                  <a:schemeClr val="bg2">
                    <a:lumMod val="60000"/>
                    <a:lumOff val="40000"/>
                  </a:schemeClr>
                </a:solidFill>
              </a:defRPr>
            </a:lvl1pPr>
          </a:lstStyle>
          <a:p>
            <a:endParaRPr lang="en-US"/>
          </a:p>
        </p:txBody>
      </p:sp>
      <p:sp>
        <p:nvSpPr>
          <p:cNvPr id="6" name="Slide Number Placeholder 5"/>
          <p:cNvSpPr>
            <a:spLocks noGrp="1"/>
          </p:cNvSpPr>
          <p:nvPr>
            <p:ph type="sldNum" sz="quarter" idx="12"/>
          </p:nvPr>
        </p:nvSpPr>
        <p:spPr>
          <a:xfrm>
            <a:off x="4343400" y="6214969"/>
            <a:ext cx="457200" cy="275478"/>
          </a:xfrm>
        </p:spPr>
        <p:txBody>
          <a:bodyPr/>
          <a:lstStyle>
            <a:lvl1pPr>
              <a:defRPr>
                <a:solidFill>
                  <a:schemeClr val="bg2">
                    <a:lumMod val="60000"/>
                    <a:lumOff val="40000"/>
                  </a:schemeClr>
                </a:solidFill>
              </a:defRPr>
            </a:lvl1pPr>
          </a:lstStyle>
          <a:p>
            <a:fld id="{03757BD4-3DB8-E045-B425-866FF6CA90B6}" type="slidenum">
              <a:rPr lang="en-US" smtClean="0"/>
              <a:t>‹#›</a:t>
            </a:fld>
            <a:endParaRPr lang="en-US"/>
          </a:p>
        </p:txBody>
      </p:sp>
      <p:pic>
        <p:nvPicPr>
          <p:cNvPr id="9" name="Picture 8" descr="coverAccentBottom.png"/>
          <p:cNvPicPr>
            <a:picLocks noChangeAspect="1"/>
          </p:cNvPicPr>
          <p:nvPr/>
        </p:nvPicPr>
        <p:blipFill>
          <a:blip r:embed="rId3"/>
          <a:stretch>
            <a:fillRect/>
          </a:stretch>
        </p:blipFill>
        <p:spPr>
          <a:xfrm>
            <a:off x="914400" y="3915801"/>
            <a:ext cx="7315200" cy="400705"/>
          </a:xfrm>
          <a:prstGeom prst="rect">
            <a:avLst/>
          </a:prstGeom>
        </p:spPr>
      </p:pic>
      <p:sp>
        <p:nvSpPr>
          <p:cNvPr id="11" name="Picture Placeholder 2"/>
          <p:cNvSpPr>
            <a:spLocks noGrp="1"/>
          </p:cNvSpPr>
          <p:nvPr>
            <p:ph type="pic" idx="13"/>
          </p:nvPr>
        </p:nvSpPr>
        <p:spPr>
          <a:xfrm>
            <a:off x="1188720" y="1004455"/>
            <a:ext cx="6766560" cy="2729345"/>
          </a:xfrm>
          <a:solidFill>
            <a:schemeClr val="bg2"/>
          </a:solidFill>
          <a:ln w="127000">
            <a:solidFill>
              <a:schemeClr val="tx1"/>
            </a:solidFill>
            <a:miter lim="800000"/>
          </a:ln>
          <a:effectLst>
            <a:outerShdw blurRad="50800" dist="38100" dir="5400000" algn="t" rotWithShape="0">
              <a:prstClr val="black">
                <a:alpha val="25000"/>
              </a:prstClr>
            </a:outerShdw>
          </a:effectLst>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16012" y="1904998"/>
            <a:ext cx="6938964" cy="1582271"/>
          </a:xfrm>
        </p:spPr>
        <p:txBody>
          <a:bodyPr vert="horz" lIns="91440" tIns="45720" rIns="91440" bIns="45720" rtlCol="0" anchor="b" anchorCtr="0">
            <a:noAutofit/>
          </a:bodyPr>
          <a:lstStyle>
            <a:lvl1pPr algn="ctr" defTabSz="914400" rtl="0" eaLnBrk="1" latinLnBrk="0" hangingPunct="1">
              <a:lnSpc>
                <a:spcPct val="95000"/>
              </a:lnSpc>
              <a:spcBef>
                <a:spcPct val="0"/>
              </a:spcBef>
              <a:buNone/>
              <a:defRPr lang="en-US" sz="5600" kern="1200">
                <a:solidFill>
                  <a:schemeClr val="tx1"/>
                </a:solidFill>
                <a:latin typeface="+mj-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a:xfrm>
            <a:off x="1116012" y="3487271"/>
            <a:ext cx="6938960" cy="1143000"/>
          </a:xfrm>
        </p:spPr>
        <p:txBody>
          <a:bodyPr vert="horz" lIns="91440" tIns="45720" rIns="91440" bIns="45720" rtlCol="0">
            <a:normAutofit/>
          </a:bodyPr>
          <a:lstStyle>
            <a:lvl1pPr marL="0" indent="0" algn="ctr" defTabSz="914400" rtl="0" eaLnBrk="1" latinLnBrk="0" hangingPunct="1">
              <a:spcBef>
                <a:spcPts val="300"/>
              </a:spcBef>
              <a:buSzPct val="100000"/>
              <a:buFont typeface="Wingdings" pitchFamily="2" charset="2"/>
              <a:buNone/>
              <a:defRPr lang="en-US" sz="1800" kern="1200" smtClean="0">
                <a:solidFill>
                  <a:schemeClr val="tx1"/>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4A342D8-7D95-A44E-99F3-2F5B1FFDD9FF}" type="datetimeFigureOut">
              <a:rPr lang="en-US" smtClean="0"/>
              <a:t>12/18/12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757BD4-3DB8-E045-B425-866FF6CA90B6}" type="slidenum">
              <a:rPr lang="en-US" smtClean="0"/>
              <a:t>‹#›</a:t>
            </a:fld>
            <a:endParaRPr lang="en-US"/>
          </a:p>
        </p:txBody>
      </p:sp>
      <p:pic>
        <p:nvPicPr>
          <p:cNvPr id="1026" name="Picture 2" descr="SectionAccentTop.png"/>
          <p:cNvPicPr>
            <a:picLocks noChangeAspect="1" noChangeArrowheads="1"/>
          </p:cNvPicPr>
          <p:nvPr/>
        </p:nvPicPr>
        <p:blipFill>
          <a:blip r:embed="rId2"/>
          <a:srcRect/>
          <a:stretch>
            <a:fillRect/>
          </a:stretch>
        </p:blipFill>
        <p:spPr bwMode="auto">
          <a:xfrm>
            <a:off x="914400" y="1618488"/>
            <a:ext cx="7315200" cy="356382"/>
          </a:xfrm>
          <a:prstGeom prst="rect">
            <a:avLst/>
          </a:prstGeom>
          <a:noFill/>
        </p:spPr>
      </p:pic>
      <p:pic>
        <p:nvPicPr>
          <p:cNvPr id="1027" name="Picture 3" descr="SectionAccentBottom.png"/>
          <p:cNvPicPr>
            <a:picLocks noChangeAspect="1" noChangeArrowheads="1"/>
          </p:cNvPicPr>
          <p:nvPr/>
        </p:nvPicPr>
        <p:blipFill>
          <a:blip r:embed="rId3"/>
          <a:srcRect/>
          <a:stretch>
            <a:fillRect/>
          </a:stretch>
        </p:blipFill>
        <p:spPr bwMode="auto">
          <a:xfrm>
            <a:off x="914400" y="4690872"/>
            <a:ext cx="7315200" cy="356382"/>
          </a:xfrm>
          <a:prstGeom prst="rect">
            <a:avLst/>
          </a:prstGeom>
          <a:noFill/>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2" descr="pageAccent-Full.png"/>
          <p:cNvPicPr>
            <a:picLocks noChangeAspect="1" noChangeArrowheads="1"/>
          </p:cNvPicPr>
          <p:nvPr/>
        </p:nvPicPr>
        <p:blipFill>
          <a:blip r:embed="rId2"/>
          <a:srcRect/>
          <a:stretch>
            <a:fillRect/>
          </a:stretch>
        </p:blipFill>
        <p:spPr bwMode="auto">
          <a:xfrm>
            <a:off x="595313" y="1689847"/>
            <a:ext cx="7953375" cy="304800"/>
          </a:xfrm>
          <a:prstGeom prst="rect">
            <a:avLst/>
          </a:prstGeom>
          <a:noFill/>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2084293"/>
            <a:ext cx="3429000" cy="3639312"/>
          </a:xfrm>
        </p:spPr>
        <p:txBody>
          <a:bodyPr>
            <a:normAutofit/>
          </a:bodyPr>
          <a:lstStyle>
            <a:lvl1pPr marL="282575" indent="-282575">
              <a:defRPr sz="2000"/>
            </a:lvl1pPr>
            <a:lvl2pPr marL="573088" indent="-282575">
              <a:defRPr sz="1800"/>
            </a:lvl2pPr>
            <a:lvl3pPr marL="855663" indent="-282575">
              <a:defRPr sz="1800"/>
            </a:lvl3pPr>
            <a:lvl4pPr marL="1146175" indent="-282575">
              <a:defRPr sz="1800"/>
            </a:lvl4pPr>
            <a:lvl5pPr marL="1430338" indent="-282575">
              <a:defRPr sz="1800"/>
            </a:lvl5pPr>
            <a:lvl6pPr marL="1712913" indent="-282575">
              <a:defRPr sz="1800"/>
            </a:lvl6pPr>
            <a:lvl7pPr marL="2003425" indent="-282575">
              <a:defRPr sz="1800"/>
            </a:lvl7pPr>
            <a:lvl8pPr marL="2286000" indent="-282575">
              <a:defRPr sz="1800"/>
            </a:lvl8pPr>
            <a:lvl9pPr marL="2568575" indent="-282575">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Content Placeholder 3"/>
          <p:cNvSpPr>
            <a:spLocks noGrp="1"/>
          </p:cNvSpPr>
          <p:nvPr>
            <p:ph sz="half" idx="2"/>
          </p:nvPr>
        </p:nvSpPr>
        <p:spPr>
          <a:xfrm>
            <a:off x="4926106" y="2084293"/>
            <a:ext cx="3429000" cy="3639312"/>
          </a:xfrm>
        </p:spPr>
        <p:txBody>
          <a:bodyPr>
            <a:normAutofit/>
          </a:bodyPr>
          <a:lstStyle>
            <a:lvl1pPr marL="282575" indent="-282575">
              <a:defRPr sz="2000"/>
            </a:lvl1pPr>
            <a:lvl2pPr marL="573088" indent="-282575">
              <a:defRPr sz="1800"/>
            </a:lvl2pPr>
            <a:lvl3pPr marL="855663" indent="-282575">
              <a:defRPr sz="1800"/>
            </a:lvl3pPr>
            <a:lvl4pPr marL="1146175" indent="-282575">
              <a:defRPr sz="1800"/>
            </a:lvl4pPr>
            <a:lvl5pPr marL="1430338" indent="-282575">
              <a:defRPr sz="1800"/>
            </a:lvl5pPr>
            <a:lvl6pPr marL="1712913" indent="-282575">
              <a:defRPr sz="1800"/>
            </a:lvl6pPr>
            <a:lvl7pPr marL="2005013" indent="-282575">
              <a:defRPr sz="1800"/>
            </a:lvl7pPr>
            <a:lvl8pPr marL="2287588" indent="-282575">
              <a:defRPr sz="1800"/>
            </a:lvl8pPr>
            <a:lvl9pPr marL="2568575" indent="-2809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4A342D8-7D95-A44E-99F3-2F5B1FFDD9FF}" type="datetimeFigureOut">
              <a:rPr lang="en-US" smtClean="0"/>
              <a:t>12/18/12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757BD4-3DB8-E045-B425-866FF6CA90B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2" descr="pageAccent-Full.png"/>
          <p:cNvPicPr>
            <a:picLocks noChangeAspect="1" noChangeArrowheads="1"/>
          </p:cNvPicPr>
          <p:nvPr/>
        </p:nvPicPr>
        <p:blipFill>
          <a:blip r:embed="rId2"/>
          <a:srcRect/>
          <a:stretch>
            <a:fillRect/>
          </a:stretch>
        </p:blipFill>
        <p:spPr bwMode="auto">
          <a:xfrm>
            <a:off x="595313" y="1689847"/>
            <a:ext cx="7953375" cy="304800"/>
          </a:xfrm>
          <a:prstGeom prst="rect">
            <a:avLst/>
          </a:prstGeom>
          <a:noFill/>
        </p:spPr>
      </p:pic>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181100" y="1839913"/>
            <a:ext cx="2743200" cy="903287"/>
          </a:xfrm>
        </p:spPr>
        <p:txBody>
          <a:bodyPr anchor="ctr" anchorCtr="0">
            <a:noAutofit/>
          </a:bodyPr>
          <a:lstStyle>
            <a:lvl1pPr marL="0" indent="0" algn="ctr">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8200" y="2971800"/>
            <a:ext cx="3429000" cy="2751804"/>
          </a:xfrm>
        </p:spPr>
        <p:txBody>
          <a:bodyPr>
            <a:normAutofit/>
          </a:bodyPr>
          <a:lstStyle>
            <a:lvl1pPr marL="282575" indent="-282575">
              <a:defRPr sz="1800"/>
            </a:lvl1pPr>
            <a:lvl2pPr marL="573088" indent="-282575">
              <a:defRPr sz="1800"/>
            </a:lvl2pPr>
            <a:lvl3pPr marL="855663" indent="-282575">
              <a:defRPr sz="1800"/>
            </a:lvl3pPr>
            <a:lvl4pPr marL="1146175" indent="-282575">
              <a:defRPr sz="1800"/>
            </a:lvl4pPr>
            <a:lvl5pPr marL="1430338" indent="-284163">
              <a:defRPr sz="1800"/>
            </a:lvl5pPr>
            <a:lvl6pPr marL="1712913" indent="-282575">
              <a:defRPr sz="1600"/>
            </a:lvl6pPr>
            <a:lvl7pPr marL="2003425" indent="-282575">
              <a:defRPr sz="1600"/>
            </a:lvl7pPr>
            <a:lvl8pPr marL="2286000" indent="-282575">
              <a:defRPr sz="1600"/>
            </a:lvl8pPr>
            <a:lvl9pPr marL="2568575" indent="-282575">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Text Placeholder 4"/>
          <p:cNvSpPr>
            <a:spLocks noGrp="1"/>
          </p:cNvSpPr>
          <p:nvPr>
            <p:ph type="body" sz="quarter" idx="3"/>
          </p:nvPr>
        </p:nvSpPr>
        <p:spPr>
          <a:xfrm>
            <a:off x="5269006" y="1839913"/>
            <a:ext cx="2743200" cy="903287"/>
          </a:xfrm>
        </p:spPr>
        <p:txBody>
          <a:bodyPr anchor="ctr" anchorCtr="0">
            <a:noAutofit/>
          </a:bodyPr>
          <a:lstStyle>
            <a:lvl1pPr marL="0" indent="0" algn="ctr">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926106" y="2971800"/>
            <a:ext cx="3429000" cy="2751804"/>
          </a:xfrm>
        </p:spPr>
        <p:txBody>
          <a:bodyPr>
            <a:normAutofit/>
          </a:bodyPr>
          <a:lstStyle>
            <a:lvl1pPr marL="282575" indent="-282575">
              <a:defRPr sz="1800"/>
            </a:lvl1pPr>
            <a:lvl2pPr marL="573088" indent="-282575">
              <a:defRPr sz="1800"/>
            </a:lvl2pPr>
            <a:lvl3pPr marL="855663" indent="-282575">
              <a:defRPr sz="1800"/>
            </a:lvl3pPr>
            <a:lvl4pPr marL="1146175" indent="-282575">
              <a:defRPr sz="1800"/>
            </a:lvl4pPr>
            <a:lvl5pPr marL="1430338" indent="-282575">
              <a:defRPr sz="1800"/>
            </a:lvl5pPr>
            <a:lvl6pPr marL="1712913" indent="-282575">
              <a:defRPr sz="1600"/>
            </a:lvl6pPr>
            <a:lvl7pPr marL="2003425" indent="-282575">
              <a:defRPr sz="1600"/>
            </a:lvl7pPr>
            <a:lvl8pPr marL="2286000" indent="-282575">
              <a:defRPr sz="1600"/>
            </a:lvl8pPr>
            <a:lvl9pPr marL="2568575" indent="-282575">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4A342D8-7D95-A44E-99F3-2F5B1FFDD9FF}" type="datetimeFigureOut">
              <a:rPr lang="en-US" smtClean="0"/>
              <a:t>12/18/12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3757BD4-3DB8-E045-B425-866FF6CA90B6}" type="slidenum">
              <a:rPr lang="en-US" smtClean="0"/>
              <a:t>‹#›</a:t>
            </a:fld>
            <a:endParaRPr lang="en-US"/>
          </a:p>
        </p:txBody>
      </p:sp>
      <p:pic>
        <p:nvPicPr>
          <p:cNvPr id="2050" name="Picture 2" descr="comparisonRule.png"/>
          <p:cNvPicPr>
            <a:picLocks noChangeAspect="1" noChangeArrowheads="1"/>
          </p:cNvPicPr>
          <p:nvPr/>
        </p:nvPicPr>
        <p:blipFill>
          <a:blip r:embed="rId3"/>
          <a:srcRect/>
          <a:stretch>
            <a:fillRect/>
          </a:stretch>
        </p:blipFill>
        <p:spPr bwMode="auto">
          <a:xfrm>
            <a:off x="1247775" y="2686050"/>
            <a:ext cx="2609850" cy="133350"/>
          </a:xfrm>
          <a:prstGeom prst="rect">
            <a:avLst/>
          </a:prstGeom>
          <a:noFill/>
        </p:spPr>
      </p:pic>
      <p:pic>
        <p:nvPicPr>
          <p:cNvPr id="12" name="Picture 2" descr="comparisonRule.png"/>
          <p:cNvPicPr>
            <a:picLocks noChangeAspect="1" noChangeArrowheads="1"/>
          </p:cNvPicPr>
          <p:nvPr/>
        </p:nvPicPr>
        <p:blipFill>
          <a:blip r:embed="rId3"/>
          <a:srcRect/>
          <a:stretch>
            <a:fillRect/>
          </a:stretch>
        </p:blipFill>
        <p:spPr bwMode="auto">
          <a:xfrm>
            <a:off x="5335681" y="2686050"/>
            <a:ext cx="2609850" cy="133350"/>
          </a:xfrm>
          <a:prstGeom prst="rect">
            <a:avLst/>
          </a:prstGeom>
          <a:noFill/>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2" descr="pageAccent-Full.png"/>
          <p:cNvPicPr>
            <a:picLocks noChangeAspect="1" noChangeArrowheads="1"/>
          </p:cNvPicPr>
          <p:nvPr/>
        </p:nvPicPr>
        <p:blipFill>
          <a:blip r:embed="rId2"/>
          <a:srcRect/>
          <a:stretch>
            <a:fillRect/>
          </a:stretch>
        </p:blipFill>
        <p:spPr bwMode="auto">
          <a:xfrm>
            <a:off x="595313" y="1689847"/>
            <a:ext cx="7953375" cy="304800"/>
          </a:xfrm>
          <a:prstGeom prst="rect">
            <a:avLst/>
          </a:prstGeom>
          <a:noFill/>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4A342D8-7D95-A44E-99F3-2F5B1FFDD9FF}" type="datetimeFigureOut">
              <a:rPr lang="en-US" smtClean="0"/>
              <a:t>12/18/12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3757BD4-3DB8-E045-B425-866FF6CA90B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A342D8-7D95-A44E-99F3-2F5B1FFDD9FF}" type="datetimeFigureOut">
              <a:rPr lang="en-US" smtClean="0"/>
              <a:t>12/18/12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757BD4-3DB8-E045-B425-866FF6CA90B6}"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8200" y="914400"/>
            <a:ext cx="3429000" cy="1371600"/>
          </a:xfrm>
        </p:spPr>
        <p:txBody>
          <a:bodyPr anchor="b">
            <a:noAutofit/>
          </a:bodyPr>
          <a:lstStyle>
            <a:lvl1pPr algn="ctr">
              <a:defRPr sz="3600" b="0"/>
            </a:lvl1pPr>
          </a:lstStyle>
          <a:p>
            <a:r>
              <a:rPr lang="en-US" smtClean="0"/>
              <a:t>Click to edit Master title style</a:t>
            </a:r>
            <a:endParaRPr lang="en-US" dirty="0"/>
          </a:p>
        </p:txBody>
      </p:sp>
      <p:sp>
        <p:nvSpPr>
          <p:cNvPr id="3" name="Content Placeholder 2"/>
          <p:cNvSpPr>
            <a:spLocks noGrp="1"/>
          </p:cNvSpPr>
          <p:nvPr>
            <p:ph idx="1"/>
          </p:nvPr>
        </p:nvSpPr>
        <p:spPr>
          <a:xfrm>
            <a:off x="4926106" y="914400"/>
            <a:ext cx="3429000" cy="4815841"/>
          </a:xfrm>
        </p:spPr>
        <p:txBody>
          <a:bodyPr>
            <a:normAutofit/>
          </a:bodyPr>
          <a:lstStyle>
            <a:lvl1pPr marL="341313" indent="-341313">
              <a:defRPr sz="2200"/>
            </a:lvl1pPr>
            <a:lvl2pPr marL="631825" indent="-284163">
              <a:defRPr sz="2000"/>
            </a:lvl2pPr>
            <a:lvl3pPr marL="914400" indent="-284163">
              <a:defRPr sz="1800"/>
            </a:lvl3pPr>
            <a:lvl4pPr marL="1196975" indent="-284163">
              <a:defRPr sz="1800"/>
            </a:lvl4pPr>
            <a:lvl5pPr marL="1487488" indent="-284163">
              <a:defRPr sz="1800"/>
            </a:lvl5pPr>
            <a:lvl6pPr marL="1770063" indent="-284163">
              <a:defRPr sz="1800"/>
            </a:lvl6pPr>
            <a:lvl7pPr marL="2060575" indent="-284163">
              <a:defRPr sz="1800"/>
            </a:lvl7pPr>
            <a:lvl8pPr marL="2344738" indent="-284163">
              <a:defRPr sz="1800"/>
            </a:lvl8pPr>
            <a:lvl9pPr marL="2627313" indent="-284163">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8200" y="2667001"/>
            <a:ext cx="3429000" cy="2895600"/>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4A342D8-7D95-A44E-99F3-2F5B1FFDD9FF}" type="datetimeFigureOut">
              <a:rPr lang="en-US" smtClean="0"/>
              <a:t>12/18/12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54ED01-E2A0-4C1E-8E21-014B99041579}" type="slidenum">
              <a:rPr lang="en-US" smtClean="0"/>
              <a:pPr/>
              <a:t>‹#›</a:t>
            </a:fld>
            <a:endParaRPr lang="en-US" dirty="0"/>
          </a:p>
        </p:txBody>
      </p:sp>
      <p:pic>
        <p:nvPicPr>
          <p:cNvPr id="3074" name="Picture 2" descr="captionAccent.png"/>
          <p:cNvPicPr>
            <a:picLocks noChangeAspect="1" noChangeArrowheads="1"/>
          </p:cNvPicPr>
          <p:nvPr/>
        </p:nvPicPr>
        <p:blipFill>
          <a:blip r:embed="rId2"/>
          <a:srcRect/>
          <a:stretch>
            <a:fillRect/>
          </a:stretch>
        </p:blipFill>
        <p:spPr bwMode="auto">
          <a:xfrm>
            <a:off x="838200" y="2326341"/>
            <a:ext cx="3429000" cy="240307"/>
          </a:xfrm>
          <a:prstGeom prst="rect">
            <a:avLst/>
          </a:prstGeom>
          <a:noFill/>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6"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7" name="Picture 6" descr="interiorEdging.png"/>
          <p:cNvPicPr>
            <a:picLocks noChangeAspect="1"/>
          </p:cNvPicPr>
          <p:nvPr/>
        </p:nvPicPr>
        <p:blipFill>
          <a:blip r:embed="rId16"/>
          <a:stretch>
            <a:fillRect/>
          </a:stretch>
        </p:blipFill>
        <p:spPr>
          <a:xfrm>
            <a:off x="0" y="0"/>
            <a:ext cx="9144000" cy="6858000"/>
          </a:xfrm>
          <a:prstGeom prst="rect">
            <a:avLst/>
          </a:prstGeom>
        </p:spPr>
      </p:pic>
      <p:sp>
        <p:nvSpPr>
          <p:cNvPr id="2" name="Title Placeholder 1"/>
          <p:cNvSpPr>
            <a:spLocks noGrp="1"/>
          </p:cNvSpPr>
          <p:nvPr>
            <p:ph type="title"/>
          </p:nvPr>
        </p:nvSpPr>
        <p:spPr>
          <a:xfrm>
            <a:off x="800100" y="381000"/>
            <a:ext cx="7543800" cy="1371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2084294"/>
            <a:ext cx="6949440" cy="363967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553200" y="6118412"/>
            <a:ext cx="2133600" cy="275478"/>
          </a:xfrm>
          <a:prstGeom prst="rect">
            <a:avLst/>
          </a:prstGeom>
        </p:spPr>
        <p:txBody>
          <a:bodyPr vert="horz" lIns="91440" tIns="45720" rIns="91440" bIns="45720" rtlCol="0" anchor="ctr"/>
          <a:lstStyle>
            <a:lvl1pPr algn="r">
              <a:defRPr sz="1200">
                <a:solidFill>
                  <a:schemeClr val="tx1"/>
                </a:solidFill>
              </a:defRPr>
            </a:lvl1pPr>
          </a:lstStyle>
          <a:p>
            <a:fld id="{34A342D8-7D95-A44E-99F3-2F5B1FFDD9FF}" type="datetimeFigureOut">
              <a:rPr lang="en-US" smtClean="0"/>
              <a:t>12/18/12</a:t>
            </a:fld>
            <a:endParaRPr lang="en-US"/>
          </a:p>
        </p:txBody>
      </p:sp>
      <p:sp>
        <p:nvSpPr>
          <p:cNvPr id="5" name="Footer Placeholder 4"/>
          <p:cNvSpPr>
            <a:spLocks noGrp="1"/>
          </p:cNvSpPr>
          <p:nvPr>
            <p:ph type="ftr" sz="quarter" idx="3"/>
          </p:nvPr>
        </p:nvSpPr>
        <p:spPr>
          <a:xfrm>
            <a:off x="457200" y="6118412"/>
            <a:ext cx="2895600" cy="275478"/>
          </a:xfrm>
          <a:prstGeom prst="rect">
            <a:avLst/>
          </a:prstGeom>
        </p:spPr>
        <p:txBody>
          <a:bodyPr vert="horz" lIns="91440" tIns="45720" rIns="91440" bIns="45720" rtlCol="0" anchor="ctr"/>
          <a:lstStyle>
            <a:lvl1pPr algn="l">
              <a:defRPr sz="1200">
                <a:solidFill>
                  <a:schemeClr val="tx1"/>
                </a:solidFill>
              </a:defRPr>
            </a:lvl1pPr>
          </a:lstStyle>
          <a:p>
            <a:endParaRPr lang="en-US"/>
          </a:p>
        </p:txBody>
      </p:sp>
      <p:sp>
        <p:nvSpPr>
          <p:cNvPr id="6" name="Slide Number Placeholder 5"/>
          <p:cNvSpPr>
            <a:spLocks noGrp="1"/>
          </p:cNvSpPr>
          <p:nvPr>
            <p:ph type="sldNum" sz="quarter" idx="4"/>
          </p:nvPr>
        </p:nvSpPr>
        <p:spPr>
          <a:xfrm>
            <a:off x="4343400" y="6118412"/>
            <a:ext cx="457200" cy="275478"/>
          </a:xfrm>
          <a:prstGeom prst="rect">
            <a:avLst/>
          </a:prstGeom>
        </p:spPr>
        <p:txBody>
          <a:bodyPr vert="horz" lIns="91440" tIns="45720" rIns="91440" bIns="45720" rtlCol="0" anchor="ctr"/>
          <a:lstStyle>
            <a:lvl1pPr algn="ctr">
              <a:defRPr sz="1200">
                <a:solidFill>
                  <a:schemeClr val="tx1"/>
                </a:solidFill>
              </a:defRPr>
            </a:lvl1pPr>
          </a:lstStyle>
          <a:p>
            <a:fld id="{03757BD4-3DB8-E045-B425-866FF6CA90B6}"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871" r:id="rId1"/>
    <p:sldLayoutId id="2147483872" r:id="rId2"/>
    <p:sldLayoutId id="2147483873" r:id="rId3"/>
    <p:sldLayoutId id="2147483874" r:id="rId4"/>
    <p:sldLayoutId id="2147483875" r:id="rId5"/>
    <p:sldLayoutId id="2147483876" r:id="rId6"/>
    <p:sldLayoutId id="2147483877" r:id="rId7"/>
    <p:sldLayoutId id="2147483878" r:id="rId8"/>
    <p:sldLayoutId id="2147483879" r:id="rId9"/>
    <p:sldLayoutId id="2147483880" r:id="rId10"/>
    <p:sldLayoutId id="2147483881" r:id="rId11"/>
    <p:sldLayoutId id="2147483882" r:id="rId12"/>
    <p:sldLayoutId id="2147483883" r:id="rId13"/>
    <p:sldLayoutId id="2147483884" r:id="rId14"/>
  </p:sldLayoutIdLst>
  <p:txStyles>
    <p:titleStyle>
      <a:lvl1pPr algn="ctr" defTabSz="914400" rtl="0" eaLnBrk="1" latinLnBrk="0" hangingPunct="1">
        <a:spcBef>
          <a:spcPct val="0"/>
        </a:spcBef>
        <a:buNone/>
        <a:defRPr sz="5600" kern="1200">
          <a:solidFill>
            <a:schemeClr val="tx1"/>
          </a:solidFill>
          <a:latin typeface="+mj-lt"/>
          <a:ea typeface="+mj-ea"/>
          <a:cs typeface="+mj-cs"/>
        </a:defRPr>
      </a:lvl1pPr>
    </p:titleStyle>
    <p:bodyStyle>
      <a:lvl1pPr marL="457200" indent="-457200" algn="l" defTabSz="914400" rtl="0" eaLnBrk="1" latinLnBrk="0" hangingPunct="1">
        <a:spcBef>
          <a:spcPts val="2000"/>
        </a:spcBef>
        <a:buSzPct val="100000"/>
        <a:buFont typeface="Wingdings" pitchFamily="2" charset="2"/>
        <a:buChar char=""/>
        <a:defRPr sz="2200" kern="1200">
          <a:solidFill>
            <a:schemeClr val="tx1"/>
          </a:solidFill>
          <a:latin typeface="+mn-lt"/>
          <a:ea typeface="+mn-ea"/>
          <a:cs typeface="+mn-cs"/>
        </a:defRPr>
      </a:lvl1pPr>
      <a:lvl2pPr marL="914400" indent="-457200" algn="l" defTabSz="914400" rtl="0" eaLnBrk="1" latinLnBrk="0" hangingPunct="1">
        <a:spcBef>
          <a:spcPts val="1500"/>
        </a:spcBef>
        <a:buClr>
          <a:schemeClr val="tx1">
            <a:lumMod val="60000"/>
            <a:lumOff val="40000"/>
          </a:schemeClr>
        </a:buClr>
        <a:buSzPct val="100000"/>
        <a:buFont typeface="Wingdings" pitchFamily="2" charset="2"/>
        <a:buChar char=""/>
        <a:defRPr sz="2000" kern="1200">
          <a:solidFill>
            <a:schemeClr val="tx1"/>
          </a:solidFill>
          <a:latin typeface="+mn-lt"/>
          <a:ea typeface="+mn-ea"/>
          <a:cs typeface="+mn-cs"/>
        </a:defRPr>
      </a:lvl2pPr>
      <a:lvl3pPr marL="1371600" indent="-457200" algn="l" defTabSz="914400" rtl="0" eaLnBrk="1" latinLnBrk="0" hangingPunct="1">
        <a:spcBef>
          <a:spcPts val="1500"/>
        </a:spcBef>
        <a:buSzPct val="100000"/>
        <a:buFont typeface="Wingdings" pitchFamily="2" charset="2"/>
        <a:buChar char=""/>
        <a:defRPr sz="1800" kern="1200">
          <a:solidFill>
            <a:schemeClr val="tx1"/>
          </a:solidFill>
          <a:latin typeface="+mn-lt"/>
          <a:ea typeface="+mn-ea"/>
          <a:cs typeface="+mn-cs"/>
        </a:defRPr>
      </a:lvl3pPr>
      <a:lvl4pPr marL="1828800" indent="-457200" algn="l" defTabSz="914400" rtl="0" eaLnBrk="1" latinLnBrk="0" hangingPunct="1">
        <a:spcBef>
          <a:spcPts val="1500"/>
        </a:spcBef>
        <a:buClr>
          <a:schemeClr val="tx1">
            <a:lumMod val="60000"/>
            <a:lumOff val="40000"/>
          </a:schemeClr>
        </a:buClr>
        <a:buSzPct val="100000"/>
        <a:buFont typeface="Wingdings" pitchFamily="2" charset="2"/>
        <a:buChar char=""/>
        <a:defRPr sz="1800" kern="1200">
          <a:solidFill>
            <a:schemeClr val="tx1"/>
          </a:solidFill>
          <a:latin typeface="+mn-lt"/>
          <a:ea typeface="+mn-ea"/>
          <a:cs typeface="+mn-cs"/>
        </a:defRPr>
      </a:lvl4pPr>
      <a:lvl5pPr marL="2286000" indent="-457200" algn="l" defTabSz="914400" rtl="0" eaLnBrk="1" latinLnBrk="0" hangingPunct="1">
        <a:spcBef>
          <a:spcPts val="1500"/>
        </a:spcBef>
        <a:buSzPct val="100000"/>
        <a:buFont typeface="Wingdings" pitchFamily="2" charset="2"/>
        <a:buChar char=""/>
        <a:defRPr sz="1800" kern="1200">
          <a:solidFill>
            <a:schemeClr val="tx1"/>
          </a:solidFill>
          <a:latin typeface="+mn-lt"/>
          <a:ea typeface="+mn-ea"/>
          <a:cs typeface="+mn-cs"/>
        </a:defRPr>
      </a:lvl5pPr>
      <a:lvl6pPr marL="2743200" indent="-457200" algn="l" defTabSz="914400" rtl="0" eaLnBrk="1" latinLnBrk="0" hangingPunct="1">
        <a:spcBef>
          <a:spcPts val="1500"/>
        </a:spcBef>
        <a:buClr>
          <a:schemeClr val="tx1">
            <a:lumMod val="60000"/>
            <a:lumOff val="40000"/>
          </a:schemeClr>
        </a:buClr>
        <a:buSzPct val="100000"/>
        <a:buFont typeface="Wingdings" pitchFamily="2" charset="2"/>
        <a:buChar char=""/>
        <a:tabLst/>
        <a:defRPr sz="1800" kern="1200">
          <a:solidFill>
            <a:schemeClr val="tx1"/>
          </a:solidFill>
          <a:latin typeface="+mn-lt"/>
          <a:ea typeface="+mn-ea"/>
          <a:cs typeface="+mn-cs"/>
        </a:defRPr>
      </a:lvl6pPr>
      <a:lvl7pPr marL="3200400" indent="-457200" algn="l" defTabSz="914400" rtl="0" eaLnBrk="1" latinLnBrk="0" hangingPunct="1">
        <a:spcBef>
          <a:spcPts val="1500"/>
        </a:spcBef>
        <a:buSzPct val="100000"/>
        <a:buFont typeface="Wingdings" pitchFamily="2" charset="2"/>
        <a:buChar char=""/>
        <a:tabLst/>
        <a:defRPr sz="1800" kern="1200" baseline="0">
          <a:solidFill>
            <a:schemeClr val="tx1"/>
          </a:solidFill>
          <a:latin typeface="+mn-lt"/>
          <a:ea typeface="+mn-ea"/>
          <a:cs typeface="+mn-cs"/>
        </a:defRPr>
      </a:lvl7pPr>
      <a:lvl8pPr marL="3657600" indent="-457200" algn="l" defTabSz="914400" rtl="0" eaLnBrk="1" latinLnBrk="0" hangingPunct="1">
        <a:spcBef>
          <a:spcPts val="1500"/>
        </a:spcBef>
        <a:buClr>
          <a:schemeClr val="tx1">
            <a:lumMod val="60000"/>
            <a:lumOff val="40000"/>
          </a:schemeClr>
        </a:buClr>
        <a:buSzPct val="100000"/>
        <a:buFont typeface="Wingdings" pitchFamily="2" charset="2"/>
        <a:buChar char=""/>
        <a:tabLst/>
        <a:defRPr sz="1800" kern="1200" baseline="0">
          <a:solidFill>
            <a:schemeClr val="tx1"/>
          </a:solidFill>
          <a:latin typeface="+mn-lt"/>
          <a:ea typeface="+mn-ea"/>
          <a:cs typeface="+mn-cs"/>
        </a:defRPr>
      </a:lvl8pPr>
      <a:lvl9pPr marL="4114800" indent="-457200" algn="l" defTabSz="914400" rtl="0" eaLnBrk="1" latinLnBrk="0" hangingPunct="1">
        <a:spcBef>
          <a:spcPts val="1500"/>
        </a:spcBef>
        <a:buSzPct val="100000"/>
        <a:buFont typeface="Wingdings" pitchFamily="2" charset="2"/>
        <a:buChar char=""/>
        <a:tabLst/>
        <a:defRPr sz="18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3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3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3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3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3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Pulmonary Thromboembolism</a:t>
            </a:r>
            <a:endParaRPr lang="en-US" dirty="0"/>
          </a:p>
        </p:txBody>
      </p:sp>
      <p:sp>
        <p:nvSpPr>
          <p:cNvPr id="3" name="Subtitle 2"/>
          <p:cNvSpPr>
            <a:spLocks noGrp="1"/>
          </p:cNvSpPr>
          <p:nvPr>
            <p:ph type="subTitle" idx="1"/>
          </p:nvPr>
        </p:nvSpPr>
        <p:spPr/>
        <p:txBody>
          <a:bodyPr>
            <a:normAutofit lnSpcReduction="10000"/>
          </a:bodyPr>
          <a:lstStyle/>
          <a:p>
            <a:r>
              <a:rPr lang="en-US" dirty="0" smtClean="0"/>
              <a:t>Jillian DiFazio, DVM</a:t>
            </a:r>
          </a:p>
          <a:p>
            <a:r>
              <a:rPr lang="en-US" dirty="0" smtClean="0"/>
              <a:t>Emergency and Critical Care Resident</a:t>
            </a:r>
          </a:p>
          <a:p>
            <a:r>
              <a:rPr lang="en-US" dirty="0" smtClean="0"/>
              <a:t>December 17, 2012</a:t>
            </a:r>
            <a:endParaRPr lang="en-US" dirty="0"/>
          </a:p>
        </p:txBody>
      </p:sp>
    </p:spTree>
    <p:extLst>
      <p:ext uri="{BB962C8B-B14F-4D97-AF65-F5344CB8AC3E}">
        <p14:creationId xmlns:p14="http://schemas.microsoft.com/office/powerpoint/2010/main" val="414011138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Physical Examination</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Harsh lung sounds, crackles</a:t>
            </a:r>
          </a:p>
          <a:p>
            <a:r>
              <a:rPr lang="en-US" dirty="0" smtClean="0"/>
              <a:t>Muffled ventral lung/cardiac sounds</a:t>
            </a:r>
          </a:p>
          <a:p>
            <a:r>
              <a:rPr lang="en-US" dirty="0" smtClean="0"/>
              <a:t>Tachycardia</a:t>
            </a:r>
          </a:p>
          <a:p>
            <a:r>
              <a:rPr lang="en-US" dirty="0" smtClean="0"/>
              <a:t>Split or loud S2</a:t>
            </a:r>
          </a:p>
          <a:p>
            <a:r>
              <a:rPr lang="en-US" dirty="0" smtClean="0"/>
              <a:t>Signs of forward failure: poor pulse quality, pale mucous membranes, prolonged capillary refill time</a:t>
            </a:r>
          </a:p>
          <a:p>
            <a:r>
              <a:rPr lang="en-US" dirty="0" smtClean="0"/>
              <a:t>Signs of backward failure: ascites, hepatomegaly, pleural effusion, jugular venous distension</a:t>
            </a:r>
            <a:endParaRPr lang="en-US" dirty="0"/>
          </a:p>
        </p:txBody>
      </p:sp>
    </p:spTree>
    <p:extLst>
      <p:ext uri="{BB962C8B-B14F-4D97-AF65-F5344CB8AC3E}">
        <p14:creationId xmlns:p14="http://schemas.microsoft.com/office/powerpoint/2010/main" val="4088116386"/>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Diagnostics</a:t>
            </a:r>
            <a:endParaRPr lang="en-US" dirty="0"/>
          </a:p>
        </p:txBody>
      </p:sp>
      <p:sp>
        <p:nvSpPr>
          <p:cNvPr id="3" name="Content Placeholder 2"/>
          <p:cNvSpPr>
            <a:spLocks noGrp="1"/>
          </p:cNvSpPr>
          <p:nvPr>
            <p:ph idx="1"/>
          </p:nvPr>
        </p:nvSpPr>
        <p:spPr/>
        <p:txBody>
          <a:bodyPr/>
          <a:lstStyle/>
          <a:p>
            <a:r>
              <a:rPr lang="en-US" dirty="0" smtClean="0"/>
              <a:t>Minimum database</a:t>
            </a:r>
          </a:p>
          <a:p>
            <a:r>
              <a:rPr lang="en-US" dirty="0" smtClean="0"/>
              <a:t>Assessment of coagulation</a:t>
            </a:r>
          </a:p>
          <a:p>
            <a:r>
              <a:rPr lang="en-US" dirty="0" smtClean="0"/>
              <a:t>Imaging</a:t>
            </a:r>
            <a:endParaRPr lang="en-US" dirty="0"/>
          </a:p>
        </p:txBody>
      </p:sp>
    </p:spTree>
    <p:extLst>
      <p:ext uri="{BB962C8B-B14F-4D97-AF65-F5344CB8AC3E}">
        <p14:creationId xmlns:p14="http://schemas.microsoft.com/office/powerpoint/2010/main" val="3402155554"/>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Minimum Database</a:t>
            </a:r>
            <a:endParaRPr lang="en-US" dirty="0"/>
          </a:p>
        </p:txBody>
      </p:sp>
      <p:sp>
        <p:nvSpPr>
          <p:cNvPr id="3" name="Content Placeholder 2"/>
          <p:cNvSpPr>
            <a:spLocks noGrp="1"/>
          </p:cNvSpPr>
          <p:nvPr>
            <p:ph idx="1"/>
          </p:nvPr>
        </p:nvSpPr>
        <p:spPr/>
        <p:txBody>
          <a:bodyPr>
            <a:normAutofit lnSpcReduction="10000"/>
          </a:bodyPr>
          <a:lstStyle/>
          <a:p>
            <a:r>
              <a:rPr lang="en-US" dirty="0" smtClean="0"/>
              <a:t>Complete blood cell count</a:t>
            </a:r>
          </a:p>
          <a:p>
            <a:r>
              <a:rPr lang="en-US" dirty="0" smtClean="0"/>
              <a:t>Chemistry </a:t>
            </a:r>
          </a:p>
          <a:p>
            <a:r>
              <a:rPr lang="en-US" dirty="0" smtClean="0"/>
              <a:t>Urinalysis</a:t>
            </a:r>
          </a:p>
          <a:p>
            <a:r>
              <a:rPr lang="en-US" dirty="0" smtClean="0"/>
              <a:t>Arterial blood gas</a:t>
            </a:r>
          </a:p>
          <a:p>
            <a:pPr lvl="1"/>
            <a:r>
              <a:rPr lang="en-US" dirty="0" smtClean="0"/>
              <a:t>Hypoxemia</a:t>
            </a:r>
          </a:p>
          <a:p>
            <a:pPr lvl="1"/>
            <a:r>
              <a:rPr lang="en-US" dirty="0" err="1" smtClean="0"/>
              <a:t>Hypocapnia</a:t>
            </a:r>
            <a:endParaRPr lang="en-US" dirty="0"/>
          </a:p>
          <a:p>
            <a:pPr lvl="1"/>
            <a:r>
              <a:rPr lang="en-US" dirty="0" smtClean="0"/>
              <a:t>Increased alveolar-arterial oxygen tension gradient</a:t>
            </a:r>
          </a:p>
        </p:txBody>
      </p:sp>
    </p:spTree>
    <p:extLst>
      <p:ext uri="{BB962C8B-B14F-4D97-AF65-F5344CB8AC3E}">
        <p14:creationId xmlns:p14="http://schemas.microsoft.com/office/powerpoint/2010/main" val="263774467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Coagulation Assessment</a:t>
            </a:r>
            <a:endParaRPr lang="en-US" dirty="0"/>
          </a:p>
        </p:txBody>
      </p:sp>
      <p:sp>
        <p:nvSpPr>
          <p:cNvPr id="3" name="Content Placeholder 2"/>
          <p:cNvSpPr>
            <a:spLocks noGrp="1"/>
          </p:cNvSpPr>
          <p:nvPr>
            <p:ph idx="1"/>
          </p:nvPr>
        </p:nvSpPr>
        <p:spPr>
          <a:xfrm>
            <a:off x="1097280" y="2084294"/>
            <a:ext cx="6949440" cy="4238116"/>
          </a:xfrm>
        </p:spPr>
        <p:txBody>
          <a:bodyPr>
            <a:normAutofit lnSpcReduction="10000"/>
          </a:bodyPr>
          <a:lstStyle/>
          <a:p>
            <a:r>
              <a:rPr lang="en-US" dirty="0" smtClean="0"/>
              <a:t>Utility of standard panel questioned</a:t>
            </a:r>
          </a:p>
          <a:p>
            <a:pPr lvl="1"/>
            <a:r>
              <a:rPr lang="en-US" dirty="0" smtClean="0"/>
              <a:t>PT and </a:t>
            </a:r>
            <a:r>
              <a:rPr lang="en-US" dirty="0" err="1" smtClean="0"/>
              <a:t>aPTT</a:t>
            </a:r>
            <a:r>
              <a:rPr lang="en-US" dirty="0" smtClean="0"/>
              <a:t> usually normal</a:t>
            </a:r>
          </a:p>
          <a:p>
            <a:pPr lvl="2"/>
            <a:r>
              <a:rPr lang="en-US" dirty="0" smtClean="0"/>
              <a:t>Prolongations noted in PT and PTT in 2/6  and 6/6 cases, respectively in cats</a:t>
            </a:r>
          </a:p>
          <a:p>
            <a:pPr lvl="1"/>
            <a:r>
              <a:rPr lang="en-US" dirty="0" err="1" smtClean="0"/>
              <a:t>Antithrombin</a:t>
            </a:r>
            <a:r>
              <a:rPr lang="en-US" dirty="0"/>
              <a:t> </a:t>
            </a:r>
            <a:r>
              <a:rPr lang="en-US" dirty="0" smtClean="0"/>
              <a:t>levels decreased with </a:t>
            </a:r>
            <a:r>
              <a:rPr lang="en-US" dirty="0" err="1" smtClean="0"/>
              <a:t>hypercoagulable</a:t>
            </a:r>
            <a:r>
              <a:rPr lang="en-US" dirty="0" smtClean="0"/>
              <a:t> states</a:t>
            </a:r>
          </a:p>
          <a:p>
            <a:pPr lvl="2"/>
            <a:r>
              <a:rPr lang="en-US" dirty="0" smtClean="0"/>
              <a:t>Decreased levels associated with risk of thrombosis</a:t>
            </a:r>
          </a:p>
          <a:p>
            <a:pPr lvl="3"/>
            <a:r>
              <a:rPr lang="en-US" dirty="0" smtClean="0"/>
              <a:t>&lt;50-75% associated with moderate risk, &lt;30-50% associated with immediate/marked risk</a:t>
            </a:r>
          </a:p>
          <a:p>
            <a:pPr lvl="1"/>
            <a:r>
              <a:rPr lang="en-US" dirty="0" smtClean="0"/>
              <a:t>FDPs</a:t>
            </a:r>
          </a:p>
          <a:p>
            <a:pPr lvl="2"/>
            <a:r>
              <a:rPr lang="en-US" dirty="0" smtClean="0"/>
              <a:t>Non-specific</a:t>
            </a:r>
            <a:endParaRPr lang="en-US" dirty="0"/>
          </a:p>
        </p:txBody>
      </p:sp>
    </p:spTree>
    <p:extLst>
      <p:ext uri="{BB962C8B-B14F-4D97-AF65-F5344CB8AC3E}">
        <p14:creationId xmlns:p14="http://schemas.microsoft.com/office/powerpoint/2010/main" val="154769035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Coagulation Assessment</a:t>
            </a:r>
            <a:endParaRPr lang="en-US" dirty="0"/>
          </a:p>
        </p:txBody>
      </p:sp>
      <p:sp>
        <p:nvSpPr>
          <p:cNvPr id="3" name="Content Placeholder 2"/>
          <p:cNvSpPr>
            <a:spLocks noGrp="1"/>
          </p:cNvSpPr>
          <p:nvPr>
            <p:ph idx="1"/>
          </p:nvPr>
        </p:nvSpPr>
        <p:spPr>
          <a:xfrm>
            <a:off x="1097280" y="2084294"/>
            <a:ext cx="6949440" cy="4461424"/>
          </a:xfrm>
        </p:spPr>
        <p:txBody>
          <a:bodyPr>
            <a:normAutofit fontScale="85000" lnSpcReduction="10000"/>
          </a:bodyPr>
          <a:lstStyle/>
          <a:p>
            <a:r>
              <a:rPr lang="en-US" dirty="0" smtClean="0"/>
              <a:t>D</a:t>
            </a:r>
            <a:r>
              <a:rPr lang="en-US" dirty="0"/>
              <a:t>-dimers</a:t>
            </a:r>
          </a:p>
          <a:p>
            <a:pPr lvl="1"/>
            <a:r>
              <a:rPr lang="en-US" dirty="0"/>
              <a:t>Rapid, accurate bedside ELISA assays in human medicine</a:t>
            </a:r>
          </a:p>
          <a:p>
            <a:pPr lvl="2"/>
            <a:r>
              <a:rPr lang="en-US" dirty="0"/>
              <a:t>In patients with a low clinical probability assessment, further diagnostics based on result of ELISA assay</a:t>
            </a:r>
          </a:p>
          <a:p>
            <a:pPr lvl="1"/>
            <a:r>
              <a:rPr lang="en-US" dirty="0" err="1"/>
              <a:t>Semiquantitative</a:t>
            </a:r>
            <a:r>
              <a:rPr lang="en-US" dirty="0"/>
              <a:t> latex agglutination assay sensitivity of 100% and specificity of 97</a:t>
            </a:r>
            <a:r>
              <a:rPr lang="en-US" dirty="0" smtClean="0"/>
              <a:t>% in dogs</a:t>
            </a:r>
            <a:endParaRPr lang="en-US" dirty="0"/>
          </a:p>
          <a:p>
            <a:pPr lvl="1"/>
            <a:r>
              <a:rPr lang="en-US" dirty="0"/>
              <a:t>Diagnosis of thromboembolic disease in critically ill dogs</a:t>
            </a:r>
          </a:p>
          <a:p>
            <a:pPr lvl="2"/>
            <a:r>
              <a:rPr lang="en-US" dirty="0"/>
              <a:t>Sensitivity 36% and specificity 98.5% using cutoff value &gt;2000ng/mL</a:t>
            </a:r>
          </a:p>
          <a:p>
            <a:pPr lvl="2"/>
            <a:r>
              <a:rPr lang="en-US" dirty="0"/>
              <a:t>Sensitivity 80% and specificity 94% using cutoff value &gt;1000ng/mL</a:t>
            </a:r>
          </a:p>
          <a:p>
            <a:pPr lvl="2"/>
            <a:r>
              <a:rPr lang="en-US" dirty="0"/>
              <a:t>Sensitivity 100% and specificity 70% using cutoff value &gt;500ng/</a:t>
            </a:r>
            <a:r>
              <a:rPr lang="en-US" dirty="0" smtClean="0"/>
              <a:t>mL</a:t>
            </a:r>
          </a:p>
          <a:p>
            <a:pPr lvl="1"/>
            <a:r>
              <a:rPr lang="en-US" dirty="0"/>
              <a:t>O</a:t>
            </a:r>
            <a:r>
              <a:rPr lang="en-US" dirty="0" smtClean="0"/>
              <a:t>verlap between thromboembolic disease, DIC and hemorrhage using point of care ELISA in dogs</a:t>
            </a:r>
            <a:endParaRPr lang="en-US" dirty="0"/>
          </a:p>
          <a:p>
            <a:pPr lvl="2"/>
            <a:endParaRPr lang="en-US" dirty="0"/>
          </a:p>
          <a:p>
            <a:pPr lvl="1"/>
            <a:endParaRPr lang="en-US" dirty="0"/>
          </a:p>
          <a:p>
            <a:pPr lvl="1"/>
            <a:endParaRPr lang="en-US" dirty="0"/>
          </a:p>
        </p:txBody>
      </p:sp>
    </p:spTree>
    <p:extLst>
      <p:ext uri="{BB962C8B-B14F-4D97-AF65-F5344CB8AC3E}">
        <p14:creationId xmlns:p14="http://schemas.microsoft.com/office/powerpoint/2010/main" val="3342610026"/>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Diagnostics</a:t>
            </a:r>
            <a:endParaRPr lang="en-US" dirty="0"/>
          </a:p>
        </p:txBody>
      </p:sp>
      <p:sp>
        <p:nvSpPr>
          <p:cNvPr id="3" name="Content Placeholder 2"/>
          <p:cNvSpPr>
            <a:spLocks noGrp="1"/>
          </p:cNvSpPr>
          <p:nvPr>
            <p:ph idx="1"/>
          </p:nvPr>
        </p:nvSpPr>
        <p:spPr/>
        <p:txBody>
          <a:bodyPr/>
          <a:lstStyle/>
          <a:p>
            <a:pPr marL="0" indent="0">
              <a:buNone/>
            </a:pPr>
            <a:r>
              <a:rPr lang="en-US" dirty="0" err="1" smtClean="0"/>
              <a:t>Thromboelastography</a:t>
            </a:r>
            <a:r>
              <a:rPr lang="en-US" dirty="0" smtClean="0"/>
              <a:t>/</a:t>
            </a:r>
            <a:r>
              <a:rPr lang="en-US" dirty="0" err="1" smtClean="0"/>
              <a:t>thromboelastometry</a:t>
            </a:r>
            <a:endParaRPr lang="en-US" dirty="0" smtClean="0"/>
          </a:p>
          <a:p>
            <a:pPr lvl="1"/>
            <a:r>
              <a:rPr lang="en-US" dirty="0" smtClean="0"/>
              <a:t>Have not been used in PTE studies in veterinary medicine</a:t>
            </a:r>
          </a:p>
          <a:p>
            <a:pPr lvl="2"/>
            <a:r>
              <a:rPr lang="en-US" dirty="0" smtClean="0"/>
              <a:t>Ability to illustrate hypercoagulability and predisposition to PTE likely better than </a:t>
            </a:r>
            <a:r>
              <a:rPr lang="en-US" dirty="0" err="1" smtClean="0"/>
              <a:t>antithrombin</a:t>
            </a:r>
            <a:r>
              <a:rPr lang="en-US" dirty="0" smtClean="0"/>
              <a:t> and d-dimer assays</a:t>
            </a:r>
          </a:p>
          <a:p>
            <a:pPr marL="0" indent="0">
              <a:buNone/>
            </a:pPr>
            <a:endParaRPr lang="en-US" dirty="0" smtClean="0"/>
          </a:p>
          <a:p>
            <a:pPr marL="0" indent="0">
              <a:buNone/>
            </a:pPr>
            <a:endParaRPr lang="en-US" dirty="0"/>
          </a:p>
        </p:txBody>
      </p:sp>
      <p:pic>
        <p:nvPicPr>
          <p:cNvPr id="4" name="Picture 3"/>
          <p:cNvPicPr>
            <a:picLocks noChangeAspect="1"/>
          </p:cNvPicPr>
          <p:nvPr/>
        </p:nvPicPr>
        <p:blipFill>
          <a:blip r:embed="rId3"/>
          <a:stretch>
            <a:fillRect/>
          </a:stretch>
        </p:blipFill>
        <p:spPr>
          <a:xfrm>
            <a:off x="2958454" y="3973839"/>
            <a:ext cx="3316845" cy="2265493"/>
          </a:xfrm>
          <a:prstGeom prst="rect">
            <a:avLst/>
          </a:prstGeom>
        </p:spPr>
      </p:pic>
      <p:sp>
        <p:nvSpPr>
          <p:cNvPr id="5" name="TextBox 4"/>
          <p:cNvSpPr txBox="1"/>
          <p:nvPr/>
        </p:nvSpPr>
        <p:spPr>
          <a:xfrm>
            <a:off x="2595626" y="6198125"/>
            <a:ext cx="3915530" cy="246221"/>
          </a:xfrm>
          <a:prstGeom prst="rect">
            <a:avLst/>
          </a:prstGeom>
          <a:noFill/>
        </p:spPr>
        <p:txBody>
          <a:bodyPr wrap="none" rtlCol="0">
            <a:spAutoFit/>
          </a:bodyPr>
          <a:lstStyle/>
          <a:p>
            <a:r>
              <a:rPr lang="da-DK" sz="1000" dirty="0" smtClean="0"/>
              <a:t>http://</a:t>
            </a:r>
            <a:r>
              <a:rPr lang="da-DK" sz="1000" dirty="0" err="1" smtClean="0"/>
              <a:t>ars.els-cdn.com</a:t>
            </a:r>
            <a:r>
              <a:rPr lang="da-DK" sz="1000" dirty="0" smtClean="0"/>
              <a:t>/</a:t>
            </a:r>
            <a:r>
              <a:rPr lang="da-DK" sz="1000" dirty="0" err="1" smtClean="0"/>
              <a:t>content</a:t>
            </a:r>
            <a:r>
              <a:rPr lang="da-DK" sz="1000" dirty="0" smtClean="0"/>
              <a:t>/image/1-s2.0-S1569904812001735-gr2.jpg</a:t>
            </a:r>
            <a:endParaRPr lang="en-US" sz="1000" dirty="0"/>
          </a:p>
        </p:txBody>
      </p:sp>
    </p:spTree>
    <p:extLst>
      <p:ext uri="{BB962C8B-B14F-4D97-AF65-F5344CB8AC3E}">
        <p14:creationId xmlns:p14="http://schemas.microsoft.com/office/powerpoint/2010/main" val="3202320686"/>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Imaging</a:t>
            </a:r>
            <a:endParaRPr lang="en-US" dirty="0"/>
          </a:p>
        </p:txBody>
      </p:sp>
      <p:sp>
        <p:nvSpPr>
          <p:cNvPr id="3" name="Content Placeholder 2"/>
          <p:cNvSpPr>
            <a:spLocks noGrp="1"/>
          </p:cNvSpPr>
          <p:nvPr>
            <p:ph idx="1"/>
          </p:nvPr>
        </p:nvSpPr>
        <p:spPr/>
        <p:txBody>
          <a:bodyPr/>
          <a:lstStyle/>
          <a:p>
            <a:r>
              <a:rPr lang="en-US" dirty="0" smtClean="0"/>
              <a:t>Thoracic radiography</a:t>
            </a:r>
          </a:p>
          <a:p>
            <a:r>
              <a:rPr lang="en-US" dirty="0" smtClean="0"/>
              <a:t>Pulmonary angiography</a:t>
            </a:r>
          </a:p>
          <a:p>
            <a:r>
              <a:rPr lang="en-US" dirty="0" smtClean="0"/>
              <a:t>Nuclear medicine</a:t>
            </a:r>
          </a:p>
          <a:p>
            <a:r>
              <a:rPr lang="en-US" dirty="0" smtClean="0"/>
              <a:t>Echocardiography</a:t>
            </a:r>
          </a:p>
          <a:p>
            <a:r>
              <a:rPr lang="en-US" dirty="0" smtClean="0"/>
              <a:t>CT angiography</a:t>
            </a:r>
          </a:p>
          <a:p>
            <a:r>
              <a:rPr lang="en-US" dirty="0" smtClean="0"/>
              <a:t>MRI</a:t>
            </a:r>
            <a:endParaRPr lang="en-US" dirty="0"/>
          </a:p>
        </p:txBody>
      </p:sp>
    </p:spTree>
    <p:extLst>
      <p:ext uri="{BB962C8B-B14F-4D97-AF65-F5344CB8AC3E}">
        <p14:creationId xmlns:p14="http://schemas.microsoft.com/office/powerpoint/2010/main" val="1484321729"/>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Thoracic Radiography</a:t>
            </a:r>
            <a:endParaRPr lang="en-US" dirty="0"/>
          </a:p>
        </p:txBody>
      </p:sp>
      <p:sp>
        <p:nvSpPr>
          <p:cNvPr id="3" name="Content Placeholder 2"/>
          <p:cNvSpPr>
            <a:spLocks noGrp="1"/>
          </p:cNvSpPr>
          <p:nvPr>
            <p:ph idx="1"/>
          </p:nvPr>
        </p:nvSpPr>
        <p:spPr/>
        <p:txBody>
          <a:bodyPr/>
          <a:lstStyle/>
          <a:p>
            <a:r>
              <a:rPr lang="en-US" dirty="0" smtClean="0"/>
              <a:t>Confirm the suspicion of PTE</a:t>
            </a:r>
          </a:p>
          <a:p>
            <a:r>
              <a:rPr lang="en-US" dirty="0" smtClean="0"/>
              <a:t>Report the effects of thrombosis</a:t>
            </a:r>
          </a:p>
          <a:p>
            <a:r>
              <a:rPr lang="en-US" dirty="0" smtClean="0"/>
              <a:t>Demonstrate the lesion extent and location</a:t>
            </a:r>
          </a:p>
          <a:p>
            <a:r>
              <a:rPr lang="en-US" dirty="0" smtClean="0"/>
              <a:t>Identify complications of PTE</a:t>
            </a:r>
          </a:p>
          <a:p>
            <a:r>
              <a:rPr lang="en-US" dirty="0" smtClean="0"/>
              <a:t>Rule out other differentials for respiratory distress</a:t>
            </a:r>
            <a:endParaRPr lang="en-US" dirty="0"/>
          </a:p>
        </p:txBody>
      </p:sp>
    </p:spTree>
    <p:extLst>
      <p:ext uri="{BB962C8B-B14F-4D97-AF65-F5344CB8AC3E}">
        <p14:creationId xmlns:p14="http://schemas.microsoft.com/office/powerpoint/2010/main" val="265665650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Thoracic Radiography</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Pulmonary infiltrates</a:t>
            </a:r>
          </a:p>
          <a:p>
            <a:r>
              <a:rPr lang="en-US" dirty="0" smtClean="0"/>
              <a:t>Regional </a:t>
            </a:r>
            <a:r>
              <a:rPr lang="en-US" dirty="0" err="1" smtClean="0"/>
              <a:t>oligemia</a:t>
            </a:r>
            <a:r>
              <a:rPr lang="en-US" dirty="0" smtClean="0"/>
              <a:t> or </a:t>
            </a:r>
            <a:r>
              <a:rPr lang="en-US" dirty="0" err="1" smtClean="0"/>
              <a:t>hypovascular</a:t>
            </a:r>
            <a:r>
              <a:rPr lang="en-US" dirty="0" smtClean="0"/>
              <a:t> areas (</a:t>
            </a:r>
            <a:r>
              <a:rPr lang="en-US" dirty="0" err="1" smtClean="0"/>
              <a:t>Westermark</a:t>
            </a:r>
            <a:r>
              <a:rPr lang="en-US" dirty="0" smtClean="0"/>
              <a:t> sign)</a:t>
            </a:r>
          </a:p>
          <a:p>
            <a:r>
              <a:rPr lang="en-US" dirty="0" smtClean="0"/>
              <a:t>Pulmonary infarction- pleural based, wedge-shaped density</a:t>
            </a:r>
          </a:p>
          <a:p>
            <a:r>
              <a:rPr lang="en-US" dirty="0" smtClean="0"/>
              <a:t>Pleural effusion</a:t>
            </a:r>
          </a:p>
          <a:p>
            <a:r>
              <a:rPr lang="en-US" dirty="0" smtClean="0"/>
              <a:t>Pulmonary arterial dilation</a:t>
            </a:r>
          </a:p>
          <a:p>
            <a:r>
              <a:rPr lang="en-US" dirty="0" smtClean="0"/>
              <a:t>Lobar vein or artery attenuation</a:t>
            </a:r>
          </a:p>
          <a:p>
            <a:r>
              <a:rPr lang="en-US" dirty="0" smtClean="0"/>
              <a:t>Right-sided cardiomegaly</a:t>
            </a:r>
            <a:endParaRPr lang="en-US" dirty="0"/>
          </a:p>
        </p:txBody>
      </p:sp>
      <p:pic>
        <p:nvPicPr>
          <p:cNvPr id="4" name="Picture 3"/>
          <p:cNvPicPr>
            <a:picLocks noChangeAspect="1"/>
          </p:cNvPicPr>
          <p:nvPr/>
        </p:nvPicPr>
        <p:blipFill>
          <a:blip r:embed="rId3"/>
          <a:stretch>
            <a:fillRect/>
          </a:stretch>
        </p:blipFill>
        <p:spPr>
          <a:xfrm>
            <a:off x="2658620" y="2084294"/>
            <a:ext cx="3917886" cy="4232001"/>
          </a:xfrm>
          <a:prstGeom prst="rect">
            <a:avLst/>
          </a:prstGeom>
        </p:spPr>
      </p:pic>
    </p:spTree>
    <p:extLst>
      <p:ext uri="{BB962C8B-B14F-4D97-AF65-F5344CB8AC3E}">
        <p14:creationId xmlns:p14="http://schemas.microsoft.com/office/powerpoint/2010/main" val="167709061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Thoracic Radiography</a:t>
            </a:r>
            <a:endParaRPr lang="en-US" dirty="0"/>
          </a:p>
        </p:txBody>
      </p:sp>
      <p:sp>
        <p:nvSpPr>
          <p:cNvPr id="3" name="Content Placeholder 2"/>
          <p:cNvSpPr>
            <a:spLocks noGrp="1"/>
          </p:cNvSpPr>
          <p:nvPr>
            <p:ph idx="1"/>
          </p:nvPr>
        </p:nvSpPr>
        <p:spPr/>
        <p:txBody>
          <a:bodyPr>
            <a:normAutofit/>
          </a:bodyPr>
          <a:lstStyle/>
          <a:p>
            <a:r>
              <a:rPr lang="en-US" dirty="0" smtClean="0"/>
              <a:t>Most animals will have abnormal findings</a:t>
            </a:r>
          </a:p>
          <a:p>
            <a:pPr lvl="1"/>
            <a:r>
              <a:rPr lang="en-US" dirty="0" smtClean="0"/>
              <a:t>Only 9-27% of dogs with PTE have normal radiographs</a:t>
            </a:r>
          </a:p>
          <a:p>
            <a:pPr lvl="1"/>
            <a:r>
              <a:rPr lang="en-US" dirty="0" smtClean="0"/>
              <a:t>13/14 cats with PTE had abnormalities noted in one study; 5/5 cats in another</a:t>
            </a:r>
          </a:p>
          <a:p>
            <a:r>
              <a:rPr lang="en-US" dirty="0" smtClean="0"/>
              <a:t>Suspect PTE in respiratory distress patient with normal radiographs</a:t>
            </a:r>
          </a:p>
          <a:p>
            <a:r>
              <a:rPr lang="en-US" dirty="0" smtClean="0"/>
              <a:t>Suspect PTE in respiratory distress patient with abnormal radiographs inadequately explained by other disease</a:t>
            </a:r>
          </a:p>
          <a:p>
            <a:pPr lvl="2"/>
            <a:endParaRPr lang="en-US" dirty="0"/>
          </a:p>
        </p:txBody>
      </p:sp>
    </p:spTree>
    <p:extLst>
      <p:ext uri="{BB962C8B-B14F-4D97-AF65-F5344CB8AC3E}">
        <p14:creationId xmlns:p14="http://schemas.microsoft.com/office/powerpoint/2010/main" val="338145575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a:xfrm>
            <a:off x="1097280" y="2084294"/>
            <a:ext cx="6949440" cy="4056678"/>
          </a:xfrm>
        </p:spPr>
        <p:txBody>
          <a:bodyPr>
            <a:normAutofit fontScale="92500" lnSpcReduction="20000"/>
          </a:bodyPr>
          <a:lstStyle/>
          <a:p>
            <a:r>
              <a:rPr lang="en-US" dirty="0" smtClean="0"/>
              <a:t>Definitions</a:t>
            </a:r>
          </a:p>
          <a:p>
            <a:r>
              <a:rPr lang="en-US" dirty="0" smtClean="0"/>
              <a:t>Incidence</a:t>
            </a:r>
          </a:p>
          <a:p>
            <a:r>
              <a:rPr lang="en-US" dirty="0" smtClean="0"/>
              <a:t>Predisposing conditions</a:t>
            </a:r>
          </a:p>
          <a:p>
            <a:r>
              <a:rPr lang="en-US" dirty="0" smtClean="0"/>
              <a:t>Pathogenic </a:t>
            </a:r>
            <a:r>
              <a:rPr lang="en-US" dirty="0" err="1" smtClean="0"/>
              <a:t>sequelae</a:t>
            </a:r>
            <a:endParaRPr lang="en-US" dirty="0" smtClean="0"/>
          </a:p>
          <a:p>
            <a:r>
              <a:rPr lang="en-US" dirty="0" smtClean="0"/>
              <a:t>Clinical signs and physical exam</a:t>
            </a:r>
          </a:p>
          <a:p>
            <a:r>
              <a:rPr lang="en-US" dirty="0" smtClean="0"/>
              <a:t>Diagnostics</a:t>
            </a:r>
          </a:p>
          <a:p>
            <a:r>
              <a:rPr lang="en-US" dirty="0" smtClean="0"/>
              <a:t>Therapy</a:t>
            </a:r>
          </a:p>
          <a:p>
            <a:r>
              <a:rPr lang="en-US" dirty="0" smtClean="0"/>
              <a:t>Prognosis</a:t>
            </a:r>
          </a:p>
          <a:p>
            <a:endParaRPr lang="en-US" dirty="0"/>
          </a:p>
        </p:txBody>
      </p:sp>
      <p:pic>
        <p:nvPicPr>
          <p:cNvPr id="4" name="Picture 3"/>
          <p:cNvPicPr>
            <a:picLocks noChangeAspect="1"/>
          </p:cNvPicPr>
          <p:nvPr/>
        </p:nvPicPr>
        <p:blipFill rotWithShape="1">
          <a:blip r:embed="rId2"/>
          <a:srcRect l="52712" b="12789"/>
          <a:stretch/>
        </p:blipFill>
        <p:spPr>
          <a:xfrm>
            <a:off x="5224112" y="2084294"/>
            <a:ext cx="3119788" cy="3947571"/>
          </a:xfrm>
          <a:prstGeom prst="rect">
            <a:avLst/>
          </a:prstGeom>
        </p:spPr>
      </p:pic>
      <p:sp>
        <p:nvSpPr>
          <p:cNvPr id="5" name="TextBox 4"/>
          <p:cNvSpPr txBox="1"/>
          <p:nvPr/>
        </p:nvSpPr>
        <p:spPr>
          <a:xfrm rot="16200000">
            <a:off x="6512023" y="3936306"/>
            <a:ext cx="3944898" cy="246221"/>
          </a:xfrm>
          <a:prstGeom prst="rect">
            <a:avLst/>
          </a:prstGeom>
          <a:noFill/>
        </p:spPr>
        <p:txBody>
          <a:bodyPr wrap="none" rtlCol="0">
            <a:spAutoFit/>
          </a:bodyPr>
          <a:lstStyle/>
          <a:p>
            <a:r>
              <a:rPr lang="da-DK" sz="1000" dirty="0" smtClean="0"/>
              <a:t>http://</a:t>
            </a:r>
            <a:r>
              <a:rPr lang="da-DK" sz="1000" dirty="0" err="1" smtClean="0"/>
              <a:t>ars.els-cdn.com</a:t>
            </a:r>
            <a:r>
              <a:rPr lang="da-DK" sz="1000" dirty="0" smtClean="0"/>
              <a:t>/</a:t>
            </a:r>
            <a:r>
              <a:rPr lang="da-DK" sz="1000" dirty="0" err="1" smtClean="0"/>
              <a:t>content</a:t>
            </a:r>
            <a:r>
              <a:rPr lang="da-DK" sz="1000" dirty="0" smtClean="0"/>
              <a:t>/image/1-s2.0-S089579670400016X-gr1.jpg</a:t>
            </a:r>
            <a:endParaRPr lang="en-US" sz="1000" dirty="0"/>
          </a:p>
        </p:txBody>
      </p:sp>
    </p:spTree>
    <p:extLst>
      <p:ext uri="{BB962C8B-B14F-4D97-AF65-F5344CB8AC3E}">
        <p14:creationId xmlns:p14="http://schemas.microsoft.com/office/powerpoint/2010/main" val="1875182760"/>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Pulmonary Angiography</a:t>
            </a:r>
            <a:endParaRPr lang="en-US" dirty="0"/>
          </a:p>
        </p:txBody>
      </p:sp>
      <p:sp>
        <p:nvSpPr>
          <p:cNvPr id="3" name="Content Placeholder 2"/>
          <p:cNvSpPr>
            <a:spLocks noGrp="1"/>
          </p:cNvSpPr>
          <p:nvPr>
            <p:ph idx="1"/>
          </p:nvPr>
        </p:nvSpPr>
        <p:spPr/>
        <p:txBody>
          <a:bodyPr/>
          <a:lstStyle/>
          <a:p>
            <a:r>
              <a:rPr lang="en-US" dirty="0" smtClean="0"/>
              <a:t>Intraluminal filling defects</a:t>
            </a:r>
          </a:p>
          <a:p>
            <a:r>
              <a:rPr lang="en-US" dirty="0" smtClean="0"/>
              <a:t>Abrupt pulmonary arterial termination</a:t>
            </a:r>
          </a:p>
          <a:p>
            <a:r>
              <a:rPr lang="en-US" dirty="0" smtClean="0"/>
              <a:t>Complete absence of arterial branches (pruning)</a:t>
            </a:r>
          </a:p>
          <a:p>
            <a:r>
              <a:rPr lang="en-US" dirty="0" smtClean="0"/>
              <a:t>Regional loss of vascularity, asymmetric blood flow, tortuous pulmonary arteries, premature tapering</a:t>
            </a:r>
            <a:endParaRPr lang="en-US" dirty="0"/>
          </a:p>
        </p:txBody>
      </p:sp>
      <p:pic>
        <p:nvPicPr>
          <p:cNvPr id="4" name="Picture 3"/>
          <p:cNvPicPr>
            <a:picLocks noChangeAspect="1"/>
          </p:cNvPicPr>
          <p:nvPr/>
        </p:nvPicPr>
        <p:blipFill>
          <a:blip r:embed="rId3"/>
          <a:stretch>
            <a:fillRect/>
          </a:stretch>
        </p:blipFill>
        <p:spPr>
          <a:xfrm>
            <a:off x="2725864" y="2084294"/>
            <a:ext cx="3697899" cy="4467062"/>
          </a:xfrm>
          <a:prstGeom prst="rect">
            <a:avLst/>
          </a:prstGeom>
        </p:spPr>
      </p:pic>
    </p:spTree>
    <p:extLst>
      <p:ext uri="{BB962C8B-B14F-4D97-AF65-F5344CB8AC3E}">
        <p14:creationId xmlns:p14="http://schemas.microsoft.com/office/powerpoint/2010/main" val="191693737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Nuclear Medicine</a:t>
            </a:r>
            <a:endParaRPr lang="en-US" dirty="0"/>
          </a:p>
        </p:txBody>
      </p:sp>
      <p:sp>
        <p:nvSpPr>
          <p:cNvPr id="3" name="Content Placeholder 2"/>
          <p:cNvSpPr>
            <a:spLocks noGrp="1"/>
          </p:cNvSpPr>
          <p:nvPr>
            <p:ph idx="1"/>
          </p:nvPr>
        </p:nvSpPr>
        <p:spPr/>
        <p:txBody>
          <a:bodyPr/>
          <a:lstStyle/>
          <a:p>
            <a:r>
              <a:rPr lang="en-US" dirty="0" smtClean="0"/>
              <a:t>Perfusion scan</a:t>
            </a:r>
          </a:p>
          <a:p>
            <a:pPr lvl="1"/>
            <a:r>
              <a:rPr lang="en-US" dirty="0" err="1" smtClean="0"/>
              <a:t>Photopenic</a:t>
            </a:r>
            <a:r>
              <a:rPr lang="en-US" dirty="0" smtClean="0"/>
              <a:t> wedges-shaped, pleural based defect with a lobar/segmental distribution</a:t>
            </a:r>
          </a:p>
          <a:p>
            <a:r>
              <a:rPr lang="en-US" dirty="0" smtClean="0"/>
              <a:t>Ventilation scan</a:t>
            </a:r>
          </a:p>
          <a:p>
            <a:r>
              <a:rPr lang="en-US" dirty="0" smtClean="0"/>
              <a:t>Thoracic radiography</a:t>
            </a:r>
            <a:endParaRPr lang="en-US" dirty="0"/>
          </a:p>
        </p:txBody>
      </p:sp>
      <p:pic>
        <p:nvPicPr>
          <p:cNvPr id="4" name="Picture 3"/>
          <p:cNvPicPr>
            <a:picLocks noChangeAspect="1"/>
          </p:cNvPicPr>
          <p:nvPr/>
        </p:nvPicPr>
        <p:blipFill>
          <a:blip r:embed="rId3"/>
          <a:stretch>
            <a:fillRect/>
          </a:stretch>
        </p:blipFill>
        <p:spPr>
          <a:xfrm>
            <a:off x="1901570" y="2216754"/>
            <a:ext cx="5504780" cy="3887262"/>
          </a:xfrm>
          <a:prstGeom prst="rect">
            <a:avLst/>
          </a:prstGeom>
        </p:spPr>
      </p:pic>
    </p:spTree>
    <p:extLst>
      <p:ext uri="{BB962C8B-B14F-4D97-AF65-F5344CB8AC3E}">
        <p14:creationId xmlns:p14="http://schemas.microsoft.com/office/powerpoint/2010/main" val="52275283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Echocardiography</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Right ventricular dilation and </a:t>
            </a:r>
            <a:r>
              <a:rPr lang="en-US" dirty="0" err="1" smtClean="0"/>
              <a:t>hypokinesis</a:t>
            </a:r>
            <a:endParaRPr lang="en-US" dirty="0" smtClean="0"/>
          </a:p>
          <a:p>
            <a:r>
              <a:rPr lang="en-US" dirty="0" smtClean="0"/>
              <a:t>Ventricular </a:t>
            </a:r>
            <a:r>
              <a:rPr lang="en-US" dirty="0" err="1" smtClean="0"/>
              <a:t>septal</a:t>
            </a:r>
            <a:r>
              <a:rPr lang="en-US" dirty="0" smtClean="0"/>
              <a:t> flattening</a:t>
            </a:r>
          </a:p>
          <a:p>
            <a:r>
              <a:rPr lang="en-US" dirty="0" smtClean="0"/>
              <a:t>Left ventricular diastolic dysfunction</a:t>
            </a:r>
          </a:p>
          <a:p>
            <a:r>
              <a:rPr lang="en-US" dirty="0" smtClean="0"/>
              <a:t>Pulmonary hypertension</a:t>
            </a:r>
          </a:p>
          <a:p>
            <a:r>
              <a:rPr lang="en-US" dirty="0" smtClean="0"/>
              <a:t>Right ventricular hypertrophy</a:t>
            </a:r>
          </a:p>
          <a:p>
            <a:r>
              <a:rPr lang="en-US" dirty="0" smtClean="0"/>
              <a:t>Patency of the foramen </a:t>
            </a:r>
            <a:r>
              <a:rPr lang="en-US" dirty="0" err="1" smtClean="0"/>
              <a:t>ovale</a:t>
            </a:r>
            <a:endParaRPr lang="en-US" dirty="0" smtClean="0"/>
          </a:p>
          <a:p>
            <a:r>
              <a:rPr lang="en-US" dirty="0" smtClean="0"/>
              <a:t>Visualization of thrombus</a:t>
            </a:r>
          </a:p>
          <a:p>
            <a:r>
              <a:rPr lang="en-US" dirty="0" smtClean="0"/>
              <a:t>McConnell sign</a:t>
            </a:r>
          </a:p>
        </p:txBody>
      </p:sp>
      <p:pic>
        <p:nvPicPr>
          <p:cNvPr id="4" name="Picture 3"/>
          <p:cNvPicPr>
            <a:picLocks noChangeAspect="1"/>
          </p:cNvPicPr>
          <p:nvPr/>
        </p:nvPicPr>
        <p:blipFill rotWithShape="1">
          <a:blip r:embed="rId3"/>
          <a:srcRect l="-132" r="50000"/>
          <a:stretch/>
        </p:blipFill>
        <p:spPr>
          <a:xfrm>
            <a:off x="2464832" y="2084294"/>
            <a:ext cx="4303424" cy="4077444"/>
          </a:xfrm>
          <a:prstGeom prst="rect">
            <a:avLst/>
          </a:prstGeom>
        </p:spPr>
      </p:pic>
      <p:sp>
        <p:nvSpPr>
          <p:cNvPr id="5" name="TextBox 4"/>
          <p:cNvSpPr txBox="1"/>
          <p:nvPr/>
        </p:nvSpPr>
        <p:spPr>
          <a:xfrm>
            <a:off x="3036943" y="6161738"/>
            <a:ext cx="3123734" cy="246221"/>
          </a:xfrm>
          <a:prstGeom prst="rect">
            <a:avLst/>
          </a:prstGeom>
          <a:noFill/>
        </p:spPr>
        <p:txBody>
          <a:bodyPr wrap="none" rtlCol="0">
            <a:spAutoFit/>
          </a:bodyPr>
          <a:lstStyle/>
          <a:p>
            <a:r>
              <a:rPr lang="fi-FI" sz="1000" dirty="0" smtClean="0"/>
              <a:t>https://annals.org/data/Journals/AIM/20006/12FF1.jpeg</a:t>
            </a:r>
            <a:endParaRPr lang="en-US" sz="1000" dirty="0"/>
          </a:p>
        </p:txBody>
      </p:sp>
      <p:pic>
        <p:nvPicPr>
          <p:cNvPr id="6" name="Picture 5"/>
          <p:cNvPicPr>
            <a:picLocks noChangeAspect="1"/>
          </p:cNvPicPr>
          <p:nvPr/>
        </p:nvPicPr>
        <p:blipFill>
          <a:blip r:embed="rId4"/>
          <a:stretch>
            <a:fillRect/>
          </a:stretch>
        </p:blipFill>
        <p:spPr>
          <a:xfrm>
            <a:off x="2185500" y="2049209"/>
            <a:ext cx="4605830" cy="3920976"/>
          </a:xfrm>
          <a:prstGeom prst="rect">
            <a:avLst/>
          </a:prstGeom>
        </p:spPr>
      </p:pic>
      <p:sp>
        <p:nvSpPr>
          <p:cNvPr id="7" name="TextBox 6"/>
          <p:cNvSpPr txBox="1"/>
          <p:nvPr/>
        </p:nvSpPr>
        <p:spPr>
          <a:xfrm>
            <a:off x="2177450" y="5547180"/>
            <a:ext cx="5123230" cy="246221"/>
          </a:xfrm>
          <a:prstGeom prst="rect">
            <a:avLst/>
          </a:prstGeom>
          <a:noFill/>
        </p:spPr>
        <p:txBody>
          <a:bodyPr wrap="none" rtlCol="0">
            <a:spAutoFit/>
          </a:bodyPr>
          <a:lstStyle/>
          <a:p>
            <a:r>
              <a:rPr lang="en-US" sz="1000" dirty="0" smtClean="0"/>
              <a:t>http://</a:t>
            </a:r>
            <a:r>
              <a:rPr lang="en-US" sz="1000" dirty="0" err="1" smtClean="0"/>
              <a:t>www.pvrireview.org</a:t>
            </a:r>
            <a:r>
              <a:rPr lang="en-US" sz="1000" dirty="0" smtClean="0"/>
              <a:t>/articles/2009/1/3/images/PVRIReview_2009_1_3_180_54760_u3.jpg</a:t>
            </a:r>
            <a:endParaRPr lang="en-US" sz="1000" dirty="0"/>
          </a:p>
        </p:txBody>
      </p:sp>
      <p:pic>
        <p:nvPicPr>
          <p:cNvPr id="8" name="Picture 7"/>
          <p:cNvPicPr>
            <a:picLocks noChangeAspect="1"/>
          </p:cNvPicPr>
          <p:nvPr/>
        </p:nvPicPr>
        <p:blipFill>
          <a:blip r:embed="rId5"/>
          <a:stretch>
            <a:fillRect/>
          </a:stretch>
        </p:blipFill>
        <p:spPr>
          <a:xfrm>
            <a:off x="800100" y="2049209"/>
            <a:ext cx="7296800" cy="3483541"/>
          </a:xfrm>
          <a:prstGeom prst="rect">
            <a:avLst/>
          </a:prstGeom>
        </p:spPr>
      </p:pic>
      <p:sp>
        <p:nvSpPr>
          <p:cNvPr id="9" name="TextBox 8"/>
          <p:cNvSpPr txBox="1"/>
          <p:nvPr/>
        </p:nvSpPr>
        <p:spPr>
          <a:xfrm>
            <a:off x="2352294" y="5915517"/>
            <a:ext cx="4333563" cy="246221"/>
          </a:xfrm>
          <a:prstGeom prst="rect">
            <a:avLst/>
          </a:prstGeom>
          <a:noFill/>
        </p:spPr>
        <p:txBody>
          <a:bodyPr wrap="none" rtlCol="0">
            <a:spAutoFit/>
          </a:bodyPr>
          <a:lstStyle/>
          <a:p>
            <a:r>
              <a:rPr lang="en-US" sz="1000" dirty="0" smtClean="0"/>
              <a:t>http://</a:t>
            </a:r>
            <a:r>
              <a:rPr lang="en-US" sz="1000" dirty="0" err="1" smtClean="0"/>
              <a:t>www.cardiovascularultrasound.com</a:t>
            </a:r>
            <a:r>
              <a:rPr lang="en-US" sz="1000" dirty="0" smtClean="0"/>
              <a:t>/content/figures/1476-7120-4-15-2-l.jpg</a:t>
            </a:r>
            <a:endParaRPr lang="en-US" sz="1000" dirty="0"/>
          </a:p>
        </p:txBody>
      </p:sp>
      <p:pic>
        <p:nvPicPr>
          <p:cNvPr id="10" name="Picture 9"/>
          <p:cNvPicPr>
            <a:picLocks noChangeAspect="1"/>
          </p:cNvPicPr>
          <p:nvPr/>
        </p:nvPicPr>
        <p:blipFill>
          <a:blip r:embed="rId6"/>
          <a:stretch>
            <a:fillRect/>
          </a:stretch>
        </p:blipFill>
        <p:spPr>
          <a:xfrm>
            <a:off x="2191881" y="2084294"/>
            <a:ext cx="4702600" cy="4387435"/>
          </a:xfrm>
          <a:prstGeom prst="rect">
            <a:avLst/>
          </a:prstGeom>
        </p:spPr>
      </p:pic>
      <p:sp>
        <p:nvSpPr>
          <p:cNvPr id="12" name="TextBox 11"/>
          <p:cNvSpPr txBox="1"/>
          <p:nvPr/>
        </p:nvSpPr>
        <p:spPr>
          <a:xfrm>
            <a:off x="2889944" y="6407959"/>
            <a:ext cx="3518035" cy="246221"/>
          </a:xfrm>
          <a:prstGeom prst="rect">
            <a:avLst/>
          </a:prstGeom>
          <a:noFill/>
        </p:spPr>
        <p:txBody>
          <a:bodyPr wrap="none" rtlCol="0">
            <a:spAutoFit/>
          </a:bodyPr>
          <a:lstStyle/>
          <a:p>
            <a:r>
              <a:rPr lang="fr-FR" sz="1000" dirty="0" smtClean="0"/>
              <a:t>http://</a:t>
            </a:r>
            <a:r>
              <a:rPr lang="fr-FR" sz="1000" dirty="0" err="1" smtClean="0"/>
              <a:t>journal.nzma.org.nz</a:t>
            </a:r>
            <a:r>
              <a:rPr lang="fr-FR" sz="1000" dirty="0" smtClean="0"/>
              <a:t>/journal/120-1261/2709/content01.jpg</a:t>
            </a:r>
            <a:endParaRPr lang="en-US" sz="1000" dirty="0"/>
          </a:p>
        </p:txBody>
      </p:sp>
    </p:spTree>
    <p:extLst>
      <p:ext uri="{BB962C8B-B14F-4D97-AF65-F5344CB8AC3E}">
        <p14:creationId xmlns:p14="http://schemas.microsoft.com/office/powerpoint/2010/main" val="104498200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5"/>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4"/>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0" nodeType="clickEffect">
                                  <p:stCondLst>
                                    <p:cond delay="0"/>
                                  </p:stCondLst>
                                  <p:childTnLst>
                                    <p:set>
                                      <p:cBhvr>
                                        <p:cTn id="34" dur="1" fill="hold">
                                          <p:stCondLst>
                                            <p:cond delay="0"/>
                                          </p:stCondLst>
                                        </p:cTn>
                                        <p:tgtEl>
                                          <p:spTgt spid="9">
                                            <p:txEl>
                                              <p:pRg st="0" end="0"/>
                                            </p:txEl>
                                          </p:spTgt>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nodeType="clickEffect">
                                  <p:stCondLst>
                                    <p:cond delay="0"/>
                                  </p:stCondLst>
                                  <p:childTnLst>
                                    <p:set>
                                      <p:cBhvr>
                                        <p:cTn id="38" dur="1" fill="hold">
                                          <p:stCondLst>
                                            <p:cond delay="0"/>
                                          </p:stCondLst>
                                        </p:cTn>
                                        <p:tgtEl>
                                          <p:spTgt spid="6"/>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grpId="1" nodeType="clickEffect">
                                  <p:stCondLst>
                                    <p:cond delay="0"/>
                                  </p:stCondLst>
                                  <p:childTnLst>
                                    <p:set>
                                      <p:cBhvr>
                                        <p:cTn id="50" dur="1" fill="hold">
                                          <p:stCondLst>
                                            <p:cond delay="0"/>
                                          </p:stCondLst>
                                        </p:cTn>
                                        <p:tgtEl>
                                          <p:spTgt spid="7"/>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xit" presetSubtype="0" fill="hold" nodeType="clickEffect">
                                  <p:stCondLst>
                                    <p:cond delay="0"/>
                                  </p:stCondLst>
                                  <p:childTnLst>
                                    <p:set>
                                      <p:cBhvr>
                                        <p:cTn id="54" dur="1" fill="hold">
                                          <p:stCondLst>
                                            <p:cond delay="0"/>
                                          </p:stCondLst>
                                        </p:cTn>
                                        <p:tgtEl>
                                          <p:spTgt spid="8"/>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2"/>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xit" presetSubtype="0" fill="hold" grpId="1" nodeType="clickEffect">
                                  <p:stCondLst>
                                    <p:cond delay="0"/>
                                  </p:stCondLst>
                                  <p:childTnLst>
                                    <p:set>
                                      <p:cBhvr>
                                        <p:cTn id="66" dur="1" fill="hold">
                                          <p:stCondLst>
                                            <p:cond delay="0"/>
                                          </p:stCondLst>
                                        </p:cTn>
                                        <p:tgtEl>
                                          <p:spTgt spid="12"/>
                                        </p:tgtEl>
                                        <p:attrNameLst>
                                          <p:attrName>style.visibility</p:attrName>
                                        </p:attrNameLst>
                                      </p:cBhvr>
                                      <p:to>
                                        <p:strVal val="hidden"/>
                                      </p:to>
                                    </p:set>
                                  </p:childTnLst>
                                </p:cTn>
                              </p:par>
                            </p:childTnLst>
                          </p:cTn>
                        </p:par>
                      </p:childTnLst>
                    </p:cTn>
                  </p:par>
                  <p:par>
                    <p:cTn id="67" fill="hold">
                      <p:stCondLst>
                        <p:cond delay="indefinite"/>
                      </p:stCondLst>
                      <p:childTnLst>
                        <p:par>
                          <p:cTn id="68" fill="hold">
                            <p:stCondLst>
                              <p:cond delay="0"/>
                            </p:stCondLst>
                            <p:childTnLst>
                              <p:par>
                                <p:cTn id="69" presetID="1" presetClass="exit" presetSubtype="0" fill="hold" nodeType="clickEffect">
                                  <p:stCondLst>
                                    <p:cond delay="0"/>
                                  </p:stCondLst>
                                  <p:childTnLst>
                                    <p:set>
                                      <p:cBhvr>
                                        <p:cTn id="70"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5" grpId="1"/>
      <p:bldP spid="7" grpId="0"/>
      <p:bldP spid="7" grpId="1"/>
      <p:bldP spid="9" grpId="0" build="allAtOnce"/>
      <p:bldP spid="12" grpId="0"/>
      <p:bldP spid="12" grpId="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Echocardiography</a:t>
            </a:r>
            <a:endParaRPr lang="en-US" dirty="0"/>
          </a:p>
        </p:txBody>
      </p:sp>
      <p:sp>
        <p:nvSpPr>
          <p:cNvPr id="3" name="Content Placeholder 2"/>
          <p:cNvSpPr>
            <a:spLocks noGrp="1"/>
          </p:cNvSpPr>
          <p:nvPr>
            <p:ph idx="1"/>
          </p:nvPr>
        </p:nvSpPr>
        <p:spPr/>
        <p:txBody>
          <a:bodyPr/>
          <a:lstStyle/>
          <a:p>
            <a:r>
              <a:rPr lang="en-US" dirty="0"/>
              <a:t>P</a:t>
            </a:r>
            <a:r>
              <a:rPr lang="en-US" dirty="0" smtClean="0"/>
              <a:t>rimarily used to visualize thrombus in veterinary patients</a:t>
            </a:r>
          </a:p>
          <a:p>
            <a:r>
              <a:rPr lang="en-US" dirty="0" smtClean="0"/>
              <a:t>May be used to visualize cardiac manifestations of PTE</a:t>
            </a:r>
          </a:p>
          <a:p>
            <a:pPr lvl="1"/>
            <a:r>
              <a:rPr lang="en-US" dirty="0" smtClean="0"/>
              <a:t>17% of dogs in retrospective on PTE evaluated with echo</a:t>
            </a:r>
          </a:p>
          <a:p>
            <a:pPr lvl="2"/>
            <a:r>
              <a:rPr lang="en-US" dirty="0" smtClean="0"/>
              <a:t>2/5 had cardiac changes</a:t>
            </a:r>
          </a:p>
          <a:p>
            <a:r>
              <a:rPr lang="en-US" dirty="0" smtClean="0"/>
              <a:t>Use to rule out cardiac causes of respiratory distress</a:t>
            </a:r>
            <a:endParaRPr lang="en-US" dirty="0"/>
          </a:p>
        </p:txBody>
      </p:sp>
      <p:pic>
        <p:nvPicPr>
          <p:cNvPr id="4" name="Picture 3"/>
          <p:cNvPicPr>
            <a:picLocks noChangeAspect="1"/>
          </p:cNvPicPr>
          <p:nvPr/>
        </p:nvPicPr>
        <p:blipFill>
          <a:blip r:embed="rId3"/>
          <a:stretch>
            <a:fillRect/>
          </a:stretch>
        </p:blipFill>
        <p:spPr>
          <a:xfrm>
            <a:off x="2353701" y="2057399"/>
            <a:ext cx="4560837" cy="4320793"/>
          </a:xfrm>
          <a:prstGeom prst="rect">
            <a:avLst/>
          </a:prstGeom>
        </p:spPr>
      </p:pic>
    </p:spTree>
    <p:extLst>
      <p:ext uri="{BB962C8B-B14F-4D97-AF65-F5344CB8AC3E}">
        <p14:creationId xmlns:p14="http://schemas.microsoft.com/office/powerpoint/2010/main" val="84883888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CT Angiography</a:t>
            </a:r>
            <a:endParaRPr lang="en-US" dirty="0"/>
          </a:p>
        </p:txBody>
      </p:sp>
      <p:sp>
        <p:nvSpPr>
          <p:cNvPr id="3" name="Content Placeholder 2"/>
          <p:cNvSpPr>
            <a:spLocks noGrp="1"/>
          </p:cNvSpPr>
          <p:nvPr>
            <p:ph idx="1"/>
          </p:nvPr>
        </p:nvSpPr>
        <p:spPr/>
        <p:txBody>
          <a:bodyPr/>
          <a:lstStyle/>
          <a:p>
            <a:r>
              <a:rPr lang="en-US" dirty="0" smtClean="0"/>
              <a:t>Very high sensitivity and specificity for detecting PTEs </a:t>
            </a:r>
            <a:endParaRPr lang="en-US" dirty="0"/>
          </a:p>
          <a:p>
            <a:r>
              <a:rPr lang="en-US" dirty="0" smtClean="0"/>
              <a:t>Directly identifies thrombus as filling defect</a:t>
            </a:r>
          </a:p>
          <a:p>
            <a:r>
              <a:rPr lang="en-US" dirty="0" smtClean="0"/>
              <a:t>Permits visualization to fifth generation of PA branches</a:t>
            </a:r>
            <a:endParaRPr lang="en-US" dirty="0"/>
          </a:p>
        </p:txBody>
      </p:sp>
      <p:pic>
        <p:nvPicPr>
          <p:cNvPr id="4" name="Picture 3"/>
          <p:cNvPicPr>
            <a:picLocks noChangeAspect="1"/>
          </p:cNvPicPr>
          <p:nvPr/>
        </p:nvPicPr>
        <p:blipFill>
          <a:blip r:embed="rId3"/>
          <a:stretch>
            <a:fillRect/>
          </a:stretch>
        </p:blipFill>
        <p:spPr>
          <a:xfrm>
            <a:off x="2081556" y="2084294"/>
            <a:ext cx="4903407" cy="4372735"/>
          </a:xfrm>
          <a:prstGeom prst="rect">
            <a:avLst/>
          </a:prstGeom>
        </p:spPr>
      </p:pic>
    </p:spTree>
    <p:extLst>
      <p:ext uri="{BB962C8B-B14F-4D97-AF65-F5344CB8AC3E}">
        <p14:creationId xmlns:p14="http://schemas.microsoft.com/office/powerpoint/2010/main" val="43329990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MRI</a:t>
            </a:r>
            <a:endParaRPr lang="en-US" dirty="0"/>
          </a:p>
        </p:txBody>
      </p:sp>
      <p:sp>
        <p:nvSpPr>
          <p:cNvPr id="3" name="Content Placeholder 2"/>
          <p:cNvSpPr>
            <a:spLocks noGrp="1"/>
          </p:cNvSpPr>
          <p:nvPr>
            <p:ph idx="1"/>
          </p:nvPr>
        </p:nvSpPr>
        <p:spPr/>
        <p:txBody>
          <a:bodyPr/>
          <a:lstStyle/>
          <a:p>
            <a:r>
              <a:rPr lang="en-US" dirty="0" smtClean="0"/>
              <a:t>Safe, noninvasive</a:t>
            </a:r>
          </a:p>
          <a:p>
            <a:r>
              <a:rPr lang="en-US" dirty="0" smtClean="0"/>
              <a:t>Permits direct thrombus visualization</a:t>
            </a:r>
          </a:p>
          <a:p>
            <a:r>
              <a:rPr lang="en-US" dirty="0" smtClean="0"/>
              <a:t>Requires general anesthesia</a:t>
            </a:r>
            <a:endParaRPr lang="en-US" dirty="0"/>
          </a:p>
        </p:txBody>
      </p:sp>
      <p:pic>
        <p:nvPicPr>
          <p:cNvPr id="4" name="Picture 3"/>
          <p:cNvPicPr>
            <a:picLocks noChangeAspect="1"/>
          </p:cNvPicPr>
          <p:nvPr/>
        </p:nvPicPr>
        <p:blipFill>
          <a:blip r:embed="rId3"/>
          <a:stretch>
            <a:fillRect/>
          </a:stretch>
        </p:blipFill>
        <p:spPr>
          <a:xfrm>
            <a:off x="2436669" y="1968852"/>
            <a:ext cx="4229100" cy="4254500"/>
          </a:xfrm>
          <a:prstGeom prst="rect">
            <a:avLst/>
          </a:prstGeom>
        </p:spPr>
      </p:pic>
      <p:sp>
        <p:nvSpPr>
          <p:cNvPr id="5" name="TextBox 4"/>
          <p:cNvSpPr txBox="1"/>
          <p:nvPr/>
        </p:nvSpPr>
        <p:spPr>
          <a:xfrm>
            <a:off x="2612056" y="6223352"/>
            <a:ext cx="3915530" cy="246221"/>
          </a:xfrm>
          <a:prstGeom prst="rect">
            <a:avLst/>
          </a:prstGeom>
          <a:noFill/>
        </p:spPr>
        <p:txBody>
          <a:bodyPr wrap="none" rtlCol="0">
            <a:spAutoFit/>
          </a:bodyPr>
          <a:lstStyle/>
          <a:p>
            <a:r>
              <a:rPr lang="da-DK" sz="1000" dirty="0" smtClean="0"/>
              <a:t>http://</a:t>
            </a:r>
            <a:r>
              <a:rPr lang="da-DK" sz="1000" dirty="0" err="1" smtClean="0"/>
              <a:t>ars.els-cdn.com</a:t>
            </a:r>
            <a:r>
              <a:rPr lang="da-DK" sz="1000" dirty="0" smtClean="0"/>
              <a:t>/</a:t>
            </a:r>
            <a:r>
              <a:rPr lang="da-DK" sz="1000" dirty="0" err="1" smtClean="0"/>
              <a:t>content</a:t>
            </a:r>
            <a:r>
              <a:rPr lang="da-DK" sz="1000" dirty="0" smtClean="0"/>
              <a:t>/image/1-s2.0-S1090023308004127-gr4.jpg</a:t>
            </a:r>
            <a:endParaRPr lang="en-US" sz="1000" dirty="0"/>
          </a:p>
        </p:txBody>
      </p:sp>
    </p:spTree>
    <p:extLst>
      <p:ext uri="{BB962C8B-B14F-4D97-AF65-F5344CB8AC3E}">
        <p14:creationId xmlns:p14="http://schemas.microsoft.com/office/powerpoint/2010/main" val="387531759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Diagnostics</a:t>
            </a:r>
            <a:endParaRPr lang="en-US" dirty="0"/>
          </a:p>
        </p:txBody>
      </p:sp>
      <p:sp>
        <p:nvSpPr>
          <p:cNvPr id="3" name="Content Placeholder 2"/>
          <p:cNvSpPr>
            <a:spLocks noGrp="1"/>
          </p:cNvSpPr>
          <p:nvPr>
            <p:ph idx="1"/>
          </p:nvPr>
        </p:nvSpPr>
        <p:spPr/>
        <p:txBody>
          <a:bodyPr>
            <a:normAutofit lnSpcReduction="10000"/>
          </a:bodyPr>
          <a:lstStyle/>
          <a:p>
            <a:r>
              <a:rPr lang="en-US" dirty="0" smtClean="0"/>
              <a:t>Electrocardiography</a:t>
            </a:r>
          </a:p>
          <a:p>
            <a:pPr lvl="1"/>
            <a:r>
              <a:rPr lang="en-US" dirty="0" smtClean="0"/>
              <a:t>Changes uncommon in acute PTE</a:t>
            </a:r>
          </a:p>
          <a:p>
            <a:pPr lvl="1"/>
            <a:r>
              <a:rPr lang="en-US" dirty="0" smtClean="0"/>
              <a:t>Sinus tachycardia most common</a:t>
            </a:r>
          </a:p>
          <a:p>
            <a:pPr lvl="1"/>
            <a:r>
              <a:rPr lang="en-US" dirty="0" smtClean="0"/>
              <a:t>With severe pulmonary hypertension may see changes</a:t>
            </a:r>
          </a:p>
          <a:p>
            <a:pPr lvl="2"/>
            <a:r>
              <a:rPr lang="en-US" dirty="0" smtClean="0"/>
              <a:t>Right axis deviation</a:t>
            </a:r>
          </a:p>
          <a:p>
            <a:pPr lvl="2"/>
            <a:r>
              <a:rPr lang="en-US" dirty="0" smtClean="0"/>
              <a:t>Increased S wave amplitude in leads I and II</a:t>
            </a:r>
          </a:p>
          <a:p>
            <a:pPr lvl="2"/>
            <a:r>
              <a:rPr lang="en-US" dirty="0" smtClean="0"/>
              <a:t>Increased T wave amplitude</a:t>
            </a:r>
          </a:p>
          <a:p>
            <a:pPr lvl="2"/>
            <a:r>
              <a:rPr lang="en-US" dirty="0" smtClean="0"/>
              <a:t>Tall, narrow P waves</a:t>
            </a:r>
          </a:p>
          <a:p>
            <a:pPr marL="457200" lvl="1" indent="0">
              <a:buNone/>
            </a:pPr>
            <a:endParaRPr lang="en-US" dirty="0"/>
          </a:p>
        </p:txBody>
      </p:sp>
      <p:pic>
        <p:nvPicPr>
          <p:cNvPr id="4" name="Picture 3"/>
          <p:cNvPicPr>
            <a:picLocks noChangeAspect="1"/>
          </p:cNvPicPr>
          <p:nvPr/>
        </p:nvPicPr>
        <p:blipFill>
          <a:blip r:embed="rId3"/>
          <a:stretch>
            <a:fillRect/>
          </a:stretch>
        </p:blipFill>
        <p:spPr>
          <a:xfrm>
            <a:off x="2164687" y="1961183"/>
            <a:ext cx="4894415" cy="4259671"/>
          </a:xfrm>
          <a:prstGeom prst="rect">
            <a:avLst/>
          </a:prstGeom>
        </p:spPr>
      </p:pic>
      <p:sp>
        <p:nvSpPr>
          <p:cNvPr id="5" name="TextBox 4"/>
          <p:cNvSpPr txBox="1"/>
          <p:nvPr/>
        </p:nvSpPr>
        <p:spPr>
          <a:xfrm>
            <a:off x="800100" y="6220854"/>
            <a:ext cx="7376639" cy="246221"/>
          </a:xfrm>
          <a:prstGeom prst="rect">
            <a:avLst/>
          </a:prstGeom>
          <a:noFill/>
        </p:spPr>
        <p:txBody>
          <a:bodyPr wrap="none" rtlCol="0">
            <a:spAutoFit/>
          </a:bodyPr>
          <a:lstStyle/>
          <a:p>
            <a:r>
              <a:rPr lang="en-US" sz="1000" dirty="0" smtClean="0"/>
              <a:t>http://</a:t>
            </a:r>
            <a:r>
              <a:rPr lang="en-US" sz="1000" dirty="0" err="1" smtClean="0"/>
              <a:t>www.ovc.uoguelph.ca</a:t>
            </a:r>
            <a:r>
              <a:rPr lang="en-US" sz="1000" dirty="0" smtClean="0"/>
              <a:t>/</a:t>
            </a:r>
            <a:r>
              <a:rPr lang="en-US" sz="1000" dirty="0" err="1" smtClean="0"/>
              <a:t>ClinStudies</a:t>
            </a:r>
            <a:r>
              <a:rPr lang="en-US" sz="1000" dirty="0" smtClean="0"/>
              <a:t>/courses/Public/Cardiology/Images/Right%20Ventricular%20Enlargement%20in%20the%20Dog.jpg</a:t>
            </a:r>
            <a:endParaRPr lang="en-US" sz="1000" dirty="0"/>
          </a:p>
        </p:txBody>
      </p:sp>
    </p:spTree>
    <p:extLst>
      <p:ext uri="{BB962C8B-B14F-4D97-AF65-F5344CB8AC3E}">
        <p14:creationId xmlns:p14="http://schemas.microsoft.com/office/powerpoint/2010/main" val="382747537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Diagnostics</a:t>
            </a:r>
            <a:endParaRPr lang="en-US" dirty="0"/>
          </a:p>
        </p:txBody>
      </p:sp>
      <p:sp>
        <p:nvSpPr>
          <p:cNvPr id="3" name="Content Placeholder 2"/>
          <p:cNvSpPr>
            <a:spLocks noGrp="1"/>
          </p:cNvSpPr>
          <p:nvPr>
            <p:ph idx="1"/>
          </p:nvPr>
        </p:nvSpPr>
        <p:spPr/>
        <p:txBody>
          <a:bodyPr/>
          <a:lstStyle/>
          <a:p>
            <a:r>
              <a:rPr lang="en-US" dirty="0" smtClean="0"/>
              <a:t>Troponins</a:t>
            </a:r>
          </a:p>
          <a:p>
            <a:pPr lvl="1"/>
            <a:r>
              <a:rPr lang="en-US" dirty="0" smtClean="0"/>
              <a:t>In humans, echocardiographic right ventricular dysfunction secondary to PTE is associated with increased </a:t>
            </a:r>
            <a:r>
              <a:rPr lang="en-US" dirty="0" err="1" smtClean="0"/>
              <a:t>cTn</a:t>
            </a:r>
            <a:endParaRPr lang="en-US" dirty="0" smtClean="0"/>
          </a:p>
          <a:p>
            <a:pPr lvl="2"/>
            <a:r>
              <a:rPr lang="en-US" dirty="0" smtClean="0"/>
              <a:t>Meta-analysis revealed that humans with PTE and elevated </a:t>
            </a:r>
            <a:r>
              <a:rPr lang="en-US" dirty="0" err="1" smtClean="0"/>
              <a:t>cTn</a:t>
            </a:r>
            <a:r>
              <a:rPr lang="en-US" dirty="0" smtClean="0"/>
              <a:t> are at an increased risk of short-term death </a:t>
            </a:r>
            <a:endParaRPr lang="en-US" dirty="0"/>
          </a:p>
          <a:p>
            <a:pPr marL="914400" lvl="2" indent="0">
              <a:buNone/>
            </a:pPr>
            <a:endParaRPr lang="en-US" dirty="0"/>
          </a:p>
        </p:txBody>
      </p:sp>
    </p:spTree>
    <p:extLst>
      <p:ext uri="{BB962C8B-B14F-4D97-AF65-F5344CB8AC3E}">
        <p14:creationId xmlns:p14="http://schemas.microsoft.com/office/powerpoint/2010/main" val="1200655280"/>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Diagnostic Approach</a:t>
            </a:r>
            <a:endParaRPr lang="en-US" dirty="0"/>
          </a:p>
        </p:txBody>
      </p:sp>
      <p:sp>
        <p:nvSpPr>
          <p:cNvPr id="3" name="Content Placeholder 2"/>
          <p:cNvSpPr>
            <a:spLocks noGrp="1"/>
          </p:cNvSpPr>
          <p:nvPr>
            <p:ph idx="1"/>
          </p:nvPr>
        </p:nvSpPr>
        <p:spPr/>
        <p:txBody>
          <a:bodyPr>
            <a:normAutofit lnSpcReduction="10000"/>
          </a:bodyPr>
          <a:lstStyle/>
          <a:p>
            <a:r>
              <a:rPr lang="en-US" dirty="0" smtClean="0"/>
              <a:t>Identify patient at risk</a:t>
            </a:r>
          </a:p>
          <a:p>
            <a:r>
              <a:rPr lang="en-US" dirty="0" smtClean="0"/>
              <a:t>Thoracic radiography</a:t>
            </a:r>
          </a:p>
          <a:p>
            <a:r>
              <a:rPr lang="en-US" dirty="0" smtClean="0"/>
              <a:t>Arterial blood gas analysis</a:t>
            </a:r>
          </a:p>
          <a:p>
            <a:r>
              <a:rPr lang="en-US" dirty="0" smtClean="0"/>
              <a:t>Echocardiography</a:t>
            </a:r>
          </a:p>
          <a:p>
            <a:r>
              <a:rPr lang="en-US" dirty="0" smtClean="0"/>
              <a:t>CT angiography, pulmonary angiography or nuclear </a:t>
            </a:r>
            <a:r>
              <a:rPr lang="en-US" dirty="0" err="1" smtClean="0"/>
              <a:t>scintigraphy</a:t>
            </a:r>
            <a:endParaRPr lang="en-US" dirty="0" smtClean="0"/>
          </a:p>
          <a:p>
            <a:r>
              <a:rPr lang="en-US" dirty="0" smtClean="0"/>
              <a:t>Coagulation assessment to identify patients at risk</a:t>
            </a:r>
          </a:p>
          <a:p>
            <a:endParaRPr lang="en-US" dirty="0" smtClean="0"/>
          </a:p>
        </p:txBody>
      </p:sp>
    </p:spTree>
    <p:extLst>
      <p:ext uri="{BB962C8B-B14F-4D97-AF65-F5344CB8AC3E}">
        <p14:creationId xmlns:p14="http://schemas.microsoft.com/office/powerpoint/2010/main" val="359722720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Therapy</a:t>
            </a:r>
            <a:endParaRPr lang="en-US" dirty="0"/>
          </a:p>
        </p:txBody>
      </p:sp>
      <p:sp>
        <p:nvSpPr>
          <p:cNvPr id="3" name="Content Placeholder 2"/>
          <p:cNvSpPr>
            <a:spLocks noGrp="1"/>
          </p:cNvSpPr>
          <p:nvPr>
            <p:ph idx="1"/>
          </p:nvPr>
        </p:nvSpPr>
        <p:spPr>
          <a:xfrm>
            <a:off x="800100" y="2666067"/>
            <a:ext cx="6949440" cy="3639670"/>
          </a:xfrm>
        </p:spPr>
        <p:txBody>
          <a:bodyPr/>
          <a:lstStyle/>
          <a:p>
            <a:r>
              <a:rPr lang="en-US" dirty="0" smtClean="0"/>
              <a:t>Supportive care</a:t>
            </a:r>
          </a:p>
          <a:p>
            <a:r>
              <a:rPr lang="en-US" dirty="0" smtClean="0"/>
              <a:t>Treatment of underlying disease</a:t>
            </a:r>
          </a:p>
          <a:p>
            <a:r>
              <a:rPr lang="en-US" dirty="0" smtClean="0"/>
              <a:t>Thrombolytic therapy</a:t>
            </a:r>
          </a:p>
          <a:p>
            <a:r>
              <a:rPr lang="en-US" dirty="0" smtClean="0"/>
              <a:t>Thromboembolic therapy</a:t>
            </a:r>
            <a:endParaRPr lang="en-US" dirty="0"/>
          </a:p>
        </p:txBody>
      </p:sp>
      <p:pic>
        <p:nvPicPr>
          <p:cNvPr id="4" name="Picture 3"/>
          <p:cNvPicPr>
            <a:picLocks noChangeAspect="1"/>
          </p:cNvPicPr>
          <p:nvPr/>
        </p:nvPicPr>
        <p:blipFill>
          <a:blip r:embed="rId2"/>
          <a:stretch>
            <a:fillRect/>
          </a:stretch>
        </p:blipFill>
        <p:spPr>
          <a:xfrm>
            <a:off x="5043337" y="2271888"/>
            <a:ext cx="3442511" cy="3442511"/>
          </a:xfrm>
          <a:prstGeom prst="rect">
            <a:avLst/>
          </a:prstGeom>
        </p:spPr>
      </p:pic>
      <p:sp>
        <p:nvSpPr>
          <p:cNvPr id="5" name="TextBox 4"/>
          <p:cNvSpPr txBox="1"/>
          <p:nvPr/>
        </p:nvSpPr>
        <p:spPr>
          <a:xfrm rot="16200000">
            <a:off x="6712286" y="3857856"/>
            <a:ext cx="3762568" cy="215444"/>
          </a:xfrm>
          <a:prstGeom prst="rect">
            <a:avLst/>
          </a:prstGeom>
          <a:noFill/>
        </p:spPr>
        <p:txBody>
          <a:bodyPr wrap="none" rtlCol="0">
            <a:spAutoFit/>
          </a:bodyPr>
          <a:lstStyle/>
          <a:p>
            <a:r>
              <a:rPr lang="en-US" sz="800" dirty="0" smtClean="0"/>
              <a:t>http://i1.cpcache.com/product/626157295/</a:t>
            </a:r>
            <a:r>
              <a:rPr lang="en-US" sz="800" dirty="0" err="1" smtClean="0"/>
              <a:t>stop_the_clot_t.jpg?height</a:t>
            </a:r>
            <a:r>
              <a:rPr lang="en-US" sz="800" dirty="0" smtClean="0"/>
              <a:t>=380&amp;width=380</a:t>
            </a:r>
            <a:endParaRPr lang="en-US" sz="800" dirty="0"/>
          </a:p>
        </p:txBody>
      </p:sp>
    </p:spTree>
    <p:extLst>
      <p:ext uri="{BB962C8B-B14F-4D97-AF65-F5344CB8AC3E}">
        <p14:creationId xmlns:p14="http://schemas.microsoft.com/office/powerpoint/2010/main" val="3798846132"/>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a:t>
            </a:r>
            <a:endParaRPr lang="en-US" dirty="0"/>
          </a:p>
        </p:txBody>
      </p:sp>
      <p:sp>
        <p:nvSpPr>
          <p:cNvPr id="3" name="Content Placeholder 2"/>
          <p:cNvSpPr>
            <a:spLocks noGrp="1"/>
          </p:cNvSpPr>
          <p:nvPr>
            <p:ph idx="1"/>
          </p:nvPr>
        </p:nvSpPr>
        <p:spPr>
          <a:xfrm>
            <a:off x="1097280" y="2084293"/>
            <a:ext cx="6949440" cy="4112506"/>
          </a:xfrm>
        </p:spPr>
        <p:txBody>
          <a:bodyPr/>
          <a:lstStyle/>
          <a:p>
            <a:r>
              <a:rPr lang="en-US" dirty="0" smtClean="0"/>
              <a:t>Pulmonary thromboembolism: Obstruction of a pulmonary vessel(s) by a thrombus</a:t>
            </a:r>
          </a:p>
          <a:p>
            <a:r>
              <a:rPr lang="en-US" dirty="0" smtClean="0"/>
              <a:t>Primary pulmonary thrombosis: Obstruction by local thrombus formation</a:t>
            </a:r>
            <a:endParaRPr lang="en-US" dirty="0"/>
          </a:p>
          <a:p>
            <a:r>
              <a:rPr lang="en-US" dirty="0" smtClean="0"/>
              <a:t>Pulmonary embolism: Obstruction by translocation of a thrombus from elsewhere in the vascular system</a:t>
            </a:r>
            <a:endParaRPr lang="en-US" dirty="0"/>
          </a:p>
        </p:txBody>
      </p:sp>
    </p:spTree>
    <p:extLst>
      <p:ext uri="{BB962C8B-B14F-4D97-AF65-F5344CB8AC3E}">
        <p14:creationId xmlns:p14="http://schemas.microsoft.com/office/powerpoint/2010/main" val="465270958"/>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Supportive Care</a:t>
            </a:r>
            <a:endParaRPr lang="en-US" dirty="0"/>
          </a:p>
        </p:txBody>
      </p:sp>
      <p:sp>
        <p:nvSpPr>
          <p:cNvPr id="3" name="Content Placeholder 2"/>
          <p:cNvSpPr>
            <a:spLocks noGrp="1"/>
          </p:cNvSpPr>
          <p:nvPr>
            <p:ph idx="1"/>
          </p:nvPr>
        </p:nvSpPr>
        <p:spPr>
          <a:xfrm>
            <a:off x="1097280" y="2049104"/>
            <a:ext cx="7246620" cy="4228076"/>
          </a:xfrm>
        </p:spPr>
        <p:txBody>
          <a:bodyPr>
            <a:normAutofit fontScale="77500" lnSpcReduction="20000"/>
          </a:bodyPr>
          <a:lstStyle/>
          <a:p>
            <a:r>
              <a:rPr lang="en-US" dirty="0" smtClean="0"/>
              <a:t>Oxygen therapy</a:t>
            </a:r>
          </a:p>
          <a:p>
            <a:r>
              <a:rPr lang="en-US" dirty="0" smtClean="0"/>
              <a:t>Mechanical ventilation if indicated</a:t>
            </a:r>
          </a:p>
          <a:p>
            <a:r>
              <a:rPr lang="en-US" dirty="0" smtClean="0"/>
              <a:t>Maximize oxygen delivery</a:t>
            </a:r>
          </a:p>
          <a:p>
            <a:pPr lvl="1"/>
            <a:r>
              <a:rPr lang="en-US" dirty="0" smtClean="0"/>
              <a:t>Judicious, targeted fluid therapy</a:t>
            </a:r>
          </a:p>
          <a:p>
            <a:pPr lvl="1"/>
            <a:r>
              <a:rPr lang="en-US" dirty="0" smtClean="0"/>
              <a:t>Vasopressors if indicated</a:t>
            </a:r>
          </a:p>
          <a:p>
            <a:pPr lvl="1"/>
            <a:r>
              <a:rPr lang="en-US" dirty="0" smtClean="0"/>
              <a:t>Red blood cells if indicated</a:t>
            </a:r>
          </a:p>
          <a:p>
            <a:r>
              <a:rPr lang="en-US" dirty="0" smtClean="0"/>
              <a:t>Bronchodilators</a:t>
            </a:r>
          </a:p>
          <a:p>
            <a:r>
              <a:rPr lang="en-US" dirty="0" smtClean="0"/>
              <a:t>Positive inotropes</a:t>
            </a:r>
          </a:p>
          <a:p>
            <a:r>
              <a:rPr lang="en-US" dirty="0" err="1" smtClean="0"/>
              <a:t>Venodilator</a:t>
            </a:r>
            <a:r>
              <a:rPr lang="en-US" dirty="0" smtClean="0"/>
              <a:t> therapy</a:t>
            </a:r>
          </a:p>
          <a:p>
            <a:r>
              <a:rPr lang="en-US" dirty="0" smtClean="0"/>
              <a:t>Pulmonary arterial </a:t>
            </a:r>
            <a:r>
              <a:rPr lang="en-US" dirty="0" err="1" smtClean="0"/>
              <a:t>vasodilatory</a:t>
            </a:r>
            <a:r>
              <a:rPr lang="en-US" dirty="0" smtClean="0"/>
              <a:t> therapy</a:t>
            </a:r>
            <a:endParaRPr lang="en-US" dirty="0"/>
          </a:p>
        </p:txBody>
      </p:sp>
      <p:pic>
        <p:nvPicPr>
          <p:cNvPr id="4" name="Picture 3"/>
          <p:cNvPicPr>
            <a:picLocks noChangeAspect="1"/>
          </p:cNvPicPr>
          <p:nvPr/>
        </p:nvPicPr>
        <p:blipFill>
          <a:blip r:embed="rId3"/>
          <a:stretch>
            <a:fillRect/>
          </a:stretch>
        </p:blipFill>
        <p:spPr>
          <a:xfrm>
            <a:off x="4932706" y="2049104"/>
            <a:ext cx="3810000" cy="4000500"/>
          </a:xfrm>
          <a:prstGeom prst="rect">
            <a:avLst/>
          </a:prstGeom>
        </p:spPr>
      </p:pic>
    </p:spTree>
    <p:extLst>
      <p:ext uri="{BB962C8B-B14F-4D97-AF65-F5344CB8AC3E}">
        <p14:creationId xmlns:p14="http://schemas.microsoft.com/office/powerpoint/2010/main" val="1228728776"/>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Thrombolytics</a:t>
            </a:r>
            <a:endParaRPr lang="en-US" dirty="0"/>
          </a:p>
        </p:txBody>
      </p:sp>
      <p:sp>
        <p:nvSpPr>
          <p:cNvPr id="3" name="Content Placeholder 2"/>
          <p:cNvSpPr>
            <a:spLocks noGrp="1"/>
          </p:cNvSpPr>
          <p:nvPr>
            <p:ph idx="1"/>
          </p:nvPr>
        </p:nvSpPr>
        <p:spPr/>
        <p:txBody>
          <a:bodyPr/>
          <a:lstStyle/>
          <a:p>
            <a:r>
              <a:rPr lang="en-US" dirty="0" smtClean="0"/>
              <a:t>Streptokinase*</a:t>
            </a:r>
          </a:p>
          <a:p>
            <a:r>
              <a:rPr lang="en-US" dirty="0" err="1" smtClean="0"/>
              <a:t>Anisoylated</a:t>
            </a:r>
            <a:r>
              <a:rPr lang="en-US" dirty="0" smtClean="0"/>
              <a:t> plasminogen streptokinase complex (</a:t>
            </a:r>
            <a:r>
              <a:rPr lang="en-US" dirty="0" err="1" smtClean="0"/>
              <a:t>anistreplase</a:t>
            </a:r>
            <a:r>
              <a:rPr lang="en-US" dirty="0" smtClean="0"/>
              <a:t>)</a:t>
            </a:r>
          </a:p>
          <a:p>
            <a:r>
              <a:rPr lang="en-US" dirty="0" err="1" smtClean="0"/>
              <a:t>Urokinase</a:t>
            </a:r>
            <a:r>
              <a:rPr lang="en-US" dirty="0" smtClean="0"/>
              <a:t>*</a:t>
            </a:r>
          </a:p>
          <a:p>
            <a:r>
              <a:rPr lang="en-US" dirty="0" smtClean="0"/>
              <a:t>Tissue-plasminogen activator (t-PA, </a:t>
            </a:r>
            <a:r>
              <a:rPr lang="en-US" dirty="0" err="1" smtClean="0"/>
              <a:t>alteplase</a:t>
            </a:r>
            <a:r>
              <a:rPr lang="en-US" dirty="0" smtClean="0"/>
              <a:t>)*</a:t>
            </a:r>
          </a:p>
          <a:p>
            <a:r>
              <a:rPr lang="en-US" dirty="0" smtClean="0"/>
              <a:t>Modified recombinant t-PA (</a:t>
            </a:r>
            <a:r>
              <a:rPr lang="en-US" dirty="0" err="1" smtClean="0"/>
              <a:t>reteplase</a:t>
            </a:r>
            <a:r>
              <a:rPr lang="en-US" dirty="0" smtClean="0"/>
              <a:t> and </a:t>
            </a:r>
            <a:r>
              <a:rPr lang="en-US" dirty="0" err="1" smtClean="0"/>
              <a:t>tenecteplase</a:t>
            </a:r>
            <a:r>
              <a:rPr lang="en-US" dirty="0" smtClean="0"/>
              <a:t>)</a:t>
            </a:r>
          </a:p>
        </p:txBody>
      </p:sp>
    </p:spTree>
    <p:extLst>
      <p:ext uri="{BB962C8B-B14F-4D97-AF65-F5344CB8AC3E}">
        <p14:creationId xmlns:p14="http://schemas.microsoft.com/office/powerpoint/2010/main" val="4017549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Streptokinase</a:t>
            </a:r>
            <a:endParaRPr lang="en-US" dirty="0"/>
          </a:p>
        </p:txBody>
      </p:sp>
      <p:sp>
        <p:nvSpPr>
          <p:cNvPr id="3" name="Content Placeholder 2"/>
          <p:cNvSpPr>
            <a:spLocks noGrp="1"/>
          </p:cNvSpPr>
          <p:nvPr>
            <p:ph idx="1"/>
          </p:nvPr>
        </p:nvSpPr>
        <p:spPr/>
        <p:txBody>
          <a:bodyPr/>
          <a:lstStyle/>
          <a:p>
            <a:r>
              <a:rPr lang="en-US" dirty="0" smtClean="0"/>
              <a:t>Purified streptococcal protein</a:t>
            </a:r>
          </a:p>
          <a:p>
            <a:r>
              <a:rPr lang="en-US" dirty="0" smtClean="0"/>
              <a:t>Binds plasminogen promoting conversion to plasmin</a:t>
            </a:r>
          </a:p>
          <a:p>
            <a:r>
              <a:rPr lang="en-US" dirty="0" smtClean="0"/>
              <a:t>Not fibrin-specific</a:t>
            </a:r>
          </a:p>
          <a:p>
            <a:r>
              <a:rPr lang="en-US" dirty="0" smtClean="0"/>
              <a:t>Used effectively in 4 dogs with thrombosis and one dog </a:t>
            </a:r>
            <a:r>
              <a:rPr lang="pl-PL" dirty="0" err="1" smtClean="0"/>
              <a:t>wi</a:t>
            </a:r>
            <a:r>
              <a:rPr lang="en-US" dirty="0" err="1" smtClean="0"/>
              <a:t>th</a:t>
            </a:r>
            <a:r>
              <a:rPr lang="en-US" dirty="0" smtClean="0"/>
              <a:t> PTE</a:t>
            </a:r>
          </a:p>
          <a:p>
            <a:r>
              <a:rPr lang="en-US" dirty="0" smtClean="0"/>
              <a:t>Use associated with increased mortality in cats </a:t>
            </a:r>
            <a:r>
              <a:rPr lang="pl-PL" dirty="0" err="1" smtClean="0"/>
              <a:t>wi</a:t>
            </a:r>
            <a:r>
              <a:rPr lang="en-US" dirty="0" err="1" smtClean="0"/>
              <a:t>th</a:t>
            </a:r>
            <a:r>
              <a:rPr lang="en-US" dirty="0" smtClean="0"/>
              <a:t> ATE</a:t>
            </a:r>
            <a:endParaRPr lang="en-US" dirty="0"/>
          </a:p>
        </p:txBody>
      </p:sp>
    </p:spTree>
    <p:extLst>
      <p:ext uri="{BB962C8B-B14F-4D97-AF65-F5344CB8AC3E}">
        <p14:creationId xmlns:p14="http://schemas.microsoft.com/office/powerpoint/2010/main" val="25181034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Urokinase</a:t>
            </a:r>
            <a:endParaRPr lang="en-US" dirty="0"/>
          </a:p>
        </p:txBody>
      </p:sp>
      <p:sp>
        <p:nvSpPr>
          <p:cNvPr id="3" name="Content Placeholder 2"/>
          <p:cNvSpPr>
            <a:spLocks noGrp="1"/>
          </p:cNvSpPr>
          <p:nvPr>
            <p:ph idx="1"/>
          </p:nvPr>
        </p:nvSpPr>
        <p:spPr>
          <a:xfrm>
            <a:off x="1097279" y="2084294"/>
            <a:ext cx="7114101" cy="3639670"/>
          </a:xfrm>
        </p:spPr>
        <p:txBody>
          <a:bodyPr/>
          <a:lstStyle/>
          <a:p>
            <a:r>
              <a:rPr lang="en-US" dirty="0" smtClean="0"/>
              <a:t>Produced commercially from cultured neonatal kidney cells</a:t>
            </a:r>
          </a:p>
          <a:p>
            <a:r>
              <a:rPr lang="en-US" dirty="0" smtClean="0"/>
              <a:t>Directly converts plasminogen to plasmin</a:t>
            </a:r>
          </a:p>
          <a:p>
            <a:r>
              <a:rPr lang="en-US" dirty="0" smtClean="0"/>
              <a:t>More fibrin-specific than streptokinase</a:t>
            </a:r>
          </a:p>
          <a:p>
            <a:r>
              <a:rPr lang="en-US" dirty="0" smtClean="0"/>
              <a:t>Use reported in 1 dog with PTE</a:t>
            </a:r>
          </a:p>
          <a:p>
            <a:r>
              <a:rPr lang="en-US" dirty="0" smtClean="0"/>
              <a:t>Use described in 12 cats with ATE (42% survival rate)</a:t>
            </a:r>
            <a:endParaRPr lang="en-US" dirty="0"/>
          </a:p>
        </p:txBody>
      </p:sp>
    </p:spTree>
    <p:extLst>
      <p:ext uri="{BB962C8B-B14F-4D97-AF65-F5344CB8AC3E}">
        <p14:creationId xmlns:p14="http://schemas.microsoft.com/office/powerpoint/2010/main" val="25688841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T-PA</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Directly converts plasminogen to plasmin </a:t>
            </a:r>
          </a:p>
          <a:p>
            <a:r>
              <a:rPr lang="en-US" dirty="0" smtClean="0"/>
              <a:t>Fibrin-specific</a:t>
            </a:r>
          </a:p>
          <a:p>
            <a:r>
              <a:rPr lang="en-US" dirty="0" err="1" smtClean="0"/>
              <a:t>Alteplase</a:t>
            </a:r>
            <a:r>
              <a:rPr lang="en-US" dirty="0" smtClean="0"/>
              <a:t> (recombinant form of human t-PA) derived from mammalian cell culture</a:t>
            </a:r>
          </a:p>
          <a:p>
            <a:pPr lvl="1"/>
            <a:r>
              <a:rPr lang="en-US" dirty="0" smtClean="0"/>
              <a:t>Shortest half-life</a:t>
            </a:r>
          </a:p>
          <a:p>
            <a:pPr lvl="1"/>
            <a:r>
              <a:rPr lang="en-US" dirty="0" smtClean="0"/>
              <a:t>Use described in 6 cats with ATE (50% survival)</a:t>
            </a:r>
          </a:p>
          <a:p>
            <a:pPr lvl="1"/>
            <a:r>
              <a:rPr lang="en-US" dirty="0" smtClean="0"/>
              <a:t>Use described in 1 dog with ATE</a:t>
            </a:r>
          </a:p>
          <a:p>
            <a:pPr lvl="1"/>
            <a:r>
              <a:rPr lang="en-US" dirty="0" smtClean="0"/>
              <a:t>Used in experimental models of PTE</a:t>
            </a:r>
          </a:p>
          <a:p>
            <a:r>
              <a:rPr lang="en-US" dirty="0" smtClean="0"/>
              <a:t>Modified recombinant forms of t-PA (</a:t>
            </a:r>
            <a:r>
              <a:rPr lang="en-US" dirty="0" err="1" smtClean="0"/>
              <a:t>reteplase</a:t>
            </a:r>
            <a:r>
              <a:rPr lang="en-US" dirty="0" smtClean="0"/>
              <a:t>, </a:t>
            </a:r>
            <a:r>
              <a:rPr lang="en-US" dirty="0" err="1" smtClean="0"/>
              <a:t>tenecteplase</a:t>
            </a:r>
            <a:r>
              <a:rPr lang="en-US" dirty="0" smtClean="0"/>
              <a:t>) have longer half-lives</a:t>
            </a:r>
          </a:p>
          <a:p>
            <a:endParaRPr lang="en-US" dirty="0" smtClean="0"/>
          </a:p>
          <a:p>
            <a:pPr lvl="1"/>
            <a:endParaRPr lang="en-US" dirty="0"/>
          </a:p>
        </p:txBody>
      </p:sp>
    </p:spTree>
    <p:extLst>
      <p:ext uri="{BB962C8B-B14F-4D97-AF65-F5344CB8AC3E}">
        <p14:creationId xmlns:p14="http://schemas.microsoft.com/office/powerpoint/2010/main" val="18878667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Thrombolytics</a:t>
            </a:r>
            <a:endParaRPr lang="en-US" dirty="0"/>
          </a:p>
        </p:txBody>
      </p:sp>
      <p:sp>
        <p:nvSpPr>
          <p:cNvPr id="3" name="Content Placeholder 2"/>
          <p:cNvSpPr>
            <a:spLocks noGrp="1"/>
          </p:cNvSpPr>
          <p:nvPr>
            <p:ph idx="1"/>
          </p:nvPr>
        </p:nvSpPr>
        <p:spPr/>
        <p:txBody>
          <a:bodyPr/>
          <a:lstStyle/>
          <a:p>
            <a:r>
              <a:rPr lang="en-US" dirty="0" smtClean="0"/>
              <a:t>No specific recommendations in veterinary medicine</a:t>
            </a:r>
          </a:p>
          <a:p>
            <a:r>
              <a:rPr lang="en-US" dirty="0" smtClean="0"/>
              <a:t>American College of Chest Physicians </a:t>
            </a:r>
          </a:p>
          <a:p>
            <a:pPr lvl="1"/>
            <a:r>
              <a:rPr lang="en-US" dirty="0" smtClean="0"/>
              <a:t>Most humans with PTE do not require </a:t>
            </a:r>
            <a:r>
              <a:rPr lang="en-US" dirty="0" err="1" smtClean="0"/>
              <a:t>thrombolytics</a:t>
            </a:r>
            <a:endParaRPr lang="en-US" dirty="0" smtClean="0"/>
          </a:p>
          <a:p>
            <a:r>
              <a:rPr lang="en-US" dirty="0" smtClean="0"/>
              <a:t>May be indicated in </a:t>
            </a:r>
            <a:r>
              <a:rPr lang="en-US" dirty="0" err="1" smtClean="0"/>
              <a:t>hemodynamically</a:t>
            </a:r>
            <a:r>
              <a:rPr lang="en-US" dirty="0" smtClean="0"/>
              <a:t> unstable acute PTE</a:t>
            </a:r>
            <a:endParaRPr lang="en-US" dirty="0"/>
          </a:p>
          <a:p>
            <a:r>
              <a:rPr lang="en-US" dirty="0" err="1" smtClean="0"/>
              <a:t>Alteplase</a:t>
            </a:r>
            <a:r>
              <a:rPr lang="en-US" dirty="0" smtClean="0"/>
              <a:t> therapy recommended</a:t>
            </a:r>
            <a:endParaRPr lang="en-US" dirty="0"/>
          </a:p>
        </p:txBody>
      </p:sp>
    </p:spTree>
    <p:extLst>
      <p:ext uri="{BB962C8B-B14F-4D97-AF65-F5344CB8AC3E}">
        <p14:creationId xmlns:p14="http://schemas.microsoft.com/office/powerpoint/2010/main" val="32552529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Thromboembolic Therapy</a:t>
            </a:r>
            <a:endParaRPr lang="en-US" dirty="0"/>
          </a:p>
        </p:txBody>
      </p:sp>
      <p:sp>
        <p:nvSpPr>
          <p:cNvPr id="3" name="Content Placeholder 2"/>
          <p:cNvSpPr>
            <a:spLocks noGrp="1"/>
          </p:cNvSpPr>
          <p:nvPr>
            <p:ph idx="1"/>
          </p:nvPr>
        </p:nvSpPr>
        <p:spPr>
          <a:xfrm>
            <a:off x="800100" y="2603784"/>
            <a:ext cx="6949440" cy="3639670"/>
          </a:xfrm>
        </p:spPr>
        <p:txBody>
          <a:bodyPr/>
          <a:lstStyle/>
          <a:p>
            <a:r>
              <a:rPr lang="en-US" dirty="0" smtClean="0"/>
              <a:t>Parenteral anticoagulants</a:t>
            </a:r>
          </a:p>
          <a:p>
            <a:r>
              <a:rPr lang="en-US" dirty="0" smtClean="0"/>
              <a:t>Oral anticoagulants</a:t>
            </a:r>
          </a:p>
          <a:p>
            <a:r>
              <a:rPr lang="en-US" dirty="0" smtClean="0"/>
              <a:t>Parenteral antiplatelet agents</a:t>
            </a:r>
          </a:p>
          <a:p>
            <a:r>
              <a:rPr lang="en-US" dirty="0" smtClean="0"/>
              <a:t>Oral antiplatelet agents </a:t>
            </a:r>
            <a:endParaRPr lang="en-US" dirty="0"/>
          </a:p>
        </p:txBody>
      </p:sp>
      <p:pic>
        <p:nvPicPr>
          <p:cNvPr id="4" name="Picture 3"/>
          <p:cNvPicPr>
            <a:picLocks noChangeAspect="1"/>
          </p:cNvPicPr>
          <p:nvPr/>
        </p:nvPicPr>
        <p:blipFill>
          <a:blip r:embed="rId3"/>
          <a:stretch>
            <a:fillRect/>
          </a:stretch>
        </p:blipFill>
        <p:spPr>
          <a:xfrm>
            <a:off x="4678848" y="2264548"/>
            <a:ext cx="3962863" cy="3190105"/>
          </a:xfrm>
          <a:prstGeom prst="rect">
            <a:avLst/>
          </a:prstGeom>
        </p:spPr>
      </p:pic>
    </p:spTree>
    <p:extLst>
      <p:ext uri="{BB962C8B-B14F-4D97-AF65-F5344CB8AC3E}">
        <p14:creationId xmlns:p14="http://schemas.microsoft.com/office/powerpoint/2010/main" val="8178827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Parenteral anticoagulants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Unfractionated heparin (UFH)*</a:t>
            </a:r>
          </a:p>
          <a:p>
            <a:r>
              <a:rPr lang="en-US" dirty="0" smtClean="0"/>
              <a:t>Low-molecular-weight heparin (LMWH)*</a:t>
            </a:r>
          </a:p>
          <a:p>
            <a:r>
              <a:rPr lang="en-US" dirty="0" smtClean="0"/>
              <a:t>Synthetic selective </a:t>
            </a:r>
            <a:r>
              <a:rPr lang="en-US" dirty="0" err="1" smtClean="0"/>
              <a:t>FXa</a:t>
            </a:r>
            <a:r>
              <a:rPr lang="en-US" dirty="0" smtClean="0"/>
              <a:t> inhibitors*</a:t>
            </a:r>
          </a:p>
          <a:p>
            <a:pPr lvl="1"/>
            <a:r>
              <a:rPr lang="en-US" dirty="0" err="1" smtClean="0"/>
              <a:t>Fondaparinux</a:t>
            </a:r>
            <a:endParaRPr lang="en-US" dirty="0" smtClean="0"/>
          </a:p>
          <a:p>
            <a:r>
              <a:rPr lang="en-US" dirty="0" smtClean="0"/>
              <a:t>Injectable direct thrombin inhibitors (DTI)</a:t>
            </a:r>
          </a:p>
          <a:p>
            <a:pPr lvl="1"/>
            <a:r>
              <a:rPr lang="en-US" dirty="0" err="1" smtClean="0"/>
              <a:t>Argatroban</a:t>
            </a:r>
            <a:r>
              <a:rPr lang="en-US" dirty="0" smtClean="0"/>
              <a:t> </a:t>
            </a:r>
          </a:p>
          <a:p>
            <a:pPr lvl="1"/>
            <a:r>
              <a:rPr lang="en-US" dirty="0" err="1" smtClean="0"/>
              <a:t>Lepirudin</a:t>
            </a:r>
            <a:endParaRPr lang="en-US" dirty="0" smtClean="0"/>
          </a:p>
          <a:p>
            <a:pPr lvl="1"/>
            <a:r>
              <a:rPr lang="en-US" dirty="0" err="1" smtClean="0"/>
              <a:t>Melagatran</a:t>
            </a:r>
            <a:endParaRPr lang="en-US" dirty="0" smtClean="0"/>
          </a:p>
          <a:p>
            <a:endParaRPr lang="en-US" dirty="0"/>
          </a:p>
        </p:txBody>
      </p:sp>
    </p:spTree>
    <p:extLst>
      <p:ext uri="{BB962C8B-B14F-4D97-AF65-F5344CB8AC3E}">
        <p14:creationId xmlns:p14="http://schemas.microsoft.com/office/powerpoint/2010/main" val="32826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Unfractionated Heparin</a:t>
            </a:r>
            <a:endParaRPr lang="en-US" dirty="0"/>
          </a:p>
        </p:txBody>
      </p:sp>
      <p:sp>
        <p:nvSpPr>
          <p:cNvPr id="3" name="Content Placeholder 2"/>
          <p:cNvSpPr>
            <a:spLocks noGrp="1"/>
          </p:cNvSpPr>
          <p:nvPr>
            <p:ph idx="1"/>
          </p:nvPr>
        </p:nvSpPr>
        <p:spPr/>
        <p:txBody>
          <a:bodyPr>
            <a:normAutofit lnSpcReduction="10000"/>
          </a:bodyPr>
          <a:lstStyle/>
          <a:p>
            <a:r>
              <a:rPr lang="en-US" dirty="0" smtClean="0"/>
              <a:t>Complexes with and amplifies </a:t>
            </a:r>
            <a:r>
              <a:rPr lang="en-US" dirty="0" err="1" smtClean="0"/>
              <a:t>antithrombin</a:t>
            </a:r>
            <a:r>
              <a:rPr lang="en-US" dirty="0" smtClean="0"/>
              <a:t> activity</a:t>
            </a:r>
          </a:p>
          <a:p>
            <a:pPr lvl="1"/>
            <a:r>
              <a:rPr lang="en-US" dirty="0" err="1" smtClean="0"/>
              <a:t>Heparin:AT</a:t>
            </a:r>
            <a:r>
              <a:rPr lang="en-US" dirty="0" smtClean="0"/>
              <a:t> complexes inhibit </a:t>
            </a:r>
            <a:r>
              <a:rPr lang="en-US" dirty="0" err="1" smtClean="0"/>
              <a:t>FIIa</a:t>
            </a:r>
            <a:r>
              <a:rPr lang="en-US" dirty="0"/>
              <a:t> </a:t>
            </a:r>
            <a:r>
              <a:rPr lang="en-US" dirty="0" smtClean="0"/>
              <a:t>and </a:t>
            </a:r>
            <a:r>
              <a:rPr lang="en-US" dirty="0" err="1" smtClean="0"/>
              <a:t>FXa</a:t>
            </a:r>
            <a:r>
              <a:rPr lang="en-US" dirty="0" smtClean="0"/>
              <a:t>; </a:t>
            </a:r>
            <a:r>
              <a:rPr lang="en-US" dirty="0" err="1" smtClean="0"/>
              <a:t>IXa</a:t>
            </a:r>
            <a:r>
              <a:rPr lang="en-US" dirty="0" smtClean="0"/>
              <a:t>, </a:t>
            </a:r>
            <a:r>
              <a:rPr lang="en-US" dirty="0" err="1" smtClean="0"/>
              <a:t>XIa</a:t>
            </a:r>
            <a:r>
              <a:rPr lang="en-US" dirty="0" smtClean="0"/>
              <a:t>, </a:t>
            </a:r>
            <a:r>
              <a:rPr lang="en-US" dirty="0" err="1" smtClean="0"/>
              <a:t>XIIa</a:t>
            </a:r>
            <a:r>
              <a:rPr lang="en-US" dirty="0" smtClean="0"/>
              <a:t>, XIII also inhibited</a:t>
            </a:r>
          </a:p>
          <a:p>
            <a:r>
              <a:rPr lang="en-US" dirty="0" smtClean="0"/>
              <a:t>Variation in the distribution of heparin molecules in UFH leads to variation in biologic effects and pharmacokinetics</a:t>
            </a:r>
          </a:p>
          <a:p>
            <a:r>
              <a:rPr lang="en-US" dirty="0" smtClean="0"/>
              <a:t>Monitor with </a:t>
            </a:r>
            <a:r>
              <a:rPr lang="en-US" dirty="0" err="1" smtClean="0"/>
              <a:t>aPTT</a:t>
            </a:r>
            <a:r>
              <a:rPr lang="en-US" dirty="0" smtClean="0"/>
              <a:t> or ACT to achieve therapeutic activity and minimize risk</a:t>
            </a:r>
          </a:p>
          <a:p>
            <a:pPr lvl="1"/>
            <a:r>
              <a:rPr lang="en-US" dirty="0" smtClean="0"/>
              <a:t>Recommend prolongation of the </a:t>
            </a:r>
            <a:r>
              <a:rPr lang="en-US" dirty="0" err="1" smtClean="0"/>
              <a:t>aPTT</a:t>
            </a:r>
            <a:r>
              <a:rPr lang="en-US" dirty="0" smtClean="0"/>
              <a:t> to 1.5-2.5 times baseline value</a:t>
            </a:r>
          </a:p>
        </p:txBody>
      </p:sp>
    </p:spTree>
    <p:extLst>
      <p:ext uri="{BB962C8B-B14F-4D97-AF65-F5344CB8AC3E}">
        <p14:creationId xmlns:p14="http://schemas.microsoft.com/office/powerpoint/2010/main" val="39447583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Low-Molecular-Weight Heparins</a:t>
            </a:r>
            <a:endParaRPr lang="en-US" dirty="0"/>
          </a:p>
        </p:txBody>
      </p:sp>
      <p:sp>
        <p:nvSpPr>
          <p:cNvPr id="3" name="Content Placeholder 2"/>
          <p:cNvSpPr>
            <a:spLocks noGrp="1"/>
          </p:cNvSpPr>
          <p:nvPr>
            <p:ph idx="1"/>
          </p:nvPr>
        </p:nvSpPr>
        <p:spPr>
          <a:xfrm>
            <a:off x="800101" y="2084293"/>
            <a:ext cx="7671042" cy="4120735"/>
          </a:xfrm>
        </p:spPr>
        <p:txBody>
          <a:bodyPr>
            <a:normAutofit fontScale="92500"/>
          </a:bodyPr>
          <a:lstStyle/>
          <a:p>
            <a:r>
              <a:rPr lang="en-US" dirty="0" smtClean="0"/>
              <a:t>Produced from UFH by chemical/enzymatic </a:t>
            </a:r>
            <a:r>
              <a:rPr lang="en-US" dirty="0" err="1" smtClean="0"/>
              <a:t>depolymerization</a:t>
            </a:r>
            <a:endParaRPr lang="en-US" dirty="0" smtClean="0"/>
          </a:p>
          <a:p>
            <a:r>
              <a:rPr lang="en-US" dirty="0" smtClean="0"/>
              <a:t>Developed to have more consistent biologic effects and pharmacokinetics than UFH</a:t>
            </a:r>
          </a:p>
          <a:p>
            <a:pPr lvl="1"/>
            <a:r>
              <a:rPr lang="en-US" dirty="0" smtClean="0"/>
              <a:t>In humans LMWHs have a predictable dose response and longer half-life</a:t>
            </a:r>
          </a:p>
          <a:p>
            <a:pPr lvl="2"/>
            <a:r>
              <a:rPr lang="en-US" dirty="0" smtClean="0"/>
              <a:t>Intermittent dosing possible without routine anti-</a:t>
            </a:r>
            <a:r>
              <a:rPr lang="en-US" dirty="0" err="1" smtClean="0"/>
              <a:t>FXa</a:t>
            </a:r>
            <a:r>
              <a:rPr lang="en-US" dirty="0" smtClean="0"/>
              <a:t> monitoring in humans</a:t>
            </a:r>
          </a:p>
          <a:p>
            <a:pPr lvl="1"/>
            <a:r>
              <a:rPr lang="en-US" dirty="0" smtClean="0"/>
              <a:t>SQ administration possible in dogs with therapeutic anti-</a:t>
            </a:r>
            <a:r>
              <a:rPr lang="en-US" dirty="0" err="1" smtClean="0"/>
              <a:t>FXa</a:t>
            </a:r>
            <a:r>
              <a:rPr lang="en-US" dirty="0" smtClean="0"/>
              <a:t> levels able to be achieved</a:t>
            </a:r>
          </a:p>
          <a:p>
            <a:pPr lvl="1"/>
            <a:r>
              <a:rPr lang="en-US" dirty="0" smtClean="0"/>
              <a:t>Pharmacokinetics in cats less predictable; high doses often required</a:t>
            </a:r>
            <a:endParaRPr lang="en-US" dirty="0"/>
          </a:p>
        </p:txBody>
      </p:sp>
    </p:spTree>
    <p:extLst>
      <p:ext uri="{BB962C8B-B14F-4D97-AF65-F5344CB8AC3E}">
        <p14:creationId xmlns:p14="http://schemas.microsoft.com/office/powerpoint/2010/main" val="31563969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Incidence</a:t>
            </a:r>
            <a:endParaRPr lang="en-US" dirty="0"/>
          </a:p>
        </p:txBody>
      </p:sp>
      <p:sp>
        <p:nvSpPr>
          <p:cNvPr id="3" name="Content Placeholder 2"/>
          <p:cNvSpPr>
            <a:spLocks noGrp="1"/>
          </p:cNvSpPr>
          <p:nvPr>
            <p:ph idx="1"/>
          </p:nvPr>
        </p:nvSpPr>
        <p:spPr/>
        <p:txBody>
          <a:bodyPr/>
          <a:lstStyle/>
          <a:p>
            <a:r>
              <a:rPr lang="en-US" dirty="0" smtClean="0"/>
              <a:t>True incidence unknown</a:t>
            </a:r>
          </a:p>
          <a:p>
            <a:r>
              <a:rPr lang="en-US" dirty="0" smtClean="0"/>
              <a:t>0.9% prevalence rate in dogs over a 10 year period</a:t>
            </a:r>
          </a:p>
          <a:p>
            <a:r>
              <a:rPr lang="en-US" dirty="0" smtClean="0"/>
              <a:t>0.06% prevalence rate in cats over a 24 year period</a:t>
            </a:r>
          </a:p>
        </p:txBody>
      </p:sp>
    </p:spTree>
    <p:extLst>
      <p:ext uri="{BB962C8B-B14F-4D97-AF65-F5344CB8AC3E}">
        <p14:creationId xmlns:p14="http://schemas.microsoft.com/office/powerpoint/2010/main" val="2575020519"/>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Fondaparinux</a:t>
            </a:r>
            <a:endParaRPr lang="en-US" dirty="0"/>
          </a:p>
        </p:txBody>
      </p:sp>
      <p:sp>
        <p:nvSpPr>
          <p:cNvPr id="3" name="Content Placeholder 2"/>
          <p:cNvSpPr>
            <a:spLocks noGrp="1"/>
          </p:cNvSpPr>
          <p:nvPr>
            <p:ph idx="1"/>
          </p:nvPr>
        </p:nvSpPr>
        <p:spPr/>
        <p:txBody>
          <a:bodyPr/>
          <a:lstStyle/>
          <a:p>
            <a:r>
              <a:rPr lang="en-US" dirty="0" smtClean="0"/>
              <a:t>Synthetic, selective, </a:t>
            </a:r>
            <a:r>
              <a:rPr lang="en-US" dirty="0" err="1" smtClean="0"/>
              <a:t>antithrombin</a:t>
            </a:r>
            <a:r>
              <a:rPr lang="en-US" dirty="0" smtClean="0"/>
              <a:t>-dependent indirect </a:t>
            </a:r>
            <a:r>
              <a:rPr lang="en-US" dirty="0" err="1" smtClean="0"/>
              <a:t>FXa</a:t>
            </a:r>
            <a:r>
              <a:rPr lang="en-US" dirty="0" smtClean="0"/>
              <a:t>-inhibitor with no anti-</a:t>
            </a:r>
            <a:r>
              <a:rPr lang="en-US" dirty="0" err="1" smtClean="0"/>
              <a:t>FIIa</a:t>
            </a:r>
            <a:r>
              <a:rPr lang="en-US" dirty="0" smtClean="0"/>
              <a:t> activity</a:t>
            </a:r>
          </a:p>
          <a:p>
            <a:r>
              <a:rPr lang="en-US" dirty="0" smtClean="0"/>
              <a:t>Evaluated in a large randomized trial of humans with acute PTE (UFH vs. </a:t>
            </a:r>
            <a:r>
              <a:rPr lang="en-US" dirty="0" err="1" smtClean="0"/>
              <a:t>fondaparinux</a:t>
            </a:r>
            <a:r>
              <a:rPr lang="en-US" dirty="0" smtClean="0"/>
              <a:t>)</a:t>
            </a:r>
          </a:p>
          <a:p>
            <a:pPr lvl="1"/>
            <a:r>
              <a:rPr lang="en-US" dirty="0" smtClean="0"/>
              <a:t>No difference in bleeding risk</a:t>
            </a:r>
          </a:p>
          <a:p>
            <a:pPr lvl="1"/>
            <a:r>
              <a:rPr lang="en-US" dirty="0" smtClean="0"/>
              <a:t>Fewer PTE recurrences with </a:t>
            </a:r>
            <a:r>
              <a:rPr lang="en-US" dirty="0" err="1" smtClean="0"/>
              <a:t>fondaparinux</a:t>
            </a:r>
            <a:endParaRPr lang="en-US" dirty="0" smtClean="0"/>
          </a:p>
          <a:p>
            <a:r>
              <a:rPr lang="en-US" dirty="0" smtClean="0"/>
              <a:t>No studies in veterinary medicine</a:t>
            </a:r>
            <a:endParaRPr lang="en-US" dirty="0"/>
          </a:p>
        </p:txBody>
      </p:sp>
    </p:spTree>
    <p:extLst>
      <p:ext uri="{BB962C8B-B14F-4D97-AF65-F5344CB8AC3E}">
        <p14:creationId xmlns:p14="http://schemas.microsoft.com/office/powerpoint/2010/main" val="41824657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Oral anticoagulants</a:t>
            </a:r>
            <a:endParaRPr lang="en-US" dirty="0"/>
          </a:p>
        </p:txBody>
      </p:sp>
      <p:sp>
        <p:nvSpPr>
          <p:cNvPr id="3" name="Content Placeholder 2"/>
          <p:cNvSpPr>
            <a:spLocks noGrp="1"/>
          </p:cNvSpPr>
          <p:nvPr>
            <p:ph idx="1"/>
          </p:nvPr>
        </p:nvSpPr>
        <p:spPr/>
        <p:txBody>
          <a:bodyPr/>
          <a:lstStyle/>
          <a:p>
            <a:r>
              <a:rPr lang="en-US" dirty="0" smtClean="0"/>
              <a:t>Warfarin*</a:t>
            </a:r>
          </a:p>
          <a:p>
            <a:r>
              <a:rPr lang="en-US" dirty="0" err="1" smtClean="0"/>
              <a:t>FXa</a:t>
            </a:r>
            <a:r>
              <a:rPr lang="en-US" dirty="0" smtClean="0"/>
              <a:t> inhibitors (</a:t>
            </a:r>
            <a:r>
              <a:rPr lang="en-US" dirty="0" err="1" smtClean="0"/>
              <a:t>rivaroxaban</a:t>
            </a:r>
            <a:r>
              <a:rPr lang="en-US" dirty="0" smtClean="0"/>
              <a:t> and </a:t>
            </a:r>
            <a:r>
              <a:rPr lang="en-US" dirty="0" err="1" smtClean="0"/>
              <a:t>apixaban</a:t>
            </a:r>
            <a:r>
              <a:rPr lang="en-US" dirty="0" smtClean="0"/>
              <a:t>)</a:t>
            </a:r>
          </a:p>
          <a:p>
            <a:r>
              <a:rPr lang="en-US" dirty="0" smtClean="0"/>
              <a:t>Direct thrombin inhibitor (</a:t>
            </a:r>
            <a:r>
              <a:rPr lang="en-US" dirty="0" err="1" smtClean="0"/>
              <a:t>dabigatran</a:t>
            </a:r>
            <a:r>
              <a:rPr lang="en-US" dirty="0"/>
              <a:t> </a:t>
            </a:r>
            <a:r>
              <a:rPr lang="en-US" dirty="0" smtClean="0"/>
              <a:t>and </a:t>
            </a:r>
            <a:r>
              <a:rPr lang="en-US" dirty="0" err="1" smtClean="0"/>
              <a:t>ximelagatran</a:t>
            </a:r>
            <a:r>
              <a:rPr lang="en-US" dirty="0" smtClean="0"/>
              <a:t>)</a:t>
            </a:r>
            <a:endParaRPr lang="en-US" dirty="0"/>
          </a:p>
        </p:txBody>
      </p:sp>
      <p:pic>
        <p:nvPicPr>
          <p:cNvPr id="4" name="Picture 3"/>
          <p:cNvPicPr>
            <a:picLocks noChangeAspect="1"/>
          </p:cNvPicPr>
          <p:nvPr/>
        </p:nvPicPr>
        <p:blipFill>
          <a:blip r:embed="rId3"/>
          <a:stretch>
            <a:fillRect/>
          </a:stretch>
        </p:blipFill>
        <p:spPr>
          <a:xfrm>
            <a:off x="3588510" y="3827036"/>
            <a:ext cx="1904864" cy="2551158"/>
          </a:xfrm>
          <a:prstGeom prst="rect">
            <a:avLst/>
          </a:prstGeom>
        </p:spPr>
      </p:pic>
      <p:sp>
        <p:nvSpPr>
          <p:cNvPr id="5" name="TextBox 4"/>
          <p:cNvSpPr txBox="1"/>
          <p:nvPr/>
        </p:nvSpPr>
        <p:spPr>
          <a:xfrm rot="16200000">
            <a:off x="4384096" y="5084250"/>
            <a:ext cx="2403222" cy="184666"/>
          </a:xfrm>
          <a:prstGeom prst="rect">
            <a:avLst/>
          </a:prstGeom>
          <a:noFill/>
        </p:spPr>
        <p:txBody>
          <a:bodyPr wrap="none" rtlCol="0">
            <a:spAutoFit/>
          </a:bodyPr>
          <a:lstStyle/>
          <a:p>
            <a:r>
              <a:rPr lang="hu-HU" sz="600" dirty="0" smtClean="0"/>
              <a:t>http://alpinevetshospital.com/clients/6363/images/photo_38__1_1.JPG</a:t>
            </a:r>
            <a:endParaRPr lang="en-US" sz="600" dirty="0"/>
          </a:p>
        </p:txBody>
      </p:sp>
    </p:spTree>
    <p:extLst>
      <p:ext uri="{BB962C8B-B14F-4D97-AF65-F5344CB8AC3E}">
        <p14:creationId xmlns:p14="http://schemas.microsoft.com/office/powerpoint/2010/main" val="34952437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Warfarin</a:t>
            </a:r>
            <a:endParaRPr lang="en-US" dirty="0"/>
          </a:p>
        </p:txBody>
      </p:sp>
      <p:sp>
        <p:nvSpPr>
          <p:cNvPr id="3" name="Content Placeholder 2"/>
          <p:cNvSpPr>
            <a:spLocks noGrp="1"/>
          </p:cNvSpPr>
          <p:nvPr>
            <p:ph idx="1"/>
          </p:nvPr>
        </p:nvSpPr>
        <p:spPr/>
        <p:txBody>
          <a:bodyPr>
            <a:normAutofit lnSpcReduction="10000"/>
          </a:bodyPr>
          <a:lstStyle/>
          <a:p>
            <a:r>
              <a:rPr lang="en-US" dirty="0" smtClean="0"/>
              <a:t>Therapeutic vitamin K1 agonist</a:t>
            </a:r>
          </a:p>
          <a:p>
            <a:pPr lvl="1"/>
            <a:r>
              <a:rPr lang="en-US" dirty="0" smtClean="0"/>
              <a:t>Acts by inhibiting Vitamin K epoxide </a:t>
            </a:r>
            <a:r>
              <a:rPr lang="en-US" dirty="0" err="1" smtClean="0"/>
              <a:t>reductase</a:t>
            </a:r>
            <a:r>
              <a:rPr lang="en-US" dirty="0" smtClean="0"/>
              <a:t>, thereby preventing recycling</a:t>
            </a:r>
          </a:p>
          <a:p>
            <a:pPr lvl="1"/>
            <a:r>
              <a:rPr lang="en-US" dirty="0" smtClean="0"/>
              <a:t>Prevents carboxylation of FII, FVII, FIX, FX</a:t>
            </a:r>
          </a:p>
          <a:p>
            <a:pPr lvl="1"/>
            <a:r>
              <a:rPr lang="en-US" dirty="0" smtClean="0"/>
              <a:t>Inhibits vitamin K-dependent anticoagulants proteins C/S</a:t>
            </a:r>
          </a:p>
          <a:p>
            <a:r>
              <a:rPr lang="en-US" dirty="0" smtClean="0"/>
              <a:t>Narrow therapeutic index and hemorrhage possible risk</a:t>
            </a:r>
          </a:p>
          <a:p>
            <a:r>
              <a:rPr lang="en-US" dirty="0" smtClean="0"/>
              <a:t>Therapy adjusted to achieve a PT prolongation of 1.25-2x baseline or anti-</a:t>
            </a:r>
            <a:r>
              <a:rPr lang="en-US" dirty="0" err="1" smtClean="0"/>
              <a:t>FXa</a:t>
            </a:r>
            <a:r>
              <a:rPr lang="en-US" dirty="0" smtClean="0"/>
              <a:t> </a:t>
            </a:r>
            <a:r>
              <a:rPr lang="en-US" dirty="0" smtClean="0"/>
              <a:t>activity between 0.35-0.7 U/mL</a:t>
            </a:r>
          </a:p>
          <a:p>
            <a:endParaRPr lang="en-US" dirty="0"/>
          </a:p>
        </p:txBody>
      </p:sp>
    </p:spTree>
    <p:extLst>
      <p:ext uri="{BB962C8B-B14F-4D97-AF65-F5344CB8AC3E}">
        <p14:creationId xmlns:p14="http://schemas.microsoft.com/office/powerpoint/2010/main" val="30731342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Oral Antiplatelet Agents</a:t>
            </a:r>
            <a:endParaRPr lang="en-US" dirty="0"/>
          </a:p>
        </p:txBody>
      </p:sp>
      <p:sp>
        <p:nvSpPr>
          <p:cNvPr id="3" name="Content Placeholder 2"/>
          <p:cNvSpPr>
            <a:spLocks noGrp="1"/>
          </p:cNvSpPr>
          <p:nvPr>
            <p:ph idx="1"/>
          </p:nvPr>
        </p:nvSpPr>
        <p:spPr/>
        <p:txBody>
          <a:bodyPr/>
          <a:lstStyle/>
          <a:p>
            <a:r>
              <a:rPr lang="en-US" dirty="0" smtClean="0"/>
              <a:t>Thromboxane synthesis inhibitors </a:t>
            </a:r>
          </a:p>
          <a:p>
            <a:pPr lvl="1"/>
            <a:r>
              <a:rPr lang="en-US" dirty="0" smtClean="0"/>
              <a:t>Aspirin</a:t>
            </a:r>
          </a:p>
          <a:p>
            <a:r>
              <a:rPr lang="en-US" dirty="0" err="1" smtClean="0"/>
              <a:t>Thienopyridine</a:t>
            </a:r>
            <a:r>
              <a:rPr lang="en-US" dirty="0" smtClean="0"/>
              <a:t> P</a:t>
            </a:r>
            <a:r>
              <a:rPr lang="en-US" baseline="-25000" dirty="0" smtClean="0"/>
              <a:t>2</a:t>
            </a:r>
            <a:r>
              <a:rPr lang="en-US" dirty="0" smtClean="0"/>
              <a:t>Y</a:t>
            </a:r>
            <a:r>
              <a:rPr lang="en-US" baseline="-25000" dirty="0" smtClean="0"/>
              <a:t>12</a:t>
            </a:r>
            <a:r>
              <a:rPr lang="en-US" dirty="0" smtClean="0"/>
              <a:t> ADP receptor antagonists</a:t>
            </a:r>
          </a:p>
          <a:p>
            <a:pPr lvl="1"/>
            <a:r>
              <a:rPr lang="en-US" dirty="0" err="1" smtClean="0"/>
              <a:t>Clopidogrel</a:t>
            </a:r>
            <a:r>
              <a:rPr lang="en-US" dirty="0" smtClean="0"/>
              <a:t>, </a:t>
            </a:r>
            <a:r>
              <a:rPr lang="en-US" dirty="0" err="1" smtClean="0"/>
              <a:t>ticlopidine</a:t>
            </a:r>
            <a:endParaRPr lang="en-US" dirty="0" smtClean="0"/>
          </a:p>
        </p:txBody>
      </p:sp>
    </p:spTree>
    <p:extLst>
      <p:ext uri="{BB962C8B-B14F-4D97-AF65-F5344CB8AC3E}">
        <p14:creationId xmlns:p14="http://schemas.microsoft.com/office/powerpoint/2010/main" val="41242328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Oral Antiplatelet Agents</a:t>
            </a:r>
            <a:endParaRPr lang="en-US" dirty="0"/>
          </a:p>
        </p:txBody>
      </p:sp>
      <p:sp>
        <p:nvSpPr>
          <p:cNvPr id="3" name="Content Placeholder 2"/>
          <p:cNvSpPr>
            <a:spLocks noGrp="1"/>
          </p:cNvSpPr>
          <p:nvPr>
            <p:ph idx="1"/>
          </p:nvPr>
        </p:nvSpPr>
        <p:spPr>
          <a:xfrm>
            <a:off x="1097280" y="2084294"/>
            <a:ext cx="7246620" cy="3639670"/>
          </a:xfrm>
        </p:spPr>
        <p:txBody>
          <a:bodyPr>
            <a:normAutofit fontScale="92500" lnSpcReduction="20000"/>
          </a:bodyPr>
          <a:lstStyle/>
          <a:p>
            <a:r>
              <a:rPr lang="en-US" dirty="0" smtClean="0"/>
              <a:t>Aspirin</a:t>
            </a:r>
          </a:p>
          <a:p>
            <a:pPr lvl="1"/>
            <a:r>
              <a:rPr lang="en-US" dirty="0" smtClean="0"/>
              <a:t>Irreversibly acetylates platelet COX-1, inhibiting</a:t>
            </a:r>
          </a:p>
          <a:p>
            <a:pPr lvl="1"/>
            <a:r>
              <a:rPr lang="en-US" dirty="0" smtClean="0"/>
              <a:t>Produces an antithrombotic state over a wide dosing range</a:t>
            </a:r>
          </a:p>
          <a:p>
            <a:pPr lvl="1"/>
            <a:r>
              <a:rPr lang="en-US" dirty="0" smtClean="0"/>
              <a:t>0.5mg/kg PO Q24hrs for dogs, 5mg per cat Q72hrs for cats</a:t>
            </a:r>
          </a:p>
          <a:p>
            <a:r>
              <a:rPr lang="en-US" dirty="0" err="1" smtClean="0"/>
              <a:t>Thienopyridines</a:t>
            </a:r>
            <a:endParaRPr lang="en-US" dirty="0" smtClean="0"/>
          </a:p>
          <a:p>
            <a:pPr lvl="1"/>
            <a:r>
              <a:rPr lang="en-US" dirty="0" err="1" smtClean="0"/>
              <a:t>Clopidogrel</a:t>
            </a:r>
            <a:r>
              <a:rPr lang="en-US" dirty="0" smtClean="0"/>
              <a:t> causes cumulative platelet inhibition </a:t>
            </a:r>
          </a:p>
          <a:p>
            <a:pPr lvl="1"/>
            <a:r>
              <a:rPr lang="en-US" dirty="0" smtClean="0"/>
              <a:t>In humans, marginally more effective than aspirin; often used in conjunction with</a:t>
            </a:r>
          </a:p>
          <a:p>
            <a:pPr lvl="1"/>
            <a:r>
              <a:rPr lang="en-US" dirty="0" smtClean="0"/>
              <a:t>Eagerly awaiting the results of the FATCAT study</a:t>
            </a:r>
            <a:endParaRPr lang="en-US" dirty="0"/>
          </a:p>
        </p:txBody>
      </p:sp>
    </p:spTree>
    <p:extLst>
      <p:ext uri="{BB962C8B-B14F-4D97-AF65-F5344CB8AC3E}">
        <p14:creationId xmlns:p14="http://schemas.microsoft.com/office/powerpoint/2010/main" val="97587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Injectable Antiplatelet Agents</a:t>
            </a:r>
            <a:endParaRPr lang="en-US" dirty="0"/>
          </a:p>
        </p:txBody>
      </p:sp>
      <p:sp>
        <p:nvSpPr>
          <p:cNvPr id="3" name="Content Placeholder 2"/>
          <p:cNvSpPr>
            <a:spLocks noGrp="1"/>
          </p:cNvSpPr>
          <p:nvPr>
            <p:ph idx="1"/>
          </p:nvPr>
        </p:nvSpPr>
        <p:spPr/>
        <p:txBody>
          <a:bodyPr/>
          <a:lstStyle/>
          <a:p>
            <a:r>
              <a:rPr lang="en-US" dirty="0" smtClean="0"/>
              <a:t>α</a:t>
            </a:r>
            <a:r>
              <a:rPr lang="en-US" baseline="-25000" dirty="0" err="1" smtClean="0"/>
              <a:t>IIb</a:t>
            </a:r>
            <a:r>
              <a:rPr lang="en-US" dirty="0" smtClean="0"/>
              <a:t>β</a:t>
            </a:r>
            <a:r>
              <a:rPr lang="en-US" baseline="-25000" dirty="0" smtClean="0"/>
              <a:t>3 </a:t>
            </a:r>
            <a:r>
              <a:rPr lang="en-US" dirty="0" smtClean="0"/>
              <a:t>integrin receptor antagonists</a:t>
            </a:r>
          </a:p>
          <a:p>
            <a:pPr lvl="1"/>
            <a:r>
              <a:rPr lang="en-US" dirty="0" err="1" smtClean="0"/>
              <a:t>Abciximab</a:t>
            </a:r>
            <a:r>
              <a:rPr lang="en-US" dirty="0" smtClean="0"/>
              <a:t>*</a:t>
            </a:r>
          </a:p>
          <a:p>
            <a:pPr lvl="1"/>
            <a:r>
              <a:rPr lang="en-US" dirty="0" err="1" smtClean="0"/>
              <a:t>Tirofiban</a:t>
            </a:r>
            <a:endParaRPr lang="en-US" dirty="0" smtClean="0"/>
          </a:p>
          <a:p>
            <a:pPr lvl="1"/>
            <a:r>
              <a:rPr lang="en-US" dirty="0" err="1" smtClean="0"/>
              <a:t>Eptafibatide</a:t>
            </a:r>
            <a:endParaRPr lang="en-US" dirty="0" smtClean="0"/>
          </a:p>
          <a:p>
            <a:endParaRPr lang="en-US" dirty="0"/>
          </a:p>
        </p:txBody>
      </p:sp>
    </p:spTree>
    <p:extLst>
      <p:ext uri="{BB962C8B-B14F-4D97-AF65-F5344CB8AC3E}">
        <p14:creationId xmlns:p14="http://schemas.microsoft.com/office/powerpoint/2010/main" val="36698302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Other Preventative Therapies</a:t>
            </a:r>
            <a:endParaRPr lang="en-US" dirty="0"/>
          </a:p>
        </p:txBody>
      </p:sp>
      <p:sp>
        <p:nvSpPr>
          <p:cNvPr id="3" name="Content Placeholder 2"/>
          <p:cNvSpPr>
            <a:spLocks noGrp="1"/>
          </p:cNvSpPr>
          <p:nvPr>
            <p:ph idx="1"/>
          </p:nvPr>
        </p:nvSpPr>
        <p:spPr/>
        <p:txBody>
          <a:bodyPr/>
          <a:lstStyle/>
          <a:p>
            <a:r>
              <a:rPr lang="en-US" dirty="0" smtClean="0"/>
              <a:t>Surgical </a:t>
            </a:r>
            <a:r>
              <a:rPr lang="en-US" dirty="0" err="1" smtClean="0"/>
              <a:t>thrombectomy</a:t>
            </a:r>
            <a:endParaRPr lang="en-US" dirty="0" smtClean="0"/>
          </a:p>
          <a:p>
            <a:r>
              <a:rPr lang="en-US" dirty="0" smtClean="0"/>
              <a:t>Minimally invasive techniques</a:t>
            </a:r>
          </a:p>
          <a:p>
            <a:pPr lvl="1"/>
            <a:r>
              <a:rPr lang="en-US" dirty="0" smtClean="0"/>
              <a:t>Balloon dilatation or angioplasty </a:t>
            </a:r>
          </a:p>
          <a:p>
            <a:pPr lvl="1"/>
            <a:r>
              <a:rPr lang="en-US" dirty="0" smtClean="0"/>
              <a:t>Vascular stenting</a:t>
            </a:r>
          </a:p>
          <a:p>
            <a:pPr lvl="1"/>
            <a:r>
              <a:rPr lang="en-US" dirty="0" smtClean="0"/>
              <a:t>Embolic trapping devices</a:t>
            </a:r>
          </a:p>
          <a:p>
            <a:pPr lvl="1"/>
            <a:r>
              <a:rPr lang="en-US" dirty="0" err="1" smtClean="0"/>
              <a:t>Pharmacomechanical</a:t>
            </a:r>
            <a:r>
              <a:rPr lang="en-US" dirty="0" smtClean="0"/>
              <a:t> </a:t>
            </a:r>
            <a:r>
              <a:rPr lang="en-US" dirty="0" err="1" smtClean="0"/>
              <a:t>thrombectomy</a:t>
            </a:r>
            <a:r>
              <a:rPr lang="en-US" dirty="0" smtClean="0"/>
              <a:t> (PMT) devices</a:t>
            </a:r>
            <a:endParaRPr lang="en-US" dirty="0"/>
          </a:p>
        </p:txBody>
      </p:sp>
    </p:spTree>
    <p:extLst>
      <p:ext uri="{BB962C8B-B14F-4D97-AF65-F5344CB8AC3E}">
        <p14:creationId xmlns:p14="http://schemas.microsoft.com/office/powerpoint/2010/main" val="29240593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Prognosis</a:t>
            </a:r>
            <a:endParaRPr lang="en-US" dirty="0"/>
          </a:p>
        </p:txBody>
      </p:sp>
      <p:sp>
        <p:nvSpPr>
          <p:cNvPr id="3" name="Content Placeholder 2"/>
          <p:cNvSpPr>
            <a:spLocks noGrp="1"/>
          </p:cNvSpPr>
          <p:nvPr>
            <p:ph idx="1"/>
          </p:nvPr>
        </p:nvSpPr>
        <p:spPr/>
        <p:txBody>
          <a:bodyPr/>
          <a:lstStyle/>
          <a:p>
            <a:r>
              <a:rPr lang="en-US" dirty="0" smtClean="0"/>
              <a:t>Guarded</a:t>
            </a:r>
          </a:p>
          <a:p>
            <a:pPr lvl="1"/>
            <a:r>
              <a:rPr lang="en-US" dirty="0" smtClean="0"/>
              <a:t>Challenge of diagnosis </a:t>
            </a:r>
          </a:p>
          <a:p>
            <a:pPr lvl="1"/>
            <a:r>
              <a:rPr lang="en-US" dirty="0" smtClean="0"/>
              <a:t>Delay in initiation of appropriate of therapy</a:t>
            </a:r>
          </a:p>
          <a:p>
            <a:pPr lvl="1"/>
            <a:r>
              <a:rPr lang="en-US" dirty="0" smtClean="0"/>
              <a:t>Potential ineffectual therapeutic concentrations of antithrombotic medications achieved</a:t>
            </a:r>
            <a:endParaRPr lang="en-US" dirty="0"/>
          </a:p>
        </p:txBody>
      </p:sp>
    </p:spTree>
    <p:extLst>
      <p:ext uri="{BB962C8B-B14F-4D97-AF65-F5344CB8AC3E}">
        <p14:creationId xmlns:p14="http://schemas.microsoft.com/office/powerpoint/2010/main" val="17166576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pic>
        <p:nvPicPr>
          <p:cNvPr id="4" name="Content Placeholder 3" descr="photo.jpg"/>
          <p:cNvPicPr>
            <a:picLocks noGrp="1" noChangeAspect="1"/>
          </p:cNvPicPr>
          <p:nvPr>
            <p:ph idx="1"/>
          </p:nvPr>
        </p:nvPicPr>
        <p:blipFill>
          <a:blip r:embed="rId2">
            <a:extLst>
              <a:ext uri="{28A0092B-C50C-407E-A947-70E740481C1C}">
                <a14:useLocalDpi xmlns:a14="http://schemas.microsoft.com/office/drawing/2010/main" val="0"/>
              </a:ext>
            </a:extLst>
          </a:blip>
          <a:srcRect t="30359" b="30359"/>
          <a:stretch>
            <a:fillRect/>
          </a:stretch>
        </p:blipFill>
        <p:spPr/>
      </p:pic>
    </p:spTree>
    <p:extLst>
      <p:ext uri="{BB962C8B-B14F-4D97-AF65-F5344CB8AC3E}">
        <p14:creationId xmlns:p14="http://schemas.microsoft.com/office/powerpoint/2010/main" val="14281256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a:xfrm>
            <a:off x="1097280" y="2084293"/>
            <a:ext cx="6949440" cy="4773707"/>
          </a:xfrm>
        </p:spPr>
        <p:txBody>
          <a:bodyPr>
            <a:normAutofit fontScale="47500" lnSpcReduction="20000"/>
          </a:bodyPr>
          <a:lstStyle/>
          <a:p>
            <a:pPr defTabSz="457200">
              <a:spcBef>
                <a:spcPts val="0"/>
              </a:spcBef>
              <a:buSzTx/>
              <a:defRPr/>
            </a:pPr>
            <a:r>
              <a:rPr lang="en-US" dirty="0"/>
              <a:t>Ben S, Ni S, </a:t>
            </a:r>
            <a:r>
              <a:rPr lang="en-US" dirty="0" err="1"/>
              <a:t>Shen</a:t>
            </a:r>
            <a:r>
              <a:rPr lang="en-US" dirty="0"/>
              <a:t> H, et al: The dynamic changes of LDH </a:t>
            </a:r>
            <a:r>
              <a:rPr lang="en-US" dirty="0" err="1"/>
              <a:t>isoenzyme</a:t>
            </a:r>
            <a:r>
              <a:rPr lang="en-US" dirty="0"/>
              <a:t> 3 and D-dimer following pulmonary thromboembolism in canine.  </a:t>
            </a:r>
            <a:r>
              <a:rPr lang="en-US" dirty="0" err="1"/>
              <a:t>Thromb</a:t>
            </a:r>
            <a:r>
              <a:rPr lang="en-US" dirty="0"/>
              <a:t> Res 2007; 120 (4); 575-583</a:t>
            </a:r>
            <a:r>
              <a:rPr lang="en-US" dirty="0" smtClean="0"/>
              <a:t>.</a:t>
            </a:r>
          </a:p>
          <a:p>
            <a:pPr defTabSz="457200">
              <a:spcBef>
                <a:spcPts val="0"/>
              </a:spcBef>
              <a:buSzTx/>
              <a:defRPr/>
            </a:pPr>
            <a:r>
              <a:rPr lang="en-US" sz="2400" dirty="0"/>
              <a:t>Clare AC, </a:t>
            </a:r>
            <a:r>
              <a:rPr lang="en-US" sz="2400" dirty="0" err="1"/>
              <a:t>Kraje</a:t>
            </a:r>
            <a:r>
              <a:rPr lang="en-US" sz="2400" dirty="0"/>
              <a:t> BJ: Use of recombinant tissue-plasminogen activator for aortic thrombolysis in a </a:t>
            </a:r>
            <a:r>
              <a:rPr lang="en-US" sz="2400" dirty="0" err="1"/>
              <a:t>hypoproteinemic</a:t>
            </a:r>
            <a:r>
              <a:rPr lang="en-US" sz="2400" dirty="0"/>
              <a:t> dog. J Am Vet Med </a:t>
            </a:r>
            <a:r>
              <a:rPr lang="en-US" sz="2400" dirty="0" err="1"/>
              <a:t>Assoc</a:t>
            </a:r>
            <a:r>
              <a:rPr lang="en-US" sz="2400" dirty="0"/>
              <a:t> 1998; 212(4):539–543</a:t>
            </a:r>
            <a:r>
              <a:rPr lang="en-US" sz="2400" dirty="0" smtClean="0"/>
              <a:t>.</a:t>
            </a:r>
            <a:endParaRPr lang="en-US" dirty="0" smtClean="0"/>
          </a:p>
          <a:p>
            <a:pPr defTabSz="457200">
              <a:spcBef>
                <a:spcPts val="0"/>
              </a:spcBef>
              <a:buSzTx/>
              <a:defRPr/>
            </a:pPr>
            <a:r>
              <a:rPr lang="en-US" dirty="0" err="1" smtClean="0"/>
              <a:t>Fluckiger</a:t>
            </a:r>
            <a:r>
              <a:rPr lang="en-US" dirty="0" smtClean="0"/>
              <a:t> </a:t>
            </a:r>
            <a:r>
              <a:rPr lang="en-US" dirty="0"/>
              <a:t>MA, Gomez JA: Radiographic findings in dogs with spontaneous pulmonary thrombosis or embolism.  Vet </a:t>
            </a:r>
            <a:r>
              <a:rPr lang="en-US" dirty="0" err="1"/>
              <a:t>Radiol</a:t>
            </a:r>
            <a:r>
              <a:rPr lang="en-US" dirty="0"/>
              <a:t> 1984; 25 (3): 124-</a:t>
            </a:r>
            <a:r>
              <a:rPr lang="en-US" dirty="0" smtClean="0"/>
              <a:t>131</a:t>
            </a:r>
            <a:r>
              <a:rPr lang="en-US" dirty="0"/>
              <a:t>.</a:t>
            </a:r>
            <a:endParaRPr lang="en-US" dirty="0" smtClean="0"/>
          </a:p>
          <a:p>
            <a:pPr>
              <a:spcBef>
                <a:spcPts val="0"/>
              </a:spcBef>
            </a:pPr>
            <a:r>
              <a:rPr lang="en-US" dirty="0" err="1" smtClean="0"/>
              <a:t>Goggs</a:t>
            </a:r>
            <a:r>
              <a:rPr lang="en-US" dirty="0" smtClean="0"/>
              <a:t> R, </a:t>
            </a:r>
            <a:r>
              <a:rPr lang="en-US" dirty="0" err="1" smtClean="0"/>
              <a:t>Benigni</a:t>
            </a:r>
            <a:r>
              <a:rPr lang="en-US" dirty="0" smtClean="0"/>
              <a:t> L, Fuentes VL: Pulmonary thromboembolism.  JVECC 2009; 19 (1): 30-52.</a:t>
            </a:r>
          </a:p>
          <a:p>
            <a:pPr>
              <a:spcBef>
                <a:spcPts val="0"/>
              </a:spcBef>
            </a:pPr>
            <a:r>
              <a:rPr lang="en-US" dirty="0"/>
              <a:t>Griffin A, </a:t>
            </a:r>
            <a:r>
              <a:rPr lang="en-US" dirty="0" err="1"/>
              <a:t>Callan</a:t>
            </a:r>
            <a:r>
              <a:rPr lang="en-US" dirty="0"/>
              <a:t> MB, </a:t>
            </a:r>
            <a:r>
              <a:rPr lang="en-US" dirty="0" err="1"/>
              <a:t>Shofer</a:t>
            </a:r>
            <a:r>
              <a:rPr lang="en-US" dirty="0"/>
              <a:t> PS, et al: Evaluation of a canine D-dimer point-of-care test kit for use in samples obtained from dogs with disseminated intravascular coagulation, thromboembolic disease, and hemorrhage.  Am J Vet Res 2003; 64 (12): 1562-1569</a:t>
            </a:r>
            <a:r>
              <a:rPr lang="en-US" dirty="0" smtClean="0"/>
              <a:t>.</a:t>
            </a:r>
          </a:p>
          <a:p>
            <a:pPr>
              <a:spcBef>
                <a:spcPts val="0"/>
              </a:spcBef>
            </a:pPr>
            <a:r>
              <a:rPr lang="en-US" dirty="0" smtClean="0"/>
              <a:t>Johnson </a:t>
            </a:r>
            <a:r>
              <a:rPr lang="en-US" dirty="0"/>
              <a:t>LR, </a:t>
            </a:r>
            <a:r>
              <a:rPr lang="en-US" dirty="0" err="1"/>
              <a:t>Lappin</a:t>
            </a:r>
            <a:r>
              <a:rPr lang="en-US" dirty="0"/>
              <a:t> R, Baker DC: Pulmonary thromboembolism in 29 dogs: 1985-1999.   JVIM 1999; 13 (4): 338-</a:t>
            </a:r>
            <a:r>
              <a:rPr lang="en-US" dirty="0" smtClean="0"/>
              <a:t>345.</a:t>
            </a:r>
          </a:p>
          <a:p>
            <a:pPr>
              <a:spcBef>
                <a:spcPts val="0"/>
              </a:spcBef>
            </a:pPr>
            <a:r>
              <a:rPr lang="en-US" dirty="0" err="1"/>
              <a:t>LaRue</a:t>
            </a:r>
            <a:r>
              <a:rPr lang="en-US" dirty="0"/>
              <a:t> MJ, </a:t>
            </a:r>
            <a:r>
              <a:rPr lang="en-US" dirty="0" err="1"/>
              <a:t>Murtaugh</a:t>
            </a:r>
            <a:r>
              <a:rPr lang="en-US" dirty="0"/>
              <a:t> RJ: Pulmonary thromboembolism in dogs- 47 cases (1986-1987).  JAVMA 1990; 197 (10): 1368-1372</a:t>
            </a:r>
            <a:r>
              <a:rPr lang="en-US" dirty="0" smtClean="0"/>
              <a:t>.</a:t>
            </a:r>
          </a:p>
          <a:p>
            <a:pPr>
              <a:spcBef>
                <a:spcPts val="0"/>
              </a:spcBef>
            </a:pPr>
            <a:r>
              <a:rPr lang="nl-NL" sz="2400" dirty="0"/>
              <a:t>Moore KE, Morris N, </a:t>
            </a:r>
            <a:r>
              <a:rPr lang="nl-NL" sz="2400" dirty="0" err="1"/>
              <a:t>Dhupa</a:t>
            </a:r>
            <a:r>
              <a:rPr lang="nl-NL" sz="2400" dirty="0"/>
              <a:t> N, et al.: </a:t>
            </a:r>
            <a:r>
              <a:rPr lang="nl-NL" sz="2400" dirty="0" err="1"/>
              <a:t>Retrospective</a:t>
            </a:r>
            <a:r>
              <a:rPr lang="nl-NL" sz="2400" dirty="0"/>
              <a:t> </a:t>
            </a:r>
            <a:r>
              <a:rPr lang="nl-NL" sz="2400" dirty="0" err="1"/>
              <a:t>study</a:t>
            </a:r>
            <a:r>
              <a:rPr lang="nl-NL" sz="2400" dirty="0"/>
              <a:t> of </a:t>
            </a:r>
            <a:r>
              <a:rPr lang="en-US" sz="2400" dirty="0"/>
              <a:t>streptokinase administration in 46 cats with arterial thromboembolism. J Vet </a:t>
            </a:r>
            <a:r>
              <a:rPr lang="en-US" sz="2400" dirty="0" err="1"/>
              <a:t>Emerg</a:t>
            </a:r>
            <a:r>
              <a:rPr lang="en-US" sz="2400" dirty="0"/>
              <a:t> </a:t>
            </a:r>
            <a:r>
              <a:rPr lang="en-US" sz="2400" dirty="0" err="1"/>
              <a:t>Crit</a:t>
            </a:r>
            <a:r>
              <a:rPr lang="en-US" sz="2400" dirty="0"/>
              <a:t> Care 2000; 10(4):2</a:t>
            </a:r>
            <a:endParaRPr lang="en-US" dirty="0" smtClean="0"/>
          </a:p>
          <a:p>
            <a:pPr>
              <a:spcBef>
                <a:spcPts val="0"/>
              </a:spcBef>
            </a:pPr>
            <a:r>
              <a:rPr lang="en-US" dirty="0"/>
              <a:t>Nelson OL, </a:t>
            </a:r>
            <a:r>
              <a:rPr lang="en-US" dirty="0" err="1"/>
              <a:t>Andreasen</a:t>
            </a:r>
            <a:r>
              <a:rPr lang="en-US" dirty="0"/>
              <a:t> C: The utility of plasma D-dimer to identify thromboembolic disease in dogs.  JVIM 2003; 17 (6): 830-834</a:t>
            </a:r>
            <a:r>
              <a:rPr lang="en-US" dirty="0" smtClean="0"/>
              <a:t>.</a:t>
            </a:r>
          </a:p>
          <a:p>
            <a:pPr>
              <a:spcBef>
                <a:spcPts val="0"/>
              </a:spcBef>
            </a:pPr>
            <a:r>
              <a:rPr lang="en-US" dirty="0" smtClean="0"/>
              <a:t>Norris </a:t>
            </a:r>
            <a:r>
              <a:rPr lang="en-US" dirty="0"/>
              <a:t>CR, Griffey SM, </a:t>
            </a:r>
            <a:r>
              <a:rPr lang="en-US" dirty="0" err="1"/>
              <a:t>Samii</a:t>
            </a:r>
            <a:r>
              <a:rPr lang="en-US" dirty="0"/>
              <a:t> VF: Pulmonary thromboembolism in cats: 29 cases (1987-1997).  JAVMA  1999; 215 (11): 1650-1654</a:t>
            </a:r>
            <a:r>
              <a:rPr lang="en-US" dirty="0" smtClean="0"/>
              <a:t>.</a:t>
            </a:r>
          </a:p>
          <a:p>
            <a:pPr>
              <a:spcBef>
                <a:spcPts val="0"/>
              </a:spcBef>
            </a:pPr>
            <a:r>
              <a:rPr lang="en-US" sz="2400" dirty="0"/>
              <a:t>Pion PD: Feline aortic </a:t>
            </a:r>
            <a:r>
              <a:rPr lang="en-US" sz="2400" dirty="0" err="1"/>
              <a:t>thromboemboli</a:t>
            </a:r>
            <a:r>
              <a:rPr lang="en-US" sz="2400" dirty="0"/>
              <a:t> and the potential utility of thrombolytic therapy with tissue plasminogen activator. Vet </a:t>
            </a:r>
            <a:r>
              <a:rPr lang="en-US" sz="2400" dirty="0" err="1"/>
              <a:t>Clin</a:t>
            </a:r>
            <a:r>
              <a:rPr lang="en-US" sz="2400" dirty="0"/>
              <a:t> North Am Small </a:t>
            </a:r>
            <a:r>
              <a:rPr lang="en-US" sz="2400" dirty="0" err="1"/>
              <a:t>Anim</a:t>
            </a:r>
            <a:r>
              <a:rPr lang="en-US" sz="2400" dirty="0"/>
              <a:t> </a:t>
            </a:r>
            <a:r>
              <a:rPr lang="en-US" sz="2400" dirty="0" err="1"/>
              <a:t>Pract</a:t>
            </a:r>
            <a:r>
              <a:rPr lang="en-US" sz="2400" dirty="0"/>
              <a:t> 1988; 18(1):79–86</a:t>
            </a:r>
            <a:r>
              <a:rPr lang="en-US" sz="2400" dirty="0" smtClean="0"/>
              <a:t>.</a:t>
            </a:r>
            <a:endParaRPr lang="en-US" dirty="0" smtClean="0"/>
          </a:p>
          <a:p>
            <a:pPr>
              <a:spcBef>
                <a:spcPts val="0"/>
              </a:spcBef>
            </a:pPr>
            <a:r>
              <a:rPr lang="en-US" sz="2400" dirty="0"/>
              <a:t>Ramsey CC, Burney DP, </a:t>
            </a:r>
            <a:r>
              <a:rPr lang="en-US" sz="2400" dirty="0" err="1"/>
              <a:t>Macintire</a:t>
            </a:r>
            <a:r>
              <a:rPr lang="en-US" sz="2400" dirty="0"/>
              <a:t> DK, et al. Use of streptokinase in four dogs with thrombosis. J Am Vet Med </a:t>
            </a:r>
            <a:r>
              <a:rPr lang="en-US" sz="2400" dirty="0" err="1"/>
              <a:t>Assoc</a:t>
            </a:r>
            <a:r>
              <a:rPr lang="en-US" sz="2400" dirty="0"/>
              <a:t> 1996;209(4):780–785. </a:t>
            </a:r>
            <a:endParaRPr lang="en-US" dirty="0" smtClean="0"/>
          </a:p>
          <a:p>
            <a:pPr>
              <a:spcBef>
                <a:spcPts val="0"/>
              </a:spcBef>
            </a:pPr>
            <a:r>
              <a:rPr lang="en-US" dirty="0" err="1"/>
              <a:t>Schermerhorn</a:t>
            </a:r>
            <a:r>
              <a:rPr lang="en-US" dirty="0"/>
              <a:t> T, </a:t>
            </a:r>
            <a:r>
              <a:rPr lang="en-US" dirty="0" err="1"/>
              <a:t>Pembleton</a:t>
            </a:r>
            <a:r>
              <a:rPr lang="en-US" dirty="0"/>
              <a:t>-Corbett JR, </a:t>
            </a:r>
            <a:r>
              <a:rPr lang="en-US" dirty="0" err="1"/>
              <a:t>Kornreich</a:t>
            </a:r>
            <a:r>
              <a:rPr lang="en-US" dirty="0"/>
              <a:t> B: Pulmonary thromboembolism in cats. JVIM 2004; 18 (4): 533-535</a:t>
            </a:r>
            <a:r>
              <a:rPr lang="en-US" dirty="0" smtClean="0"/>
              <a:t>.</a:t>
            </a:r>
          </a:p>
          <a:p>
            <a:pPr>
              <a:spcBef>
                <a:spcPts val="0"/>
              </a:spcBef>
            </a:pPr>
            <a:r>
              <a:rPr lang="en-US" sz="2400" dirty="0" err="1"/>
              <a:t>Shiffman</a:t>
            </a:r>
            <a:r>
              <a:rPr lang="en-US" sz="2400" dirty="0"/>
              <a:t> F, </a:t>
            </a:r>
            <a:r>
              <a:rPr lang="en-US" sz="2400" dirty="0" err="1"/>
              <a:t>Ducas</a:t>
            </a:r>
            <a:r>
              <a:rPr lang="en-US" sz="2400" dirty="0"/>
              <a:t> J, </a:t>
            </a:r>
            <a:r>
              <a:rPr lang="en-US" sz="2400" dirty="0" err="1"/>
              <a:t>Hollett</a:t>
            </a:r>
            <a:r>
              <a:rPr lang="en-US" sz="2400" dirty="0"/>
              <a:t> P, et al: Treatment of canine pulmonary hypertension with recombinant tissue plasminogen activator. Circulation 1988; 78(1):214–220</a:t>
            </a:r>
            <a:r>
              <a:rPr lang="en-US" sz="2400" dirty="0" smtClean="0"/>
              <a:t>.</a:t>
            </a:r>
            <a:endParaRPr lang="en-US" dirty="0" smtClean="0"/>
          </a:p>
          <a:p>
            <a:pPr>
              <a:spcBef>
                <a:spcPts val="0"/>
              </a:spcBef>
            </a:pPr>
            <a:r>
              <a:rPr lang="en-US" dirty="0" err="1"/>
              <a:t>Stokol</a:t>
            </a:r>
            <a:r>
              <a:rPr lang="en-US" dirty="0"/>
              <a:t> T, Brooks MB, </a:t>
            </a:r>
            <a:r>
              <a:rPr lang="en-US" dirty="0" err="1"/>
              <a:t>Erb</a:t>
            </a:r>
            <a:r>
              <a:rPr lang="en-US" dirty="0"/>
              <a:t> HN, et al: D-dimer concentrations in healthy dogs and dogs with disseminated intravascular coagulation.  Am J Vet Res: 2000; 61 (4): 393-398</a:t>
            </a:r>
            <a:r>
              <a:rPr lang="en-US" dirty="0" smtClean="0"/>
              <a:t>.</a:t>
            </a:r>
          </a:p>
          <a:p>
            <a:pPr>
              <a:spcBef>
                <a:spcPts val="0"/>
              </a:spcBef>
            </a:pPr>
            <a:r>
              <a:rPr lang="en-US" sz="2400" dirty="0"/>
              <a:t>Tidwell SA, Graham JP, Peck JN, et al: Incidence of pulmonary embolism after non-cemented total hip </a:t>
            </a:r>
            <a:r>
              <a:rPr lang="en-US" sz="2400" dirty="0" err="1"/>
              <a:t>arthroplasty</a:t>
            </a:r>
            <a:r>
              <a:rPr lang="en-US" sz="2400" dirty="0"/>
              <a:t> in eleven dogs: computed tomographic pulmonary angiography and pulmonary perfusion </a:t>
            </a:r>
            <a:r>
              <a:rPr lang="en-US" sz="2400" dirty="0" err="1"/>
              <a:t>scintigraphy</a:t>
            </a:r>
            <a:r>
              <a:rPr lang="en-US" sz="2400" dirty="0"/>
              <a:t>. Vet </a:t>
            </a:r>
            <a:r>
              <a:rPr lang="en-US" sz="2400" dirty="0" err="1"/>
              <a:t>Surg</a:t>
            </a:r>
            <a:r>
              <a:rPr lang="en-US" sz="2400" dirty="0"/>
              <a:t> 2007; 36(1): 37–42</a:t>
            </a:r>
            <a:r>
              <a:rPr lang="en-US" sz="2400" dirty="0" smtClean="0"/>
              <a:t>.</a:t>
            </a:r>
            <a:endParaRPr lang="en-US" dirty="0" smtClean="0"/>
          </a:p>
          <a:p>
            <a:pPr>
              <a:spcBef>
                <a:spcPts val="0"/>
              </a:spcBef>
            </a:pPr>
            <a:r>
              <a:rPr lang="en-US" sz="2400" dirty="0"/>
              <a:t>Whelan MF, O’Toole TE. The use of thrombolytic agents. Comp </a:t>
            </a:r>
            <a:r>
              <a:rPr lang="fr-FR" sz="2400" dirty="0" err="1"/>
              <a:t>Contin</a:t>
            </a:r>
            <a:r>
              <a:rPr lang="fr-FR" sz="2400" dirty="0"/>
              <a:t> </a:t>
            </a:r>
            <a:r>
              <a:rPr lang="fr-FR" sz="2400" dirty="0" err="1"/>
              <a:t>Edu</a:t>
            </a:r>
            <a:r>
              <a:rPr lang="fr-FR" sz="2400" dirty="0"/>
              <a:t> </a:t>
            </a:r>
            <a:r>
              <a:rPr lang="fr-FR" sz="2400" dirty="0" err="1"/>
              <a:t>Prac</a:t>
            </a:r>
            <a:r>
              <a:rPr lang="fr-FR" sz="2400" dirty="0"/>
              <a:t> </a:t>
            </a:r>
            <a:r>
              <a:rPr lang="fr-FR" sz="2400" dirty="0" err="1"/>
              <a:t>Vet</a:t>
            </a:r>
            <a:r>
              <a:rPr lang="fr-FR" sz="2400" dirty="0"/>
              <a:t> 2007; 29(8):476–</a:t>
            </a:r>
            <a:r>
              <a:rPr lang="fr-FR" sz="2400" dirty="0" smtClean="0"/>
              <a:t>482</a:t>
            </a:r>
          </a:p>
          <a:p>
            <a:pPr>
              <a:spcBef>
                <a:spcPts val="0"/>
              </a:spcBef>
            </a:pPr>
            <a:r>
              <a:rPr lang="en-US" sz="2400" dirty="0"/>
              <a:t>Whelan MF, O’Toole TE, Chan DL, et al: Retrospective evaluation of </a:t>
            </a:r>
            <a:r>
              <a:rPr lang="en-US" sz="2400" dirty="0" err="1"/>
              <a:t>urokinase</a:t>
            </a:r>
            <a:r>
              <a:rPr lang="en-US" sz="2400" dirty="0"/>
              <a:t> use in cats with arterial thromboembolism. J Vet </a:t>
            </a:r>
            <a:r>
              <a:rPr lang="en-US" sz="2400" dirty="0" err="1"/>
              <a:t>Emerg</a:t>
            </a:r>
            <a:r>
              <a:rPr lang="en-US" sz="2400" dirty="0"/>
              <a:t> </a:t>
            </a:r>
            <a:r>
              <a:rPr lang="en-US" sz="2400" dirty="0" err="1"/>
              <a:t>Crit</a:t>
            </a:r>
            <a:r>
              <a:rPr lang="en-US" sz="2400" dirty="0"/>
              <a:t> Care 2005; 15(S1):S8.</a:t>
            </a:r>
          </a:p>
          <a:p>
            <a:pPr>
              <a:spcBef>
                <a:spcPts val="0"/>
              </a:spcBef>
            </a:pPr>
            <a:r>
              <a:rPr lang="en-US" sz="2400" dirty="0"/>
              <a:t>Whelan MF, O’Toole TE, Chan DL, et al: Retrospective evaluation of </a:t>
            </a:r>
            <a:r>
              <a:rPr lang="en-US" sz="2400" dirty="0" err="1"/>
              <a:t>urokinase</a:t>
            </a:r>
            <a:r>
              <a:rPr lang="en-US" sz="2400" dirty="0"/>
              <a:t> use in dogs with thromboembolism (4 cases): 2003– 2004. J Vet </a:t>
            </a:r>
            <a:r>
              <a:rPr lang="en-US" sz="2400" dirty="0" err="1"/>
              <a:t>Emerg</a:t>
            </a:r>
            <a:r>
              <a:rPr lang="en-US" sz="2400" dirty="0"/>
              <a:t> </a:t>
            </a:r>
            <a:r>
              <a:rPr lang="en-US" sz="2400" dirty="0" err="1"/>
              <a:t>Crit</a:t>
            </a:r>
            <a:r>
              <a:rPr lang="en-US" sz="2400" dirty="0"/>
              <a:t> Care 2005; 15(S1):S8.</a:t>
            </a:r>
          </a:p>
          <a:p>
            <a:endParaRPr lang="en-US" dirty="0"/>
          </a:p>
          <a:p>
            <a:pPr>
              <a:spcBef>
                <a:spcPts val="0"/>
              </a:spcBef>
            </a:pPr>
            <a:endParaRPr lang="en-US" dirty="0"/>
          </a:p>
          <a:p>
            <a:pPr>
              <a:spcBef>
                <a:spcPts val="0"/>
              </a:spcBef>
            </a:pPr>
            <a:endParaRPr lang="en-US" dirty="0"/>
          </a:p>
          <a:p>
            <a:endParaRPr lang="en-US" dirty="0"/>
          </a:p>
          <a:p>
            <a:endParaRPr lang="en-US" dirty="0"/>
          </a:p>
        </p:txBody>
      </p:sp>
    </p:spTree>
    <p:extLst>
      <p:ext uri="{BB962C8B-B14F-4D97-AF65-F5344CB8AC3E}">
        <p14:creationId xmlns:p14="http://schemas.microsoft.com/office/powerpoint/2010/main" val="4003303256"/>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Predisposing Conditions</a:t>
            </a:r>
            <a:endParaRPr lang="en-US" dirty="0"/>
          </a:p>
        </p:txBody>
      </p:sp>
      <p:pic>
        <p:nvPicPr>
          <p:cNvPr id="4" name="Content Placeholder 3"/>
          <p:cNvPicPr>
            <a:picLocks noGrp="1" noChangeAspect="1"/>
          </p:cNvPicPr>
          <p:nvPr>
            <p:ph idx="1"/>
          </p:nvPr>
        </p:nvPicPr>
        <p:blipFill>
          <a:blip r:embed="rId3"/>
          <a:srcRect l="-30775" r="-30775"/>
          <a:stretch>
            <a:fillRect/>
          </a:stretch>
        </p:blipFill>
        <p:spPr/>
      </p:pic>
      <p:sp>
        <p:nvSpPr>
          <p:cNvPr id="5" name="TextBox 4"/>
          <p:cNvSpPr txBox="1"/>
          <p:nvPr/>
        </p:nvSpPr>
        <p:spPr>
          <a:xfrm>
            <a:off x="2544472" y="5723964"/>
            <a:ext cx="4053914" cy="246221"/>
          </a:xfrm>
          <a:prstGeom prst="rect">
            <a:avLst/>
          </a:prstGeom>
          <a:noFill/>
        </p:spPr>
        <p:txBody>
          <a:bodyPr wrap="none" rtlCol="0">
            <a:spAutoFit/>
          </a:bodyPr>
          <a:lstStyle/>
          <a:p>
            <a:r>
              <a:rPr lang="en-US" sz="1000" dirty="0" smtClean="0"/>
              <a:t>http://</a:t>
            </a:r>
            <a:r>
              <a:rPr lang="en-US" sz="1000" dirty="0" err="1" smtClean="0"/>
              <a:t>bloodjournal.hematologylibrary.org</a:t>
            </a:r>
            <a:r>
              <a:rPr lang="en-US" sz="1000" dirty="0" smtClean="0"/>
              <a:t>/content/114/6/1138/F1.large.jpg</a:t>
            </a:r>
            <a:endParaRPr lang="en-US" sz="1000" dirty="0"/>
          </a:p>
        </p:txBody>
      </p:sp>
    </p:spTree>
    <p:extLst>
      <p:ext uri="{BB962C8B-B14F-4D97-AF65-F5344CB8AC3E}">
        <p14:creationId xmlns:p14="http://schemas.microsoft.com/office/powerpoint/2010/main" val="488533847"/>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Predisposing Conditions</a:t>
            </a:r>
            <a:endParaRPr lang="en-US" dirty="0"/>
          </a:p>
        </p:txBody>
      </p:sp>
      <p:sp>
        <p:nvSpPr>
          <p:cNvPr id="3" name="Content Placeholder 2"/>
          <p:cNvSpPr>
            <a:spLocks noGrp="1"/>
          </p:cNvSpPr>
          <p:nvPr>
            <p:ph idx="1"/>
          </p:nvPr>
        </p:nvSpPr>
        <p:spPr>
          <a:xfrm>
            <a:off x="1097280" y="2084293"/>
            <a:ext cx="6949440" cy="4293943"/>
          </a:xfrm>
        </p:spPr>
        <p:txBody>
          <a:bodyPr numCol="2">
            <a:normAutofit fontScale="85000" lnSpcReduction="20000"/>
          </a:bodyPr>
          <a:lstStyle/>
          <a:p>
            <a:r>
              <a:rPr lang="en-US" dirty="0" smtClean="0"/>
              <a:t>Endocrine disease </a:t>
            </a:r>
          </a:p>
          <a:p>
            <a:r>
              <a:rPr lang="en-US" dirty="0" smtClean="0"/>
              <a:t>Corticosteroid administration*</a:t>
            </a:r>
          </a:p>
          <a:p>
            <a:r>
              <a:rPr lang="en-US" dirty="0" smtClean="0"/>
              <a:t>Protein-losing nephropathy/</a:t>
            </a:r>
            <a:r>
              <a:rPr lang="en-US" dirty="0" err="1" smtClean="0"/>
              <a:t>enteropathy</a:t>
            </a:r>
            <a:r>
              <a:rPr lang="en-US" dirty="0" smtClean="0"/>
              <a:t>*</a:t>
            </a:r>
          </a:p>
          <a:p>
            <a:r>
              <a:rPr lang="en-US" dirty="0" err="1" smtClean="0"/>
              <a:t>Dirofilariasis</a:t>
            </a:r>
            <a:r>
              <a:rPr lang="en-US" dirty="0" smtClean="0"/>
              <a:t>*</a:t>
            </a:r>
            <a:endParaRPr lang="en-US" dirty="0" smtClean="0"/>
          </a:p>
          <a:p>
            <a:r>
              <a:rPr lang="en-US" dirty="0" smtClean="0"/>
              <a:t>Disseminated intravascular coagulation*</a:t>
            </a:r>
          </a:p>
          <a:p>
            <a:r>
              <a:rPr lang="en-US" dirty="0" smtClean="0"/>
              <a:t>IMHA*</a:t>
            </a:r>
          </a:p>
          <a:p>
            <a:r>
              <a:rPr lang="en-US" dirty="0" smtClean="0"/>
              <a:t>Pancreatitis*</a:t>
            </a:r>
          </a:p>
          <a:p>
            <a:r>
              <a:rPr lang="en-US" dirty="0" err="1" smtClean="0"/>
              <a:t>Neoplasia</a:t>
            </a:r>
            <a:r>
              <a:rPr lang="en-US" dirty="0" smtClean="0"/>
              <a:t>*</a:t>
            </a:r>
          </a:p>
          <a:p>
            <a:r>
              <a:rPr lang="en-US" dirty="0" smtClean="0"/>
              <a:t>Sepsis*</a:t>
            </a:r>
          </a:p>
          <a:p>
            <a:r>
              <a:rPr lang="en-US" dirty="0" smtClean="0"/>
              <a:t>Surgery</a:t>
            </a:r>
          </a:p>
          <a:p>
            <a:r>
              <a:rPr lang="en-US" dirty="0" smtClean="0"/>
              <a:t>Trauma*</a:t>
            </a:r>
          </a:p>
          <a:p>
            <a:r>
              <a:rPr lang="en-US" dirty="0" smtClean="0"/>
              <a:t>Endocarditis</a:t>
            </a:r>
          </a:p>
          <a:p>
            <a:r>
              <a:rPr lang="en-US" dirty="0"/>
              <a:t>Indwelling venous </a:t>
            </a:r>
            <a:r>
              <a:rPr lang="en-US" dirty="0" smtClean="0"/>
              <a:t>catheters*</a:t>
            </a:r>
          </a:p>
          <a:p>
            <a:r>
              <a:rPr lang="en-US" dirty="0" smtClean="0"/>
              <a:t>Feline infectious peritonitis*</a:t>
            </a:r>
          </a:p>
          <a:p>
            <a:r>
              <a:rPr lang="en-US" dirty="0" smtClean="0"/>
              <a:t>Myocardial </a:t>
            </a:r>
            <a:r>
              <a:rPr lang="en-US" dirty="0" smtClean="0"/>
              <a:t>disease</a:t>
            </a:r>
          </a:p>
          <a:p>
            <a:r>
              <a:rPr lang="en-US" dirty="0" err="1" smtClean="0"/>
              <a:t>Blastomycosis</a:t>
            </a:r>
            <a:endParaRPr lang="en-US" dirty="0" smtClean="0"/>
          </a:p>
          <a:p>
            <a:endParaRPr lang="en-US" dirty="0" smtClean="0"/>
          </a:p>
          <a:p>
            <a:pPr marL="0" indent="0">
              <a:buNone/>
            </a:pPr>
            <a:endParaRPr lang="en-US" dirty="0" smtClean="0"/>
          </a:p>
          <a:p>
            <a:endParaRPr lang="en-US" dirty="0"/>
          </a:p>
        </p:txBody>
      </p:sp>
    </p:spTree>
    <p:extLst>
      <p:ext uri="{BB962C8B-B14F-4D97-AF65-F5344CB8AC3E}">
        <p14:creationId xmlns:p14="http://schemas.microsoft.com/office/powerpoint/2010/main" val="1886323460"/>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Pathophysiologic </a:t>
            </a:r>
            <a:r>
              <a:rPr lang="en-US" dirty="0" err="1" smtClean="0"/>
              <a:t>Sequelae</a:t>
            </a:r>
            <a:endParaRPr lang="en-US" dirty="0"/>
          </a:p>
        </p:txBody>
      </p:sp>
      <p:sp>
        <p:nvSpPr>
          <p:cNvPr id="3" name="Content Placeholder 2"/>
          <p:cNvSpPr>
            <a:spLocks noGrp="1"/>
          </p:cNvSpPr>
          <p:nvPr>
            <p:ph idx="1"/>
          </p:nvPr>
        </p:nvSpPr>
        <p:spPr/>
        <p:txBody>
          <a:bodyPr/>
          <a:lstStyle/>
          <a:p>
            <a:r>
              <a:rPr lang="en-US" dirty="0" smtClean="0"/>
              <a:t>Hypoxemia</a:t>
            </a:r>
          </a:p>
          <a:p>
            <a:pPr lvl="1"/>
            <a:r>
              <a:rPr lang="en-US" dirty="0" smtClean="0"/>
              <a:t>V/Q mismatch</a:t>
            </a:r>
          </a:p>
          <a:p>
            <a:pPr lvl="2"/>
            <a:r>
              <a:rPr lang="en-US" dirty="0" smtClean="0"/>
              <a:t>Small airway constriction, reduced surfactant, development of pulmonary edema and atelectasis</a:t>
            </a:r>
          </a:p>
          <a:p>
            <a:pPr lvl="1"/>
            <a:r>
              <a:rPr lang="en-US" dirty="0" smtClean="0"/>
              <a:t>Diffusion impairment</a:t>
            </a:r>
          </a:p>
          <a:p>
            <a:pPr lvl="1"/>
            <a:r>
              <a:rPr lang="en-US" dirty="0" smtClean="0"/>
              <a:t>Intrapulmonary shunt</a:t>
            </a:r>
          </a:p>
          <a:p>
            <a:r>
              <a:rPr lang="en-US" dirty="0" smtClean="0"/>
              <a:t>Secondary hyperventilation</a:t>
            </a:r>
          </a:p>
        </p:txBody>
      </p:sp>
    </p:spTree>
    <p:extLst>
      <p:ext uri="{BB962C8B-B14F-4D97-AF65-F5344CB8AC3E}">
        <p14:creationId xmlns:p14="http://schemas.microsoft.com/office/powerpoint/2010/main" val="43200870"/>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Pathophysiologic </a:t>
            </a:r>
            <a:r>
              <a:rPr lang="en-US" dirty="0" err="1" smtClean="0"/>
              <a:t>Sequelae</a:t>
            </a:r>
            <a:endParaRPr lang="en-US" dirty="0"/>
          </a:p>
        </p:txBody>
      </p:sp>
      <p:sp>
        <p:nvSpPr>
          <p:cNvPr id="3" name="Content Placeholder 2"/>
          <p:cNvSpPr>
            <a:spLocks noGrp="1"/>
          </p:cNvSpPr>
          <p:nvPr>
            <p:ph idx="1"/>
          </p:nvPr>
        </p:nvSpPr>
        <p:spPr/>
        <p:txBody>
          <a:bodyPr>
            <a:normAutofit lnSpcReduction="10000"/>
          </a:bodyPr>
          <a:lstStyle/>
          <a:p>
            <a:r>
              <a:rPr lang="en-US" dirty="0" smtClean="0"/>
              <a:t>Cardiovascular consequences variable</a:t>
            </a:r>
          </a:p>
          <a:p>
            <a:pPr lvl="1"/>
            <a:r>
              <a:rPr lang="en-US" dirty="0" smtClean="0"/>
              <a:t>Increased pulmonary vascular resistance</a:t>
            </a:r>
          </a:p>
          <a:p>
            <a:pPr lvl="2"/>
            <a:r>
              <a:rPr lang="en-US" dirty="0" smtClean="0"/>
              <a:t>&gt;60% pulmonary vasculature occlusion before any change in pulmonary vascular resistance reduces arterial flow</a:t>
            </a:r>
          </a:p>
          <a:p>
            <a:pPr lvl="2"/>
            <a:r>
              <a:rPr lang="en-US" dirty="0" smtClean="0"/>
              <a:t>Reflex vasoconstriction d/t hypoxia, </a:t>
            </a:r>
            <a:r>
              <a:rPr lang="en-US" dirty="0" err="1" smtClean="0"/>
              <a:t>humoral</a:t>
            </a:r>
            <a:r>
              <a:rPr lang="en-US" dirty="0" smtClean="0"/>
              <a:t> factor release from activated platelets, neurogenic reflexes</a:t>
            </a:r>
          </a:p>
          <a:p>
            <a:pPr lvl="1"/>
            <a:r>
              <a:rPr lang="en-US" dirty="0" smtClean="0"/>
              <a:t>Pulmonary hypertension</a:t>
            </a:r>
          </a:p>
          <a:p>
            <a:pPr lvl="1"/>
            <a:r>
              <a:rPr lang="en-US" dirty="0" smtClean="0"/>
              <a:t>Increased right ventricular afterload</a:t>
            </a:r>
          </a:p>
          <a:p>
            <a:pPr lvl="1"/>
            <a:r>
              <a:rPr lang="en-US" dirty="0" smtClean="0"/>
              <a:t>Ventricular interdependence</a:t>
            </a:r>
          </a:p>
        </p:txBody>
      </p:sp>
    </p:spTree>
    <p:extLst>
      <p:ext uri="{BB962C8B-B14F-4D97-AF65-F5344CB8AC3E}">
        <p14:creationId xmlns:p14="http://schemas.microsoft.com/office/powerpoint/2010/main" val="2375988626"/>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Clinical Signs</a:t>
            </a:r>
            <a:endParaRPr lang="en-US" dirty="0"/>
          </a:p>
        </p:txBody>
      </p:sp>
      <p:sp>
        <p:nvSpPr>
          <p:cNvPr id="3" name="Content Placeholder 2"/>
          <p:cNvSpPr>
            <a:spLocks noGrp="1"/>
          </p:cNvSpPr>
          <p:nvPr>
            <p:ph idx="1"/>
          </p:nvPr>
        </p:nvSpPr>
        <p:spPr/>
        <p:txBody>
          <a:bodyPr/>
          <a:lstStyle/>
          <a:p>
            <a:r>
              <a:rPr lang="en-US" dirty="0" smtClean="0"/>
              <a:t>Highly variable, inconsistent, nonspecific</a:t>
            </a:r>
          </a:p>
          <a:p>
            <a:r>
              <a:rPr lang="en-US" dirty="0" smtClean="0"/>
              <a:t>Tachypnea, increased respiratory effort, depression</a:t>
            </a:r>
          </a:p>
          <a:p>
            <a:r>
              <a:rPr lang="en-US" dirty="0" smtClean="0"/>
              <a:t>Coughing, hemoptysis, cyanosis, syncope, collapse, sudden death</a:t>
            </a:r>
            <a:endParaRPr lang="en-US" dirty="0"/>
          </a:p>
        </p:txBody>
      </p:sp>
    </p:spTree>
    <p:extLst>
      <p:ext uri="{BB962C8B-B14F-4D97-AF65-F5344CB8AC3E}">
        <p14:creationId xmlns:p14="http://schemas.microsoft.com/office/powerpoint/2010/main" val="3899350006"/>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Formal">
  <a:themeElements>
    <a:clrScheme name="Formal">
      <a:dk1>
        <a:srgbClr val="534239"/>
      </a:dk1>
      <a:lt1>
        <a:srgbClr val="FFFFFF"/>
      </a:lt1>
      <a:dk2>
        <a:srgbClr val="3D3A48"/>
      </a:dk2>
      <a:lt2>
        <a:srgbClr val="E1DFD1"/>
      </a:lt2>
      <a:accent1>
        <a:srgbClr val="907F76"/>
      </a:accent1>
      <a:accent2>
        <a:srgbClr val="A46645"/>
      </a:accent2>
      <a:accent3>
        <a:srgbClr val="CD9C47"/>
      </a:accent3>
      <a:accent4>
        <a:srgbClr val="9A92CD"/>
      </a:accent4>
      <a:accent5>
        <a:srgbClr val="7D639B"/>
      </a:accent5>
      <a:accent6>
        <a:srgbClr val="733678"/>
      </a:accent6>
      <a:hlink>
        <a:srgbClr val="A84914"/>
      </a:hlink>
      <a:folHlink>
        <a:srgbClr val="B25672"/>
      </a:folHlink>
    </a:clrScheme>
    <a:fontScheme name="Formal">
      <a:majorFont>
        <a:latin typeface="Garamond"/>
        <a:ea typeface=""/>
        <a:cs typeface=""/>
        <a:font script="Jpan" typeface="ヒラギノ明朝 Pro W3"/>
        <a:font script="Hans" typeface="宋体"/>
        <a:font script="Hant" typeface="新細明體"/>
      </a:majorFont>
      <a:minorFont>
        <a:latin typeface="Garamond"/>
        <a:ea typeface=""/>
        <a:cs typeface=""/>
        <a:font script="Jpan" typeface="ヒラギノ明朝 Pro W3"/>
        <a:font script="Hans" typeface="宋体"/>
        <a:font script="Hant" typeface="新細明體"/>
      </a:minorFont>
    </a:fontScheme>
    <a:fmtScheme name="Formal">
      <a:fillStyleLst>
        <a:solidFill>
          <a:schemeClr val="phClr"/>
        </a:solidFill>
        <a:blipFill rotWithShape="1">
          <a:blip xmlns:r="http://schemas.openxmlformats.org/officeDocument/2006/relationships" r:embed="rId1">
            <a:duotone>
              <a:schemeClr val="phClr">
                <a:tint val="60000"/>
                <a:satMod val="200000"/>
              </a:schemeClr>
              <a:schemeClr val="phClr">
                <a:shade val="90000"/>
                <a:satMod val="150000"/>
              </a:schemeClr>
            </a:duotone>
          </a:blip>
          <a:tile tx="0" ty="0" sx="50000" sy="50000" flip="none" algn="tl"/>
        </a:blipFill>
        <a:blipFill rotWithShape="1">
          <a:blip xmlns:r="http://schemas.openxmlformats.org/officeDocument/2006/relationships" r:embed="rId2">
            <a:duotone>
              <a:schemeClr val="phClr">
                <a:tint val="80000"/>
                <a:satMod val="135000"/>
              </a:schemeClr>
              <a:schemeClr val="phClr">
                <a:shade val="80000"/>
                <a:satMod val="150000"/>
              </a:schemeClr>
            </a:duotone>
          </a:blip>
          <a:tile tx="0" ty="0" sx="65000" sy="65000" flip="none" algn="tl"/>
        </a:blipFill>
      </a:fillStyleLst>
      <a:lnStyleLst>
        <a:ln w="12700" cap="flat" cmpd="sng" algn="ctr">
          <a:solidFill>
            <a:schemeClr val="phClr">
              <a:shade val="95000"/>
              <a:satMod val="105000"/>
            </a:schemeClr>
          </a:solidFill>
          <a:prstDash val="solid"/>
          <a:miter/>
        </a:ln>
        <a:ln w="25400" cap="flat" cmpd="sng" algn="ctr">
          <a:solidFill>
            <a:schemeClr val="phClr">
              <a:shade val="90000"/>
              <a:alpha val="90000"/>
            </a:schemeClr>
          </a:solidFill>
          <a:prstDash val="solid"/>
          <a:miter/>
        </a:ln>
        <a:ln w="38100" cap="flat" cmpd="sng" algn="ctr">
          <a:solidFill>
            <a:schemeClr val="phClr">
              <a:shade val="85000"/>
              <a:alpha val="90000"/>
              <a:satMod val="125000"/>
            </a:schemeClr>
          </a:solidFill>
          <a:prstDash val="solid"/>
          <a:miter/>
        </a:ln>
      </a:lnStyleLst>
      <a:effectStyleLst>
        <a:effectStyle>
          <a:effectLst/>
        </a:effectStyle>
        <a:effectStyle>
          <a:effectLst>
            <a:outerShdw blurRad="38100" dist="25400" dir="5400000" rotWithShape="0">
              <a:srgbClr val="000000">
                <a:alpha val="50000"/>
              </a:srgbClr>
            </a:outerShdw>
          </a:effectLst>
        </a:effectStyle>
        <a:effectStyle>
          <a:effectLst>
            <a:outerShdw blurRad="88900" dist="38100" dir="5400000" sx="101000" sy="101000" rotWithShape="0">
              <a:srgbClr val="000000">
                <a:alpha val="50000"/>
              </a:srgbClr>
            </a:outerShdw>
          </a:effectLst>
          <a:scene3d>
            <a:camera prst="orthographicFront">
              <a:rot lat="0" lon="0" rev="0"/>
            </a:camera>
            <a:lightRig rig="morning" dir="t">
              <a:rot lat="0" lon="0" rev="6000000"/>
            </a:lightRig>
          </a:scene3d>
          <a:sp3d prstMaterial="metal">
            <a:bevelT w="25400" h="12700" prst="artDeco"/>
          </a:sp3d>
        </a:effectStyle>
      </a:effectStyleLst>
      <a:bgFillStyleLst>
        <a:solidFill>
          <a:schemeClr val="phClr"/>
        </a:solidFill>
        <a:blipFill rotWithShape="1">
          <a:blip xmlns:r="http://schemas.openxmlformats.org/officeDocument/2006/relationships" r:embed="rId3">
            <a:duotone>
              <a:schemeClr val="phClr">
                <a:tint val="50000"/>
                <a:satMod val="250000"/>
              </a:schemeClr>
              <a:schemeClr val="phClr">
                <a:shade val="80000"/>
                <a:satMod val="175000"/>
              </a:schemeClr>
            </a:duotone>
          </a:blip>
          <a:stretch/>
        </a:blipFill>
        <a:blipFill rotWithShape="1">
          <a:blip xmlns:r="http://schemas.openxmlformats.org/officeDocument/2006/relationships" r:embed="rId4">
            <a:duotone>
              <a:schemeClr val="phClr">
                <a:tint val="10000"/>
                <a:satMod val="260000"/>
                <a:lumMod val="115000"/>
              </a:schemeClr>
              <a:schemeClr val="phClr">
                <a:shade val="75000"/>
                <a:satMod val="175000"/>
                <a:lumMod val="105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Formal.thmx</Template>
  <TotalTime>3711</TotalTime>
  <Words>5544</Words>
  <Application>Microsoft Macintosh PowerPoint</Application>
  <PresentationFormat>On-screen Show (4:3)</PresentationFormat>
  <Paragraphs>554</Paragraphs>
  <Slides>49</Slides>
  <Notes>41</Notes>
  <HiddenSlides>0</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Formal</vt:lpstr>
      <vt:lpstr>Pulmonary Thromboembolism</vt:lpstr>
      <vt:lpstr>Outline</vt:lpstr>
      <vt:lpstr>Definitions</vt:lpstr>
      <vt:lpstr>Incidence</vt:lpstr>
      <vt:lpstr>Predisposing Conditions</vt:lpstr>
      <vt:lpstr>Predisposing Conditions</vt:lpstr>
      <vt:lpstr>Pathophysiologic Sequelae</vt:lpstr>
      <vt:lpstr>Pathophysiologic Sequelae</vt:lpstr>
      <vt:lpstr>Clinical Signs</vt:lpstr>
      <vt:lpstr>Physical Examination</vt:lpstr>
      <vt:lpstr>Diagnostics</vt:lpstr>
      <vt:lpstr>Minimum Database</vt:lpstr>
      <vt:lpstr>Coagulation Assessment</vt:lpstr>
      <vt:lpstr>Coagulation Assessment</vt:lpstr>
      <vt:lpstr>Diagnostics</vt:lpstr>
      <vt:lpstr>Imaging</vt:lpstr>
      <vt:lpstr>Thoracic Radiography</vt:lpstr>
      <vt:lpstr>Thoracic Radiography</vt:lpstr>
      <vt:lpstr>Thoracic Radiography</vt:lpstr>
      <vt:lpstr>Pulmonary Angiography</vt:lpstr>
      <vt:lpstr>Nuclear Medicine</vt:lpstr>
      <vt:lpstr>Echocardiography</vt:lpstr>
      <vt:lpstr>Echocardiography</vt:lpstr>
      <vt:lpstr>CT Angiography</vt:lpstr>
      <vt:lpstr>MRI</vt:lpstr>
      <vt:lpstr>Other Diagnostics</vt:lpstr>
      <vt:lpstr>Other Diagnostics</vt:lpstr>
      <vt:lpstr>Diagnostic Approach</vt:lpstr>
      <vt:lpstr>Therapy</vt:lpstr>
      <vt:lpstr>Supportive Care</vt:lpstr>
      <vt:lpstr>Thrombolytics</vt:lpstr>
      <vt:lpstr>Streptokinase</vt:lpstr>
      <vt:lpstr>Urokinase</vt:lpstr>
      <vt:lpstr>T-PA</vt:lpstr>
      <vt:lpstr>Thrombolytics</vt:lpstr>
      <vt:lpstr>Thromboembolic Therapy</vt:lpstr>
      <vt:lpstr>Parenteral anticoagulants</vt:lpstr>
      <vt:lpstr>Unfractionated Heparin</vt:lpstr>
      <vt:lpstr>Low-Molecular-Weight Heparins</vt:lpstr>
      <vt:lpstr>Fondaparinux</vt:lpstr>
      <vt:lpstr>Oral anticoagulants</vt:lpstr>
      <vt:lpstr>Warfarin</vt:lpstr>
      <vt:lpstr>Oral Antiplatelet Agents</vt:lpstr>
      <vt:lpstr>Oral Antiplatelet Agents</vt:lpstr>
      <vt:lpstr>Injectable Antiplatelet Agents</vt:lpstr>
      <vt:lpstr>Other Preventative Therapies</vt:lpstr>
      <vt:lpstr>Prognosis</vt:lpstr>
      <vt:lpstr>Questions?</vt:lpstr>
      <vt:lpstr>References</vt:lpstr>
    </vt:vector>
  </TitlesOfParts>
  <Company>Cornell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Pulmonary Thromboembolism</dc:title>
  <dc:creator>Jillian DiFazio</dc:creator>
  <cp:lastModifiedBy>Jillian DiFazio</cp:lastModifiedBy>
  <cp:revision>80</cp:revision>
  <dcterms:created xsi:type="dcterms:W3CDTF">2012-12-12T04:27:31Z</dcterms:created>
  <dcterms:modified xsi:type="dcterms:W3CDTF">2012-12-18T20:40:48Z</dcterms:modified>
</cp:coreProperties>
</file>