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323" r:id="rId10"/>
    <p:sldId id="263" r:id="rId11"/>
    <p:sldId id="265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96" r:id="rId20"/>
    <p:sldId id="297" r:id="rId21"/>
    <p:sldId id="298" r:id="rId22"/>
    <p:sldId id="300" r:id="rId23"/>
    <p:sldId id="275" r:id="rId24"/>
    <p:sldId id="276" r:id="rId25"/>
    <p:sldId id="277" r:id="rId26"/>
    <p:sldId id="278" r:id="rId27"/>
    <p:sldId id="279" r:id="rId28"/>
    <p:sldId id="281" r:id="rId29"/>
    <p:sldId id="280" r:id="rId30"/>
    <p:sldId id="284" r:id="rId31"/>
    <p:sldId id="282" r:id="rId32"/>
    <p:sldId id="283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3" r:id="rId41"/>
    <p:sldId id="301" r:id="rId42"/>
    <p:sldId id="311" r:id="rId43"/>
    <p:sldId id="304" r:id="rId44"/>
    <p:sldId id="302" r:id="rId45"/>
    <p:sldId id="303" r:id="rId46"/>
    <p:sldId id="324" r:id="rId47"/>
    <p:sldId id="325" r:id="rId48"/>
    <p:sldId id="292" r:id="rId49"/>
    <p:sldId id="306" r:id="rId50"/>
    <p:sldId id="305" r:id="rId51"/>
    <p:sldId id="307" r:id="rId52"/>
    <p:sldId id="308" r:id="rId53"/>
    <p:sldId id="309" r:id="rId54"/>
    <p:sldId id="310" r:id="rId55"/>
    <p:sldId id="312" r:id="rId56"/>
    <p:sldId id="313" r:id="rId57"/>
    <p:sldId id="322" r:id="rId58"/>
    <p:sldId id="314" r:id="rId59"/>
    <p:sldId id="317" r:id="rId60"/>
    <p:sldId id="315" r:id="rId61"/>
    <p:sldId id="316" r:id="rId62"/>
    <p:sldId id="318" r:id="rId63"/>
    <p:sldId id="319" r:id="rId64"/>
    <p:sldId id="320" r:id="rId65"/>
    <p:sldId id="321" r:id="rId66"/>
    <p:sldId id="294" r:id="rId67"/>
    <p:sldId id="326" r:id="rId68"/>
    <p:sldId id="295" r:id="rId6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4" autoAdjust="0"/>
    <p:restoredTop sz="94660"/>
  </p:normalViewPr>
  <p:slideViewPr>
    <p:cSldViewPr>
      <p:cViewPr varScale="1">
        <p:scale>
          <a:sx n="69" d="100"/>
          <a:sy n="69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A990A78-E9BD-40F1-ABA9-FD9ED2627027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E3F4AC-EC9E-4DC1-93D8-9DF57BC17E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0530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EB4BCA-98D9-493C-850B-4697F225027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933D-8B1A-4EB5-A79D-6642E6CB1CF0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1EF58-1A20-47BC-A5E1-33AF8135C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EE150-79F8-41E8-8D85-DE31AA108BFB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785E0-C30C-45EE-9828-145F50B497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BF717-6175-4C3C-B8CB-18D982647ECC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77EDA-311D-4799-83E7-A368C675A7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99AFA-82AF-4537-818D-D8943C7F3CFA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E18E4-C4F7-4CF9-921A-4985B653B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48208-599C-4000-871C-6AEFE9B986F1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75818-A547-4827-AE85-733DFFFFE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410DC-A2DD-4210-832A-9F2339D01AFB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50489-46EC-47EA-A2D3-3CE331099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3DAB3-A76F-4AB1-BF3F-6225E6E06644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7D467-6DF9-479D-BFCA-AE0617CDD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6CB2B-29C3-4D72-A560-FF006C44851E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5429E-BAFB-4A46-8C26-8B4AE5FFF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59118-8CFA-4366-8F16-E147D004B242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50E9E-E703-4268-B528-A39FB1702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EE127-6639-4265-BF21-C1F8B62F2A7B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FAAE-EAEB-470F-B11A-FF00C99D4B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7A791-FB35-4922-A9D0-184310CBFB79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456C6-3A6E-4E61-91C8-4D3494EE8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A2E703-2BE0-47E4-9258-EC76C859D3A0}" type="datetimeFigureOut">
              <a:rPr lang="en-US"/>
              <a:pPr>
                <a:defRPr/>
              </a:pPr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7F2AF6-D146-4CE2-A9BE-71EEF84B7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bcove.me/bh09gpoa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haemonetics.com/Products/Devices/Surgical%20-%20Diagnostic%20Devices/TEG%205000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://bcove.me/bh09gpoa" TargetMode="Externa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eminc.com/site/index.php?option=com_content&amp;view=article&amp;id=99&amp;Itemid=14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491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7772400" cy="147002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6600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Viscoelastic</a:t>
            </a:r>
            <a:r>
              <a:rPr lang="en-US" sz="6600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 Coagulation</a:t>
            </a:r>
            <a:br>
              <a:rPr lang="en-US" sz="6600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</a:br>
            <a:r>
              <a:rPr lang="en-US" sz="6600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   Monitoring</a:t>
            </a:r>
            <a:endParaRPr lang="en-US" sz="6600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  <a:cs typeface="Arabic Typesetting" pitchFamily="66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0" y="4953000"/>
            <a:ext cx="3200400" cy="14478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Dr. April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Blong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  <a:cs typeface="Arabic Typesetting" pitchFamily="66" charset="-7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November , 2012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  <a:cs typeface="Arabic Typesetting" pitchFamily="66" charset="-78"/>
              </a:rPr>
              <a:t>Cornell University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1371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Traditional coagulation tests performed with plasma</a:t>
            </a:r>
          </a:p>
        </p:txBody>
      </p:sp>
      <p:pic>
        <p:nvPicPr>
          <p:cNvPr id="5" name="Picture 4" descr="coag cascad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9988" y="1600200"/>
            <a:ext cx="4341812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609600"/>
            <a:ext cx="8305800" cy="283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i="1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In vivo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coagulation is very complex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Platelets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TF bearing cells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Microparticles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Endothelium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pic>
        <p:nvPicPr>
          <p:cNvPr id="7" name="Picture 6" descr="cell-based coa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2600" y="1676400"/>
            <a:ext cx="60960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914400" y="6334125"/>
            <a:ext cx="7010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More “global” assessment of coagulation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Disadvantages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Most are at least somewhat insensitive to aspirin therapy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Activators result in generation of thrombin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- may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mask effects of anti-thrombotic agents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Variations in hematocrit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Polycytemia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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hypocoagulable</a:t>
            </a:r>
            <a:endParaRPr lang="en-US" dirty="0" smtClean="0">
              <a:solidFill>
                <a:srgbClr val="632523"/>
              </a:solidFill>
              <a:latin typeface="Baskerville Old Face"/>
              <a:sym typeface="Wingdings" pitchFamily="2" charset="2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Anemia 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hypercoagulable</a:t>
            </a:r>
            <a:endParaRPr lang="en-US" dirty="0" smtClean="0">
              <a:solidFill>
                <a:srgbClr val="632523"/>
              </a:solidFill>
              <a:latin typeface="Baskerville Old Face"/>
              <a:sym typeface="Wingdings" pitchFamily="2" charset="2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Most ill pets do not have normal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Hct</a:t>
            </a:r>
            <a:endParaRPr lang="en-US" dirty="0" smtClean="0">
              <a:solidFill>
                <a:srgbClr val="632523"/>
              </a:solidFill>
              <a:latin typeface="Baskerville Old Face"/>
              <a:sym typeface="Wingdings" pitchFamily="2" charset="2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Cannot compare different methods, sample types, activators 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Production of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FXIIa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 via contact activation 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Endothelium still not involved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Lack of standardization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Between labs, types and amount of activator,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ect</a:t>
            </a:r>
            <a:endParaRPr lang="en-US" dirty="0" smtClean="0">
              <a:solidFill>
                <a:srgbClr val="632523"/>
              </a:solidFill>
              <a:latin typeface="Baskerville Old Face"/>
              <a:sym typeface="Wingdings" pitchFamily="2" charset="2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Normal ranges</a:t>
            </a:r>
            <a:r>
              <a:rPr lang="en-US" dirty="0">
                <a:solidFill>
                  <a:srgbClr val="632523"/>
                </a:solidFill>
                <a:latin typeface="Baskerville Old Face"/>
              </a:rPr>
              <a:t>?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Viscoelastic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Sonoclot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Thromboelastography</a:t>
            </a:r>
            <a:r>
              <a:rPr lang="en-US" baseline="30000" dirty="0" err="1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baseline="30000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Thromboelastrometry</a:t>
            </a:r>
            <a:r>
              <a:rPr lang="en-US" baseline="30000" dirty="0" err="1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baseline="30000" dirty="0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25605" name="Picture 5" descr="rot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781425"/>
            <a:ext cx="1914525" cy="2390775"/>
          </a:xfrm>
          <a:prstGeom prst="rect">
            <a:avLst/>
          </a:prstGeom>
          <a:noFill/>
        </p:spPr>
      </p:pic>
      <p:pic>
        <p:nvPicPr>
          <p:cNvPr id="25606" name="Picture 6" descr="sonoclo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343400"/>
            <a:ext cx="1657350" cy="1419225"/>
          </a:xfrm>
          <a:prstGeom prst="rect">
            <a:avLst/>
          </a:prstGeom>
          <a:noFill/>
        </p:spPr>
      </p:pic>
      <p:pic>
        <p:nvPicPr>
          <p:cNvPr id="25607" name="Picture 7" descr="T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886200"/>
            <a:ext cx="2038350" cy="2247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Sonoclot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®</a:t>
            </a:r>
          </a:p>
        </p:txBody>
      </p:sp>
      <p:pic>
        <p:nvPicPr>
          <p:cNvPr id="26630" name="Picture 6" descr="sonoclot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9725" y="1228725"/>
            <a:ext cx="5924550" cy="555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Sonoclot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1975 – von Kaulla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Made by Sienco, Colorado, USA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Output = Sonoclot Signature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Signature Viewer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 software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Hollow plastic probe oscillates up and down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Moves 1 </a:t>
            </a:r>
            <a:r>
              <a:rPr lang="el-GR" smtClean="0">
                <a:solidFill>
                  <a:srgbClr val="632523"/>
                </a:solidFill>
                <a:latin typeface="Baskerville Old Face"/>
              </a:rPr>
              <a:t>μ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m @ 200 Hz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Sample – 0.4 ml</a:t>
            </a:r>
            <a:endParaRPr lang="el-GR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29703" name="Picture 7" descr="sonoclot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4285" y="4419600"/>
            <a:ext cx="229111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14" y="198437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SonACT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or onset time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Time until upward deflection of 1 mm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Start of fibrin formation</a:t>
            </a:r>
          </a:p>
        </p:txBody>
      </p:sp>
      <p:pic>
        <p:nvPicPr>
          <p:cNvPr id="30726" name="Picture 6" descr="sonoclot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1828800"/>
            <a:ext cx="4419600" cy="3508375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/>
          </p:cNvSpPr>
          <p:nvPr/>
        </p:nvSpPr>
        <p:spPr bwMode="auto">
          <a:xfrm>
            <a:off x="533400" y="4724400"/>
            <a:ext cx="8229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R1 or Clot Rate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Slope indicates rate of fibrin formation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Can indentify hypercoagulability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Management of anticoagulant therapy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“Shoulder”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Variably present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Lag then the start of clot contraction</a:t>
            </a:r>
          </a:p>
        </p:txBody>
      </p:sp>
      <p:sp>
        <p:nvSpPr>
          <p:cNvPr id="2" name="Content Placeholder 2"/>
          <p:cNvSpPr>
            <a:spLocks/>
          </p:cNvSpPr>
          <p:nvPr/>
        </p:nvSpPr>
        <p:spPr bwMode="auto">
          <a:xfrm>
            <a:off x="609600" y="4343400"/>
            <a:ext cx="8229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R2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Represents platelet action resulting in contraction, further fibrin formation, &amp; fibrin polymerization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Platelet function (PF) calculated from this value</a:t>
            </a:r>
          </a:p>
        </p:txBody>
      </p:sp>
      <p:pic>
        <p:nvPicPr>
          <p:cNvPr id="31750" name="Picture 6" descr="sonoclot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828800"/>
            <a:ext cx="4038600" cy="3205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R3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Platelet retraction and the clot is pulling away from the cuvette walls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Reflection of platelet number and function</a:t>
            </a:r>
          </a:p>
          <a:p>
            <a:pPr lvl="1"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</p:txBody>
      </p:sp>
      <p:sp>
        <p:nvSpPr>
          <p:cNvPr id="2" name="Content Placeholder 2"/>
          <p:cNvSpPr>
            <a:spLocks/>
          </p:cNvSpPr>
          <p:nvPr/>
        </p:nvSpPr>
        <p:spPr bwMode="auto">
          <a:xfrm>
            <a:off x="609600" y="4267200"/>
            <a:ext cx="8229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Peak 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Represents completion of fibrin formation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Time to peak (TP) is related to the rate of conversion of fibrinogen</a:t>
            </a:r>
            <a:r>
              <a:rPr lang="en-US" sz="280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fibrin (</a:t>
            </a:r>
            <a:r>
              <a:rPr lang="en-US" sz="2800" u="sng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platelet fx</a:t>
            </a:r>
            <a:r>
              <a:rPr lang="en-US" sz="280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)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Amplitude (PCS) is related to [fibrinogen]</a:t>
            </a:r>
            <a:endParaRPr lang="en-US" sz="280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32774" name="Picture 6" descr="sonoclot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133600"/>
            <a:ext cx="3505200" cy="2781300"/>
          </a:xfrm>
          <a:prstGeom prst="rect">
            <a:avLst/>
          </a:prstGeom>
          <a:noFill/>
        </p:spPr>
      </p:pic>
      <p:pic>
        <p:nvPicPr>
          <p:cNvPr id="32775" name="Picture 7" descr="sonoclot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1165225"/>
            <a:ext cx="5715000" cy="4702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Normal signature</a:t>
            </a:r>
          </a:p>
        </p:txBody>
      </p:sp>
      <p:pic>
        <p:nvPicPr>
          <p:cNvPr id="33797" name="Picture 5" descr="sonoclot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5000" y="1930400"/>
            <a:ext cx="5724525" cy="3403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Fresh frozen plasma</a:t>
            </a:r>
          </a:p>
        </p:txBody>
      </p:sp>
      <p:pic>
        <p:nvPicPr>
          <p:cNvPr id="56325" name="Picture 5" descr="sonoclot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371600"/>
            <a:ext cx="4267200" cy="4070350"/>
          </a:xfrm>
          <a:prstGeom prst="rect">
            <a:avLst/>
          </a:prstGeom>
          <a:noFill/>
        </p:spPr>
      </p:pic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3124200" y="5697538"/>
            <a:ext cx="34290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 err="1">
                <a:solidFill>
                  <a:srgbClr val="632523"/>
                </a:solidFill>
                <a:latin typeface="Baskerville Old Face" pitchFamily="18" charset="0"/>
              </a:rPr>
              <a:t>Firbrin</a:t>
            </a: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 gel forms quickly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No retraction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Plan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History and background</a:t>
            </a:r>
          </a:p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Why viscoelastic testing is different</a:t>
            </a:r>
          </a:p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Viscoelastic testing options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Sonoclot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Thromboelastography</a:t>
            </a:r>
            <a:r>
              <a:rPr lang="en-US" baseline="30000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TM</a:t>
            </a:r>
            <a:endParaRPr lang="en-US" baseline="30000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Thromboelastometry</a:t>
            </a:r>
            <a:r>
              <a:rPr lang="en-US" baseline="30000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TM</a:t>
            </a:r>
            <a:r>
              <a:rPr lang="en-US" baseline="30000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Questions</a:t>
            </a:r>
          </a:p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Adding platelets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457200" y="5849938"/>
            <a:ext cx="80772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As the </a:t>
            </a:r>
            <a:r>
              <a:rPr lang="en-US" sz="2200" dirty="0" err="1">
                <a:solidFill>
                  <a:srgbClr val="632523"/>
                </a:solidFill>
                <a:latin typeface="Baskerville Old Face" pitchFamily="18" charset="0"/>
              </a:rPr>
              <a:t>plt</a:t>
            </a: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 count increases, the rate of clot retraction increases</a:t>
            </a:r>
          </a:p>
          <a:p>
            <a:pPr algn="ctr"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Amplitude does not change</a:t>
            </a:r>
          </a:p>
        </p:txBody>
      </p:sp>
      <p:pic>
        <p:nvPicPr>
          <p:cNvPr id="57350" name="Picture 6" descr="sonoclot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335093"/>
            <a:ext cx="5181600" cy="4422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Hyperfibrinolysis</a:t>
            </a:r>
          </a:p>
        </p:txBody>
      </p:sp>
      <p:pic>
        <p:nvPicPr>
          <p:cNvPr id="58373" name="Picture 5" descr="sonoclot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447800"/>
            <a:ext cx="4343400" cy="3581400"/>
          </a:xfrm>
          <a:prstGeom prst="rect">
            <a:avLst/>
          </a:prstGeom>
          <a:noFill/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1524000" y="5257800"/>
            <a:ext cx="739140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Fibrinolysis only seen when it is increased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Platelet function is reduced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No rise as normally seen with clot retraction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As fibrin dissolves R3 falls smoothly back to near 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4536" y="635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Heparin use</a:t>
            </a:r>
          </a:p>
        </p:txBody>
      </p:sp>
      <p:pic>
        <p:nvPicPr>
          <p:cNvPr id="60421" name="Picture 5" descr="sonoclot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206500"/>
            <a:ext cx="5076825" cy="3975100"/>
          </a:xfrm>
          <a:prstGeom prst="rect">
            <a:avLst/>
          </a:prstGeom>
          <a:noFill/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685800" y="5486400"/>
            <a:ext cx="7848600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Longer ACT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Lower clot rate – fibrin formation is slower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Decreased platelet activity – decreased/absent clot retraction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Pop Quiz!</a:t>
            </a:r>
          </a:p>
        </p:txBody>
      </p:sp>
      <p:pic>
        <p:nvPicPr>
          <p:cNvPr id="34821" name="Picture 5" descr="sonoclot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191000"/>
            <a:ext cx="4362450" cy="2362200"/>
          </a:xfrm>
          <a:prstGeom prst="rect">
            <a:avLst/>
          </a:prstGeom>
          <a:noFill/>
        </p:spPr>
      </p:pic>
      <p:pic>
        <p:nvPicPr>
          <p:cNvPr id="34822" name="Picture 6" descr="sonoclot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219200"/>
            <a:ext cx="42767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219200" y="1371600"/>
            <a:ext cx="1143000" cy="436563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solidFill>
                  <a:srgbClr val="632523"/>
                </a:solidFill>
              </a:rPr>
              <a:t>Normal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5105400" y="5592763"/>
            <a:ext cx="36576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Low fibrinogen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257800" y="4114800"/>
            <a:ext cx="36576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Decreased peak (PCS)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Short secondary slope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6" grpId="0"/>
      <p:bldP spid="348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rgbClr val="632523"/>
                </a:solidFill>
                <a:latin typeface="Baskerville Old Face"/>
              </a:rPr>
              <a:t>Pop Quiz!</a:t>
            </a:r>
          </a:p>
        </p:txBody>
      </p:sp>
      <p:pic>
        <p:nvPicPr>
          <p:cNvPr id="35846" name="Picture 6" descr="sonoclot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19200"/>
            <a:ext cx="42767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5105400" y="5867400"/>
            <a:ext cx="36576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Poor Platelet Function</a:t>
            </a:r>
          </a:p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Or Low Numbers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257800" y="3840163"/>
            <a:ext cx="36576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Prolonged </a:t>
            </a:r>
            <a:r>
              <a:rPr lang="en-US" sz="2200" dirty="0" err="1">
                <a:solidFill>
                  <a:srgbClr val="632523"/>
                </a:solidFill>
                <a:latin typeface="Baskerville Old Face" pitchFamily="18" charset="0"/>
              </a:rPr>
              <a:t>infelction</a:t>
            </a: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 in R1/R2 slope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Shallow R2 &amp; R3 slopes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Large residual signal after R3</a:t>
            </a:r>
          </a:p>
        </p:txBody>
      </p:sp>
      <p:pic>
        <p:nvPicPr>
          <p:cNvPr id="35849" name="Picture 9" descr="sonoclot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990975"/>
            <a:ext cx="4276725" cy="2790825"/>
          </a:xfrm>
          <a:prstGeom prst="rect">
            <a:avLst/>
          </a:prstGeom>
          <a:noFill/>
        </p:spPr>
      </p:pic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1219200" y="1371600"/>
            <a:ext cx="1143000" cy="436563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solidFill>
                  <a:srgbClr val="632523"/>
                </a:solidFill>
              </a:rPr>
              <a:t>Normal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/>
      <p:bldP spid="358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rgbClr val="632523"/>
                </a:solidFill>
                <a:latin typeface="Baskerville Old Face"/>
              </a:rPr>
              <a:t>Pop Quiz!</a:t>
            </a:r>
          </a:p>
        </p:txBody>
      </p:sp>
      <p:pic>
        <p:nvPicPr>
          <p:cNvPr id="36870" name="Picture 6" descr="sonoclot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19200"/>
            <a:ext cx="427672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5943600" y="2605088"/>
            <a:ext cx="30480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Later onset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Lower clot rate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200" dirty="0">
                <a:solidFill>
                  <a:srgbClr val="632523"/>
                </a:solidFill>
                <a:latin typeface="Baskerville Old Face" pitchFamily="18" charset="0"/>
              </a:rPr>
              <a:t>Lack of clot retraction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219200" y="1371600"/>
            <a:ext cx="1143000" cy="436563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solidFill>
                  <a:srgbClr val="632523"/>
                </a:solidFill>
              </a:rPr>
              <a:t>Normal</a:t>
            </a:r>
          </a:p>
        </p:txBody>
      </p:sp>
      <p:pic>
        <p:nvPicPr>
          <p:cNvPr id="36874" name="Picture 10" descr="sonoclot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191000"/>
            <a:ext cx="6619875" cy="2400300"/>
          </a:xfrm>
          <a:prstGeom prst="rect">
            <a:avLst/>
          </a:prstGeom>
          <a:noFill/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255051" y="4191000"/>
            <a:ext cx="302281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Before </a:t>
            </a:r>
            <a:r>
              <a:rPr lang="en-US" sz="2200" b="1" dirty="0" smtClean="0">
                <a:solidFill>
                  <a:srgbClr val="632523"/>
                </a:solidFill>
                <a:latin typeface="Baskerville Old Face" pitchFamily="18" charset="0"/>
              </a:rPr>
              <a:t>   </a:t>
            </a: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and  </a:t>
            </a:r>
            <a:r>
              <a:rPr lang="en-US" sz="2200" b="1" dirty="0" smtClean="0">
                <a:solidFill>
                  <a:srgbClr val="632523"/>
                </a:solidFill>
                <a:latin typeface="Baskerville Old Face" pitchFamily="18" charset="0"/>
              </a:rPr>
              <a:t>  </a:t>
            </a: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After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6781800" y="4876800"/>
            <a:ext cx="2438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Heparin</a:t>
            </a:r>
          </a:p>
          <a:p>
            <a:pPr algn="ctr">
              <a:spcBef>
                <a:spcPct val="50000"/>
              </a:spcBef>
            </a:pPr>
            <a:r>
              <a:rPr lang="en-US" sz="2200" b="1" dirty="0">
                <a:solidFill>
                  <a:srgbClr val="632523"/>
                </a:solidFill>
                <a:latin typeface="Baskerville Old Face" pitchFamily="18" charset="0"/>
              </a:rPr>
              <a:t>Administration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1" grpId="0"/>
      <p:bldP spid="3687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gbACT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+  - glass bead activated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General global hemostasis monitoring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Moderate anticoagulant management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Hyper/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hypocoagulable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screening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Platelet function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Hyperfibrinolysis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screening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SonACT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–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celite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activated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General global hemostasis monitoring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Non-activated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An use custom activators, mainly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Reagents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gbACT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+ w/ fenestrated probes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Enhances clot adhesion to the probe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Used for poor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plt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adhesion or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hyperfibrinolysis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Late DIC, liver surgery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kACT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– kaolin activated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Intended for high dose heparin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mgmt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Quantitative ACT &amp; CR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Not for platelet function monitoring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aiACT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–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celite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and proprietary blend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High dose heparin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mgmt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, not affected by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aprotinin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Cardiopulmonary bypass surgery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Clinical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Foals with decreased CR at admission more likely to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die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Babski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, 2012, JVIM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ACT and CR correlate with AXA in dogs on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unfractionated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heparin therapy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Sonoclot vs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Beter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interoperator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reliability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vs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baseline="30000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Least expensive – depends on # channels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Results influenced by sex, age,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plt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ct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Less useful than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for monitoring fibrinolysis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What is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viscoelasticity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?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Viscosity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Ability of a fluid to resist shear flow and strain when stress is applied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“Fluidity” of movement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Affected by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hematocrit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Elasticity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Ability of a material to return to its original shape after being deformed by stress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“Firmness”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Affected by platelets and fibrin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5429250"/>
            <a:ext cx="55626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 material that exhibits both elastic and viscous properties</a:t>
            </a:r>
            <a:endParaRPr lang="en-US" sz="3600" dirty="0">
              <a:latin typeface="+mn-lt"/>
            </a:endParaRPr>
          </a:p>
        </p:txBody>
      </p:sp>
      <p:pic>
        <p:nvPicPr>
          <p:cNvPr id="16390" name="Picture 6" descr="hone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810000"/>
            <a:ext cx="2557463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rubber band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4114800"/>
            <a:ext cx="2133600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4536" y="635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err="1" smtClean="0">
                <a:solidFill>
                  <a:srgbClr val="632523"/>
                </a:solidFill>
                <a:latin typeface="Baskerville Old Face"/>
              </a:rPr>
              <a:t>Thromboelastography</a:t>
            </a:r>
            <a:r>
              <a:rPr lang="en-US" sz="4000" baseline="30000" dirty="0" err="1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4000" dirty="0" smtClean="0">
                <a:solidFill>
                  <a:srgbClr val="632523"/>
                </a:solidFill>
                <a:latin typeface="Baskerville Old Face"/>
              </a:rPr>
              <a:t> (TEG</a:t>
            </a:r>
            <a:r>
              <a:rPr lang="en-US" sz="4000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4000" dirty="0" smtClean="0">
                <a:solidFill>
                  <a:srgbClr val="632523"/>
                </a:solidFill>
                <a:latin typeface="Baskerville Old Face"/>
              </a:rPr>
              <a:t>)</a:t>
            </a:r>
          </a:p>
        </p:txBody>
      </p:sp>
      <p:pic>
        <p:nvPicPr>
          <p:cNvPr id="44037" name="Picture 5" descr="teg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7400" y="1219200"/>
            <a:ext cx="5051425" cy="5562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8164" y="635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smtClean="0">
                <a:solidFill>
                  <a:srgbClr val="632523"/>
                </a:solidFill>
                <a:latin typeface="Baskerville Old Face"/>
              </a:rPr>
              <a:t>Thromboelastography</a:t>
            </a:r>
            <a:r>
              <a:rPr lang="en-US" sz="40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4000" smtClean="0">
                <a:solidFill>
                  <a:srgbClr val="632523"/>
                </a:solidFill>
                <a:latin typeface="Baskerville Old Face"/>
              </a:rPr>
              <a:t> (TEG</a:t>
            </a:r>
            <a:r>
              <a:rPr lang="en-US" sz="40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4000" smtClean="0">
                <a:solidFill>
                  <a:srgbClr val="632523"/>
                </a:solidFill>
                <a:latin typeface="Baskerville Old Face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1948 – Dr. Helmut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Hartert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in Germany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Made by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Haemonetics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Corp – MA, USA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Thromboelastography</a:t>
            </a:r>
            <a:r>
              <a:rPr lang="en-US" baseline="30000" dirty="0" err="1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and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are registered trademarks (since 1966)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Cup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oscilates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in 10 sec cycles - 4°45’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1 second rest at the end of rotation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Pin suspended by torsion wire in sample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As fibrin bind cup to pin the torsion wire detects the torque applied to the pin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>
                <a:solidFill>
                  <a:srgbClr val="632523"/>
                </a:solidFill>
                <a:latin typeface="Baskerville Old Face"/>
              </a:rPr>
              <a:t>Side note – how much can you trust Wikipedia…or UPenn?</a:t>
            </a:r>
          </a:p>
        </p:txBody>
      </p:sp>
      <p:pic>
        <p:nvPicPr>
          <p:cNvPr id="3" name="Content Placeholder 2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600200"/>
            <a:ext cx="9144000" cy="5027613"/>
          </a:xfrm>
        </p:spPr>
      </p:pic>
      <p:pic>
        <p:nvPicPr>
          <p:cNvPr id="43013" name="Picture 5" descr="teg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75038"/>
            <a:ext cx="9067800" cy="1401762"/>
          </a:xfrm>
          <a:prstGeom prst="rect">
            <a:avLst/>
          </a:prstGeom>
          <a:noFill/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5867400" y="2819400"/>
            <a:ext cx="2514600" cy="549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dirty="0">
                <a:solidFill>
                  <a:schemeClr val="accent2">
                    <a:lumMod val="50000"/>
                  </a:schemeClr>
                </a:solidFill>
              </a:rPr>
              <a:t>At Penn We..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Calibri" pitchFamily="34" charset="0"/>
              <a:buNone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45061" name="Picture 5" descr="teg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066800"/>
            <a:ext cx="2857500" cy="5334000"/>
          </a:xfrm>
          <a:prstGeom prst="rect">
            <a:avLst/>
          </a:prstGeom>
          <a:noFill/>
        </p:spPr>
      </p:pic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5562600" y="2286000"/>
            <a:ext cx="1905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500">
                <a:hlinkClick r:id="rId5"/>
              </a:rPr>
              <a:t>TEG video</a:t>
            </a:r>
            <a:endParaRPr lang="en-US" sz="2500"/>
          </a:p>
        </p:txBody>
      </p:sp>
      <p:pic>
        <p:nvPicPr>
          <p:cNvPr id="45063" name="Picture 7" descr="teg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2971800"/>
            <a:ext cx="4619625" cy="3086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R = reaction time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Time to initial fibrin formation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Traditionally time to 1mm deflection with non-citrated blood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b="1" u="sng" dirty="0" smtClean="0">
                <a:solidFill>
                  <a:srgbClr val="632523"/>
                </a:solidFill>
                <a:latin typeface="Baskerville Old Face"/>
              </a:rPr>
              <a:t>Now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usually 2mm deflection with citrated blood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Enzymatic portion of coagulation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This is when standard clotting assays would end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Influenced by all factors in intrinsic pathway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Increases linearly with [thrombin]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Prolongation indicates factor deficiency</a:t>
            </a:r>
          </a:p>
        </p:txBody>
      </p:sp>
      <p:pic>
        <p:nvPicPr>
          <p:cNvPr id="46085" name="Picture 5" descr="teg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702050"/>
            <a:ext cx="6400800" cy="307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-21771"/>
            <a:ext cx="9144000" cy="6879771"/>
          </a:xfrm>
          <a:prstGeom prst="rect">
            <a:avLst/>
          </a:prstGeom>
        </p:spPr>
      </p:pic>
      <p:pic>
        <p:nvPicPr>
          <p:cNvPr id="47109" name="Picture 5" descr="teg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386409"/>
            <a:ext cx="5029200" cy="2414191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67056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K = kinetics of fibrin formation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From R to 20 mm of deflection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Maximal divergence achieved with normal PPP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Measure the 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the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 rapidity of clot development to a set strength level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Affected by FII, FVIII, platelet count/function, [fibrinogen], 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Hct</a:t>
            </a: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None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None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None/>
            </a:pPr>
            <a:r>
              <a:rPr lang="el-GR" sz="2800" dirty="0" smtClean="0">
                <a:solidFill>
                  <a:srgbClr val="632523"/>
                </a:solidFill>
                <a:latin typeface="Baskerville Old Face"/>
              </a:rPr>
              <a:t>α</a:t>
            </a: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-angle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Angle between the midline and the tangent to the curve drawn from R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Slope between R and K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Rapidity of fibrin production &amp; cross-linking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Represents fibrinogen level</a:t>
            </a:r>
            <a:endParaRPr lang="el-GR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 – maximal amplitude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Maximal strength of the fibrin clot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Affected by fibrinogen,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platlet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count/function, thrombin, FXIII, and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Hct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Function of fibrin and platelet bonding via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GPIIb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/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IIIa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Is actually mm above baseline</a:t>
            </a:r>
          </a:p>
        </p:txBody>
      </p:sp>
      <p:pic>
        <p:nvPicPr>
          <p:cNvPr id="48133" name="Picture 5" descr="teg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957638"/>
            <a:ext cx="5867400" cy="2817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LY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Rate of amplitude reduction a set time after MA (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ie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LY30)</a:t>
            </a:r>
          </a:p>
          <a:p>
            <a:pPr lvl="1"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CL – clot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lysis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index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% of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lysis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that has occurred at that time point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Indicates clot stability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High CL% indicates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hyperfibrinolysis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CL30 = 100 x (A</a:t>
            </a:r>
            <a:r>
              <a:rPr lang="en-US" baseline="-25000" dirty="0" smtClean="0">
                <a:solidFill>
                  <a:srgbClr val="632523"/>
                </a:solidFill>
                <a:latin typeface="Baskerville Old Face"/>
              </a:rPr>
              <a:t>30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/ MA)</a:t>
            </a:r>
          </a:p>
        </p:txBody>
      </p:sp>
      <p:pic>
        <p:nvPicPr>
          <p:cNvPr id="49158" name="Picture 6" descr="TEG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295400"/>
            <a:ext cx="6019800" cy="2638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Other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TEG-index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Attempts to compare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celite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-activated to native blood from the same patient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CI – coagulation index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Calculation using R, K, MA, &amp; </a:t>
            </a:r>
            <a:r>
              <a:rPr lang="el-GR" dirty="0" smtClean="0">
                <a:solidFill>
                  <a:srgbClr val="632523"/>
                </a:solidFill>
                <a:latin typeface="Baskerville Old Face"/>
              </a:rPr>
              <a:t>α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-angle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Varies based on sample and activator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Provides an index of coagulation in one number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Greatly diminishes ability of the 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to discriminate hemostatic components</a:t>
            </a:r>
            <a:endParaRPr lang="el-GR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More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G – shear elastic modulus strength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Reflects global hemostasis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= 5000 x MA / (100 - MA)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Affected by [fibrinogen], platelet count/function, [thrombin], FXIII,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Hct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TTG – total thrombin generation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Measures the area under the thrombus velocity curve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Marker of the amount of thrombin generated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Many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History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1889 – Georges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Hayem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Hematologist &amp; physician in Paris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Changes in blood viscosity during clotting could be used to test coagulation function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Leçons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de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therapeutique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vol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1-5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        “Therapeutic Lessons”</a:t>
            </a: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Free from B&amp;N for your Nook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    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18436" name="Picture 4" descr="220px-Georges_Haye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3581400"/>
            <a:ext cx="16065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pic>
        <p:nvPicPr>
          <p:cNvPr id="53253" name="Picture 5" descr="teg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9438" y="0"/>
            <a:ext cx="54451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kaolin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600" dirty="0" smtClean="0">
                <a:solidFill>
                  <a:srgbClr val="632523"/>
                </a:solidFill>
                <a:latin typeface="Baskerville Old Face"/>
              </a:rPr>
              <a:t>Intrinsic pathway activator – kaolin/</a:t>
            </a:r>
            <a:r>
              <a:rPr lang="en-US" sz="2600" dirty="0" err="1" smtClean="0">
                <a:solidFill>
                  <a:srgbClr val="632523"/>
                </a:solidFill>
                <a:latin typeface="Baskerville Old Face"/>
              </a:rPr>
              <a:t>phopholipid</a:t>
            </a:r>
            <a:endParaRPr lang="en-US" sz="2600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kaolin w/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Heparinase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+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heparinase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to neutralize heparin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rapid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600" dirty="0" smtClean="0">
                <a:solidFill>
                  <a:srgbClr val="632523"/>
                </a:solidFill>
                <a:latin typeface="Baskerville Old Face"/>
              </a:rPr>
              <a:t>Kaolin &amp; Extrinsic pathway activator – tissue factor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native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 additives, mostly research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z="2900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sz="2800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2900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sz="2900" dirty="0" smtClean="0">
                <a:solidFill>
                  <a:srgbClr val="632523"/>
                </a:solidFill>
                <a:latin typeface="Baskerville Old Face"/>
              </a:rPr>
              <a:t>functional fibrinogen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500" dirty="0" smtClean="0">
                <a:solidFill>
                  <a:srgbClr val="632523"/>
                </a:solidFill>
                <a:latin typeface="Baskerville Old Face"/>
              </a:rPr>
              <a:t>Add </a:t>
            </a:r>
            <a:r>
              <a:rPr lang="en-US" sz="2500" dirty="0" err="1" smtClean="0">
                <a:solidFill>
                  <a:srgbClr val="632523"/>
                </a:solidFill>
                <a:latin typeface="Baskerville Old Face"/>
              </a:rPr>
              <a:t>reptilase</a:t>
            </a:r>
            <a:r>
              <a:rPr lang="en-US" sz="2500" dirty="0" smtClean="0">
                <a:solidFill>
                  <a:srgbClr val="632523"/>
                </a:solidFill>
                <a:latin typeface="Baskerville Old Face"/>
              </a:rPr>
              <a:t> which directly converts fibrinogen </a:t>
            </a:r>
            <a:r>
              <a:rPr lang="en-US" sz="2500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 fibrin without activating platelets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500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Add exogenous </a:t>
            </a:r>
            <a:r>
              <a:rPr lang="en-US" sz="2500" dirty="0" err="1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FXIIIa</a:t>
            </a:r>
            <a:r>
              <a:rPr lang="en-US" sz="2500" dirty="0" smtClean="0">
                <a:solidFill>
                  <a:srgbClr val="632523"/>
                </a:solidFill>
                <a:latin typeface="Baskerville Old Face"/>
                <a:sym typeface="Wingdings" pitchFamily="2" charset="2"/>
              </a:rPr>
              <a:t> to cross-link fibrin</a:t>
            </a:r>
          </a:p>
          <a:p>
            <a:pPr lvl="2" eaLnBrk="1" hangingPunct="1">
              <a:buFont typeface="Calibri" pitchFamily="34" charset="0"/>
              <a:buChar char="▪"/>
            </a:pPr>
            <a:r>
              <a:rPr lang="en-US" sz="2100" dirty="0" smtClean="0">
                <a:solidFill>
                  <a:srgbClr val="632523"/>
                </a:solidFill>
                <a:latin typeface="Baskerville Old Face"/>
              </a:rPr>
              <a:t>No thrombin is produced so FXIII is not activated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500" dirty="0" smtClean="0">
                <a:solidFill>
                  <a:srgbClr val="632523"/>
                </a:solidFill>
                <a:latin typeface="Baskerville Old Face"/>
              </a:rPr>
              <a:t>Represents minimum strength of clot without platelets (due to fibrin alone)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Platelet Mapping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z="2800" smtClean="0">
                <a:solidFill>
                  <a:srgbClr val="632523"/>
                </a:solidFill>
                <a:latin typeface="Baskerville Old Face"/>
              </a:rPr>
              <a:t>Uses a series of TEG</a:t>
            </a:r>
            <a:r>
              <a:rPr lang="en-US" sz="28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2800" smtClean="0">
                <a:solidFill>
                  <a:srgbClr val="632523"/>
                </a:solidFill>
                <a:latin typeface="Baskerville Old Face"/>
              </a:rPr>
              <a:t>’s to determine % reduction in patients platelet function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smtClean="0">
                <a:solidFill>
                  <a:srgbClr val="632523"/>
                </a:solidFill>
                <a:latin typeface="Baskerville Old Face"/>
              </a:rPr>
              <a:t>Kaolin activated = maximum clot strength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smtClean="0">
                <a:solidFill>
                  <a:srgbClr val="632523"/>
                </a:solidFill>
                <a:latin typeface="Baskerville Old Face"/>
              </a:rPr>
              <a:t>Arachidonic acid = overcomes effect of aspirin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smtClean="0">
                <a:solidFill>
                  <a:srgbClr val="632523"/>
                </a:solidFill>
                <a:latin typeface="Baskerville Old Face"/>
              </a:rPr>
              <a:t>ADP = overcomes effect of Plavix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smtClean="0">
                <a:solidFill>
                  <a:srgbClr val="632523"/>
                </a:solidFill>
                <a:latin typeface="Baskerville Old Face"/>
              </a:rPr>
              <a:t>TEG FF = minimum clot strength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800" smtClean="0">
                <a:solidFill>
                  <a:srgbClr val="632523"/>
                </a:solidFill>
                <a:latin typeface="Baskerville Old Face"/>
              </a:rPr>
              <a:t>Other tests only tell you % inhibition 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smtClean="0">
                <a:solidFill>
                  <a:srgbClr val="632523"/>
                </a:solidFill>
                <a:latin typeface="Baskerville Old Face"/>
              </a:rPr>
              <a:t>Does not necessarily tell you if response is adequate or excessive for that patient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smtClean="0">
                <a:solidFill>
                  <a:srgbClr val="632523"/>
                </a:solidFill>
                <a:latin typeface="Baskerville Old Face"/>
              </a:rPr>
              <a:t>Need to know patients maximum clotting ability to know if % inhibition will get you to a normal range</a:t>
            </a:r>
          </a:p>
          <a:p>
            <a:pPr lvl="1" eaLnBrk="1" hangingPunct="1">
              <a:buFont typeface="Calibri" pitchFamily="34" charset="0"/>
              <a:buChar char="▪"/>
            </a:pPr>
            <a:endParaRPr lang="en-US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64517" name="Picture 5" descr="teg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600200"/>
            <a:ext cx="7629525" cy="423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 vs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Highly susceptible to mechanical disruption and vibrational interference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Requires stable LEVEL surface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Potential for high degree of operator variability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Manual pipetting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For longer assays need to add oil to surface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Reported CV of 6-60% (same as ROTEM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)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Only system that allows platelet mapping in 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Clinical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z="2800" dirty="0" err="1" smtClean="0">
                <a:solidFill>
                  <a:srgbClr val="632523"/>
                </a:solidFill>
                <a:latin typeface="Baskerville Old Face"/>
              </a:rPr>
              <a:t>Normals</a:t>
            </a: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 reported for healthy dogs, Greyhounds, horses, &amp; cats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RR for Kaolin TEG, canine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Greyhounds – Increased R &amp; K, decreased MA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Dogs with disease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IMHA, DIC, hemostatic disorders, 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Parvo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neoplasia</a:t>
            </a: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Dogs admitted to ICU – 52% abnormal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TF activated TEG may be able to assess LMWH therapy in dogs 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Platelet effects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Documented hypercoagulability in Beagles given 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pred</a:t>
            </a: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Platelet mapping has been used to detect platelet inhibition with 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clopidogrel</a:t>
            </a: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Clinical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925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*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Marschner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2010, </a:t>
            </a:r>
            <a:r>
              <a:rPr lang="en-US" sz="2400" i="1" dirty="0" err="1" smtClean="0">
                <a:solidFill>
                  <a:srgbClr val="632523"/>
                </a:solidFill>
                <a:latin typeface="Baskerville Old Face"/>
              </a:rPr>
              <a:t>Acta</a:t>
            </a:r>
            <a:r>
              <a:rPr lang="en-US" sz="2400" i="1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sz="2400" i="1" dirty="0" err="1" smtClean="0">
                <a:solidFill>
                  <a:srgbClr val="632523"/>
                </a:solidFill>
                <a:latin typeface="Baskerville Old Face"/>
              </a:rPr>
              <a:t>Veterinaria</a:t>
            </a:r>
            <a:r>
              <a:rPr lang="en-US" sz="2400" i="1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sz="2400" i="1" dirty="0" err="1" smtClean="0">
                <a:solidFill>
                  <a:srgbClr val="632523"/>
                </a:solidFill>
                <a:latin typeface="Baskerville Old Face"/>
              </a:rPr>
              <a:t>Scandinavica</a:t>
            </a: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sz="2000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results on citrated blood in 15 healthy cats, various activators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Wiinberg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2009, </a:t>
            </a:r>
            <a:r>
              <a:rPr lang="en-US" sz="2400" i="1" dirty="0" smtClean="0">
                <a:solidFill>
                  <a:srgbClr val="632523"/>
                </a:solidFill>
                <a:latin typeface="Baskerville Old Face"/>
              </a:rPr>
              <a:t>Veterinary Journal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TF-TEG</a:t>
            </a:r>
            <a:r>
              <a:rPr lang="en-US" sz="2000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correlated with clinical bleeding when G &lt;3.2</a:t>
            </a:r>
            <a:r>
              <a:rPr lang="en-US" sz="2000" i="1" dirty="0" smtClean="0">
                <a:solidFill>
                  <a:srgbClr val="632523"/>
                </a:solidFill>
                <a:latin typeface="Baskerville Old Face"/>
              </a:rPr>
              <a:t>K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dyn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/cm</a:t>
            </a:r>
            <a:r>
              <a:rPr lang="en-US" sz="2000" baseline="30000" dirty="0" smtClean="0">
                <a:solidFill>
                  <a:srgbClr val="632523"/>
                </a:solidFill>
                <a:latin typeface="Baskerville Old Face"/>
              </a:rPr>
              <a:t>2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PPV 89%, NPV 98% - both better than standard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coag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profile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*</a:t>
            </a: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Vilar-Saavedra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2011, </a:t>
            </a:r>
            <a:r>
              <a:rPr lang="en-US" sz="2400" i="1" dirty="0" smtClean="0">
                <a:solidFill>
                  <a:srgbClr val="632523"/>
                </a:solidFill>
                <a:latin typeface="Baskerville Old Face"/>
              </a:rPr>
              <a:t>J of Small Animal Practice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Native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recaclifed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TEG</a:t>
            </a:r>
            <a:r>
              <a:rPr lang="en-US" sz="2000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documented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hyperfibrinolytic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phase of DIC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Taggat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2012, </a:t>
            </a:r>
            <a:r>
              <a:rPr lang="en-US" sz="2400" i="1" dirty="0" smtClean="0">
                <a:solidFill>
                  <a:srgbClr val="632523"/>
                </a:solidFill>
                <a:latin typeface="Baskerville Old Face"/>
              </a:rPr>
              <a:t>JVECC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Cooling samples to 30˚C or less decreases K and </a:t>
            </a:r>
            <a:r>
              <a:rPr lang="el-GR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α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-angle, but not R or MA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Brainard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2012, AJVR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Dalteparin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administerd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SQ BID to healthy dogs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Sonoclot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(glass bead): prolonged ACT &amp; CR, no change in PF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TEG</a:t>
            </a:r>
            <a:r>
              <a:rPr lang="en-US" sz="2000" baseline="30000" dirty="0" smtClean="0">
                <a:solidFill>
                  <a:srgbClr val="632523"/>
                </a:solidFill>
                <a:latin typeface="Baskerville Old Face"/>
              </a:rPr>
              <a:t>TM 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(native): prolonged R, K, </a:t>
            </a:r>
            <a:r>
              <a:rPr lang="el-GR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α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-angle, MA, some dogs flat line tracing</a:t>
            </a:r>
          </a:p>
          <a:p>
            <a:pPr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09800"/>
            <a:ext cx="9144000" cy="35738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4114800"/>
            <a:ext cx="6159325" cy="22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094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Clinical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z="2400" dirty="0" err="1" smtClean="0">
                <a:solidFill>
                  <a:srgbClr val="632523"/>
                </a:solidFill>
                <a:latin typeface="Baskerville Old Face"/>
              </a:rPr>
              <a:t>O’Kell</a:t>
            </a: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, 2012, AJVR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Oral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pred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adminsitartion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to healthy dogs resulted in increase MA (native TEG</a:t>
            </a:r>
            <a:r>
              <a:rPr lang="en-US" sz="2000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) and [fibrinogen]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Administration of .5 mg/kg aspirin resulted in same LY60, but in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pred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alone decreased LY60 was seen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*Ralph, 2012, JVECC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Holding samples at room temp </a:t>
            </a:r>
            <a:r>
              <a:rPr lang="en-US" sz="2000" dirty="0" err="1" smtClean="0">
                <a:solidFill>
                  <a:srgbClr val="632523"/>
                </a:solidFill>
                <a:latin typeface="Baskerville Old Face"/>
              </a:rPr>
              <a:t>vs</a:t>
            </a:r>
            <a:r>
              <a:rPr lang="en-US" sz="2000" dirty="0" smtClean="0">
                <a:solidFill>
                  <a:srgbClr val="632523"/>
                </a:solidFill>
                <a:latin typeface="Baskerville Old Face"/>
              </a:rPr>
              <a:t> warm decreased MA and </a:t>
            </a:r>
            <a:r>
              <a:rPr lang="el-GR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α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-angle in native TEG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Corn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tripsin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inhibitor –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FXIIa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inhibitor that prevents contact activation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Samples collected with CTI had decreased MA, prolonged R &amp; </a:t>
            </a:r>
            <a:r>
              <a:rPr lang="el-GR" sz="2000" dirty="0">
                <a:solidFill>
                  <a:srgbClr val="632523"/>
                </a:solidFill>
                <a:latin typeface="Times New Roman"/>
                <a:cs typeface="Times New Roman"/>
              </a:rPr>
              <a:t>α</a:t>
            </a:r>
            <a:r>
              <a:rPr lang="en-US" sz="2000" dirty="0">
                <a:solidFill>
                  <a:srgbClr val="632523"/>
                </a:solidFill>
                <a:latin typeface="Times New Roman"/>
                <a:cs typeface="Times New Roman"/>
              </a:rPr>
              <a:t>-angle </a:t>
            </a:r>
            <a:endParaRPr lang="en-US" sz="2000" dirty="0" smtClean="0">
              <a:solidFill>
                <a:srgbClr val="632523"/>
              </a:solidFill>
              <a:latin typeface="Times New Roman"/>
              <a:cs typeface="Times New Roman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CTI + tissue factor – returned values to RR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Syringe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vs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vacutainer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drawn samples had shorter R time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Conner, 2012, AJVR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Acepromazine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did not affect TEG</a:t>
            </a:r>
            <a:r>
              <a:rPr lang="en-US" sz="2000" baseline="30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TM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Platelet Mapping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*Rose, 2011, AJVR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Pred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administation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to healthy dogs resulted in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hypercoagulabiliy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on TF-TEG</a:t>
            </a:r>
            <a:r>
              <a:rPr lang="en-US" sz="2000" baseline="30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TM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*</a:t>
            </a:r>
            <a:r>
              <a:rPr lang="en-US" sz="24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Goggs</a:t>
            </a:r>
            <a:r>
              <a:rPr lang="en-US" sz="24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, 2012, Vet J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Dogs with IMHA appeared </a:t>
            </a:r>
            <a:r>
              <a:rPr lang="en-US" sz="2000" dirty="0" err="1" smtClean="0">
                <a:solidFill>
                  <a:srgbClr val="632523"/>
                </a:solidFill>
                <a:latin typeface="Times New Roman"/>
                <a:cs typeface="Times New Roman"/>
              </a:rPr>
              <a:t>hypercoagulable</a:t>
            </a: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 (average PCV 14.5%)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000" dirty="0" smtClean="0">
                <a:solidFill>
                  <a:srgbClr val="632523"/>
                </a:solidFill>
                <a:latin typeface="Times New Roman"/>
                <a:cs typeface="Times New Roman"/>
              </a:rPr>
              <a:t>Dogs with lower MA at admission were less likely to survive</a:t>
            </a:r>
          </a:p>
          <a:p>
            <a:pPr lvl="1" eaLnBrk="1" hangingPunct="1">
              <a:buFont typeface="Calibri" pitchFamily="34" charset="0"/>
              <a:buChar char="▪"/>
            </a:pPr>
            <a:endParaRPr lang="en-US" sz="2000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828800"/>
            <a:ext cx="5119687" cy="3969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6767" y="1143697"/>
            <a:ext cx="6933351" cy="5272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2286000"/>
            <a:ext cx="6018506" cy="445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094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4536" y="6350"/>
            <a:ext cx="9144000" cy="6879771"/>
          </a:xfrm>
          <a:prstGeom prst="rect">
            <a:avLst/>
          </a:prstGeom>
        </p:spPr>
      </p:pic>
      <p:pic>
        <p:nvPicPr>
          <p:cNvPr id="52230" name="Picture 6" descr="teg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" y="614363"/>
            <a:ext cx="8877300" cy="562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900" smtClean="0">
                <a:solidFill>
                  <a:srgbClr val="632523"/>
                </a:solidFill>
                <a:latin typeface="Baskerville Old Face"/>
              </a:rPr>
              <a:t>Thromboelastometry</a:t>
            </a:r>
            <a:r>
              <a:rPr lang="en-US" sz="39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3900" smtClean="0">
                <a:solidFill>
                  <a:srgbClr val="632523"/>
                </a:solidFill>
                <a:latin typeface="Baskerville Old Face"/>
              </a:rPr>
              <a:t> (ROTEM</a:t>
            </a:r>
            <a:r>
              <a:rPr lang="en-US" sz="39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3900" smtClean="0">
                <a:solidFill>
                  <a:srgbClr val="632523"/>
                </a:solidFill>
                <a:latin typeface="Baskerville Old Face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smtClean="0">
                <a:hlinkClick r:id="rId3"/>
              </a:rPr>
              <a:t>ROTEM Introduction</a:t>
            </a:r>
            <a:endParaRPr lang="en-US" smtClean="0"/>
          </a:p>
        </p:txBody>
      </p:sp>
      <p:pic>
        <p:nvPicPr>
          <p:cNvPr id="66565" name="Picture 5" descr="rotem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514600"/>
            <a:ext cx="73437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Traditional testing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PT</a:t>
            </a:r>
          </a:p>
          <a:p>
            <a:pPr lvl="1"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1935 – Dr. Armand Quick</a:t>
            </a:r>
          </a:p>
          <a:p>
            <a:pPr lvl="1"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Add tissue factor &amp; Ca</a:t>
            </a:r>
            <a:r>
              <a:rPr lang="en-US" sz="1600" smtClean="0">
                <a:solidFill>
                  <a:srgbClr val="632523"/>
                </a:solidFill>
                <a:latin typeface="Baskerville Old Face"/>
              </a:rPr>
              <a:t>++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 ….wait </a:t>
            </a:r>
          </a:p>
          <a:p>
            <a:pPr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PTT</a:t>
            </a:r>
          </a:p>
          <a:p>
            <a:pPr lvl="1"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1953 – University of North Carolina Chapel Hill</a:t>
            </a:r>
          </a:p>
          <a:p>
            <a:pPr lvl="1"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Add phospholipid, activator, and Ca++….wait</a:t>
            </a:r>
          </a:p>
          <a:p>
            <a:pPr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ACT</a:t>
            </a:r>
          </a:p>
          <a:p>
            <a:pPr lvl="1"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1966 – Dr. Paul Hattersley</a:t>
            </a:r>
          </a:p>
          <a:p>
            <a:pPr lvl="1" eaLnBrk="1" hangingPunct="1">
              <a:lnSpc>
                <a:spcPct val="90000"/>
              </a:lnSpc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12 g diatomacious earth and stir bar…wait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		End when the first fibrin strands form</a:t>
            </a:r>
          </a:p>
        </p:txBody>
      </p:sp>
      <p:pic>
        <p:nvPicPr>
          <p:cNvPr id="19460" name="Picture 4" descr="armand qui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762000"/>
            <a:ext cx="1681163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UNC chapel hill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038600"/>
            <a:ext cx="29241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900" smtClean="0">
                <a:solidFill>
                  <a:srgbClr val="632523"/>
                </a:solidFill>
                <a:latin typeface="Baskerville Old Face"/>
              </a:rPr>
              <a:t>Thromboelastometry</a:t>
            </a:r>
            <a:r>
              <a:rPr lang="en-US" sz="39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3900" smtClean="0">
                <a:solidFill>
                  <a:srgbClr val="632523"/>
                </a:solidFill>
                <a:latin typeface="Baskerville Old Face"/>
              </a:rPr>
              <a:t> (ROTEM</a:t>
            </a:r>
            <a:r>
              <a:rPr lang="en-US" sz="3900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z="3900" smtClean="0">
                <a:solidFill>
                  <a:srgbClr val="632523"/>
                </a:solidFill>
                <a:latin typeface="Baskerville Old Face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Introduced in 2003 by Tem Innovations GmbH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Thromboelastometry</a:t>
            </a:r>
            <a:r>
              <a:rPr lang="en-US" baseline="30000" dirty="0" err="1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and ROTEM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are trade marked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4 channels on a machine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Pin rotates via a bearing system in the sample cup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Uses optical sensor to monitor impedance to rotation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2400"/>
            <a:ext cx="8229600" cy="66294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CT – clotting time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Time to reach 2mm amplitude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Initial fibrin formation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Influenced by clotting factor levels &amp; anticoagulants</a:t>
            </a: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endParaRPr lang="en-US" sz="2400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None/>
            </a:pPr>
            <a:r>
              <a:rPr lang="en-US" sz="2800" dirty="0" smtClean="0">
                <a:solidFill>
                  <a:srgbClr val="632523"/>
                </a:solidFill>
                <a:latin typeface="Baskerville Old Face"/>
              </a:rPr>
              <a:t>CFT – clot formation time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Time to reach 20mm amplitude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Kinetics of clot formation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z="2400" dirty="0" smtClean="0">
                <a:solidFill>
                  <a:srgbClr val="632523"/>
                </a:solidFill>
                <a:latin typeface="Baskerville Old Face"/>
              </a:rPr>
              <a:t>Affected by platelet count/function, fibrinogen level/function</a:t>
            </a:r>
          </a:p>
        </p:txBody>
      </p:sp>
      <p:pic>
        <p:nvPicPr>
          <p:cNvPr id="67589" name="Picture 5" descr="rotem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8775" y="1952625"/>
            <a:ext cx="5915025" cy="2771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762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l-GR" dirty="0" smtClean="0">
                <a:solidFill>
                  <a:srgbClr val="632523"/>
                </a:solidFill>
                <a:latin typeface="Baskerville Old Face"/>
              </a:rPr>
              <a:t>α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-angle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Kinetics of clot formation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MCF – maximal clot firmness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Platelet, FXIII, &amp; fibrinogen function and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fibrinolysis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ML – maximum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lysis</a:t>
            </a:r>
            <a:endParaRPr lang="el-GR" dirty="0" smtClean="0">
              <a:solidFill>
                <a:srgbClr val="632523"/>
              </a:solidFill>
              <a:latin typeface="Baskerville Old Face"/>
            </a:endParaRPr>
          </a:p>
        </p:txBody>
      </p:sp>
      <p:pic>
        <p:nvPicPr>
          <p:cNvPr id="68613" name="Picture 5" descr="rotem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425825"/>
            <a:ext cx="7162800" cy="3355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Other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MCE – maximum clot elasticity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= (100 x MCF) / (100 – MCF)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G – global clot strength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Same as TEG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but with MCF instead of 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INTEM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Intrinsic factor activation – phospholipid &amp;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ellagic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acid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EXTEM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Extrinsic factor activation –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thromboplastin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HEPTEM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baseline="30000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Heparinase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Intrinsic factor activation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FIBTEM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Cytochaslin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D – platelet inhibitor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Evaluation of functional fibrinogen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Extrinsic factor activation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APTEM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Aprotinin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to inhibit fibrinolysis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Extrinsic factor activation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NATEM</a:t>
            </a:r>
            <a:r>
              <a:rPr lang="en-US" baseline="30000" dirty="0" smtClean="0">
                <a:solidFill>
                  <a:srgbClr val="632523"/>
                </a:solidFill>
                <a:latin typeface="Baskerville Old Face"/>
              </a:rPr>
              <a:t>TM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addative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Normal</a:t>
            </a:r>
          </a:p>
        </p:txBody>
      </p:sp>
      <p:pic>
        <p:nvPicPr>
          <p:cNvPr id="75781" name="Picture 5" descr="rotem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71600" y="1524000"/>
            <a:ext cx="6505575" cy="4703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Normal TEG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 vs ROTEM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TM</a:t>
            </a:r>
          </a:p>
        </p:txBody>
      </p:sp>
      <p:pic>
        <p:nvPicPr>
          <p:cNvPr id="84997" name="Picture 5" descr="rotem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2525" y="1935163"/>
            <a:ext cx="6924675" cy="4160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Platelet deficiency</a:t>
            </a:r>
          </a:p>
        </p:txBody>
      </p:sp>
      <p:pic>
        <p:nvPicPr>
          <p:cNvPr id="76805" name="Picture 5" descr="rotem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66875" y="1441450"/>
            <a:ext cx="6105525" cy="3959225"/>
          </a:xfrm>
        </p:spPr>
      </p:pic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2362200" y="5638800"/>
            <a:ext cx="50292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Decreased MCF in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Extem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Intem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, &amp;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Aptem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Normal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Fibtem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so not a fibrinogen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Heparin administration</a:t>
            </a:r>
          </a:p>
        </p:txBody>
      </p:sp>
      <p:pic>
        <p:nvPicPr>
          <p:cNvPr id="79877" name="Picture 5" descr="rotem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489075"/>
            <a:ext cx="6096000" cy="3921125"/>
          </a:xfrm>
          <a:prstGeom prst="rect">
            <a:avLst/>
          </a:prstGeom>
          <a:noFill/>
        </p:spPr>
      </p:pic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1600200" y="5638800"/>
            <a:ext cx="63246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Prolonged CT on INTEM that improves on the HEPTEM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INTEM also shows decreased CFT &amp; MCF that resolves with HEPTEM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Importance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But in real life coagulation continues….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Kinetics of clot development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Clot strength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Clot retraction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Fibrinolysis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20484" name="Picture 4" descr="blood clo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590800"/>
            <a:ext cx="37433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0375" y="6029325"/>
            <a:ext cx="6248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How do we measure these things?</a:t>
            </a:r>
            <a:endParaRPr lang="en-US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Pop Quiz!</a:t>
            </a:r>
          </a:p>
        </p:txBody>
      </p:sp>
      <p:pic>
        <p:nvPicPr>
          <p:cNvPr id="77829" name="Picture 5" descr="rotem6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3554413"/>
            <a:ext cx="4572000" cy="3303587"/>
          </a:xfrm>
        </p:spPr>
      </p:pic>
      <p:pic>
        <p:nvPicPr>
          <p:cNvPr id="77830" name="Picture 6" descr="rotem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3000"/>
            <a:ext cx="4495800" cy="3251200"/>
          </a:xfrm>
          <a:prstGeom prst="rect">
            <a:avLst/>
          </a:prstGeom>
          <a:noFill/>
        </p:spPr>
      </p:pic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76200" y="4419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Normal</a:t>
            </a: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5486400" y="2057400"/>
            <a:ext cx="3657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Decreased MCF of all tests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Normal CT &amp; CFT</a:t>
            </a:r>
          </a:p>
        </p:txBody>
      </p:sp>
      <p:sp>
        <p:nvSpPr>
          <p:cNvPr id="77833" name="Text Box 9"/>
          <p:cNvSpPr txBox="1">
            <a:spLocks noChangeArrowheads="1"/>
          </p:cNvSpPr>
          <p:nvPr/>
        </p:nvSpPr>
        <p:spPr bwMode="auto">
          <a:xfrm>
            <a:off x="5334000" y="3138488"/>
            <a:ext cx="373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Fibrinogen deficiency or defect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2" grpId="0"/>
      <p:bldP spid="7783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rgbClr val="632523"/>
                </a:solidFill>
                <a:latin typeface="Baskerville Old Face"/>
              </a:rPr>
              <a:t>Pop Quiz!</a:t>
            </a:r>
          </a:p>
        </p:txBody>
      </p:sp>
      <p:pic>
        <p:nvPicPr>
          <p:cNvPr id="78855" name="Picture 7" descr="rotem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4495800" cy="3251200"/>
          </a:xfrm>
          <a:prstGeom prst="rect">
            <a:avLst/>
          </a:prstGeom>
          <a:noFill/>
        </p:spPr>
      </p:pic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76200" y="4419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Normal</a:t>
            </a:r>
          </a:p>
        </p:txBody>
      </p:sp>
      <p:pic>
        <p:nvPicPr>
          <p:cNvPr id="78857" name="Picture 9" descr="rotem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086225"/>
            <a:ext cx="4429125" cy="2771775"/>
          </a:xfrm>
          <a:prstGeom prst="rect">
            <a:avLst/>
          </a:prstGeom>
          <a:noFill/>
        </p:spPr>
      </p:pic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6705600" y="3595688"/>
            <a:ext cx="2362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Hyperfibrinolysis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1219200" y="5638800"/>
            <a:ext cx="274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Why doesn’t the APTEM indicate fibrinolysis?</a:t>
            </a:r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 flipV="1">
            <a:off x="3657600" y="5791200"/>
            <a:ext cx="3276600" cy="228600"/>
          </a:xfrm>
          <a:prstGeom prst="line">
            <a:avLst/>
          </a:prstGeom>
          <a:noFill/>
          <a:ln w="50800">
            <a:solidFill>
              <a:schemeClr val="accent2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9" grpId="0"/>
      <p:bldP spid="78860" grpId="0"/>
      <p:bldP spid="7886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ROTEM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 vs others</a:t>
            </a: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457200" y="14478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Less susceptible to movement and vibration aritfact than TEG</a:t>
            </a:r>
          </a:p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Can be transported to bed-side</a:t>
            </a:r>
          </a:p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Electronic pipetting or manual</a:t>
            </a:r>
          </a:p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Some studies show results consistent between testing centers</a:t>
            </a:r>
          </a:p>
          <a:p>
            <a:pPr marL="742950" lvl="1" indent="-28575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2800">
                <a:solidFill>
                  <a:srgbClr val="632523"/>
                </a:solidFill>
                <a:latin typeface="Baskerville Old Face"/>
              </a:rPr>
              <a:t>Other studies show same assay precision as TEG</a:t>
            </a:r>
          </a:p>
          <a:p>
            <a:pPr marL="342900" indent="-342900">
              <a:spcBef>
                <a:spcPct val="20000"/>
              </a:spcBef>
              <a:buFont typeface="Calibri" pitchFamily="34" charset="0"/>
              <a:buChar char="▪"/>
            </a:pPr>
            <a:r>
              <a:rPr lang="en-US" sz="3200">
                <a:solidFill>
                  <a:srgbClr val="632523"/>
                </a:solidFill>
                <a:latin typeface="Baskerville Old Face"/>
              </a:rPr>
              <a:t>Somewhat insensitive to aspirin, cannot detect effects of LMWH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Clinical applications</a:t>
            </a:r>
          </a:p>
        </p:txBody>
      </p:sp>
      <p:pic>
        <p:nvPicPr>
          <p:cNvPr id="81925" name="Picture 5" descr="rotem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1443038"/>
            <a:ext cx="9010650" cy="5033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Clinical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Validated for horses with RR using citrated blood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Validated for dogs with RR citrated or native INTEM &amp; EXTEM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Smith, 2012, AJVR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CT was associated with factor concentrations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Plt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and fibrinogen concentration affected other 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variablees</a:t>
            </a:r>
            <a:endParaRPr lang="en-US" dirty="0" smtClean="0">
              <a:solidFill>
                <a:srgbClr val="632523"/>
              </a:solidFill>
              <a:latin typeface="Baskerville Old Face"/>
            </a:endParaRP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Anemia resulted in “</a:t>
            </a:r>
            <a:r>
              <a:rPr lang="en-US" dirty="0" err="1" smtClean="0">
                <a:solidFill>
                  <a:srgbClr val="632523"/>
                </a:solidFill>
                <a:latin typeface="Baskerville Old Face"/>
              </a:rPr>
              <a:t>hypercoagulable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” tracing</a:t>
            </a:r>
          </a:p>
          <a:p>
            <a:pPr eaLnBrk="1" hangingPunct="1">
              <a:buFont typeface="Calibri" pitchFamily="34" charset="0"/>
              <a:buChar char="▪"/>
            </a:pPr>
            <a:endParaRPr lang="en-US" dirty="0" smtClean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Other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MCE – maximum clot elasticity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= (100 x MCF) / (100 – MCF)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G – global clot strength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smtClean="0">
                <a:solidFill>
                  <a:srgbClr val="632523"/>
                </a:solidFill>
                <a:latin typeface="Baskerville Old Face"/>
              </a:rPr>
              <a:t>Same as TEG</a:t>
            </a:r>
            <a:r>
              <a:rPr lang="en-US" baseline="30000" smtClean="0">
                <a:solidFill>
                  <a:srgbClr val="632523"/>
                </a:solidFill>
                <a:latin typeface="Baskerville Old Face"/>
              </a:rPr>
              <a:t>TM</a:t>
            </a:r>
            <a:r>
              <a:rPr lang="en-US" smtClean="0">
                <a:solidFill>
                  <a:srgbClr val="632523"/>
                </a:solidFill>
                <a:latin typeface="Baskerville Old Face"/>
              </a:rPr>
              <a:t> but with MCF instead of 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Seminars in Thrombosis 1995; 21, S4 – entire issue dedicated to TEG</a:t>
            </a:r>
            <a:r>
              <a:rPr lang="en-US" sz="1800" baseline="300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TM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http://www.haemonetics.com/Products/Devices/Surgical%20-%20Diagnostic%20Devices/TEG%205000.aspx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http://www.sienco.com/sonoclot-usa/products/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	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Sonoclot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manual has lots of info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Assessment of Hemostasis by Viscoelastic Coagulation, PPT by Dr. Ann Tobin of Advanced coagulation and Core lab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Winnberg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etal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. Tissue factor activated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thromboelastography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correlates to clinical signs of bleeding in dogs. Vet J 2009; 173: 121-9.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www.practicalhemostasis.com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McMichael et al. Viscoelastic coagulation testing: technology, applications, and limitations. Vet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Clin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Path; 2011; 40/2: 140-53.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http://www.roteminc.com/site/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Marschner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, et al.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Thromboelastography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results on citrated whole blood from clinically healthy cats depends on modes of activation.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Acta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Vet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Scand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2010; 52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Brainard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, et al. Viscoelastic pharmacodynamics after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dalteparin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administration to healthy dogs. AJVR 2012; 73(10): 1577-82.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mtClean="0">
                <a:solidFill>
                  <a:srgbClr val="632523"/>
                </a:solidFill>
                <a:latin typeface="Baskerville Old Face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Conner, et al. Effects of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acepromazine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maleate on platelet function assessed by use of adenosine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diphosphate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activated- and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arachidonic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acid- activated modified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thromboelastography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in healthy dogs. AJVR 2012; 73(5) 595-601.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Rose, et al. Effect of prednisone administration on coagulation variables in healthy Beagle dogs. Vet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Clin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Path 2011; 40(4): 426-34.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Goggs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, et al. Serial assessment of the coagulation status of dogs with immune-mediated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haemolytic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anaemia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using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thromboelastography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. Vet J 2012; 191 (3): 347-53.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Kol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, et al. Application of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thrombelastography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/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thromboelastometry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to veterinary medicine. Vet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Clin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Pathol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2010 39(4): 406-16.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Ralph, et al. Effects of rest temperature, contact activation, and sample technique on canine </a:t>
            </a:r>
            <a:r>
              <a:rPr lang="en-US" sz="1800" dirty="0" err="1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thromboelastography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. JVECC 2012; 22(3): 320-6.</a:t>
            </a:r>
          </a:p>
          <a:p>
            <a:pPr eaLnBrk="1" hangingPunct="1">
              <a:buFont typeface="Calibri" pitchFamily="34" charset="0"/>
              <a:buNone/>
            </a:pP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Smith, et al. Correlation of hematocrit, platelet concentration, and plasma coagulation factors with results of </a:t>
            </a:r>
            <a:r>
              <a:rPr lang="en-US" sz="1800" dirty="0" err="1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thromboelastometry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 in canine whole blood samples. AJVR 2012; 73(6_) 789-98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.</a:t>
            </a:r>
          </a:p>
          <a:p>
            <a:pPr eaLnBrk="1" hangingPunct="1">
              <a:buNone/>
            </a:pPr>
            <a:r>
              <a:rPr lang="en-US" sz="1800" dirty="0" err="1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O’Kell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, et al. Effects of oral prednisone administration with or without ultralow-dose acetylsalicylic acid on coagulation parameters in healthy dogs. </a:t>
            </a:r>
            <a:r>
              <a:rPr lang="en-US" sz="180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AJVR 2012; 73(10): 1569-76</a:t>
            </a:r>
            <a:r>
              <a:rPr lang="en-US" sz="1800" smtClean="0">
                <a:solidFill>
                  <a:schemeClr val="accent2">
                    <a:lumMod val="50000"/>
                  </a:schemeClr>
                </a:solidFill>
                <a:latin typeface="Baskerville Old Face"/>
              </a:rPr>
              <a:t>.</a:t>
            </a:r>
            <a:endParaRPr lang="en-US" sz="1800" dirty="0">
              <a:solidFill>
                <a:schemeClr val="accent2">
                  <a:lumMod val="50000"/>
                </a:schemeClr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None/>
            </a:pPr>
            <a:endParaRPr lang="en-US" sz="1800" dirty="0">
              <a:solidFill>
                <a:schemeClr val="accent2">
                  <a:lumMod val="50000"/>
                </a:schemeClr>
              </a:solidFill>
              <a:latin typeface="Baskerville Old Face"/>
            </a:endParaRPr>
          </a:p>
          <a:p>
            <a:pPr eaLnBrk="1" hangingPunct="1">
              <a:buFont typeface="Calibri" pitchFamily="34" charset="0"/>
              <a:buNone/>
            </a:pPr>
            <a:endParaRPr lang="en-US" sz="1800" dirty="0" smtClean="0">
              <a:solidFill>
                <a:schemeClr val="accent2">
                  <a:lumMod val="50000"/>
                </a:schemeClr>
              </a:solidFill>
              <a:latin typeface="Baskerville Old Fac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651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Questions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5" name="Content Placeholder 4" descr="cat pictur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0" y="1143000"/>
            <a:ext cx="4256088" cy="5457825"/>
          </a:xfrm>
        </p:spPr>
      </p:pic>
      <p:pic>
        <p:nvPicPr>
          <p:cNvPr id="6" name="Content Placeholder 4" descr="cat pictu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71575"/>
            <a:ext cx="4256088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343400" y="1073150"/>
            <a:ext cx="45720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Schrodinger’s Cat – A thought experiment used to illustrate Schrodinger’s disagreement with quantum physics: </a:t>
            </a: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Quantum entanglement says that a particle/system can exist in various states/phases simultaneously, until it is measured.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Measurment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 forces the system to collapse to a definite state which is then observed.  </a:t>
            </a:r>
          </a:p>
          <a:p>
            <a:endParaRPr lang="en-US" sz="2000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The cat is placed in a closed box with a bottle of poison and a radioactive source.  When an internal sensor detects radiation it causes a vial of poison to be broken killing the cat. Quantum entanglement says the cat is both alive and dead at the same time until you look in the box.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0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Back to History…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1910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Koffman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Introduced the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coaguloviscometer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Detected viscous changes in blood during coagulation</a:t>
            </a:r>
          </a:p>
          <a:p>
            <a:pPr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1923 –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Kugelmass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Alternative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viscosimeter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  <a:p>
            <a:pPr lvl="1" eaLnBrk="1" fontAlgn="auto" hangingPunct="1">
              <a:spcAft>
                <a:spcPts val="0"/>
              </a:spcAft>
              <a:buFont typeface="Calibri" pitchFamily="34" charset="0"/>
              <a:buChar char="▪"/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Bases of modern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thromboelastograph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21508" name="Picture 4" descr="profil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783138"/>
            <a:ext cx="1905000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Advantages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Many sample options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PPP, fresh WB, citrated WB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Rapid turn around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Most information within 30 minutes or less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Normal fibrinolysis may take longer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Small sample volumes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Can detect hypercoagulability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>
                <a:solidFill>
                  <a:srgbClr val="632523"/>
                </a:solidFill>
                <a:latin typeface="Baskerville Old Face"/>
              </a:rPr>
              <a:t>Measures global clot formation in </a:t>
            </a:r>
            <a:r>
              <a:rPr lang="en-US" u="sng" dirty="0" smtClean="0">
                <a:solidFill>
                  <a:srgbClr val="632523"/>
                </a:solidFill>
                <a:latin typeface="Baskerville Old Face"/>
              </a:rPr>
              <a:t>real-time</a:t>
            </a:r>
            <a:endParaRPr lang="en-US" u="sng" dirty="0">
              <a:solidFill>
                <a:srgbClr val="632523"/>
              </a:solidFill>
              <a:latin typeface="Baskerville Old Fac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-10886" y="0"/>
            <a:ext cx="9144000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Baskerville Old Face" pitchFamily="18" charset="0"/>
              </a:rPr>
              <a:t>Advantages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No </a:t>
            </a:r>
            <a:r>
              <a:rPr lang="en-US" dirty="0">
                <a:solidFill>
                  <a:srgbClr val="632523"/>
                </a:solidFill>
                <a:latin typeface="Baskerville Old Face"/>
              </a:rPr>
              <a:t>studies show direct correlation between conventional testing and perioperative blood loss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>
                <a:solidFill>
                  <a:srgbClr val="632523"/>
                </a:solidFill>
                <a:latin typeface="Baskerville Old Face"/>
              </a:rPr>
              <a:t>Not developed for prediction of hemorrhage or to predict transfusion therapy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Clotting is induced under low shear conditions</a:t>
            </a:r>
          </a:p>
          <a:p>
            <a:pPr lvl="1"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Similar to </a:t>
            </a:r>
            <a:r>
              <a:rPr lang="en-US" i="1" dirty="0" smtClean="0">
                <a:solidFill>
                  <a:srgbClr val="632523"/>
                </a:solidFill>
                <a:latin typeface="Baskerville Old Face"/>
              </a:rPr>
              <a:t>in vivo</a:t>
            </a: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 venous clotting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Useful for guiding transfusion and anti-thrombotic therapy</a:t>
            </a:r>
          </a:p>
          <a:p>
            <a:pPr eaLnBrk="1" hangingPunct="1">
              <a:buFont typeface="Calibri" pitchFamily="34" charset="0"/>
              <a:buChar char="▪"/>
            </a:pPr>
            <a:r>
              <a:rPr lang="en-US" dirty="0" smtClean="0">
                <a:solidFill>
                  <a:srgbClr val="632523"/>
                </a:solidFill>
                <a:latin typeface="Baskerville Old Face"/>
              </a:rPr>
              <a:t>And…</a:t>
            </a:r>
          </a:p>
        </p:txBody>
      </p:sp>
    </p:spTree>
    <p:extLst>
      <p:ext uri="{BB962C8B-B14F-4D97-AF65-F5344CB8AC3E}">
        <p14:creationId xmlns:p14="http://schemas.microsoft.com/office/powerpoint/2010/main" xmlns="" val="234724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</TotalTime>
  <Words>2599</Words>
  <Application>Microsoft Office PowerPoint</Application>
  <PresentationFormat>On-screen Show (4:3)</PresentationFormat>
  <Paragraphs>452</Paragraphs>
  <Slides>68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Office Theme</vt:lpstr>
      <vt:lpstr>Viscoelastic Coagulation    Monitoring</vt:lpstr>
      <vt:lpstr>Plan</vt:lpstr>
      <vt:lpstr>What is viscoelasticity?</vt:lpstr>
      <vt:lpstr>History</vt:lpstr>
      <vt:lpstr>Traditional testing</vt:lpstr>
      <vt:lpstr>Importance</vt:lpstr>
      <vt:lpstr>Back to History…</vt:lpstr>
      <vt:lpstr>Advantages</vt:lpstr>
      <vt:lpstr>Advantages</vt:lpstr>
      <vt:lpstr>Slide 10</vt:lpstr>
      <vt:lpstr>Disadvantages</vt:lpstr>
      <vt:lpstr>Viscoelastic options</vt:lpstr>
      <vt:lpstr>Sonoclot®</vt:lpstr>
      <vt:lpstr>Sonoclot®</vt:lpstr>
      <vt:lpstr>Slide 15</vt:lpstr>
      <vt:lpstr>Slide 16</vt:lpstr>
      <vt:lpstr>Slide 17</vt:lpstr>
      <vt:lpstr>Normal signature</vt:lpstr>
      <vt:lpstr>Fresh frozen plasma</vt:lpstr>
      <vt:lpstr>Adding platelets</vt:lpstr>
      <vt:lpstr>Hyperfibrinolysis</vt:lpstr>
      <vt:lpstr>Heparin use</vt:lpstr>
      <vt:lpstr>Pop Quiz!</vt:lpstr>
      <vt:lpstr>Slide 24</vt:lpstr>
      <vt:lpstr>Slide 25</vt:lpstr>
      <vt:lpstr>Reagents</vt:lpstr>
      <vt:lpstr>Reagents</vt:lpstr>
      <vt:lpstr>Clinical uses</vt:lpstr>
      <vt:lpstr>Sonoclot vs others</vt:lpstr>
      <vt:lpstr>ThromboelastographyTM (TEGTM)</vt:lpstr>
      <vt:lpstr>ThromboelastographyTM (TEGTM)</vt:lpstr>
      <vt:lpstr>Side note – how much can you trust Wikipedia…or UPenn?</vt:lpstr>
      <vt:lpstr>TEGTM</vt:lpstr>
      <vt:lpstr>Slide 34</vt:lpstr>
      <vt:lpstr>Slide 35</vt:lpstr>
      <vt:lpstr>Slide 36</vt:lpstr>
      <vt:lpstr>Slide 37</vt:lpstr>
      <vt:lpstr>Other calculations</vt:lpstr>
      <vt:lpstr>More calculations</vt:lpstr>
      <vt:lpstr>Slide 40</vt:lpstr>
      <vt:lpstr>Reagents</vt:lpstr>
      <vt:lpstr>Reagents</vt:lpstr>
      <vt:lpstr>Platelet Mapping</vt:lpstr>
      <vt:lpstr>TEGTM vs others</vt:lpstr>
      <vt:lpstr>Clinical uses</vt:lpstr>
      <vt:lpstr>Clinical uses</vt:lpstr>
      <vt:lpstr>Clinical uses</vt:lpstr>
      <vt:lpstr>Slide 48</vt:lpstr>
      <vt:lpstr>ThromboelastometryTM (ROTEMTM)</vt:lpstr>
      <vt:lpstr>ThromboelastometryTM (ROTEMTM)</vt:lpstr>
      <vt:lpstr>Slide 51</vt:lpstr>
      <vt:lpstr>Slide 52</vt:lpstr>
      <vt:lpstr>Other calculations</vt:lpstr>
      <vt:lpstr>Reagents</vt:lpstr>
      <vt:lpstr>Reagents</vt:lpstr>
      <vt:lpstr>Normal</vt:lpstr>
      <vt:lpstr>Normal TEGTM vs ROTEMTM</vt:lpstr>
      <vt:lpstr>Platelet deficiency</vt:lpstr>
      <vt:lpstr>Heparin administration</vt:lpstr>
      <vt:lpstr>Pop Quiz!</vt:lpstr>
      <vt:lpstr>Slide 61</vt:lpstr>
      <vt:lpstr>ROTEMTM vs others</vt:lpstr>
      <vt:lpstr>Clinical applications</vt:lpstr>
      <vt:lpstr>Clinical applications</vt:lpstr>
      <vt:lpstr>Other calculations</vt:lpstr>
      <vt:lpstr>References</vt:lpstr>
      <vt:lpstr>References</vt:lpstr>
      <vt:lpstr>Questions</vt:lpstr>
    </vt:vector>
  </TitlesOfParts>
  <Company>Cornell Veterinary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CAH ICU</dc:creator>
  <cp:lastModifiedBy>vet_student</cp:lastModifiedBy>
  <cp:revision>112</cp:revision>
  <dcterms:created xsi:type="dcterms:W3CDTF">2012-10-24T07:22:55Z</dcterms:created>
  <dcterms:modified xsi:type="dcterms:W3CDTF">2012-11-13T23:20:52Z</dcterms:modified>
</cp:coreProperties>
</file>