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70" r:id="rId5"/>
    <p:sldId id="258" r:id="rId6"/>
    <p:sldId id="343" r:id="rId7"/>
    <p:sldId id="259" r:id="rId8"/>
    <p:sldId id="260" r:id="rId9"/>
    <p:sldId id="261" r:id="rId10"/>
    <p:sldId id="324" r:id="rId11"/>
    <p:sldId id="342" r:id="rId12"/>
    <p:sldId id="341" r:id="rId13"/>
    <p:sldId id="262" r:id="rId14"/>
    <p:sldId id="312" r:id="rId15"/>
    <p:sldId id="272" r:id="rId16"/>
    <p:sldId id="287" r:id="rId17"/>
    <p:sldId id="290" r:id="rId18"/>
    <p:sldId id="288" r:id="rId19"/>
    <p:sldId id="306" r:id="rId20"/>
    <p:sldId id="305" r:id="rId21"/>
    <p:sldId id="302" r:id="rId22"/>
    <p:sldId id="263" r:id="rId23"/>
    <p:sldId id="344" r:id="rId24"/>
    <p:sldId id="285" r:id="rId25"/>
    <p:sldId id="268" r:id="rId26"/>
    <p:sldId id="269" r:id="rId27"/>
    <p:sldId id="274" r:id="rId28"/>
    <p:sldId id="323" r:id="rId29"/>
    <p:sldId id="310" r:id="rId30"/>
    <p:sldId id="271" r:id="rId31"/>
    <p:sldId id="286" r:id="rId32"/>
    <p:sldId id="278" r:id="rId33"/>
    <p:sldId id="313" r:id="rId34"/>
    <p:sldId id="315" r:id="rId35"/>
    <p:sldId id="314" r:id="rId36"/>
    <p:sldId id="298" r:id="rId37"/>
    <p:sldId id="300" r:id="rId38"/>
    <p:sldId id="265" r:id="rId39"/>
    <p:sldId id="317" r:id="rId40"/>
    <p:sldId id="327" r:id="rId41"/>
    <p:sldId id="307" r:id="rId42"/>
    <p:sldId id="308" r:id="rId43"/>
    <p:sldId id="316" r:id="rId44"/>
    <p:sldId id="318" r:id="rId45"/>
    <p:sldId id="267" r:id="rId46"/>
    <p:sldId id="281" r:id="rId47"/>
    <p:sldId id="282" r:id="rId48"/>
    <p:sldId id="292" r:id="rId49"/>
    <p:sldId id="328" r:id="rId50"/>
    <p:sldId id="283" r:id="rId51"/>
    <p:sldId id="332" r:id="rId52"/>
    <p:sldId id="304" r:id="rId53"/>
    <p:sldId id="309" r:id="rId54"/>
    <p:sldId id="333" r:id="rId55"/>
    <p:sldId id="334" r:id="rId56"/>
    <p:sldId id="284" r:id="rId57"/>
    <p:sldId id="331" r:id="rId58"/>
    <p:sldId id="303" r:id="rId59"/>
    <p:sldId id="329" r:id="rId60"/>
    <p:sldId id="297" r:id="rId61"/>
    <p:sldId id="335" r:id="rId62"/>
    <p:sldId id="336" r:id="rId63"/>
    <p:sldId id="320" r:id="rId64"/>
    <p:sldId id="321" r:id="rId65"/>
    <p:sldId id="319" r:id="rId66"/>
    <p:sldId id="337" r:id="rId67"/>
    <p:sldId id="296" r:id="rId68"/>
    <p:sldId id="326" r:id="rId69"/>
    <p:sldId id="322" r:id="rId70"/>
    <p:sldId id="293" r:id="rId71"/>
    <p:sldId id="345" r:id="rId72"/>
    <p:sldId id="299" r:id="rId7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>
      <p:cViewPr varScale="1">
        <p:scale>
          <a:sx n="91" d="100"/>
          <a:sy n="91" d="100"/>
        </p:scale>
        <p:origin x="-140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162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471219" y="2019300"/>
            <a:ext cx="6172200" cy="182880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1600200" y="2057400"/>
            <a:ext cx="5943600" cy="990600"/>
          </a:xfrm>
          <a:noFill/>
          <a:ln>
            <a:noFill/>
          </a:ln>
        </p:spPr>
        <p:txBody>
          <a:bodyPr bIns="0" anchor="b">
            <a:normAutofit/>
          </a:bodyPr>
          <a:lstStyle>
            <a:lvl1pPr>
              <a:defRPr sz="2800">
                <a:effectLst>
                  <a:glow rad="88900">
                    <a:schemeClr val="tx1">
                      <a:alpha val="60000"/>
                    </a:schemeClr>
                  </a:glow>
                </a:effectLst>
                <a:latin typeface="Britannic Bold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3045460"/>
            <a:ext cx="5334000" cy="764540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/>
          <a:lstStyle/>
          <a:p>
            <a:fld id="{98A2B2B2-D214-4488-BE5F-D745B15A5808}" type="datetimeFigureOut">
              <a:rPr lang="en-US" smtClean="0"/>
              <a:pPr/>
              <a:t>10/8/2012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</p:spPr>
        <p:txBody>
          <a:bodyPr/>
          <a:lstStyle/>
          <a:p>
            <a:fld id="{005DE150-E59B-409B-AD42-EDED2CB687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/>
          <a:lstStyle/>
          <a:p>
            <a:fld id="{98A2B2B2-D214-4488-BE5F-D745B15A5808}" type="datetimeFigureOut">
              <a:rPr lang="en-US" smtClean="0"/>
              <a:pPr/>
              <a:t>10/8/2012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</p:spPr>
        <p:txBody>
          <a:bodyPr/>
          <a:lstStyle/>
          <a:p>
            <a:fld id="{005DE150-E59B-409B-AD42-EDED2CB687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608576"/>
          </a:xfrm>
        </p:spPr>
        <p:txBody>
          <a:bodyPr/>
          <a:lstStyle>
            <a:lvl1pPr marL="342900" indent="-342900" algn="l">
              <a:buFont typeface="Wingdings" pitchFamily="2" charset="2"/>
              <a:buChar char="§"/>
              <a:defRPr>
                <a:latin typeface="Calibri" pitchFamily="34" charset="0"/>
                <a:cs typeface="Calibri" pitchFamily="34" charset="0"/>
              </a:defRPr>
            </a:lvl1pPr>
            <a:lvl2pPr marL="628650" indent="-285750" algn="l">
              <a:buFont typeface="Wingdings" pitchFamily="2" charset="2"/>
              <a:buChar char="§"/>
              <a:defRPr>
                <a:latin typeface="Calibri" pitchFamily="34" charset="0"/>
                <a:cs typeface="Calibri" pitchFamily="34" charset="0"/>
              </a:defRPr>
            </a:lvl2pPr>
            <a:lvl3pPr marL="855663" indent="-285750" algn="l">
              <a:buFont typeface="Wingdings" pitchFamily="2" charset="2"/>
              <a:buChar char="§"/>
              <a:defRPr>
                <a:latin typeface="Calibri" pitchFamily="34" charset="0"/>
                <a:cs typeface="Calibri" pitchFamily="34" charset="0"/>
              </a:defRPr>
            </a:lvl3pPr>
            <a:lvl4pPr marL="1031875" indent="-285750" algn="l">
              <a:buFont typeface="Wingdings" pitchFamily="2" charset="2"/>
              <a:buChar char="§"/>
              <a:defRPr>
                <a:latin typeface="Calibri" pitchFamily="34" charset="0"/>
                <a:cs typeface="Calibri" pitchFamily="34" charset="0"/>
              </a:defRPr>
            </a:lvl4pPr>
            <a:lvl5pPr marL="1317625" indent="-285750" algn="l">
              <a:buFont typeface="Wingdings" pitchFamily="2" charset="2"/>
              <a:buChar char="§"/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ritannic Bold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/>
          <a:lstStyle/>
          <a:p>
            <a:fld id="{98A2B2B2-D214-4488-BE5F-D745B15A5808}" type="datetimeFigureOut">
              <a:rPr lang="en-US" smtClean="0"/>
              <a:pPr/>
              <a:t>10/8/2012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ritannic Bold" pitchFamily="34" charset="0"/>
                <a:ea typeface="+mj-ea"/>
                <a:cs typeface="Tunga" pitchFamily="2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</p:spPr>
        <p:txBody>
          <a:bodyPr/>
          <a:lstStyle/>
          <a:p>
            <a:fld id="{005DE150-E59B-409B-AD42-EDED2CB687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>
            <a:lvl1pPr marL="342900" indent="-342900" algn="l">
              <a:buFont typeface="Wingdings" pitchFamily="2" charset="2"/>
              <a:buChar char="§"/>
              <a:defRPr/>
            </a:lvl1pPr>
            <a:lvl2pPr marL="569913" indent="-285750" algn="l">
              <a:buFont typeface="Wingdings" pitchFamily="2" charset="2"/>
              <a:buChar char="§"/>
              <a:defRPr/>
            </a:lvl2pPr>
            <a:lvl3pPr marL="796925" indent="-285750" algn="l">
              <a:buFont typeface="Wingdings" pitchFamily="2" charset="2"/>
              <a:buChar char="§"/>
              <a:defRPr/>
            </a:lvl3pPr>
            <a:lvl4pPr marL="1082675" indent="-285750" algn="l">
              <a:buFont typeface="Wingdings" pitchFamily="2" charset="2"/>
              <a:buChar char="§"/>
              <a:defRPr/>
            </a:lvl4pPr>
            <a:lvl5pPr marL="1376363" indent="-285750" algn="l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</p:spPr>
        <p:txBody>
          <a:bodyPr/>
          <a:lstStyle/>
          <a:p>
            <a:fld id="{005DE150-E59B-409B-AD42-EDED2CB687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Britannic Bold" pitchFamily="34" charset="0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Britannic Bold" pitchFamily="34" charset="0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</p:spPr>
        <p:txBody>
          <a:bodyPr/>
          <a:lstStyle/>
          <a:p>
            <a:fld id="{005DE150-E59B-409B-AD42-EDED2CB687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/>
          <a:lstStyle/>
          <a:p>
            <a:fld id="{98A2B2B2-D214-4488-BE5F-D745B15A5808}" type="datetimeFigureOut">
              <a:rPr lang="en-US" smtClean="0"/>
              <a:pPr/>
              <a:t>10/8/2012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</p:spPr>
        <p:txBody>
          <a:bodyPr/>
          <a:lstStyle/>
          <a:p>
            <a:fld id="{005DE150-E59B-409B-AD42-EDED2CB687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</p:spPr>
        <p:txBody>
          <a:bodyPr/>
          <a:lstStyle/>
          <a:p>
            <a:fld id="{005DE150-E59B-409B-AD42-EDED2CB687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</p:spPr>
        <p:txBody>
          <a:bodyPr/>
          <a:lstStyle/>
          <a:p>
            <a:fld id="{005DE150-E59B-409B-AD42-EDED2CB687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/>
          <a:lstStyle/>
          <a:p>
            <a:fld id="{98A2B2B2-D214-4488-BE5F-D745B15A5808}" type="datetimeFigureOut">
              <a:rPr lang="en-US" smtClean="0"/>
              <a:pPr/>
              <a:t>10/8/2012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</p:spPr>
        <p:txBody>
          <a:bodyPr/>
          <a:lstStyle/>
          <a:p>
            <a:fld id="{005DE150-E59B-409B-AD42-EDED2CB687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56246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0"/>
            <a:ext cx="8229600" cy="46100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52500" y="685800"/>
            <a:ext cx="7239000" cy="106680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ts val="400"/>
        </a:spcBef>
        <a:buNone/>
        <a:defRPr sz="24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Britannic Bold" pitchFamily="34" charset="0"/>
          <a:ea typeface="+mj-ea"/>
          <a:cs typeface="Tunga" pitchFamily="2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 typeface="Wingdings" pitchFamily="2" charset="2"/>
        <a:buChar char="§"/>
        <a:defRPr sz="2000" b="0" i="0" kern="1200" cap="none" spc="30" baseline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628650" indent="-28575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914400" indent="-28575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Wingdings" pitchFamily="2" charset="2"/>
        <a:buChar char="§"/>
        <a:defRPr sz="16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258888" indent="-28575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Wingdings" pitchFamily="2" charset="2"/>
        <a:buChar char="§"/>
        <a:defRPr sz="1400" kern="120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1543050" indent="-28575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acticalhemostasis.com/" TargetMode="Externa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://www.platelet-research.org/3/pfa.htm" TargetMode="Externa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152775"/>
            <a:ext cx="4013200" cy="428625"/>
          </a:xfrm>
        </p:spPr>
        <p:txBody>
          <a:bodyPr/>
          <a:lstStyle/>
          <a:p>
            <a:r>
              <a:rPr lang="en-US" dirty="0" smtClean="0"/>
              <a:t>Clare Hyatt, DVM, MS</a:t>
            </a:r>
          </a:p>
          <a:p>
            <a:r>
              <a:rPr lang="en-US" dirty="0" smtClean="0"/>
              <a:t>Cornell University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3454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Primary hemostasis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913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Membrane surface is highly reactive to external stimuli</a:t>
            </a:r>
          </a:p>
          <a:p>
            <a:r>
              <a:rPr lang="en-US" dirty="0" smtClean="0"/>
              <a:t>Activation induces shape </a:t>
            </a:r>
            <a:r>
              <a:rPr lang="en-US" dirty="0" smtClean="0"/>
              <a:t>change</a:t>
            </a:r>
          </a:p>
          <a:p>
            <a:r>
              <a:rPr lang="en-US" dirty="0" smtClean="0"/>
              <a:t>Activated platelets spread and adhere to endothelium and each other</a:t>
            </a:r>
          </a:p>
          <a:p>
            <a:r>
              <a:rPr lang="en-US" dirty="0" smtClean="0"/>
              <a:t>Secrete granular contents</a:t>
            </a:r>
          </a:p>
          <a:p>
            <a:pPr lvl="1"/>
            <a:r>
              <a:rPr lang="en-US" dirty="0" smtClean="0"/>
              <a:t>Amplifies </a:t>
            </a:r>
          </a:p>
          <a:p>
            <a:r>
              <a:rPr lang="en-US" dirty="0" smtClean="0"/>
              <a:t>Interact with </a:t>
            </a:r>
            <a:r>
              <a:rPr lang="en-US" dirty="0" err="1" smtClean="0"/>
              <a:t>hemostatic</a:t>
            </a:r>
            <a:r>
              <a:rPr lang="en-US" dirty="0" smtClean="0"/>
              <a:t> system to bind fibrinogen and ultimately stabilize into fibrin clot</a:t>
            </a: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function in </a:t>
            </a:r>
            <a:r>
              <a:rPr lang="en-US" dirty="0" err="1" smtClean="0"/>
              <a:t>hemostasis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http://ars.els-cdn.com/content/image/1-s2.0-S0002914908020298-g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981200"/>
            <a:ext cx="4305300" cy="3800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Platelet </a:t>
            </a:r>
            <a:r>
              <a:rPr dirty="0" smtClean="0"/>
              <a:t>Membrane </a:t>
            </a:r>
            <a:r>
              <a:rPr dirty="0" smtClean="0"/>
              <a:t>surface (resting)</a:t>
            </a:r>
            <a:endParaRPr dirty="0"/>
          </a:p>
        </p:txBody>
      </p:sp>
      <p:pic>
        <p:nvPicPr>
          <p:cNvPr id="18435" name="Content Placeholder 5" descr="phospha 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488" y="1752600"/>
            <a:ext cx="8697912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Content Placeholder 5" descr="phospha 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488" y="1752600"/>
            <a:ext cx="8697912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57200" y="2133600"/>
            <a:ext cx="20574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133600" y="5791200"/>
            <a:ext cx="20574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8439" name="Content Placeholder 5" descr="phospha image.JPG"/>
          <p:cNvPicPr>
            <a:picLocks noChangeAspect="1"/>
          </p:cNvPicPr>
          <p:nvPr/>
        </p:nvPicPr>
        <p:blipFill>
          <a:blip r:embed="rId2" cstate="print"/>
          <a:srcRect t="77612" r="77223" b="8955"/>
          <a:stretch>
            <a:fillRect/>
          </a:stretch>
        </p:blipFill>
        <p:spPr bwMode="auto">
          <a:xfrm>
            <a:off x="228600" y="5715000"/>
            <a:ext cx="1981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Content Placeholder 5" descr="phospha image.JPG"/>
          <p:cNvPicPr>
            <a:picLocks noChangeAspect="1"/>
          </p:cNvPicPr>
          <p:nvPr/>
        </p:nvPicPr>
        <p:blipFill>
          <a:blip r:embed="rId2" cstate="print"/>
          <a:srcRect l="56943" t="4478" r="15900" b="82089"/>
          <a:stretch>
            <a:fillRect/>
          </a:stretch>
        </p:blipFill>
        <p:spPr bwMode="auto">
          <a:xfrm>
            <a:off x="5181600" y="1981200"/>
            <a:ext cx="2362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5029200" y="5638800"/>
            <a:ext cx="2971800" cy="838200"/>
          </a:xfrm>
          <a:prstGeom prst="rect">
            <a:avLst/>
          </a:prstGeom>
          <a:solidFill>
            <a:srgbClr val="A3DA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8442" name="Content Placeholder 5" descr="phospha image.JPG"/>
          <p:cNvPicPr>
            <a:picLocks noChangeAspect="1"/>
          </p:cNvPicPr>
          <p:nvPr/>
        </p:nvPicPr>
        <p:blipFill>
          <a:blip r:embed="rId2" cstate="print"/>
          <a:srcRect l="55191" t="77612" r="10643" b="8955"/>
          <a:stretch>
            <a:fillRect/>
          </a:stretch>
        </p:blipFill>
        <p:spPr bwMode="auto">
          <a:xfrm>
            <a:off x="5029200" y="5715000"/>
            <a:ext cx="2971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5334000" y="2057400"/>
            <a:ext cx="20574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28600" y="5791200"/>
            <a:ext cx="20574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257800" y="5867400"/>
            <a:ext cx="2590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Content Placeholder 5" descr="phospha image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1752600"/>
            <a:ext cx="8697912" cy="51054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Platelet </a:t>
            </a:r>
            <a:r>
              <a:rPr dirty="0" smtClean="0"/>
              <a:t>Membrane </a:t>
            </a:r>
            <a:r>
              <a:rPr dirty="0" smtClean="0"/>
              <a:t>surface (activated)</a:t>
            </a:r>
            <a:endParaRPr dirty="0"/>
          </a:p>
        </p:txBody>
      </p:sp>
      <p:pic>
        <p:nvPicPr>
          <p:cNvPr id="14" name="Content Placeholder 5" descr="phospha image.JPG"/>
          <p:cNvPicPr>
            <a:picLocks noChangeAspect="1"/>
          </p:cNvPicPr>
          <p:nvPr/>
        </p:nvPicPr>
        <p:blipFill>
          <a:blip r:embed="rId2" cstate="print"/>
          <a:srcRect t="77612" r="77223" b="8955"/>
          <a:stretch>
            <a:fillRect/>
          </a:stretch>
        </p:blipFill>
        <p:spPr bwMode="auto">
          <a:xfrm>
            <a:off x="228600" y="5638800"/>
            <a:ext cx="1981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Content Placeholder 5" descr="phospha image.JPG"/>
          <p:cNvPicPr>
            <a:picLocks noChangeAspect="1"/>
          </p:cNvPicPr>
          <p:nvPr/>
        </p:nvPicPr>
        <p:blipFill>
          <a:blip r:embed="rId2" cstate="print"/>
          <a:srcRect l="56943" t="4478" r="15900" b="82089"/>
          <a:stretch>
            <a:fillRect/>
          </a:stretch>
        </p:blipFill>
        <p:spPr bwMode="auto">
          <a:xfrm>
            <a:off x="5181600" y="1905000"/>
            <a:ext cx="2362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5029200" y="5562600"/>
            <a:ext cx="2971800" cy="838200"/>
          </a:xfrm>
          <a:prstGeom prst="rect">
            <a:avLst/>
          </a:prstGeom>
          <a:solidFill>
            <a:srgbClr val="A3DA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Content Placeholder 5" descr="phospha image.JPG"/>
          <p:cNvPicPr>
            <a:picLocks noChangeAspect="1"/>
          </p:cNvPicPr>
          <p:nvPr/>
        </p:nvPicPr>
        <p:blipFill>
          <a:blip r:embed="rId2" cstate="print"/>
          <a:srcRect l="55191" t="77612" r="10643" b="8955"/>
          <a:stretch>
            <a:fillRect/>
          </a:stretch>
        </p:blipFill>
        <p:spPr bwMode="auto">
          <a:xfrm>
            <a:off x="5029200" y="5638800"/>
            <a:ext cx="2971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0.28333 -0.522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-2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-0.5625 0.5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" y="2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0.00556 L -0.01666 -0.5444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27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3853651052"/>
              </p:ext>
            </p:extLst>
          </p:nvPr>
        </p:nvGraphicFramePr>
        <p:xfrm>
          <a:off x="457200" y="2020888"/>
          <a:ext cx="8363895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7293"/>
                <a:gridCol w="3066107"/>
                <a:gridCol w="402049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Receptor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Binds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Ia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/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IIa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 (</a:t>
                      </a:r>
                      <a:r>
                        <a:rPr lang="en-US" dirty="0" smtClean="0">
                          <a:latin typeface="Symbol" pitchFamily="18" charset="2"/>
                          <a:cs typeface="Calibri" pitchFamily="34" charset="0"/>
                        </a:rPr>
                        <a:t>a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r>
                        <a:rPr lang="en-US" dirty="0" smtClean="0">
                          <a:latin typeface="Symbol" pitchFamily="18" charset="2"/>
                          <a:cs typeface="Calibri" pitchFamily="34" charset="0"/>
                        </a:rPr>
                        <a:t>b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1)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Collagen (direct)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Platelet adhesion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Activates</a:t>
                      </a:r>
                      <a:r>
                        <a:rPr lang="en-US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Symbol" pitchFamily="18" charset="2"/>
                          <a:cs typeface="Calibri" pitchFamily="34" charset="0"/>
                        </a:rPr>
                        <a:t>a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IIb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/</a:t>
                      </a:r>
                      <a:r>
                        <a:rPr lang="en-US" dirty="0" smtClean="0">
                          <a:latin typeface="Symbol" pitchFamily="18" charset="2"/>
                          <a:cs typeface="Calibri" pitchFamily="34" charset="0"/>
                        </a:rPr>
                        <a:t>b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Enhances GPVI-collagen binding</a:t>
                      </a:r>
                    </a:p>
                  </a:txBody>
                  <a:tcPr marL="187066" marR="18706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Ib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/IX/V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atin typeface="Calibri" pitchFamily="34" charset="0"/>
                          <a:cs typeface="Calibri" pitchFamily="34" charset="0"/>
                        </a:rPr>
                        <a:t>vWf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, P-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selectin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, collagen (indirectly)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Platelet</a:t>
                      </a:r>
                      <a:r>
                        <a:rPr lang="en-US" baseline="0" dirty="0" smtClean="0">
                          <a:latin typeface="Calibri" pitchFamily="34" charset="0"/>
                          <a:cs typeface="Calibri" pitchFamily="34" charset="0"/>
                        </a:rPr>
                        <a:t> adhesion to endothelium under high shear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IIb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/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IIIa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 (</a:t>
                      </a:r>
                      <a:r>
                        <a:rPr lang="en-US" dirty="0" err="1" smtClean="0">
                          <a:latin typeface="Symbol" pitchFamily="18" charset="2"/>
                          <a:cs typeface="Calibri" pitchFamily="34" charset="0"/>
                        </a:rPr>
                        <a:t>a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IIb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/</a:t>
                      </a:r>
                      <a:r>
                        <a:rPr lang="en-US" dirty="0" smtClean="0">
                          <a:latin typeface="Symbol" pitchFamily="18" charset="2"/>
                          <a:cs typeface="Calibri" pitchFamily="34" charset="0"/>
                        </a:rPr>
                        <a:t>b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3)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alibri" pitchFamily="34" charset="0"/>
                          <a:cs typeface="Calibri" pitchFamily="34" charset="0"/>
                        </a:rPr>
                        <a:t>Fibrinogen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vWf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fibronectin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vitronectin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Final step of platelet adhesion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Platelet aggregation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IV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Collagen, 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thrombospondin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V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Thrombin 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VI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Collagen (direct)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Platelet adhesion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Low collagen affinity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Crucial for stable platelet adhesion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Immunoglobulin 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superfamily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 member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membrane glycoproteins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77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53651052"/>
              </p:ext>
            </p:extLst>
          </p:nvPr>
        </p:nvGraphicFramePr>
        <p:xfrm>
          <a:off x="475305" y="2057400"/>
          <a:ext cx="8363895" cy="422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7293"/>
                <a:gridCol w="3066107"/>
                <a:gridCol w="402049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Receptor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Binds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Ia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/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IIa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 (</a:t>
                      </a:r>
                      <a:r>
                        <a:rPr lang="en-US" dirty="0" smtClean="0">
                          <a:latin typeface="Symbol" pitchFamily="18" charset="2"/>
                          <a:cs typeface="Calibri" pitchFamily="34" charset="0"/>
                        </a:rPr>
                        <a:t>a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r>
                        <a:rPr lang="en-US" dirty="0" smtClean="0">
                          <a:latin typeface="Symbol" pitchFamily="18" charset="2"/>
                          <a:cs typeface="Calibri" pitchFamily="34" charset="0"/>
                        </a:rPr>
                        <a:t>b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1)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Collagen (direct)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Activates</a:t>
                      </a:r>
                      <a:r>
                        <a:rPr lang="en-US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Symbol" pitchFamily="18" charset="2"/>
                          <a:cs typeface="Calibri" pitchFamily="34" charset="0"/>
                        </a:rPr>
                        <a:t>a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IIb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/</a:t>
                      </a:r>
                      <a:r>
                        <a:rPr lang="en-US" dirty="0" smtClean="0">
                          <a:latin typeface="Symbol" pitchFamily="18" charset="2"/>
                          <a:cs typeface="Calibri" pitchFamily="34" charset="0"/>
                        </a:rPr>
                        <a:t>b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Enhances GPVI-collagen binding</a:t>
                      </a:r>
                    </a:p>
                    <a:p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Ib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/IX/V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atin typeface="Calibri" pitchFamily="34" charset="0"/>
                          <a:cs typeface="Calibri" pitchFamily="34" charset="0"/>
                        </a:rPr>
                        <a:t>vWf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, P-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selectin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, collagen (indirectly)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Platelet</a:t>
                      </a:r>
                      <a:r>
                        <a:rPr lang="en-US" baseline="0" dirty="0" smtClean="0">
                          <a:latin typeface="Calibri" pitchFamily="34" charset="0"/>
                          <a:cs typeface="Calibri" pitchFamily="34" charset="0"/>
                        </a:rPr>
                        <a:t> adhesion to endothelium under high shear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IIb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/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IIIa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 (</a:t>
                      </a:r>
                      <a:r>
                        <a:rPr lang="en-US" dirty="0" err="1" smtClean="0">
                          <a:latin typeface="Symbol" pitchFamily="18" charset="2"/>
                          <a:cs typeface="Calibri" pitchFamily="34" charset="0"/>
                        </a:rPr>
                        <a:t>a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IIb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/</a:t>
                      </a:r>
                      <a:r>
                        <a:rPr lang="en-US" dirty="0" smtClean="0">
                          <a:latin typeface="Symbol" pitchFamily="18" charset="2"/>
                          <a:cs typeface="Calibri" pitchFamily="34" charset="0"/>
                        </a:rPr>
                        <a:t>b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3)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alibri" pitchFamily="34" charset="0"/>
                          <a:cs typeface="Calibri" pitchFamily="34" charset="0"/>
                        </a:rPr>
                        <a:t>Fibrinogen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vWf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fibronectin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vitronectin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Platelet aggregation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IV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Collagen, 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thrombospondin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V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Thrombin 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VI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Collagen (direct)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Low collagen affinity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Crucial for stable platelet adhesion</a:t>
                      </a:r>
                    </a:p>
                    <a:p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Immunoglobulin </a:t>
                      </a:r>
                      <a:r>
                        <a:rPr lang="en-US" dirty="0" err="1" smtClean="0">
                          <a:latin typeface="Calibri" pitchFamily="34" charset="0"/>
                          <a:cs typeface="Calibri" pitchFamily="34" charset="0"/>
                        </a:rPr>
                        <a:t>superfamily</a:t>
                      </a:r>
                      <a:r>
                        <a:rPr lang="en-US" dirty="0" smtClean="0">
                          <a:latin typeface="Calibri" pitchFamily="34" charset="0"/>
                          <a:cs typeface="Calibri" pitchFamily="34" charset="0"/>
                        </a:rPr>
                        <a:t> member</a:t>
                      </a:r>
                      <a:endParaRPr lang="en-US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87066" marR="187066"/>
                </a:tc>
              </a:tr>
            </a:tbl>
          </a:graphicData>
        </a:graphic>
      </p:graphicFrame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membrane </a:t>
            </a:r>
            <a:r>
              <a:rPr lang="en-US" dirty="0" err="1" smtClean="0"/>
              <a:t>glycoproteins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800600" y="2133600"/>
            <a:ext cx="4038600" cy="419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5181600" y="2667000"/>
            <a:ext cx="3429000" cy="2819400"/>
            <a:chOff x="1752600" y="228600"/>
            <a:chExt cx="3733800" cy="2362200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6497" r="39975" b="63564"/>
            <a:stretch>
              <a:fillRect/>
            </a:stretch>
          </p:blipFill>
          <p:spPr bwMode="auto">
            <a:xfrm>
              <a:off x="1752600" y="228600"/>
              <a:ext cx="3733800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14"/>
            <p:cNvSpPr/>
            <p:nvPr/>
          </p:nvSpPr>
          <p:spPr>
            <a:xfrm>
              <a:off x="3429000" y="762000"/>
              <a:ext cx="1524000" cy="1524000"/>
            </a:xfrm>
            <a:prstGeom prst="rect">
              <a:avLst/>
            </a:prstGeom>
            <a:noFill/>
            <a:ln w="1270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286000" y="762000"/>
              <a:ext cx="1143000" cy="1447800"/>
            </a:xfrm>
            <a:prstGeom prst="rect">
              <a:avLst/>
            </a:prstGeom>
            <a:noFill/>
            <a:ln w="1270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53" t="10866" r="1801" b="10841"/>
          <a:stretch/>
        </p:blipFill>
        <p:spPr>
          <a:xfrm>
            <a:off x="342347" y="533400"/>
            <a:ext cx="8453307" cy="5638800"/>
          </a:xfrm>
        </p:spPr>
      </p:pic>
      <p:sp>
        <p:nvSpPr>
          <p:cNvPr id="9" name="Rectangle 8"/>
          <p:cNvSpPr/>
          <p:nvPr/>
        </p:nvSpPr>
        <p:spPr>
          <a:xfrm>
            <a:off x="5181601" y="533399"/>
            <a:ext cx="3537854" cy="78075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53200" y="2133599"/>
            <a:ext cx="2242455" cy="144780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28755" y="3614057"/>
            <a:ext cx="1687104" cy="12145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57943" y="5921326"/>
            <a:ext cx="5432475" cy="2602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9229" y="2667000"/>
            <a:ext cx="393658" cy="27758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95600" y="3810000"/>
            <a:ext cx="990600" cy="2241452"/>
          </a:xfrm>
          <a:prstGeom prst="rect">
            <a:avLst/>
          </a:prstGeom>
          <a:noFill/>
          <a:ln w="1270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19757544">
            <a:off x="4587923" y="2652606"/>
            <a:ext cx="2101754" cy="3026972"/>
          </a:xfrm>
          <a:prstGeom prst="rect">
            <a:avLst/>
          </a:prstGeom>
          <a:noFill/>
          <a:ln w="1270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1820552">
            <a:off x="1484420" y="3476049"/>
            <a:ext cx="990600" cy="1644147"/>
          </a:xfrm>
          <a:prstGeom prst="rect">
            <a:avLst/>
          </a:prstGeom>
          <a:noFill/>
          <a:ln w="1270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010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Von </a:t>
            </a:r>
            <a:r>
              <a:rPr lang="en-US" dirty="0" err="1" smtClean="0"/>
              <a:t>Willebrand</a:t>
            </a:r>
            <a:r>
              <a:rPr lang="en-US" dirty="0" smtClean="0"/>
              <a:t> factor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6324600" cy="4608576"/>
          </a:xfrm>
        </p:spPr>
        <p:txBody>
          <a:bodyPr numCol="1">
            <a:normAutofit/>
          </a:bodyPr>
          <a:lstStyle/>
          <a:p>
            <a:r>
              <a:rPr lang="en-US" dirty="0" err="1" smtClean="0"/>
              <a:t>Multimeric</a:t>
            </a:r>
            <a:r>
              <a:rPr lang="en-US" dirty="0" smtClean="0"/>
              <a:t> adhesive glycoprotein</a:t>
            </a:r>
          </a:p>
          <a:p>
            <a:pPr lvl="1"/>
            <a:r>
              <a:rPr lang="en-US" dirty="0" smtClean="0"/>
              <a:t>Larger </a:t>
            </a:r>
            <a:r>
              <a:rPr lang="en-US" dirty="0" err="1" smtClean="0"/>
              <a:t>multimers</a:t>
            </a:r>
            <a:r>
              <a:rPr lang="en-US" dirty="0" smtClean="0"/>
              <a:t> are more </a:t>
            </a:r>
            <a:r>
              <a:rPr lang="en-US" dirty="0" err="1" smtClean="0"/>
              <a:t>hemostatically</a:t>
            </a:r>
            <a:r>
              <a:rPr lang="en-US" dirty="0" smtClean="0"/>
              <a:t> active</a:t>
            </a:r>
          </a:p>
          <a:p>
            <a:pPr lvl="1"/>
            <a:r>
              <a:rPr lang="en-US" dirty="0" smtClean="0"/>
              <a:t>Each subunit has 4 repeating domains</a:t>
            </a:r>
          </a:p>
          <a:p>
            <a:r>
              <a:rPr lang="en-US" dirty="0" smtClean="0"/>
              <a:t>Synthesized by megakaryocytes and endothelial cells</a:t>
            </a:r>
          </a:p>
          <a:p>
            <a:r>
              <a:rPr lang="en-US" dirty="0" smtClean="0"/>
              <a:t>Stored in platelet alpha-granules and </a:t>
            </a:r>
            <a:r>
              <a:rPr lang="en-US" dirty="0" err="1" smtClean="0"/>
              <a:t>Weibel</a:t>
            </a:r>
            <a:r>
              <a:rPr lang="en-US" dirty="0" smtClean="0"/>
              <a:t> Palade bodies or secreted in blood </a:t>
            </a:r>
          </a:p>
          <a:p>
            <a:r>
              <a:rPr lang="en-US" dirty="0" smtClean="0"/>
              <a:t>Release is stimulated by:</a:t>
            </a:r>
          </a:p>
          <a:p>
            <a:pPr lvl="1">
              <a:spcBef>
                <a:spcPts val="0"/>
              </a:spcBef>
            </a:pPr>
            <a:r>
              <a:rPr lang="en-US" sz="1600" dirty="0" smtClean="0"/>
              <a:t>Thrombin, Fibrin, Vasopressin, Collagen, Platelet activating factor (PAF), Epinephrine and Histamine </a:t>
            </a:r>
            <a:endParaRPr lang="en-US" dirty="0" smtClean="0"/>
          </a:p>
          <a:p>
            <a:r>
              <a:rPr lang="en-US" dirty="0" smtClean="0"/>
              <a:t>Rapidly binds to exposed endothelium</a:t>
            </a:r>
          </a:p>
          <a:p>
            <a:r>
              <a:rPr lang="en-US" dirty="0" smtClean="0"/>
              <a:t>Binding sites for platelet GP </a:t>
            </a:r>
            <a:r>
              <a:rPr lang="en-US" dirty="0" err="1" smtClean="0"/>
              <a:t>Ib</a:t>
            </a:r>
            <a:r>
              <a:rPr lang="en-US" dirty="0" smtClean="0"/>
              <a:t>-IX-V and GP </a:t>
            </a:r>
            <a:r>
              <a:rPr lang="en-US" dirty="0" err="1" smtClean="0"/>
              <a:t>IIb</a:t>
            </a:r>
            <a:r>
              <a:rPr lang="en-US" dirty="0" smtClean="0"/>
              <a:t>/</a:t>
            </a:r>
            <a:r>
              <a:rPr lang="en-US" dirty="0" err="1" smtClean="0"/>
              <a:t>IIIa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22" t="5983" r="9426" b="8452"/>
          <a:stretch/>
        </p:blipFill>
        <p:spPr>
          <a:xfrm>
            <a:off x="6705600" y="2971800"/>
            <a:ext cx="2113721" cy="206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095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458199" cy="323697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Functions</a:t>
            </a:r>
          </a:p>
          <a:p>
            <a:pPr lvl="1"/>
            <a:r>
              <a:rPr lang="en-US" dirty="0"/>
              <a:t>Protect circulating factor VIII from </a:t>
            </a:r>
            <a:r>
              <a:rPr lang="en-US" dirty="0" smtClean="0"/>
              <a:t>degradation by activated protein C</a:t>
            </a:r>
          </a:p>
          <a:p>
            <a:pPr lvl="2"/>
            <a:r>
              <a:rPr lang="en-US" dirty="0" smtClean="0"/>
              <a:t>VIII is released from </a:t>
            </a:r>
            <a:r>
              <a:rPr lang="en-US" dirty="0" err="1" smtClean="0"/>
              <a:t>vWF</a:t>
            </a:r>
            <a:r>
              <a:rPr lang="en-US" dirty="0" smtClean="0"/>
              <a:t> after its activation</a:t>
            </a:r>
            <a:endParaRPr lang="en-US" dirty="0"/>
          </a:p>
          <a:p>
            <a:pPr lvl="1"/>
            <a:r>
              <a:rPr lang="en-US" dirty="0"/>
              <a:t>Bind platelets to collagen on damaged </a:t>
            </a:r>
            <a:r>
              <a:rPr lang="en-US" dirty="0" smtClean="0"/>
              <a:t>endothelium </a:t>
            </a:r>
          </a:p>
          <a:p>
            <a:pPr lvl="1"/>
            <a:r>
              <a:rPr lang="en-US" dirty="0" smtClean="0"/>
              <a:t>Non-activated platelet </a:t>
            </a:r>
            <a:r>
              <a:rPr lang="en-US" dirty="0" err="1" smtClean="0"/>
              <a:t>GPIba</a:t>
            </a:r>
            <a:r>
              <a:rPr lang="en-US" dirty="0" smtClean="0"/>
              <a:t> has low affinity for </a:t>
            </a:r>
            <a:r>
              <a:rPr lang="en-US" dirty="0" err="1" smtClean="0"/>
              <a:t>vWf</a:t>
            </a:r>
            <a:endParaRPr lang="en-US" dirty="0" smtClean="0"/>
          </a:p>
          <a:p>
            <a:pPr lvl="2"/>
            <a:r>
              <a:rPr lang="en-US" dirty="0" smtClean="0"/>
              <a:t>High shear rates and </a:t>
            </a:r>
            <a:r>
              <a:rPr lang="en-US" dirty="0" err="1" smtClean="0"/>
              <a:t>vWf</a:t>
            </a:r>
            <a:r>
              <a:rPr lang="en-US" dirty="0" smtClean="0"/>
              <a:t> immobilization negate this protective effect</a:t>
            </a:r>
          </a:p>
          <a:p>
            <a:pPr lvl="2"/>
            <a:r>
              <a:rPr lang="en-US" dirty="0" smtClean="0"/>
              <a:t>Catch and release</a:t>
            </a:r>
          </a:p>
          <a:p>
            <a:pPr lvl="2"/>
            <a:r>
              <a:rPr lang="en-US" dirty="0" smtClean="0"/>
              <a:t>Binding </a:t>
            </a:r>
            <a:r>
              <a:rPr lang="en-US" dirty="0"/>
              <a:t>to platelets helps expose GP </a:t>
            </a:r>
            <a:r>
              <a:rPr lang="en-US" dirty="0" err="1"/>
              <a:t>IIb</a:t>
            </a:r>
            <a:r>
              <a:rPr lang="en-US" dirty="0"/>
              <a:t>/</a:t>
            </a:r>
            <a:r>
              <a:rPr lang="en-US" dirty="0" err="1"/>
              <a:t>IIIa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862" b="14216"/>
          <a:stretch/>
        </p:blipFill>
        <p:spPr>
          <a:xfrm>
            <a:off x="2286000" y="5223489"/>
            <a:ext cx="4852779" cy="155831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Von </a:t>
            </a:r>
            <a:r>
              <a:rPr lang="en-US" dirty="0" err="1" smtClean="0"/>
              <a:t>willebrand</a:t>
            </a:r>
            <a:r>
              <a:rPr lang="en-US" dirty="0" smtClean="0"/>
              <a:t> factor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391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4190999" cy="4005072"/>
          </a:xfrm>
        </p:spPr>
        <p:txBody>
          <a:bodyPr/>
          <a:lstStyle/>
          <a:p>
            <a:r>
              <a:rPr lang="en-US" dirty="0" smtClean="0"/>
              <a:t>Rapidly binds to exposed collagen in damaged endothelium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Von </a:t>
            </a:r>
            <a:r>
              <a:rPr lang="en-US" dirty="0" err="1" smtClean="0"/>
              <a:t>willebrAND</a:t>
            </a:r>
            <a:r>
              <a:rPr lang="en-US" dirty="0" smtClean="0"/>
              <a:t> FACTOR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Self-association</a:t>
            </a:r>
          </a:p>
          <a:p>
            <a:pPr lvl="1"/>
            <a:r>
              <a:rPr lang="en-US" dirty="0"/>
              <a:t>Circulating </a:t>
            </a:r>
            <a:r>
              <a:rPr lang="en-US" dirty="0" err="1"/>
              <a:t>vWf</a:t>
            </a:r>
            <a:r>
              <a:rPr lang="en-US" dirty="0"/>
              <a:t> binds to matrix bound, platelet bound, or endogenous </a:t>
            </a:r>
            <a:r>
              <a:rPr lang="en-US" dirty="0" err="1"/>
              <a:t>vWf</a:t>
            </a:r>
            <a:endParaRPr lang="en-US" dirty="0"/>
          </a:p>
          <a:p>
            <a:endParaRPr lang="en-US" dirty="0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57" b="15873"/>
          <a:stretch/>
        </p:blipFill>
        <p:spPr>
          <a:xfrm>
            <a:off x="1828800" y="3339372"/>
            <a:ext cx="5638799" cy="3436984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000" t="89524"/>
          <a:stretch/>
        </p:blipFill>
        <p:spPr>
          <a:xfrm>
            <a:off x="7620000" y="6449785"/>
            <a:ext cx="1371599" cy="35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255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Neutral membrane charge</a:t>
            </a:r>
          </a:p>
          <a:p>
            <a:r>
              <a:rPr lang="en-US" dirty="0" smtClean="0"/>
              <a:t>Heparin sulfate expressed on luminal surface</a:t>
            </a:r>
          </a:p>
          <a:p>
            <a:pPr lvl="1"/>
            <a:r>
              <a:rPr lang="en-US" dirty="0" err="1" smtClean="0"/>
              <a:t>Antithrombin</a:t>
            </a:r>
            <a:r>
              <a:rPr lang="en-US" dirty="0" smtClean="0"/>
              <a:t> bound to heparin</a:t>
            </a:r>
          </a:p>
          <a:p>
            <a:r>
              <a:rPr lang="en-US" dirty="0" err="1" smtClean="0"/>
              <a:t>Thrombomodulin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err="1" smtClean="0"/>
              <a:t>vWf</a:t>
            </a:r>
            <a:r>
              <a:rPr lang="en-US" dirty="0" smtClean="0"/>
              <a:t> (in </a:t>
            </a:r>
            <a:r>
              <a:rPr lang="en-US" dirty="0" err="1" smtClean="0"/>
              <a:t>Weibel</a:t>
            </a:r>
            <a:r>
              <a:rPr lang="en-US" dirty="0" smtClean="0"/>
              <a:t>-Palade bodies)</a:t>
            </a:r>
          </a:p>
          <a:p>
            <a:r>
              <a:rPr lang="en-US" dirty="0" smtClean="0"/>
              <a:t>G-protein (thrombin receptor)</a:t>
            </a:r>
          </a:p>
          <a:p>
            <a:pPr lvl="1"/>
            <a:r>
              <a:rPr lang="en-US" dirty="0" smtClean="0"/>
              <a:t>Stimulates release of </a:t>
            </a:r>
            <a:r>
              <a:rPr lang="en-US" dirty="0" err="1" smtClean="0"/>
              <a:t>vWf</a:t>
            </a:r>
            <a:r>
              <a:rPr lang="en-US" dirty="0" smtClean="0"/>
              <a:t> and P-</a:t>
            </a:r>
            <a:r>
              <a:rPr lang="en-US" dirty="0" err="1" smtClean="0"/>
              <a:t>selectin</a:t>
            </a:r>
            <a:r>
              <a:rPr lang="en-US" dirty="0" smtClean="0"/>
              <a:t>, NO, and phospholipase-a (</a:t>
            </a:r>
            <a:r>
              <a:rPr lang="en-US" dirty="0" smtClean="0">
                <a:sym typeface="Wingdings" pitchFamily="2" charset="2"/>
              </a:rPr>
              <a:t>PAF production)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>
                <a:latin typeface="Arial Black" pitchFamily="34" charset="0"/>
              </a:rPr>
              <a:t>Anticoagulant properties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r>
              <a:rPr lang="en-US" dirty="0" err="1" smtClean="0">
                <a:latin typeface="Arial Black" pitchFamily="34" charset="0"/>
              </a:rPr>
              <a:t>Procoagulant</a:t>
            </a:r>
            <a:r>
              <a:rPr lang="en-US" dirty="0" smtClean="0">
                <a:latin typeface="Arial Black" pitchFamily="34" charset="0"/>
              </a:rPr>
              <a:t> properties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Vascular endothelium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8220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The Players</a:t>
            </a:r>
          </a:p>
          <a:p>
            <a:r>
              <a:rPr lang="en-US" dirty="0" smtClean="0"/>
              <a:t>Primary hemostasis</a:t>
            </a:r>
          </a:p>
          <a:p>
            <a:r>
              <a:rPr lang="en-US" dirty="0" smtClean="0"/>
              <a:t>Primary hemostatic disorders</a:t>
            </a:r>
          </a:p>
          <a:p>
            <a:r>
              <a:rPr lang="en-US" dirty="0" smtClean="0"/>
              <a:t>Evaluating primary hemostasis in the clinic</a:t>
            </a:r>
          </a:p>
          <a:p>
            <a:r>
              <a:rPr lang="en-US" dirty="0" smtClean="0"/>
              <a:t>Drugs that target primary hemostasis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6400" y="2318631"/>
            <a:ext cx="3304615" cy="370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37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Neutral membrane charge</a:t>
            </a:r>
          </a:p>
          <a:p>
            <a:r>
              <a:rPr lang="en-US" dirty="0" smtClean="0"/>
              <a:t>Heparin sulfate expressed on luminal surface</a:t>
            </a:r>
          </a:p>
          <a:p>
            <a:pPr lvl="1"/>
            <a:r>
              <a:rPr lang="en-US" dirty="0" err="1" smtClean="0"/>
              <a:t>Antithrombin</a:t>
            </a:r>
            <a:r>
              <a:rPr lang="en-US" dirty="0" smtClean="0"/>
              <a:t> bound to heparin</a:t>
            </a:r>
          </a:p>
          <a:p>
            <a:r>
              <a:rPr lang="en-US" dirty="0" err="1" smtClean="0"/>
              <a:t>Thrombomodulin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err="1" smtClean="0"/>
              <a:t>vWf</a:t>
            </a:r>
            <a:r>
              <a:rPr lang="en-US" dirty="0" smtClean="0"/>
              <a:t> (in </a:t>
            </a:r>
            <a:r>
              <a:rPr lang="en-US" dirty="0" err="1" smtClean="0"/>
              <a:t>Weibel</a:t>
            </a:r>
            <a:r>
              <a:rPr lang="en-US" dirty="0" smtClean="0"/>
              <a:t>-Palade bodies)</a:t>
            </a:r>
          </a:p>
          <a:p>
            <a:r>
              <a:rPr lang="en-US" dirty="0" smtClean="0"/>
              <a:t>G-protein (thrombin receptor)</a:t>
            </a:r>
          </a:p>
          <a:p>
            <a:pPr lvl="1"/>
            <a:r>
              <a:rPr lang="en-US" dirty="0" smtClean="0"/>
              <a:t>Stimulates release of </a:t>
            </a:r>
            <a:r>
              <a:rPr lang="en-US" dirty="0" err="1" smtClean="0"/>
              <a:t>vWf</a:t>
            </a:r>
            <a:r>
              <a:rPr lang="en-US" dirty="0" smtClean="0"/>
              <a:t> and P-</a:t>
            </a:r>
            <a:r>
              <a:rPr lang="en-US" dirty="0" err="1" smtClean="0"/>
              <a:t>selectin</a:t>
            </a:r>
            <a:r>
              <a:rPr lang="en-US" dirty="0" smtClean="0"/>
              <a:t>, NO, and phospholipase-a (</a:t>
            </a:r>
            <a:r>
              <a:rPr lang="en-US" dirty="0" smtClean="0">
                <a:sym typeface="Wingdings" pitchFamily="2" charset="2"/>
              </a:rPr>
              <a:t>PAF production)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>
                <a:latin typeface="Arial Black" pitchFamily="34" charset="0"/>
              </a:rPr>
              <a:t>Anticoagulant properties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r>
              <a:rPr lang="en-US" dirty="0" smtClean="0">
                <a:latin typeface="Arial Black" pitchFamily="34" charset="0"/>
              </a:rPr>
              <a:t>Anticoagulant properties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Vascular endothelium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29" r="2629"/>
          <a:stretch/>
        </p:blipFill>
        <p:spPr>
          <a:xfrm>
            <a:off x="4343400" y="2209800"/>
            <a:ext cx="456111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264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Neutral membrane charge</a:t>
            </a:r>
          </a:p>
          <a:p>
            <a:r>
              <a:rPr lang="en-US" dirty="0" smtClean="0"/>
              <a:t>Heparin sulfate expressed on luminal surface</a:t>
            </a:r>
          </a:p>
          <a:p>
            <a:pPr lvl="1"/>
            <a:r>
              <a:rPr lang="en-US" dirty="0" err="1" smtClean="0"/>
              <a:t>Antithrombin</a:t>
            </a:r>
            <a:r>
              <a:rPr lang="en-US" dirty="0" smtClean="0"/>
              <a:t> bound to heparin</a:t>
            </a:r>
          </a:p>
          <a:p>
            <a:r>
              <a:rPr lang="en-US" dirty="0" err="1" smtClean="0"/>
              <a:t>Thrombomodulin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err="1" smtClean="0"/>
              <a:t>vWf</a:t>
            </a:r>
            <a:r>
              <a:rPr lang="en-US" dirty="0" smtClean="0"/>
              <a:t> (in </a:t>
            </a:r>
            <a:r>
              <a:rPr lang="en-US" dirty="0" err="1" smtClean="0"/>
              <a:t>Weibel</a:t>
            </a:r>
            <a:r>
              <a:rPr lang="en-US" dirty="0" smtClean="0"/>
              <a:t>-Palade bodies)</a:t>
            </a:r>
          </a:p>
          <a:p>
            <a:r>
              <a:rPr lang="en-US" dirty="0" smtClean="0"/>
              <a:t>G-protein (thrombin receptor)</a:t>
            </a:r>
          </a:p>
          <a:p>
            <a:pPr lvl="1"/>
            <a:r>
              <a:rPr lang="en-US" dirty="0" smtClean="0"/>
              <a:t>Stimulates release of </a:t>
            </a:r>
            <a:r>
              <a:rPr lang="en-US" dirty="0" err="1" smtClean="0"/>
              <a:t>vWf</a:t>
            </a:r>
            <a:r>
              <a:rPr lang="en-US" dirty="0" smtClean="0"/>
              <a:t> and P-</a:t>
            </a:r>
            <a:r>
              <a:rPr lang="en-US" dirty="0" err="1" smtClean="0"/>
              <a:t>selectin</a:t>
            </a:r>
            <a:r>
              <a:rPr lang="en-US" dirty="0" smtClean="0"/>
              <a:t>, NO, and phospholipase-a (</a:t>
            </a:r>
            <a:r>
              <a:rPr lang="en-US" dirty="0" smtClean="0">
                <a:sym typeface="Wingdings" pitchFamily="2" charset="2"/>
              </a:rPr>
              <a:t>PAF production)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 smtClean="0">
                <a:latin typeface="Arial Black" pitchFamily="34" charset="0"/>
              </a:rPr>
              <a:t>Procoagulant</a:t>
            </a:r>
            <a:r>
              <a:rPr lang="en-US" dirty="0" smtClean="0">
                <a:latin typeface="Arial Black" pitchFamily="34" charset="0"/>
              </a:rPr>
              <a:t> properties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r>
              <a:rPr lang="en-US" dirty="0" err="1" smtClean="0">
                <a:latin typeface="Arial Black" pitchFamily="34" charset="0"/>
              </a:rPr>
              <a:t>Procoagulant</a:t>
            </a:r>
            <a:r>
              <a:rPr lang="en-US" dirty="0" smtClean="0">
                <a:latin typeface="Arial Black" pitchFamily="34" charset="0"/>
              </a:rPr>
              <a:t> properties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Vascular endothelium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22" t="676" b="-676"/>
          <a:stretch/>
        </p:blipFill>
        <p:spPr>
          <a:xfrm>
            <a:off x="381000" y="2133600"/>
            <a:ext cx="427808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207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The Players</a:t>
            </a:r>
          </a:p>
          <a:p>
            <a:r>
              <a:rPr lang="en-US" sz="3600" dirty="0"/>
              <a:t>Primary hemostasis</a:t>
            </a:r>
          </a:p>
          <a:p>
            <a:r>
              <a:rPr lang="en-US" dirty="0" smtClean="0"/>
              <a:t>Primary hemostatic disorders</a:t>
            </a:r>
          </a:p>
          <a:p>
            <a:r>
              <a:rPr lang="en-US" dirty="0" smtClean="0"/>
              <a:t>Evaluating primary hemostasis in the clinic</a:t>
            </a:r>
          </a:p>
          <a:p>
            <a:r>
              <a:rPr lang="en-US" dirty="0"/>
              <a:t>Drugs that target primary hemostasis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178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opedcartoons.com/wp-content/uploads/2009/10/Halloween-Windows-7-cartoon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9142"/>
            <a:ext cx="8229600" cy="6487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200" dirty="0" smtClean="0"/>
              <a:t>Adhesion</a:t>
            </a:r>
          </a:p>
          <a:p>
            <a:pPr algn="ctr">
              <a:buNone/>
            </a:pPr>
            <a:r>
              <a:rPr lang="en-US" sz="3200" dirty="0" smtClean="0"/>
              <a:t>Activation</a:t>
            </a:r>
          </a:p>
          <a:p>
            <a:pPr algn="ctr">
              <a:buNone/>
            </a:pPr>
            <a:r>
              <a:rPr lang="en-US" sz="3200" dirty="0" smtClean="0"/>
              <a:t>Aggregation </a:t>
            </a:r>
            <a:endParaRPr lang="en-US" sz="32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main steps</a:t>
            </a:r>
            <a:endParaRPr lang="en-US" dirty="0"/>
          </a:p>
        </p:txBody>
      </p:sp>
      <p:pic>
        <p:nvPicPr>
          <p:cNvPr id="5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400" y="3756700"/>
            <a:ext cx="7412105" cy="294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746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09" t="12424" r="14951" b="10834"/>
          <a:stretch/>
        </p:blipFill>
        <p:spPr>
          <a:xfrm>
            <a:off x="990600" y="228600"/>
            <a:ext cx="7620000" cy="6413487"/>
          </a:xfrm>
        </p:spPr>
      </p:pic>
    </p:spTree>
    <p:extLst>
      <p:ext uri="{BB962C8B-B14F-4D97-AF65-F5344CB8AC3E}">
        <p14:creationId xmlns:p14="http://schemas.microsoft.com/office/powerpoint/2010/main" xmlns="" val="133119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Injured vascular endothelium induces vasoconstriction</a:t>
            </a:r>
          </a:p>
          <a:p>
            <a:r>
              <a:rPr lang="en-US" dirty="0" smtClean="0"/>
              <a:t>Firm binding leads to platelet shape change exposing additional binding sites</a:t>
            </a:r>
          </a:p>
          <a:p>
            <a:r>
              <a:rPr lang="en-US" dirty="0" smtClean="0"/>
              <a:t>Mechanism varies depending on blood flow conditions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6722"/>
          <a:stretch/>
        </p:blipFill>
        <p:spPr>
          <a:xfrm>
            <a:off x="5410200" y="1905000"/>
            <a:ext cx="2549504" cy="304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Platelet adhesion</a:t>
            </a: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176" t="12424" r="55272" b="50193"/>
          <a:stretch/>
        </p:blipFill>
        <p:spPr>
          <a:xfrm>
            <a:off x="1905000" y="4419600"/>
            <a:ext cx="1752600" cy="217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3922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810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Small arteries, microvasculature</a:t>
            </a:r>
          </a:p>
          <a:p>
            <a:r>
              <a:rPr lang="en-US" dirty="0" smtClean="0"/>
              <a:t>Interaction of platelet GP </a:t>
            </a:r>
            <a:r>
              <a:rPr lang="en-US" dirty="0" err="1" smtClean="0"/>
              <a:t>Ib</a:t>
            </a:r>
            <a:r>
              <a:rPr lang="en-US" dirty="0" err="1" smtClean="0">
                <a:latin typeface="Symbol" pitchFamily="18" charset="2"/>
              </a:rPr>
              <a:t>a</a:t>
            </a:r>
            <a:r>
              <a:rPr lang="en-US" dirty="0" smtClean="0"/>
              <a:t> and </a:t>
            </a:r>
            <a:r>
              <a:rPr lang="en-US" dirty="0" err="1" smtClean="0"/>
              <a:t>vWf</a:t>
            </a:r>
            <a:r>
              <a:rPr lang="en-US" dirty="0" smtClean="0"/>
              <a:t>-collagen</a:t>
            </a:r>
          </a:p>
          <a:p>
            <a:pPr lvl="1"/>
            <a:r>
              <a:rPr lang="en-US" dirty="0" smtClean="0"/>
              <a:t>Loose attachment</a:t>
            </a:r>
            <a:endParaRPr lang="en-US" dirty="0"/>
          </a:p>
          <a:p>
            <a:r>
              <a:rPr lang="en-US" dirty="0" smtClean="0"/>
              <a:t>P-</a:t>
            </a:r>
            <a:r>
              <a:rPr lang="en-US" dirty="0" err="1" smtClean="0"/>
              <a:t>selectin</a:t>
            </a:r>
            <a:r>
              <a:rPr lang="en-US" dirty="0" smtClean="0"/>
              <a:t> on endothelial cells</a:t>
            </a:r>
          </a:p>
          <a:p>
            <a:pPr marL="342900" lvl="1" indent="-342900">
              <a:spcBef>
                <a:spcPts val="600"/>
              </a:spcBef>
            </a:pPr>
            <a:r>
              <a:rPr lang="en-US" sz="1900" dirty="0" smtClean="0"/>
              <a:t>Catch and release</a:t>
            </a:r>
          </a:p>
          <a:p>
            <a:r>
              <a:rPr lang="en-US" dirty="0" smtClean="0"/>
              <a:t>Decelerates platelets</a:t>
            </a:r>
          </a:p>
          <a:p>
            <a:pPr lvl="1"/>
            <a:r>
              <a:rPr lang="en-US" dirty="0" smtClean="0"/>
              <a:t>Allowing for stronger attachment via other receptors such as 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dirty="0" smtClean="0"/>
              <a:t>2</a:t>
            </a:r>
            <a:r>
              <a:rPr lang="en-US" dirty="0" smtClean="0">
                <a:latin typeface="Symbol" pitchFamily="18" charset="2"/>
              </a:rPr>
              <a:t>b</a:t>
            </a:r>
            <a:r>
              <a:rPr lang="en-US" dirty="0" smtClean="0"/>
              <a:t>1, GP VI and GP </a:t>
            </a:r>
            <a:r>
              <a:rPr lang="en-US" dirty="0" err="1" smtClean="0"/>
              <a:t>IIb</a:t>
            </a:r>
            <a:r>
              <a:rPr lang="en-US" dirty="0" smtClean="0"/>
              <a:t>/</a:t>
            </a:r>
            <a:r>
              <a:rPr lang="en-US" dirty="0" err="1" smtClean="0"/>
              <a:t>IIIa</a:t>
            </a:r>
            <a:r>
              <a:rPr lang="en-US" dirty="0" smtClean="0"/>
              <a:t> </a:t>
            </a:r>
          </a:p>
          <a:p>
            <a:r>
              <a:rPr lang="en-US" dirty="0" smtClean="0"/>
              <a:t>Platelet shape change</a:t>
            </a:r>
          </a:p>
          <a:p>
            <a:pPr lvl="1"/>
            <a:r>
              <a:rPr lang="en-US" dirty="0" smtClean="0"/>
              <a:t>Exposes GP </a:t>
            </a:r>
            <a:r>
              <a:rPr lang="en-US" dirty="0" err="1" smtClean="0"/>
              <a:t>IIb</a:t>
            </a:r>
            <a:r>
              <a:rPr lang="en-US" dirty="0" smtClean="0"/>
              <a:t>/</a:t>
            </a:r>
            <a:r>
              <a:rPr lang="en-US" dirty="0" err="1" smtClean="0"/>
              <a:t>IIIa</a:t>
            </a:r>
            <a:r>
              <a:rPr lang="en-US" dirty="0" smtClean="0"/>
              <a:t> (aka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IIb</a:t>
            </a:r>
            <a:r>
              <a:rPr lang="en-US" dirty="0" smtClean="0">
                <a:latin typeface="Symbol" pitchFamily="18" charset="2"/>
              </a:rPr>
              <a:t>b</a:t>
            </a:r>
            <a:r>
              <a:rPr lang="en-US" baseline="-25000" dirty="0" smtClean="0"/>
              <a:t>3</a:t>
            </a:r>
            <a:r>
              <a:rPr lang="en-US" dirty="0" smtClean="0"/>
              <a:t>)</a:t>
            </a:r>
          </a:p>
          <a:p>
            <a:r>
              <a:rPr lang="en-US" dirty="0" smtClean="0">
                <a:sym typeface="Wingdings" pitchFamily="2" charset="2"/>
              </a:rPr>
              <a:t>platelet activation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High Shear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Platelet adhesion</a:t>
            </a:r>
            <a:endParaRPr lang="en-US" dirty="0"/>
          </a:p>
        </p:txBody>
      </p:sp>
      <p:pic>
        <p:nvPicPr>
          <p:cNvPr id="8" name="Content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6" r="64134" b="68550"/>
          <a:stretch/>
        </p:blipFill>
        <p:spPr>
          <a:xfrm>
            <a:off x="5257800" y="1930472"/>
            <a:ext cx="2971800" cy="1727128"/>
          </a:xfrm>
          <a:prstGeom prst="rect">
            <a:avLst/>
          </a:prstGeom>
        </p:spPr>
      </p:pic>
      <p:pic>
        <p:nvPicPr>
          <p:cNvPr id="12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4075" y="3833584"/>
            <a:ext cx="4022725" cy="287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5958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aka </a:t>
            </a:r>
            <a:r>
              <a:rPr lang="en-US" dirty="0" err="1" smtClean="0"/>
              <a:t>Integrin</a:t>
            </a:r>
            <a:r>
              <a:rPr lang="en-US" dirty="0" smtClean="0"/>
              <a:t> </a:t>
            </a:r>
            <a:r>
              <a:rPr lang="en-US" dirty="0" err="1" smtClean="0">
                <a:latin typeface="Symbol" pitchFamily="18" charset="2"/>
              </a:rPr>
              <a:t>a</a:t>
            </a:r>
            <a:r>
              <a:rPr lang="en-US" dirty="0" err="1" smtClean="0"/>
              <a:t>IIb</a:t>
            </a:r>
            <a:r>
              <a:rPr lang="en-US" dirty="0" smtClean="0"/>
              <a:t>/</a:t>
            </a:r>
            <a:r>
              <a:rPr lang="en-US" dirty="0" smtClean="0">
                <a:latin typeface="Symbol" pitchFamily="18" charset="2"/>
              </a:rPr>
              <a:t>b</a:t>
            </a:r>
            <a:r>
              <a:rPr lang="en-US" dirty="0" smtClean="0"/>
              <a:t>3 </a:t>
            </a:r>
          </a:p>
          <a:p>
            <a:r>
              <a:rPr lang="en-US" dirty="0" smtClean="0"/>
              <a:t>Most abundant platelet receptor</a:t>
            </a:r>
          </a:p>
          <a:p>
            <a:r>
              <a:rPr lang="en-US" dirty="0" smtClean="0"/>
              <a:t>Activation dependent</a:t>
            </a:r>
          </a:p>
          <a:p>
            <a:r>
              <a:rPr lang="en-US" dirty="0" smtClean="0"/>
              <a:t>Primary </a:t>
            </a:r>
            <a:r>
              <a:rPr lang="en-US" dirty="0" err="1" smtClean="0"/>
              <a:t>ligands</a:t>
            </a:r>
            <a:r>
              <a:rPr lang="en-US" dirty="0" smtClean="0"/>
              <a:t> fibrinogen and </a:t>
            </a:r>
            <a:r>
              <a:rPr lang="en-US" dirty="0" err="1" smtClean="0"/>
              <a:t>vWf</a:t>
            </a:r>
            <a:endParaRPr lang="en-US" dirty="0" smtClean="0"/>
          </a:p>
          <a:p>
            <a:r>
              <a:rPr lang="en-US" dirty="0" smtClean="0"/>
              <a:t>Activates in response to platelet agonists and </a:t>
            </a:r>
            <a:r>
              <a:rPr lang="en-US" dirty="0" err="1" smtClean="0"/>
              <a:t>vWF</a:t>
            </a:r>
            <a:r>
              <a:rPr lang="en-US" dirty="0" smtClean="0"/>
              <a:t>---GP </a:t>
            </a:r>
            <a:r>
              <a:rPr lang="en-US" dirty="0" err="1" smtClean="0"/>
              <a:t>Ib</a:t>
            </a:r>
            <a:r>
              <a:rPr lang="en-US" dirty="0" smtClean="0"/>
              <a:t>/IX/V</a:t>
            </a:r>
          </a:p>
          <a:p>
            <a:r>
              <a:rPr lang="en-US" dirty="0" smtClean="0"/>
              <a:t>Bi-directional signaling</a:t>
            </a:r>
          </a:p>
          <a:p>
            <a:pPr lvl="1"/>
            <a:r>
              <a:rPr lang="en-US" dirty="0" smtClean="0"/>
              <a:t>Inside-out – platelet agonists cause activation</a:t>
            </a:r>
          </a:p>
          <a:p>
            <a:pPr lvl="2"/>
            <a:r>
              <a:rPr lang="en-US" dirty="0" err="1" smtClean="0"/>
              <a:t>Crosslinking</a:t>
            </a:r>
            <a:r>
              <a:rPr lang="en-US" dirty="0" smtClean="0"/>
              <a:t> platelets</a:t>
            </a:r>
          </a:p>
          <a:p>
            <a:pPr lvl="1"/>
            <a:r>
              <a:rPr lang="en-US" dirty="0" smtClean="0"/>
              <a:t>Outside-in – occurs during platelet adhesion and aggregation</a:t>
            </a:r>
          </a:p>
          <a:p>
            <a:pPr lvl="2"/>
            <a:r>
              <a:rPr lang="en-US" dirty="0" smtClean="0"/>
              <a:t>Induces many functions necessary for platelet activation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 </a:t>
            </a:r>
            <a:r>
              <a:rPr lang="en-US" dirty="0" err="1" smtClean="0"/>
              <a:t>IIb</a:t>
            </a:r>
            <a:r>
              <a:rPr lang="en-US" dirty="0" smtClean="0"/>
              <a:t>/</a:t>
            </a:r>
            <a:r>
              <a:rPr lang="en-US" dirty="0" err="1" smtClean="0"/>
              <a:t>IIIa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Veins, larger arteries</a:t>
            </a:r>
          </a:p>
          <a:p>
            <a:r>
              <a:rPr lang="en-US" dirty="0" smtClean="0"/>
              <a:t>Binding via collagen, </a:t>
            </a:r>
            <a:r>
              <a:rPr lang="en-US" dirty="0" err="1" smtClean="0"/>
              <a:t>fibronectin</a:t>
            </a:r>
            <a:r>
              <a:rPr lang="en-US" dirty="0" smtClean="0"/>
              <a:t>, </a:t>
            </a:r>
            <a:r>
              <a:rPr lang="en-US" dirty="0" err="1" smtClean="0"/>
              <a:t>laminin</a:t>
            </a:r>
            <a:endParaRPr lang="en-US" dirty="0" smtClean="0"/>
          </a:p>
          <a:p>
            <a:r>
              <a:rPr lang="en-US" dirty="0" smtClean="0"/>
              <a:t>Binding via </a:t>
            </a:r>
            <a:r>
              <a:rPr lang="en-US" dirty="0" err="1" smtClean="0"/>
              <a:t>vWF</a:t>
            </a:r>
            <a:r>
              <a:rPr lang="en-US" dirty="0" smtClean="0"/>
              <a:t> can occur</a:t>
            </a:r>
          </a:p>
          <a:p>
            <a:r>
              <a:rPr lang="en-US" smtClean="0"/>
              <a:t>Platelet </a:t>
            </a:r>
            <a:r>
              <a:rPr lang="en-US" dirty="0" smtClean="0"/>
              <a:t>shape change occurs after adhesion</a:t>
            </a:r>
          </a:p>
          <a:p>
            <a:r>
              <a:rPr lang="en-US" dirty="0" smtClean="0"/>
              <a:t>Allows formation of platelet bridges</a:t>
            </a:r>
          </a:p>
          <a:p>
            <a:r>
              <a:rPr lang="en-US" dirty="0" smtClean="0">
                <a:sym typeface="Wingdings" pitchFamily="2" charset="2"/>
              </a:rPr>
              <a:t>platelet activation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Low shear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Platelet adhesion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4075" y="3188874"/>
            <a:ext cx="4022725" cy="2464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4000" dirty="0" smtClean="0"/>
              <a:t>The Players</a:t>
            </a:r>
          </a:p>
          <a:p>
            <a:r>
              <a:rPr lang="en-US" dirty="0" smtClean="0"/>
              <a:t>Primary hemostasis</a:t>
            </a:r>
          </a:p>
          <a:p>
            <a:r>
              <a:rPr lang="en-US" dirty="0" smtClean="0"/>
              <a:t>Primary hemostatic disorders</a:t>
            </a:r>
          </a:p>
          <a:p>
            <a:r>
              <a:rPr lang="en-US" dirty="0" smtClean="0"/>
              <a:t>Evaluating primary hemostasis in the clinic</a:t>
            </a:r>
          </a:p>
          <a:p>
            <a:r>
              <a:rPr lang="en-US" dirty="0"/>
              <a:t>Drugs that target primary hemostasis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6400" y="2318631"/>
            <a:ext cx="3304615" cy="370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178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663" t="12603" r="18840" b="9921"/>
          <a:stretch/>
        </p:blipFill>
        <p:spPr>
          <a:xfrm>
            <a:off x="990600" y="191755"/>
            <a:ext cx="7162800" cy="6655133"/>
          </a:xfrm>
        </p:spPr>
      </p:pic>
    </p:spTree>
    <p:extLst>
      <p:ext uri="{BB962C8B-B14F-4D97-AF65-F5344CB8AC3E}">
        <p14:creationId xmlns:p14="http://schemas.microsoft.com/office/powerpoint/2010/main" xmlns="" val="4791141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000" y="946150"/>
            <a:ext cx="8890000" cy="496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71214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Follows platelet adhesion and shape change</a:t>
            </a:r>
          </a:p>
          <a:p>
            <a:r>
              <a:rPr lang="en-US" dirty="0" smtClean="0"/>
              <a:t>Platelet agonists:</a:t>
            </a:r>
          </a:p>
          <a:p>
            <a:pPr lvl="1"/>
            <a:r>
              <a:rPr lang="en-US" dirty="0" smtClean="0"/>
              <a:t>Thrombin (strong), collagen, ADP, </a:t>
            </a:r>
            <a:r>
              <a:rPr lang="en-US" dirty="0" err="1" smtClean="0"/>
              <a:t>thromboxane</a:t>
            </a:r>
            <a:r>
              <a:rPr lang="en-US" dirty="0" smtClean="0"/>
              <a:t> A2 (weak)</a:t>
            </a:r>
          </a:p>
          <a:p>
            <a:r>
              <a:rPr lang="en-US" dirty="0" smtClean="0"/>
              <a:t>Exposure to platelet agonists</a:t>
            </a:r>
          </a:p>
          <a:p>
            <a:pPr lvl="1"/>
            <a:r>
              <a:rPr lang="en-US" dirty="0" smtClean="0"/>
              <a:t>Elevation in </a:t>
            </a:r>
            <a:r>
              <a:rPr lang="en-US" dirty="0" err="1" smtClean="0"/>
              <a:t>cytosolic</a:t>
            </a:r>
            <a:r>
              <a:rPr lang="en-US" dirty="0" smtClean="0"/>
              <a:t> calcium</a:t>
            </a:r>
          </a:p>
          <a:p>
            <a:pPr lvl="1"/>
            <a:r>
              <a:rPr lang="en-US" dirty="0" smtClean="0"/>
              <a:t>Release of alpha and dense granules</a:t>
            </a:r>
          </a:p>
          <a:p>
            <a:pPr lvl="1"/>
            <a:r>
              <a:rPr lang="en-US" dirty="0" smtClean="0"/>
              <a:t>Stimulates production of PAF and TXA2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Platelet activation</a:t>
            </a:r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834" t="53141" r="49283" b="6862"/>
          <a:stretch/>
        </p:blipFill>
        <p:spPr>
          <a:xfrm>
            <a:off x="4953000" y="2057400"/>
            <a:ext cx="3414542" cy="3021103"/>
          </a:xfrm>
        </p:spPr>
      </p:pic>
      <p:pic>
        <p:nvPicPr>
          <p:cNvPr id="6" name="Picture 5" descr="act plt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0" y="5105400"/>
            <a:ext cx="2590800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29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534400" cy="637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895600" y="304800"/>
            <a:ext cx="1447800" cy="457200"/>
          </a:xfrm>
          <a:prstGeom prst="rect">
            <a:avLst/>
          </a:prstGeom>
          <a:noFill/>
          <a:ln w="1270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114800" y="3733800"/>
            <a:ext cx="914400" cy="762000"/>
          </a:xfrm>
          <a:prstGeom prst="rect">
            <a:avLst/>
          </a:prstGeom>
          <a:noFill/>
          <a:ln w="1270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2667000"/>
            <a:ext cx="685800" cy="381000"/>
          </a:xfrm>
          <a:prstGeom prst="rect">
            <a:avLst/>
          </a:prstGeom>
          <a:noFill/>
          <a:ln w="1270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62000" y="3276600"/>
            <a:ext cx="685800" cy="381000"/>
          </a:xfrm>
          <a:prstGeom prst="rect">
            <a:avLst/>
          </a:prstGeom>
          <a:noFill/>
          <a:ln w="1270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600200"/>
            <a:ext cx="990600" cy="381000"/>
          </a:xfrm>
          <a:prstGeom prst="rect">
            <a:avLst/>
          </a:prstGeom>
          <a:noFill/>
          <a:ln w="1270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828800" y="4876800"/>
            <a:ext cx="1447800" cy="1066800"/>
          </a:xfrm>
          <a:prstGeom prst="rect">
            <a:avLst/>
          </a:prstGeom>
          <a:noFill/>
          <a:ln w="1270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828800" y="5155049"/>
            <a:ext cx="107112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ADP</a:t>
            </a:r>
          </a:p>
          <a:p>
            <a:r>
              <a:rPr lang="en-US" sz="1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Serotonin</a:t>
            </a:r>
          </a:p>
          <a:p>
            <a:r>
              <a:rPr lang="en-US" sz="1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Epinephrine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8" grpId="1" animBg="1"/>
      <p:bldP spid="9" grpId="0" animBg="1"/>
      <p:bldP spid="10" grpId="0" animBg="1"/>
      <p:bldP spid="11" grpId="0" animBg="1"/>
      <p:bldP spid="12" grpId="0" animBg="1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Formation of platelet plug via platelet-platelet interactions</a:t>
            </a:r>
          </a:p>
          <a:p>
            <a:r>
              <a:rPr lang="en-US" dirty="0" smtClean="0"/>
              <a:t>Contact dependent signaling</a:t>
            </a:r>
          </a:p>
          <a:p>
            <a:pPr lvl="1"/>
            <a:r>
              <a:rPr lang="en-US" dirty="0" smtClean="0"/>
              <a:t>Thrombin (direct)</a:t>
            </a:r>
          </a:p>
          <a:p>
            <a:pPr lvl="1"/>
            <a:r>
              <a:rPr lang="en-US" dirty="0" smtClean="0"/>
              <a:t>ADP, TXA2 (from platelets)</a:t>
            </a:r>
          </a:p>
          <a:p>
            <a:pPr lvl="1"/>
            <a:r>
              <a:rPr lang="en-US" dirty="0" smtClean="0"/>
              <a:t>GP </a:t>
            </a:r>
            <a:r>
              <a:rPr lang="en-US" dirty="0" err="1" smtClean="0"/>
              <a:t>IIb</a:t>
            </a:r>
            <a:r>
              <a:rPr lang="en-US" dirty="0" smtClean="0"/>
              <a:t>/</a:t>
            </a:r>
            <a:r>
              <a:rPr lang="en-US" dirty="0" err="1" smtClean="0"/>
              <a:t>IIIa</a:t>
            </a:r>
            <a:r>
              <a:rPr lang="en-US" dirty="0" smtClean="0"/>
              <a:t> ---- fibrinogen</a:t>
            </a:r>
          </a:p>
          <a:p>
            <a:pPr lvl="1"/>
            <a:r>
              <a:rPr lang="en-US" dirty="0" smtClean="0"/>
              <a:t>GP </a:t>
            </a:r>
            <a:r>
              <a:rPr lang="en-US" dirty="0" err="1" smtClean="0"/>
              <a:t>Ib</a:t>
            </a:r>
            <a:r>
              <a:rPr lang="en-US" dirty="0" smtClean="0"/>
              <a:t>-IX-V  ---- </a:t>
            </a:r>
            <a:r>
              <a:rPr lang="en-US" dirty="0" err="1" smtClean="0"/>
              <a:t>vWF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3: Platelet Aggregation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981199"/>
            <a:ext cx="3429000" cy="464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Activated platelets provide template for secondary </a:t>
            </a:r>
            <a:r>
              <a:rPr lang="en-US" dirty="0" err="1" smtClean="0"/>
              <a:t>hemostasis</a:t>
            </a:r>
            <a:r>
              <a:rPr lang="en-US" dirty="0" smtClean="0"/>
              <a:t> (generation of fibrin)</a:t>
            </a:r>
          </a:p>
          <a:p>
            <a:endParaRPr lang="en-US" dirty="0" smtClean="0"/>
          </a:p>
          <a:p>
            <a:r>
              <a:rPr lang="en-US" dirty="0" smtClean="0"/>
              <a:t>After the endothelial gap is closed </a:t>
            </a:r>
            <a:r>
              <a:rPr lang="en-US" dirty="0" err="1" smtClean="0"/>
              <a:t>prostacyclin</a:t>
            </a:r>
            <a:r>
              <a:rPr lang="en-US" dirty="0" smtClean="0"/>
              <a:t> is released causing </a:t>
            </a:r>
            <a:r>
              <a:rPr lang="en-US" dirty="0" err="1" smtClean="0"/>
              <a:t>vasodilation</a:t>
            </a:r>
            <a:r>
              <a:rPr lang="en-US" dirty="0" smtClean="0"/>
              <a:t> and decreased platelet aggregation</a:t>
            </a:r>
          </a:p>
          <a:p>
            <a:endParaRPr lang="en-US" dirty="0"/>
          </a:p>
        </p:txBody>
      </p:sp>
      <p:pic>
        <p:nvPicPr>
          <p:cNvPr id="6" name="Content Placeholder 5" descr="3812_normal.jpg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4722812" y="2209800"/>
            <a:ext cx="3905250" cy="230505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3: Platelet aggregation</a:t>
            </a:r>
            <a:endParaRPr lang="en-US" dirty="0"/>
          </a:p>
        </p:txBody>
      </p:sp>
      <p:pic>
        <p:nvPicPr>
          <p:cNvPr id="7" name="Content Placeholder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9574"/>
          <a:stretch>
            <a:fillRect/>
          </a:stretch>
        </p:blipFill>
        <p:spPr>
          <a:xfrm>
            <a:off x="1524000" y="5334000"/>
            <a:ext cx="6629400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345532"/>
            <a:ext cx="7924800" cy="6166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141330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8817581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703851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The Players</a:t>
            </a:r>
          </a:p>
          <a:p>
            <a:r>
              <a:rPr lang="en-US" dirty="0"/>
              <a:t>Primary hemostasis</a:t>
            </a:r>
          </a:p>
          <a:p>
            <a:r>
              <a:rPr lang="en-US" sz="3600" dirty="0" smtClean="0"/>
              <a:t>Primary hemostatic disorders</a:t>
            </a:r>
          </a:p>
          <a:p>
            <a:r>
              <a:rPr lang="en-US" dirty="0" smtClean="0"/>
              <a:t>Evaluating primary hemostasis in the clinic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178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456176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Thrombocytopenia</a:t>
            </a:r>
          </a:p>
          <a:p>
            <a:pPr lvl="1"/>
            <a:r>
              <a:rPr lang="en-US" dirty="0" smtClean="0"/>
              <a:t>Decreased platelet production</a:t>
            </a:r>
          </a:p>
          <a:p>
            <a:pPr lvl="1"/>
            <a:r>
              <a:rPr lang="en-US" dirty="0" smtClean="0"/>
              <a:t>Increased destruction/consumption</a:t>
            </a:r>
          </a:p>
          <a:p>
            <a:pPr lvl="1"/>
            <a:r>
              <a:rPr lang="en-US" dirty="0" smtClean="0"/>
              <a:t>Sequestration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err="1" smtClean="0"/>
              <a:t>Thrombocytopathia</a:t>
            </a:r>
            <a:endParaRPr lang="en-US" b="1" dirty="0" smtClean="0"/>
          </a:p>
          <a:p>
            <a:pPr lvl="1"/>
            <a:r>
              <a:rPr lang="en-US" dirty="0" smtClean="0"/>
              <a:t>Acquired</a:t>
            </a:r>
          </a:p>
          <a:p>
            <a:pPr lvl="2"/>
            <a:r>
              <a:rPr lang="en-US" dirty="0" smtClean="0"/>
              <a:t>Liver disease, hemolytic-uremic syndrome, </a:t>
            </a:r>
            <a:r>
              <a:rPr lang="en-US" dirty="0" err="1" smtClean="0"/>
              <a:t>Ehrlichiosis</a:t>
            </a:r>
            <a:r>
              <a:rPr lang="en-US" dirty="0" smtClean="0"/>
              <a:t>, </a:t>
            </a:r>
            <a:r>
              <a:rPr lang="en-US" dirty="0" err="1" smtClean="0"/>
              <a:t>feLV</a:t>
            </a:r>
            <a:r>
              <a:rPr lang="en-US" dirty="0" smtClean="0"/>
              <a:t>, </a:t>
            </a:r>
            <a:r>
              <a:rPr lang="en-US" dirty="0" err="1" smtClean="0"/>
              <a:t>envenomnation</a:t>
            </a:r>
            <a:r>
              <a:rPr lang="en-US" dirty="0" smtClean="0"/>
              <a:t>, neoplasia, drugs, disorders of fibrinogen</a:t>
            </a:r>
          </a:p>
          <a:p>
            <a:pPr lvl="1"/>
            <a:r>
              <a:rPr lang="en-US" dirty="0" smtClean="0"/>
              <a:t>Inherited</a:t>
            </a:r>
          </a:p>
          <a:p>
            <a:pPr lvl="2"/>
            <a:r>
              <a:rPr lang="en-US" dirty="0" err="1" smtClean="0"/>
              <a:t>vonWillebrands</a:t>
            </a:r>
            <a:r>
              <a:rPr lang="en-US" dirty="0" smtClean="0"/>
              <a:t> disease</a:t>
            </a:r>
          </a:p>
          <a:p>
            <a:pPr lvl="2"/>
            <a:r>
              <a:rPr lang="en-US" dirty="0" smtClean="0"/>
              <a:t>Intrinsic platelet dysfunction disorders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456176"/>
          </a:xfrm>
        </p:spPr>
        <p:txBody>
          <a:bodyPr>
            <a:normAutofit fontScale="70000" lnSpcReduction="20000"/>
          </a:bodyPr>
          <a:lstStyle/>
          <a:p>
            <a:r>
              <a:rPr lang="en-US" sz="2700" b="1" dirty="0" err="1" smtClean="0"/>
              <a:t>Vasculitis</a:t>
            </a:r>
            <a:r>
              <a:rPr lang="en-US" sz="2700" b="1" dirty="0" smtClean="0"/>
              <a:t> or endothelial disruption</a:t>
            </a:r>
          </a:p>
          <a:p>
            <a:pPr lvl="1"/>
            <a:r>
              <a:rPr lang="en-US" sz="2300" dirty="0" smtClean="0"/>
              <a:t>Can lead to dysfunction of endothelial cells, alterations in adhesion receptor expression that affect platelet function</a:t>
            </a:r>
          </a:p>
          <a:p>
            <a:pPr lvl="1"/>
            <a:r>
              <a:rPr lang="en-US" sz="2300" dirty="0" err="1" smtClean="0"/>
              <a:t>Endotoxin</a:t>
            </a:r>
            <a:endParaRPr lang="en-US" sz="2300" dirty="0" smtClean="0"/>
          </a:p>
          <a:p>
            <a:pPr lvl="1"/>
            <a:r>
              <a:rPr lang="en-US" sz="2300" dirty="0" err="1" smtClean="0"/>
              <a:t>Rickettsia</a:t>
            </a:r>
            <a:r>
              <a:rPr lang="en-US" sz="2300" dirty="0" smtClean="0"/>
              <a:t> </a:t>
            </a:r>
            <a:r>
              <a:rPr lang="en-US" sz="2300" dirty="0" err="1" smtClean="0"/>
              <a:t>rickettii</a:t>
            </a:r>
            <a:endParaRPr lang="en-US" sz="2300" dirty="0" smtClean="0"/>
          </a:p>
          <a:p>
            <a:pPr lvl="1"/>
            <a:r>
              <a:rPr lang="en-US" sz="2300" dirty="0" err="1" smtClean="0"/>
              <a:t>Leishmania</a:t>
            </a:r>
            <a:endParaRPr lang="en-US" sz="2300" dirty="0" smtClean="0"/>
          </a:p>
          <a:p>
            <a:pPr lvl="1"/>
            <a:r>
              <a:rPr lang="en-US" sz="2300" dirty="0" smtClean="0"/>
              <a:t>FIP</a:t>
            </a:r>
          </a:p>
          <a:p>
            <a:pPr lvl="1"/>
            <a:r>
              <a:rPr lang="en-US" sz="2300" dirty="0" smtClean="0"/>
              <a:t>Heartworm disease</a:t>
            </a:r>
          </a:p>
          <a:p>
            <a:pPr lvl="1"/>
            <a:r>
              <a:rPr lang="en-US" sz="2300" dirty="0" smtClean="0"/>
              <a:t>Heatstroke</a:t>
            </a:r>
          </a:p>
          <a:p>
            <a:pPr lvl="1"/>
            <a:r>
              <a:rPr lang="en-US" sz="2300" dirty="0" smtClean="0"/>
              <a:t>Drug toxicity</a:t>
            </a:r>
          </a:p>
          <a:p>
            <a:pPr lvl="1"/>
            <a:r>
              <a:rPr lang="en-US" sz="2300" dirty="0" smtClean="0"/>
              <a:t>Immune-mediated disease</a:t>
            </a:r>
          </a:p>
          <a:p>
            <a:pPr lvl="1"/>
            <a:r>
              <a:rPr lang="en-US" sz="2300" dirty="0" smtClean="0"/>
              <a:t>Neoplasia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</a:t>
            </a:r>
            <a:r>
              <a:rPr lang="en-US" dirty="0" err="1" smtClean="0"/>
              <a:t>hemostatic</a:t>
            </a:r>
            <a:r>
              <a:rPr lang="en-US" dirty="0" smtClean="0"/>
              <a:t> disorders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6248399" cy="4005072"/>
          </a:xfrm>
        </p:spPr>
        <p:txBody>
          <a:bodyPr/>
          <a:lstStyle/>
          <a:p>
            <a:r>
              <a:rPr lang="en-US" sz="2400" dirty="0" smtClean="0"/>
              <a:t>Platelets</a:t>
            </a:r>
          </a:p>
          <a:p>
            <a:r>
              <a:rPr lang="en-US" sz="2400" dirty="0" smtClean="0"/>
              <a:t>Von </a:t>
            </a:r>
            <a:r>
              <a:rPr lang="en-US" sz="2400" dirty="0" err="1" smtClean="0"/>
              <a:t>Willebrand</a:t>
            </a:r>
            <a:r>
              <a:rPr lang="en-US" sz="2400" dirty="0" smtClean="0"/>
              <a:t> factor</a:t>
            </a:r>
          </a:p>
          <a:p>
            <a:r>
              <a:rPr lang="en-US" sz="2400" dirty="0" smtClean="0"/>
              <a:t>Vascular endothelium</a:t>
            </a:r>
          </a:p>
          <a:p>
            <a:r>
              <a:rPr lang="en-US" dirty="0" smtClean="0"/>
              <a:t>Goal: formation of primary platelet plug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players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400" y="3756700"/>
            <a:ext cx="7412105" cy="2948900"/>
          </a:xfrm>
        </p:spPr>
      </p:pic>
    </p:spTree>
    <p:extLst>
      <p:ext uri="{BB962C8B-B14F-4D97-AF65-F5344CB8AC3E}">
        <p14:creationId xmlns:p14="http://schemas.microsoft.com/office/powerpoint/2010/main" xmlns="" val="37995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Often goes unidentified until illness, injury, surgery</a:t>
            </a:r>
          </a:p>
          <a:p>
            <a:r>
              <a:rPr lang="en-US" dirty="0" smtClean="0"/>
              <a:t>Clinical signs:</a:t>
            </a:r>
          </a:p>
          <a:p>
            <a:pPr lvl="1"/>
            <a:r>
              <a:rPr lang="en-US" dirty="0" err="1" smtClean="0"/>
              <a:t>Petechia</a:t>
            </a:r>
            <a:r>
              <a:rPr lang="en-US" dirty="0" smtClean="0"/>
              <a:t>, </a:t>
            </a:r>
            <a:r>
              <a:rPr lang="en-US" dirty="0" err="1" smtClean="0"/>
              <a:t>ecchymosis</a:t>
            </a:r>
            <a:r>
              <a:rPr lang="en-US" dirty="0" smtClean="0"/>
              <a:t> in absence of thrombocytopenia</a:t>
            </a:r>
          </a:p>
          <a:p>
            <a:pPr lvl="1"/>
            <a:r>
              <a:rPr lang="en-US" dirty="0" err="1" smtClean="0"/>
              <a:t>Epistaxis</a:t>
            </a:r>
            <a:endParaRPr lang="en-US" dirty="0" smtClean="0"/>
          </a:p>
          <a:p>
            <a:pPr lvl="1"/>
            <a:r>
              <a:rPr lang="en-US" dirty="0" smtClean="0"/>
              <a:t>Mucosal bleeding</a:t>
            </a:r>
          </a:p>
          <a:p>
            <a:pPr lvl="1"/>
            <a:r>
              <a:rPr lang="en-US" dirty="0" smtClean="0"/>
              <a:t>Uncommonly hemorrhage into body cavities, GI bleeding, </a:t>
            </a:r>
            <a:r>
              <a:rPr lang="en-US" dirty="0" err="1" smtClean="0"/>
              <a:t>melena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thrombocytopathia</a:t>
            </a:r>
            <a:endParaRPr lang="en-US" dirty="0"/>
          </a:p>
        </p:txBody>
      </p:sp>
      <p:pic>
        <p:nvPicPr>
          <p:cNvPr id="9" name="Content Placeholder 8" descr="blood_clot.jpg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5121672" y="2020888"/>
            <a:ext cx="3107531" cy="4005262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Most common disorder of primary </a:t>
            </a:r>
            <a:r>
              <a:rPr lang="en-US" dirty="0" err="1" smtClean="0"/>
              <a:t>hemostasis</a:t>
            </a:r>
            <a:r>
              <a:rPr lang="en-US" dirty="0" smtClean="0"/>
              <a:t> in dogs</a:t>
            </a:r>
          </a:p>
          <a:p>
            <a:r>
              <a:rPr lang="en-US" dirty="0" smtClean="0"/>
              <a:t>Three types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BMBT, PFA-100: prolonged</a:t>
            </a:r>
          </a:p>
          <a:p>
            <a:r>
              <a:rPr lang="en-US" dirty="0" smtClean="0"/>
              <a:t>ACT and </a:t>
            </a:r>
            <a:r>
              <a:rPr lang="en-US" dirty="0" err="1" smtClean="0"/>
              <a:t>aPTT</a:t>
            </a:r>
            <a:r>
              <a:rPr lang="en-US" dirty="0" smtClean="0"/>
              <a:t>: normal or prolonged</a:t>
            </a:r>
          </a:p>
          <a:p>
            <a:pPr lvl="1"/>
            <a:r>
              <a:rPr lang="en-US" dirty="0" err="1" smtClean="0"/>
              <a:t>vWF</a:t>
            </a:r>
            <a:r>
              <a:rPr lang="en-US" dirty="0" smtClean="0"/>
              <a:t>-VIII co-circulate</a:t>
            </a:r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Von </a:t>
            </a:r>
            <a:r>
              <a:rPr lang="en-US" dirty="0" err="1" smtClean="0"/>
              <a:t>Willebrand</a:t>
            </a:r>
            <a:r>
              <a:rPr lang="en-US" dirty="0" smtClean="0"/>
              <a:t> Disease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2815785"/>
          <a:ext cx="7772400" cy="1908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676400"/>
                <a:gridCol w="2133600"/>
                <a:gridCol w="2743200"/>
              </a:tblGrid>
              <a:tr h="227395">
                <a:tc>
                  <a:txBody>
                    <a:bodyPr/>
                    <a:lstStyle/>
                    <a:p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Type I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Type II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Type III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22739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Concentration 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Low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Low (HMW)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Absent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22739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Function 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Normal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Decreased</a:t>
                      </a:r>
                      <a:r>
                        <a:rPr lang="en-US" sz="14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99421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Breeds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Doberman</a:t>
                      </a:r>
                    </a:p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Rottweiler</a:t>
                      </a:r>
                    </a:p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German shepherd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German shorthair  and wirehair pointers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Chesapeake Bay retrievers</a:t>
                      </a:r>
                    </a:p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Scottish terriers</a:t>
                      </a:r>
                    </a:p>
                    <a:p>
                      <a:r>
                        <a:rPr lang="en-US" sz="1400" dirty="0" smtClean="0">
                          <a:latin typeface="Calibri" pitchFamily="34" charset="0"/>
                          <a:cs typeface="Calibri" pitchFamily="34" charset="0"/>
                        </a:rPr>
                        <a:t>Dutch </a:t>
                      </a:r>
                      <a:r>
                        <a:rPr lang="en-US" sz="1400" dirty="0" err="1" smtClean="0">
                          <a:latin typeface="Calibri" pitchFamily="34" charset="0"/>
                          <a:cs typeface="Calibri" pitchFamily="34" charset="0"/>
                        </a:rPr>
                        <a:t>Kooiker</a:t>
                      </a:r>
                      <a:r>
                        <a:rPr lang="en-US" sz="1400" baseline="0" dirty="0" smtClean="0">
                          <a:latin typeface="Calibri" pitchFamily="34" charset="0"/>
                          <a:cs typeface="Calibri" pitchFamily="34" charset="0"/>
                        </a:rPr>
                        <a:t> dogs</a:t>
                      </a:r>
                    </a:p>
                    <a:p>
                      <a:r>
                        <a:rPr lang="en-US" sz="1400" baseline="0" dirty="0" smtClean="0">
                          <a:latin typeface="Calibri" pitchFamily="34" charset="0"/>
                          <a:cs typeface="Calibri" pitchFamily="34" charset="0"/>
                        </a:rPr>
                        <a:t>Shetland sheepdogs</a:t>
                      </a:r>
                      <a:endParaRPr lang="en-US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ight Arrow 4"/>
          <p:cNvSpPr/>
          <p:nvPr/>
        </p:nvSpPr>
        <p:spPr>
          <a:xfrm>
            <a:off x="2286000" y="4343400"/>
            <a:ext cx="3581400" cy="60960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Severity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vWF:Ag</a:t>
            </a:r>
            <a:endParaRPr lang="en-US" dirty="0" smtClean="0"/>
          </a:p>
          <a:p>
            <a:pPr lvl="1"/>
            <a:r>
              <a:rPr lang="en-US" dirty="0" smtClean="0"/>
              <a:t>Quantitative  </a:t>
            </a:r>
          </a:p>
          <a:p>
            <a:pPr lvl="1"/>
            <a:r>
              <a:rPr lang="en-US" dirty="0" smtClean="0"/>
              <a:t>ELISA or automated particle-enhanced immunoassay.</a:t>
            </a:r>
          </a:p>
          <a:p>
            <a:pPr lvl="1"/>
            <a:r>
              <a:rPr lang="en-US" dirty="0" smtClean="0"/>
              <a:t>Measures concentration</a:t>
            </a:r>
          </a:p>
          <a:p>
            <a:pPr lvl="1"/>
            <a:r>
              <a:rPr lang="en-US" dirty="0" smtClean="0"/>
              <a:t>Best for Type III, results vary with Type I, unsuitable for Type II.</a:t>
            </a:r>
          </a:p>
          <a:p>
            <a:pPr lvl="1"/>
            <a:r>
              <a:rPr lang="en-US" dirty="0" smtClean="0"/>
              <a:t>Reference range</a:t>
            </a:r>
          </a:p>
          <a:p>
            <a:pPr lvl="2"/>
            <a:r>
              <a:rPr lang="en-US" dirty="0" smtClean="0"/>
              <a:t>Normal: 70-180%</a:t>
            </a:r>
          </a:p>
          <a:p>
            <a:pPr lvl="2"/>
            <a:r>
              <a:rPr lang="en-US" dirty="0" smtClean="0"/>
              <a:t>Borderline: 50-69%</a:t>
            </a:r>
          </a:p>
          <a:p>
            <a:pPr lvl="2"/>
            <a:r>
              <a:rPr lang="en-US" dirty="0" smtClean="0"/>
              <a:t>Abnormal: &lt;50%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err="1" smtClean="0"/>
              <a:t>vWf:CBA</a:t>
            </a:r>
            <a:r>
              <a:rPr lang="en-US" dirty="0" smtClean="0"/>
              <a:t> (collagen binding factor)</a:t>
            </a:r>
          </a:p>
          <a:p>
            <a:pPr lvl="1"/>
            <a:r>
              <a:rPr lang="en-US" dirty="0" smtClean="0"/>
              <a:t>More qualitative </a:t>
            </a:r>
          </a:p>
          <a:p>
            <a:pPr lvl="1"/>
            <a:r>
              <a:rPr lang="en-US" dirty="0" smtClean="0"/>
              <a:t>Measures amount bound to collagen.</a:t>
            </a:r>
          </a:p>
          <a:p>
            <a:pPr lvl="1"/>
            <a:r>
              <a:rPr lang="en-US" dirty="0" smtClean="0"/>
              <a:t>Preference for high molecular weight </a:t>
            </a:r>
            <a:r>
              <a:rPr lang="en-US" dirty="0" err="1" smtClean="0"/>
              <a:t>multimers</a:t>
            </a:r>
            <a:endParaRPr lang="en-US" dirty="0" smtClean="0"/>
          </a:p>
          <a:p>
            <a:pPr lvl="1"/>
            <a:r>
              <a:rPr lang="en-US" dirty="0" smtClean="0"/>
              <a:t>Type II</a:t>
            </a:r>
          </a:p>
          <a:p>
            <a:pPr lvl="1"/>
            <a:r>
              <a:rPr lang="en-US" dirty="0" smtClean="0"/>
              <a:t>In combination with </a:t>
            </a:r>
            <a:r>
              <a:rPr lang="en-US" dirty="0" err="1" smtClean="0"/>
              <a:t>vWF:Ag</a:t>
            </a:r>
            <a:r>
              <a:rPr lang="en-US" dirty="0" smtClean="0"/>
              <a:t> can distinguish between Type I and Type II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Von </a:t>
            </a:r>
            <a:r>
              <a:rPr lang="en-US" dirty="0" err="1" smtClean="0"/>
              <a:t>willebrand</a:t>
            </a:r>
            <a:r>
              <a:rPr lang="en-US" dirty="0" smtClean="0"/>
              <a:t> disease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68477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Treatment</a:t>
            </a:r>
          </a:p>
          <a:p>
            <a:pPr lvl="1"/>
            <a:r>
              <a:rPr lang="en-US" dirty="0" err="1" smtClean="0"/>
              <a:t>Desmopressin</a:t>
            </a:r>
            <a:r>
              <a:rPr lang="en-US" dirty="0" smtClean="0"/>
              <a:t> acetate (DDAVP)</a:t>
            </a:r>
          </a:p>
          <a:p>
            <a:pPr lvl="2"/>
            <a:r>
              <a:rPr lang="en-US" dirty="0" smtClean="0"/>
              <a:t>Causes release of </a:t>
            </a:r>
            <a:r>
              <a:rPr lang="en-US" dirty="0" err="1" smtClean="0"/>
              <a:t>vWF</a:t>
            </a:r>
            <a:r>
              <a:rPr lang="en-US" dirty="0" smtClean="0"/>
              <a:t> from endothelium and release of VIII from storage pools</a:t>
            </a:r>
          </a:p>
          <a:p>
            <a:pPr lvl="2"/>
            <a:r>
              <a:rPr lang="en-US" dirty="0" smtClean="0"/>
              <a:t>Intranasal</a:t>
            </a:r>
          </a:p>
          <a:p>
            <a:pPr lvl="2"/>
            <a:r>
              <a:rPr lang="en-US" dirty="0" smtClean="0"/>
              <a:t>Peak onset 10 minutes, duration ~2 hours</a:t>
            </a:r>
          </a:p>
          <a:p>
            <a:pPr lvl="1"/>
            <a:r>
              <a:rPr lang="en-US" dirty="0" smtClean="0"/>
              <a:t>Fresh whole blood</a:t>
            </a:r>
          </a:p>
          <a:p>
            <a:pPr lvl="1"/>
            <a:r>
              <a:rPr lang="en-US" dirty="0" smtClean="0"/>
              <a:t>Fresh frozen plasma 10ml/kg</a:t>
            </a:r>
          </a:p>
          <a:p>
            <a:pPr lvl="1"/>
            <a:r>
              <a:rPr lang="en-US" dirty="0" smtClean="0"/>
              <a:t>Cryoprecipitate</a:t>
            </a:r>
          </a:p>
          <a:p>
            <a:pPr lvl="2"/>
            <a:r>
              <a:rPr lang="en-US" dirty="0" smtClean="0"/>
              <a:t>Concentration of fibrinogen, VIII and </a:t>
            </a:r>
            <a:r>
              <a:rPr lang="en-US" dirty="0" err="1" smtClean="0"/>
              <a:t>vWF</a:t>
            </a:r>
            <a:endParaRPr lang="en-US" dirty="0" smtClean="0"/>
          </a:p>
          <a:p>
            <a:pPr lvl="2"/>
            <a:r>
              <a:rPr lang="en-US" dirty="0" smtClean="0"/>
              <a:t>I U / 10kg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Von </a:t>
            </a:r>
            <a:r>
              <a:rPr lang="en-US" dirty="0" err="1" smtClean="0"/>
              <a:t>willebrand</a:t>
            </a:r>
            <a:r>
              <a:rPr lang="en-US" dirty="0" smtClean="0"/>
              <a:t> disease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62266" y="6550223"/>
            <a:ext cx="18817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McMichael JVECC 2005</a:t>
            </a:r>
          </a:p>
        </p:txBody>
      </p:sp>
      <p:pic>
        <p:nvPicPr>
          <p:cNvPr id="3074" name="Picture 2" descr="http://www.petinsurance.com/healthzone/pet-articles/pet-breeds/~/media/All%20PHZ%20Images/Article%20images/DobermanRestinghead.ash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2362200"/>
            <a:ext cx="4048125" cy="2686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532376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Glanzmanns</a:t>
            </a:r>
            <a:r>
              <a:rPr lang="en-US" dirty="0" smtClean="0"/>
              <a:t> </a:t>
            </a:r>
            <a:r>
              <a:rPr lang="en-US" dirty="0" err="1" smtClean="0"/>
              <a:t>thrombasthenia</a:t>
            </a:r>
            <a:endParaRPr lang="en-US" dirty="0" smtClean="0"/>
          </a:p>
          <a:p>
            <a:pPr lvl="1"/>
            <a:r>
              <a:rPr lang="en-US" dirty="0" smtClean="0"/>
              <a:t>Deficiency of GP </a:t>
            </a:r>
            <a:r>
              <a:rPr lang="en-US" dirty="0" err="1" smtClean="0"/>
              <a:t>IIb</a:t>
            </a:r>
            <a:r>
              <a:rPr lang="en-US" dirty="0" smtClean="0"/>
              <a:t>/</a:t>
            </a:r>
            <a:r>
              <a:rPr lang="en-US" dirty="0" err="1" smtClean="0"/>
              <a:t>IIIa</a:t>
            </a:r>
            <a:endParaRPr lang="en-US" dirty="0" smtClean="0"/>
          </a:p>
          <a:p>
            <a:pPr lvl="1"/>
            <a:r>
              <a:rPr lang="en-US" dirty="0" smtClean="0"/>
              <a:t>Platelet aggregation defect</a:t>
            </a:r>
          </a:p>
          <a:p>
            <a:pPr lvl="1"/>
            <a:r>
              <a:rPr lang="en-US" dirty="0" smtClean="0"/>
              <a:t>Great Pyrenees</a:t>
            </a:r>
          </a:p>
          <a:p>
            <a:pPr lvl="1"/>
            <a:r>
              <a:rPr lang="en-US" dirty="0" err="1" smtClean="0"/>
              <a:t>Otterhound</a:t>
            </a:r>
            <a:endParaRPr lang="en-US" dirty="0" smtClean="0"/>
          </a:p>
          <a:p>
            <a:r>
              <a:rPr lang="en-US" dirty="0" err="1" smtClean="0"/>
              <a:t>Chediak</a:t>
            </a:r>
            <a:r>
              <a:rPr lang="en-US" dirty="0" smtClean="0"/>
              <a:t>-Higashi Syndrome</a:t>
            </a:r>
          </a:p>
          <a:p>
            <a:pPr lvl="1"/>
            <a:r>
              <a:rPr lang="en-US" dirty="0" smtClean="0"/>
              <a:t>Deficiency in granule formation and function of </a:t>
            </a:r>
            <a:r>
              <a:rPr lang="en-US" dirty="0" err="1" smtClean="0"/>
              <a:t>melanocytes</a:t>
            </a:r>
            <a:r>
              <a:rPr lang="en-US" dirty="0" smtClean="0"/>
              <a:t>, platelets, leukocytes.</a:t>
            </a:r>
          </a:p>
          <a:p>
            <a:pPr lvl="1"/>
            <a:r>
              <a:rPr lang="en-US" dirty="0" smtClean="0"/>
              <a:t>Impaired platelet aggregation</a:t>
            </a:r>
          </a:p>
          <a:p>
            <a:pPr lvl="2"/>
            <a:r>
              <a:rPr lang="en-US" dirty="0" smtClean="0"/>
              <a:t>Decreased response to ADP, serotonin, divalent </a:t>
            </a:r>
            <a:r>
              <a:rPr lang="en-US" dirty="0" err="1" smtClean="0"/>
              <a:t>cations</a:t>
            </a:r>
            <a:endParaRPr lang="en-US" dirty="0" smtClean="0"/>
          </a:p>
          <a:p>
            <a:pPr lvl="1"/>
            <a:r>
              <a:rPr lang="en-US" dirty="0" smtClean="0"/>
              <a:t>Persian cats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Intrinsic platelet disorders</a:t>
            </a:r>
            <a:endParaRPr lang="en-US" dirty="0"/>
          </a:p>
        </p:txBody>
      </p:sp>
      <p:pic>
        <p:nvPicPr>
          <p:cNvPr id="65538" name="Picture 2" descr="http://upload.wikimedia.org/wikipedia/commons/5/5f/Two_otterhou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2514600"/>
            <a:ext cx="4357057" cy="289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Platelet structure and function</a:t>
            </a:r>
          </a:p>
          <a:p>
            <a:r>
              <a:rPr lang="en-US" dirty="0"/>
              <a:t>Primary hemostasis</a:t>
            </a:r>
          </a:p>
          <a:p>
            <a:r>
              <a:rPr lang="en-US" dirty="0" smtClean="0"/>
              <a:t>Primary hemostatic disorders</a:t>
            </a:r>
          </a:p>
          <a:p>
            <a:r>
              <a:rPr lang="en-US" sz="3600" dirty="0" smtClean="0"/>
              <a:t>Evaluating primary hemostasis in the clinic</a:t>
            </a:r>
          </a:p>
          <a:p>
            <a:r>
              <a:rPr lang="en-US" dirty="0"/>
              <a:t>Drugs that target primary hemostasis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178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Platelet count</a:t>
            </a:r>
          </a:p>
          <a:p>
            <a:r>
              <a:rPr lang="en-US" dirty="0" err="1" smtClean="0"/>
              <a:t>Buccal</a:t>
            </a:r>
            <a:r>
              <a:rPr lang="en-US" dirty="0" smtClean="0"/>
              <a:t> mucosal bleeding time (BMBT</a:t>
            </a:r>
            <a:r>
              <a:rPr lang="en-US" dirty="0" smtClean="0"/>
              <a:t>)</a:t>
            </a:r>
          </a:p>
          <a:p>
            <a:r>
              <a:rPr lang="en-US" dirty="0" smtClean="0"/>
              <a:t>Clot retraction</a:t>
            </a:r>
            <a:endParaRPr lang="en-US" dirty="0" smtClean="0"/>
          </a:p>
          <a:p>
            <a:r>
              <a:rPr lang="en-US" dirty="0" smtClean="0"/>
              <a:t>Whole blood platelet </a:t>
            </a:r>
            <a:r>
              <a:rPr lang="en-US" dirty="0" err="1" smtClean="0"/>
              <a:t>aggregometry</a:t>
            </a:r>
            <a:r>
              <a:rPr lang="en-US" dirty="0" smtClean="0"/>
              <a:t> (WBA)</a:t>
            </a:r>
          </a:p>
          <a:p>
            <a:r>
              <a:rPr lang="en-US" dirty="0" smtClean="0"/>
              <a:t>Plasma based light transmission </a:t>
            </a:r>
            <a:r>
              <a:rPr lang="en-US" dirty="0" err="1" smtClean="0"/>
              <a:t>aggregometry</a:t>
            </a:r>
            <a:endParaRPr lang="en-US" dirty="0" smtClean="0"/>
          </a:p>
          <a:p>
            <a:r>
              <a:rPr lang="en-US" dirty="0" smtClean="0"/>
              <a:t>Platelet function analyzer (PFA-100)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primary hemostatic disorders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2579213"/>
            <a:ext cx="2261616" cy="336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905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1"/>
            <a:r>
              <a:rPr lang="en-US" dirty="0" smtClean="0"/>
              <a:t>Automated analyzers</a:t>
            </a:r>
          </a:p>
          <a:p>
            <a:pPr lvl="2"/>
            <a:r>
              <a:rPr lang="en-US" dirty="0" smtClean="0"/>
              <a:t>Errors possible due to</a:t>
            </a:r>
          </a:p>
          <a:p>
            <a:pPr lvl="3"/>
            <a:r>
              <a:rPr lang="en-US" dirty="0" smtClean="0"/>
              <a:t>Clumping</a:t>
            </a:r>
          </a:p>
          <a:p>
            <a:pPr lvl="3"/>
            <a:r>
              <a:rPr lang="en-US" dirty="0" smtClean="0"/>
              <a:t>Presence of giant platelets</a:t>
            </a:r>
          </a:p>
          <a:p>
            <a:pPr lvl="3"/>
            <a:r>
              <a:rPr lang="en-US" dirty="0" smtClean="0"/>
              <a:t>WBC fragments</a:t>
            </a:r>
          </a:p>
          <a:p>
            <a:pPr lvl="3"/>
            <a:r>
              <a:rPr lang="en-US" dirty="0" smtClean="0"/>
              <a:t>Cats: overlap of RBC and platelet volumes</a:t>
            </a:r>
          </a:p>
          <a:p>
            <a:pPr lvl="2"/>
            <a:r>
              <a:rPr lang="en-US" dirty="0" smtClean="0"/>
              <a:t>Manual evaluation</a:t>
            </a:r>
          </a:p>
          <a:p>
            <a:pPr lvl="3"/>
            <a:r>
              <a:rPr lang="en-US" dirty="0" smtClean="0"/>
              <a:t>1 </a:t>
            </a:r>
            <a:r>
              <a:rPr lang="en-US" dirty="0" err="1" smtClean="0"/>
              <a:t>plt</a:t>
            </a:r>
            <a:r>
              <a:rPr lang="en-US" dirty="0" smtClean="0"/>
              <a:t>/</a:t>
            </a:r>
            <a:r>
              <a:rPr lang="en-US" dirty="0" err="1" smtClean="0"/>
              <a:t>hpf</a:t>
            </a:r>
            <a:r>
              <a:rPr lang="en-US" dirty="0" smtClean="0"/>
              <a:t> = 15,000/</a:t>
            </a:r>
            <a:r>
              <a:rPr lang="en-US" dirty="0" err="1" smtClean="0"/>
              <a:t>mcL</a:t>
            </a:r>
            <a:endParaRPr lang="en-US" dirty="0" smtClean="0"/>
          </a:p>
          <a:p>
            <a:pPr lvl="3"/>
            <a:r>
              <a:rPr lang="en-US" dirty="0" smtClean="0"/>
              <a:t>Evaluate for clumping</a:t>
            </a:r>
          </a:p>
          <a:p>
            <a:pPr lvl="3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Thrombocytopenia</a:t>
            </a:r>
          </a:p>
          <a:p>
            <a:pPr lvl="1"/>
            <a:r>
              <a:rPr lang="en-US" dirty="0" smtClean="0"/>
              <a:t>Decreased production</a:t>
            </a:r>
          </a:p>
          <a:p>
            <a:pPr lvl="1"/>
            <a:r>
              <a:rPr lang="en-US" dirty="0" smtClean="0"/>
              <a:t>Loss from circulation</a:t>
            </a:r>
          </a:p>
          <a:p>
            <a:pPr lvl="2"/>
            <a:r>
              <a:rPr lang="en-US" dirty="0" smtClean="0"/>
              <a:t>Consumption</a:t>
            </a:r>
          </a:p>
          <a:p>
            <a:pPr lvl="2"/>
            <a:r>
              <a:rPr lang="en-US" dirty="0" smtClean="0"/>
              <a:t>Destruction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count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18814" y="6550223"/>
            <a:ext cx="51251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Herring and McMichael Topics in Companion Animal Medicine 2012</a:t>
            </a:r>
          </a:p>
        </p:txBody>
      </p:sp>
    </p:spTree>
    <p:extLst>
      <p:ext uri="{BB962C8B-B14F-4D97-AF65-F5344CB8AC3E}">
        <p14:creationId xmlns:p14="http://schemas.microsoft.com/office/powerpoint/2010/main" xmlns="" val="118438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81000" y="2057400"/>
            <a:ext cx="4023360" cy="4005072"/>
          </a:xfrm>
        </p:spPr>
        <p:txBody>
          <a:bodyPr>
            <a:normAutofit/>
          </a:bodyPr>
          <a:lstStyle/>
          <a:p>
            <a:r>
              <a:rPr lang="en-US" dirty="0" smtClean="0"/>
              <a:t>Platelet function </a:t>
            </a:r>
            <a:r>
              <a:rPr lang="en-US" dirty="0" smtClean="0"/>
              <a:t>evaluation</a:t>
            </a:r>
          </a:p>
          <a:p>
            <a:pPr lvl="1"/>
            <a:r>
              <a:rPr lang="en-US" dirty="0" smtClean="0"/>
              <a:t>Normal coagulation times</a:t>
            </a:r>
          </a:p>
          <a:p>
            <a:pPr lvl="1"/>
            <a:r>
              <a:rPr lang="en-US" dirty="0" smtClean="0"/>
              <a:t>Normal platelet count</a:t>
            </a:r>
            <a:endParaRPr lang="en-US" dirty="0" smtClean="0"/>
          </a:p>
          <a:p>
            <a:r>
              <a:rPr lang="en-US" dirty="0" smtClean="0"/>
              <a:t>Prolonged in patients with</a:t>
            </a:r>
          </a:p>
          <a:p>
            <a:pPr lvl="1"/>
            <a:r>
              <a:rPr lang="en-US" dirty="0" smtClean="0"/>
              <a:t>Severe </a:t>
            </a:r>
            <a:r>
              <a:rPr lang="en-US" dirty="0" err="1" smtClean="0"/>
              <a:t>azotemia</a:t>
            </a:r>
            <a:endParaRPr lang="en-US" dirty="0" smtClean="0"/>
          </a:p>
          <a:p>
            <a:pPr lvl="1"/>
            <a:r>
              <a:rPr lang="en-US" dirty="0" err="1" smtClean="0"/>
              <a:t>Thrombocytopathia</a:t>
            </a:r>
            <a:endParaRPr lang="en-US" dirty="0" smtClean="0"/>
          </a:p>
          <a:p>
            <a:pPr lvl="1"/>
            <a:r>
              <a:rPr lang="en-US" dirty="0" err="1" smtClean="0"/>
              <a:t>vWD</a:t>
            </a:r>
            <a:endParaRPr lang="en-US" dirty="0" smtClean="0"/>
          </a:p>
          <a:p>
            <a:pPr lvl="1"/>
            <a:r>
              <a:rPr lang="en-US" dirty="0" smtClean="0"/>
              <a:t>NSAIDS, aspirin </a:t>
            </a:r>
            <a:r>
              <a:rPr lang="en-US" dirty="0" smtClean="0"/>
              <a:t>therapy</a:t>
            </a:r>
          </a:p>
          <a:p>
            <a:pPr lvl="1"/>
            <a:r>
              <a:rPr lang="en-US" dirty="0" smtClean="0"/>
              <a:t>thrombocytopenia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Uses 2-blade spring loaded device</a:t>
            </a:r>
          </a:p>
          <a:p>
            <a:pPr lvl="1"/>
            <a:r>
              <a:rPr lang="en-US" dirty="0" smtClean="0"/>
              <a:t>Incises the mucosa of the upper lip 1 mm</a:t>
            </a:r>
          </a:p>
          <a:p>
            <a:pPr lvl="1"/>
            <a:r>
              <a:rPr lang="en-US" dirty="0" smtClean="0"/>
              <a:t>Blood is blotted below the incision until cessation of </a:t>
            </a:r>
            <a:r>
              <a:rPr lang="en-US" dirty="0" smtClean="0"/>
              <a:t>bleeding</a:t>
            </a:r>
            <a:r>
              <a:rPr lang="en-US" dirty="0" smtClean="0"/>
              <a:t>	</a:t>
            </a:r>
          </a:p>
          <a:p>
            <a:pPr lvl="2"/>
            <a:r>
              <a:rPr lang="en-US" dirty="0" smtClean="0"/>
              <a:t>Dog: </a:t>
            </a:r>
            <a:r>
              <a:rPr lang="en-US" dirty="0" smtClean="0"/>
              <a:t>1.68-4.15min </a:t>
            </a:r>
            <a:endParaRPr lang="en-US" dirty="0" smtClean="0"/>
          </a:p>
          <a:p>
            <a:pPr lvl="2"/>
            <a:r>
              <a:rPr lang="en-US" dirty="0" smtClean="0"/>
              <a:t>Cat: 1.4-2.4 min</a:t>
            </a:r>
          </a:p>
          <a:p>
            <a:pPr lvl="1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Buccal</a:t>
            </a:r>
            <a:r>
              <a:rPr lang="en-US" dirty="0" smtClean="0"/>
              <a:t> mucosal bleeding time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90800" y="6550223"/>
            <a:ext cx="66051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Jandry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, JVECC 2012, Herring 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and McMichael Topics in Companion Animal Medicine 2012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5105400"/>
            <a:ext cx="1799804" cy="144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5029200"/>
            <a:ext cx="1876425" cy="1605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4953000"/>
            <a:ext cx="1595437" cy="1635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0244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Screening tool</a:t>
            </a:r>
          </a:p>
          <a:p>
            <a:r>
              <a:rPr lang="en-US" dirty="0" smtClean="0"/>
              <a:t>Impaired by </a:t>
            </a:r>
            <a:endParaRPr lang="en-US" dirty="0" smtClean="0"/>
          </a:p>
          <a:p>
            <a:pPr lvl="1"/>
            <a:r>
              <a:rPr lang="en-US" dirty="0" err="1" smtClean="0"/>
              <a:t>Thrombocytopathia</a:t>
            </a:r>
            <a:endParaRPr lang="en-US" dirty="0" smtClean="0"/>
          </a:p>
          <a:p>
            <a:pPr lvl="1"/>
            <a:r>
              <a:rPr lang="en-US" dirty="0" smtClean="0"/>
              <a:t>Abnormalities in fibrinogen</a:t>
            </a:r>
          </a:p>
          <a:p>
            <a:pPr lvl="1"/>
            <a:r>
              <a:rPr lang="en-US" dirty="0" smtClean="0"/>
              <a:t>Some coagulation defects</a:t>
            </a:r>
          </a:p>
          <a:p>
            <a:r>
              <a:rPr lang="en-US" dirty="0" smtClean="0"/>
              <a:t>Influenced by red blood cell count</a:t>
            </a:r>
          </a:p>
          <a:p>
            <a:pPr lvl="1"/>
            <a:r>
              <a:rPr lang="en-US" dirty="0" smtClean="0"/>
              <a:t>Prolonged with </a:t>
            </a:r>
            <a:r>
              <a:rPr lang="en-US" dirty="0" err="1" smtClean="0"/>
              <a:t>polycythemia</a:t>
            </a:r>
            <a:endParaRPr lang="en-US" dirty="0" smtClean="0"/>
          </a:p>
          <a:p>
            <a:pPr lvl="1"/>
            <a:r>
              <a:rPr lang="en-US" dirty="0" smtClean="0"/>
              <a:t>Reduced in anemia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5ml whole blood into sterile glass tube</a:t>
            </a:r>
          </a:p>
          <a:p>
            <a:r>
              <a:rPr lang="en-US" dirty="0" smtClean="0"/>
              <a:t>Insert wooden applicator</a:t>
            </a:r>
          </a:p>
          <a:p>
            <a:r>
              <a:rPr lang="en-US" dirty="0" smtClean="0"/>
              <a:t>Seal with paraffin film</a:t>
            </a:r>
          </a:p>
          <a:p>
            <a:r>
              <a:rPr lang="en-US" dirty="0" smtClean="0"/>
              <a:t>Incubate at 37C</a:t>
            </a:r>
          </a:p>
          <a:p>
            <a:r>
              <a:rPr lang="en-US" dirty="0" smtClean="0"/>
              <a:t>Within 2-4 hours normal clot will retract (serum surrounding retracted clot)</a:t>
            </a:r>
          </a:p>
          <a:p>
            <a:r>
              <a:rPr lang="en-US" dirty="0" smtClean="0"/>
              <a:t>Semi-quantitatively measure percent retraction</a:t>
            </a:r>
          </a:p>
          <a:p>
            <a:pPr lvl="1"/>
            <a:r>
              <a:rPr lang="en-US" dirty="0" smtClean="0"/>
              <a:t>1ml blood, at 1hr, remove and measure serum</a:t>
            </a:r>
          </a:p>
          <a:p>
            <a:pPr lvl="1"/>
            <a:r>
              <a:rPr lang="en-US" dirty="0" smtClean="0"/>
              <a:t>Multiply volume by 50 = %retraction</a:t>
            </a:r>
          </a:p>
          <a:p>
            <a:pPr lvl="1"/>
            <a:r>
              <a:rPr lang="en-US" dirty="0" smtClean="0"/>
              <a:t>Ref 25-60%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Clot retraction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96397" y="6550223"/>
            <a:ext cx="1547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Jandry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JVECC 2012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Formed from megakaryocytes in the bone marrow</a:t>
            </a:r>
          </a:p>
          <a:p>
            <a:r>
              <a:rPr lang="en-US" dirty="0" smtClean="0"/>
              <a:t>Large </a:t>
            </a:r>
            <a:r>
              <a:rPr lang="en-US" dirty="0" err="1" smtClean="0"/>
              <a:t>polyploid</a:t>
            </a:r>
            <a:r>
              <a:rPr lang="en-US" dirty="0" smtClean="0"/>
              <a:t> cells that undergo </a:t>
            </a:r>
            <a:r>
              <a:rPr lang="en-US" dirty="0" err="1" smtClean="0"/>
              <a:t>endomitosis</a:t>
            </a:r>
            <a:endParaRPr lang="en-US" dirty="0" smtClean="0"/>
          </a:p>
          <a:p>
            <a:pPr lvl="1"/>
            <a:r>
              <a:rPr lang="en-US" dirty="0" smtClean="0"/>
              <a:t>Excessive cytoplasm</a:t>
            </a:r>
          </a:p>
          <a:p>
            <a:pPr lvl="1"/>
            <a:r>
              <a:rPr lang="en-US" dirty="0" smtClean="0"/>
              <a:t>Excessive cell membrane</a:t>
            </a:r>
          </a:p>
          <a:p>
            <a:r>
              <a:rPr lang="en-US" dirty="0"/>
              <a:t>Platelet formation is controlled by </a:t>
            </a:r>
            <a:r>
              <a:rPr lang="en-US" dirty="0" err="1"/>
              <a:t>thrombopoietin</a:t>
            </a:r>
            <a:endParaRPr lang="en-US" dirty="0"/>
          </a:p>
          <a:p>
            <a:pPr lvl="1"/>
            <a:r>
              <a:rPr lang="en-US" dirty="0"/>
              <a:t>Negative feedback loop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10400" y="6433014"/>
            <a:ext cx="1676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www.wikipedia.orgo</a:t>
            </a:r>
            <a:endParaRPr lang="en-US" sz="1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95" r="21382"/>
          <a:stretch/>
        </p:blipFill>
        <p:spPr>
          <a:xfrm>
            <a:off x="4877579" y="2011000"/>
            <a:ext cx="3961621" cy="4313600"/>
          </a:xfrm>
        </p:spPr>
      </p:pic>
    </p:spTree>
    <p:extLst>
      <p:ext uri="{BB962C8B-B14F-4D97-AF65-F5344CB8AC3E}">
        <p14:creationId xmlns:p14="http://schemas.microsoft.com/office/powerpoint/2010/main" xmlns="" val="54177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3809999" cy="4075176"/>
          </a:xfrm>
        </p:spPr>
        <p:txBody>
          <a:bodyPr>
            <a:normAutofit/>
          </a:bodyPr>
          <a:lstStyle/>
          <a:p>
            <a:r>
              <a:rPr lang="en-US" dirty="0" smtClean="0"/>
              <a:t>Whole blood platelet </a:t>
            </a:r>
            <a:r>
              <a:rPr lang="en-US" dirty="0" err="1" smtClean="0"/>
              <a:t>aggregometry</a:t>
            </a:r>
            <a:endParaRPr lang="en-US" dirty="0" smtClean="0"/>
          </a:p>
          <a:p>
            <a:r>
              <a:rPr lang="en-US" dirty="0" smtClean="0"/>
              <a:t>Plasma based light transmission </a:t>
            </a:r>
            <a:r>
              <a:rPr lang="en-US" dirty="0" err="1" smtClean="0"/>
              <a:t>aggregometry</a:t>
            </a:r>
            <a:endParaRPr lang="en-US" dirty="0" smtClean="0"/>
          </a:p>
          <a:p>
            <a:r>
              <a:rPr lang="en-US" dirty="0" smtClean="0"/>
              <a:t>Agonist </a:t>
            </a:r>
            <a:r>
              <a:rPr lang="en-US" dirty="0" smtClean="0"/>
              <a:t>added to sample, measures platelet </a:t>
            </a:r>
            <a:r>
              <a:rPr lang="en-US" dirty="0" smtClean="0"/>
              <a:t>clumping which increases light transmission</a:t>
            </a:r>
          </a:p>
          <a:p>
            <a:r>
              <a:rPr lang="en-US" dirty="0" smtClean="0"/>
              <a:t>Uses: </a:t>
            </a:r>
            <a:r>
              <a:rPr lang="en-US" dirty="0" err="1" smtClean="0"/>
              <a:t>vWD</a:t>
            </a:r>
            <a:r>
              <a:rPr lang="en-US" dirty="0" smtClean="0"/>
              <a:t>, inherent platelet membrane defects, receptor defects, evaluate drug therapy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</a:t>
            </a:r>
            <a:r>
              <a:rPr lang="en-US" dirty="0" err="1" smtClean="0"/>
              <a:t>aggregometry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2514600"/>
            <a:ext cx="470535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620000" y="6553200"/>
            <a:ext cx="1547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Jandry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JVECC 2012</a:t>
            </a:r>
            <a:endParaRPr lang="en-US" sz="14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31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Does not mimic in vivo physiology</a:t>
            </a:r>
          </a:p>
          <a:p>
            <a:pPr lvl="1"/>
            <a:r>
              <a:rPr lang="en-US" dirty="0" smtClean="0"/>
              <a:t>Technically </a:t>
            </a:r>
            <a:r>
              <a:rPr lang="en-US" dirty="0" smtClean="0"/>
              <a:t>demanding, time </a:t>
            </a:r>
            <a:r>
              <a:rPr lang="en-US" dirty="0" smtClean="0"/>
              <a:t>consuming</a:t>
            </a:r>
          </a:p>
          <a:p>
            <a:pPr lvl="1"/>
            <a:r>
              <a:rPr lang="en-US" dirty="0" smtClean="0"/>
              <a:t>Generally </a:t>
            </a:r>
            <a:r>
              <a:rPr lang="en-US" dirty="0" smtClean="0"/>
              <a:t>limited to </a:t>
            </a:r>
            <a:r>
              <a:rPr lang="en-US" dirty="0" smtClean="0"/>
              <a:t>research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</a:t>
            </a:r>
            <a:r>
              <a:rPr lang="en-US" dirty="0" err="1" smtClean="0"/>
              <a:t>aggregometry</a:t>
            </a:r>
            <a:endParaRPr lang="en-US" dirty="0"/>
          </a:p>
        </p:txBody>
      </p:sp>
      <p:pic>
        <p:nvPicPr>
          <p:cNvPr id="5" name="Picture 2" descr="http://www.practical-haemostasis.com/images/Images-2/Platelets/light_transmission_platelet_aggregometry_born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4075" y="2611196"/>
            <a:ext cx="4022725" cy="282464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781800" y="6563380"/>
            <a:ext cx="2398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itchFamily="34" charset="0"/>
                <a:cs typeface="Calibri" pitchFamily="34" charset="0"/>
                <a:hlinkClick r:id="rId3"/>
              </a:rPr>
              <a:t>www.practicalhemostasis.com</a:t>
            </a:r>
            <a:endParaRPr lang="en-US" sz="1400" dirty="0" smtClean="0">
              <a:latin typeface="Calibri" pitchFamily="34" charset="0"/>
              <a:cs typeface="Calibri" pitchFamily="34" charset="0"/>
            </a:endParaRPr>
          </a:p>
          <a:p>
            <a:endParaRPr lang="en-US" sz="14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thromboelastography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53237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Evaluates all aspects of </a:t>
            </a:r>
            <a:r>
              <a:rPr lang="en-US" dirty="0" err="1" smtClean="0"/>
              <a:t>hemostasis</a:t>
            </a:r>
            <a:endParaRPr lang="en-US" dirty="0" smtClean="0"/>
          </a:p>
          <a:p>
            <a:r>
              <a:rPr lang="en-US" dirty="0" smtClean="0"/>
              <a:t>Whole (citrated) blood placed into warmed cup</a:t>
            </a:r>
          </a:p>
          <a:p>
            <a:r>
              <a:rPr lang="en-US" dirty="0" smtClean="0"/>
              <a:t>Pin </a:t>
            </a:r>
            <a:r>
              <a:rPr lang="en-US" dirty="0" smtClean="0"/>
              <a:t>lowered into the cup</a:t>
            </a:r>
          </a:p>
          <a:p>
            <a:r>
              <a:rPr lang="en-US" dirty="0" smtClean="0"/>
              <a:t>Cup rotates</a:t>
            </a:r>
          </a:p>
          <a:p>
            <a:r>
              <a:rPr lang="en-US" dirty="0" smtClean="0"/>
              <a:t>Machine measures change in tension as clot forms</a:t>
            </a:r>
          </a:p>
          <a:p>
            <a:r>
              <a:rPr lang="en-US" dirty="0" smtClean="0"/>
              <a:t>Affected by:</a:t>
            </a:r>
          </a:p>
          <a:p>
            <a:pPr lvl="1"/>
            <a:r>
              <a:rPr lang="en-US" dirty="0" smtClean="0"/>
              <a:t>Platelet count</a:t>
            </a:r>
          </a:p>
          <a:p>
            <a:pPr lvl="1"/>
            <a:r>
              <a:rPr lang="en-US" dirty="0" smtClean="0"/>
              <a:t>Red cell mass</a:t>
            </a:r>
          </a:p>
          <a:p>
            <a:pPr lvl="2"/>
            <a:r>
              <a:rPr lang="en-US" dirty="0" err="1" smtClean="0"/>
              <a:t>Polycythemia</a:t>
            </a:r>
            <a:r>
              <a:rPr lang="en-US" dirty="0" smtClean="0"/>
              <a:t> appears </a:t>
            </a:r>
            <a:r>
              <a:rPr lang="en-US" dirty="0" err="1" smtClean="0"/>
              <a:t>hypocoagulable</a:t>
            </a:r>
            <a:endParaRPr lang="en-US" dirty="0" smtClean="0"/>
          </a:p>
          <a:p>
            <a:pPr lvl="2"/>
            <a:r>
              <a:rPr lang="en-US" dirty="0" smtClean="0"/>
              <a:t>Anemia appears </a:t>
            </a:r>
            <a:r>
              <a:rPr lang="en-US" dirty="0" err="1" smtClean="0"/>
              <a:t>hypercoagulable</a:t>
            </a:r>
            <a:endParaRPr lang="en-US" dirty="0" smtClean="0"/>
          </a:p>
          <a:p>
            <a:pPr lvl="1"/>
            <a:r>
              <a:rPr lang="en-US" dirty="0" smtClean="0"/>
              <a:t>Fibrinogen </a:t>
            </a:r>
            <a:r>
              <a:rPr lang="en-US" dirty="0" smtClean="0"/>
              <a:t>activity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590800" y="6596390"/>
            <a:ext cx="6553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Jandry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JVECC 2012, Herring 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and McMichael Topics in Companion Animal Medicine 2012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152400"/>
            <a:ext cx="203608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 l="4918" t="8219" r="6557"/>
          <a:stretch>
            <a:fillRect/>
          </a:stretch>
        </p:blipFill>
        <p:spPr bwMode="auto">
          <a:xfrm>
            <a:off x="4417325" y="2590800"/>
            <a:ext cx="44218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9262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532376"/>
          </a:xfrm>
        </p:spPr>
        <p:txBody>
          <a:bodyPr>
            <a:normAutofit fontScale="55000" lnSpcReduction="20000"/>
          </a:bodyPr>
          <a:lstStyle/>
          <a:p>
            <a:r>
              <a:rPr lang="en-US" sz="3200" dirty="0" smtClean="0"/>
              <a:t>Reaction time (r) </a:t>
            </a:r>
            <a:endParaRPr lang="en-US" sz="3200" dirty="0" smtClean="0"/>
          </a:p>
          <a:p>
            <a:pPr lvl="1"/>
            <a:r>
              <a:rPr lang="en-US" sz="2900" dirty="0" smtClean="0"/>
              <a:t>Time to clot </a:t>
            </a:r>
            <a:r>
              <a:rPr lang="en-US" sz="2900" dirty="0" smtClean="0"/>
              <a:t>formation</a:t>
            </a:r>
          </a:p>
          <a:p>
            <a:pPr lvl="1"/>
            <a:r>
              <a:rPr lang="en-US" sz="2900" dirty="0" smtClean="0"/>
              <a:t>Measurement of initial fibrin formation</a:t>
            </a:r>
          </a:p>
          <a:p>
            <a:pPr lvl="1"/>
            <a:r>
              <a:rPr lang="en-US" sz="2900" dirty="0" smtClean="0"/>
              <a:t>Influenced by </a:t>
            </a:r>
            <a:r>
              <a:rPr lang="en-US" sz="2900" dirty="0" smtClean="0"/>
              <a:t>c</a:t>
            </a:r>
            <a:r>
              <a:rPr lang="en-US" sz="2900" dirty="0" smtClean="0"/>
              <a:t>oagulation factors</a:t>
            </a:r>
            <a:endParaRPr lang="en-US" sz="2900" dirty="0" smtClean="0"/>
          </a:p>
          <a:p>
            <a:r>
              <a:rPr lang="en-US" sz="3200" dirty="0" smtClean="0"/>
              <a:t>Kinetics of fibrin formation and clot development (k and </a:t>
            </a:r>
            <a:r>
              <a:rPr lang="en-US" sz="3200" dirty="0" smtClean="0">
                <a:latin typeface="Symbol" pitchFamily="18" charset="2"/>
              </a:rPr>
              <a:t>a</a:t>
            </a:r>
            <a:r>
              <a:rPr lang="en-US" sz="3200" dirty="0" smtClean="0"/>
              <a:t>)</a:t>
            </a:r>
          </a:p>
          <a:p>
            <a:pPr lvl="1"/>
            <a:r>
              <a:rPr lang="en-US" sz="2900" dirty="0" smtClean="0"/>
              <a:t>Speed of clot formation</a:t>
            </a:r>
          </a:p>
          <a:p>
            <a:pPr lvl="1"/>
            <a:r>
              <a:rPr lang="en-US" sz="2900" dirty="0" smtClean="0"/>
              <a:t>Influenced by XII, platelets, fibrinogen</a:t>
            </a:r>
            <a:endParaRPr lang="en-US" sz="2900" dirty="0" smtClean="0"/>
          </a:p>
          <a:p>
            <a:r>
              <a:rPr lang="en-US" sz="3200" dirty="0" smtClean="0"/>
              <a:t>Maximum amplitude (clot firmness) (MA</a:t>
            </a:r>
            <a:r>
              <a:rPr lang="en-US" sz="3200" dirty="0" smtClean="0"/>
              <a:t>)	</a:t>
            </a:r>
          </a:p>
          <a:p>
            <a:pPr lvl="1"/>
            <a:r>
              <a:rPr lang="en-US" sz="2900" dirty="0" smtClean="0"/>
              <a:t>Measures maximal clot strength</a:t>
            </a:r>
          </a:p>
          <a:p>
            <a:pPr lvl="1"/>
            <a:r>
              <a:rPr lang="en-US" sz="2900" dirty="0" smtClean="0"/>
              <a:t>Influenced by platelets and </a:t>
            </a:r>
            <a:r>
              <a:rPr lang="en-US" sz="2300" dirty="0" smtClean="0"/>
              <a:t>fibrinogen</a:t>
            </a:r>
            <a:endParaRPr lang="en-US" sz="2300" dirty="0" smtClean="0"/>
          </a:p>
        </p:txBody>
      </p:sp>
      <p:pic>
        <p:nvPicPr>
          <p:cNvPr id="5" name="Content Placeholder 4" descr="teg2.jpg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4664075" y="2706705"/>
            <a:ext cx="4022725" cy="2633628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Thromboelastography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438400" y="6553200"/>
            <a:ext cx="6781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Jandry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JVECC 2012, Herring 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and McMichael Topics in Companion Animal Medicine 2012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Decreased angle, 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Influenced by </a:t>
            </a:r>
            <a:r>
              <a:rPr lang="en-US" dirty="0" err="1" smtClean="0"/>
              <a:t>plasmin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Prolonged r time, K, decreased angle, MA</a:t>
            </a:r>
          </a:p>
          <a:p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TEG examples</a:t>
            </a:r>
            <a:endParaRPr lang="en-US" dirty="0"/>
          </a:p>
        </p:txBody>
      </p:sp>
      <p:pic>
        <p:nvPicPr>
          <p:cNvPr id="5" name="Content Placeholder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392" r="50397" b="50487"/>
          <a:stretch/>
        </p:blipFill>
        <p:spPr>
          <a:xfrm>
            <a:off x="457199" y="1981200"/>
            <a:ext cx="4082529" cy="121920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563" t="13051" r="1834" b="44329"/>
          <a:stretch/>
        </p:blipFill>
        <p:spPr>
          <a:xfrm>
            <a:off x="4648200" y="1981200"/>
            <a:ext cx="3962400" cy="1447800"/>
          </a:xfrm>
          <a:prstGeom prst="rect">
            <a:avLst/>
          </a:prstGeom>
        </p:spPr>
      </p:pic>
      <p:pic>
        <p:nvPicPr>
          <p:cNvPr id="7" name="Content Placeholder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3903" r="50397"/>
          <a:stretch/>
        </p:blipFill>
        <p:spPr>
          <a:xfrm>
            <a:off x="457200" y="3886200"/>
            <a:ext cx="4082529" cy="1600200"/>
          </a:xfrm>
          <a:prstGeom prst="rect">
            <a:avLst/>
          </a:prstGeom>
        </p:spPr>
      </p:pic>
      <p:pic>
        <p:nvPicPr>
          <p:cNvPr id="8" name="Content Placeholder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563" t="55671" r="1834"/>
          <a:stretch/>
        </p:blipFill>
        <p:spPr>
          <a:xfrm>
            <a:off x="4648200" y="3886200"/>
            <a:ext cx="3962400" cy="1505826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Cup rotates, pin stationary</a:t>
            </a:r>
          </a:p>
          <a:p>
            <a:r>
              <a:rPr lang="en-US" dirty="0" smtClean="0"/>
              <a:t>R – reaction time</a:t>
            </a:r>
          </a:p>
          <a:p>
            <a:r>
              <a:rPr lang="en-US" dirty="0" smtClean="0"/>
              <a:t>K – kinetics</a:t>
            </a:r>
          </a:p>
          <a:p>
            <a:r>
              <a:rPr lang="en-US" dirty="0" smtClean="0">
                <a:latin typeface="Symbol" pitchFamily="18" charset="2"/>
              </a:rPr>
              <a:t>a</a:t>
            </a:r>
            <a:r>
              <a:rPr lang="en-US" dirty="0" smtClean="0"/>
              <a:t> – alpha angle</a:t>
            </a:r>
          </a:p>
          <a:p>
            <a:r>
              <a:rPr lang="en-US" dirty="0" smtClean="0"/>
              <a:t>MA – maximum amplitude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Pin rotates, cup stationary</a:t>
            </a:r>
          </a:p>
          <a:p>
            <a:r>
              <a:rPr lang="en-US" dirty="0" smtClean="0"/>
              <a:t>CT – clot tine</a:t>
            </a:r>
          </a:p>
          <a:p>
            <a:r>
              <a:rPr lang="en-US" dirty="0" smtClean="0"/>
              <a:t>CFT – clot formation time</a:t>
            </a:r>
          </a:p>
          <a:p>
            <a:r>
              <a:rPr lang="en-US" dirty="0" smtClean="0">
                <a:latin typeface="Symbol" pitchFamily="18" charset="2"/>
              </a:rPr>
              <a:t>a</a:t>
            </a:r>
            <a:r>
              <a:rPr lang="en-US" dirty="0" smtClean="0"/>
              <a:t> – alpha angle</a:t>
            </a:r>
          </a:p>
          <a:p>
            <a:r>
              <a:rPr lang="en-US" dirty="0" smtClean="0"/>
              <a:t>MCF – maximum clot firmness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 smtClean="0"/>
              <a:t>Thromboelastography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r>
              <a:rPr lang="en-US" dirty="0" smtClean="0"/>
              <a:t>Rotational </a:t>
            </a:r>
            <a:r>
              <a:rPr lang="en-US" dirty="0" err="1" smtClean="0"/>
              <a:t>thromboelastometry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TEG vs ROTEM</a:t>
            </a:r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www.platelet-research.org/3/pfa.htm</a:t>
            </a:r>
            <a:endParaRPr lang="en-US" dirty="0" smtClean="0"/>
          </a:p>
          <a:p>
            <a:r>
              <a:rPr lang="en-US" dirty="0" smtClean="0"/>
              <a:t>Blood </a:t>
            </a:r>
            <a:r>
              <a:rPr lang="en-US" dirty="0" smtClean="0"/>
              <a:t>blows through a central aperture (nitrocellulose membrane).</a:t>
            </a:r>
          </a:p>
          <a:p>
            <a:pPr lvl="1"/>
            <a:r>
              <a:rPr lang="en-US" dirty="0" smtClean="0"/>
              <a:t>Membrane coated with collagen and </a:t>
            </a:r>
            <a:r>
              <a:rPr lang="en-US" dirty="0" err="1" smtClean="0"/>
              <a:t>epi</a:t>
            </a:r>
            <a:r>
              <a:rPr lang="en-US" dirty="0" smtClean="0"/>
              <a:t> or ADP</a:t>
            </a:r>
          </a:p>
          <a:p>
            <a:pPr lvl="2"/>
            <a:r>
              <a:rPr lang="en-US" dirty="0" smtClean="0"/>
              <a:t>Collagen/ADP higher sensitivity in dogs</a:t>
            </a:r>
          </a:p>
          <a:p>
            <a:r>
              <a:rPr lang="en-US" dirty="0" smtClean="0"/>
              <a:t>Measures time to cessation of blood flow (closing time)</a:t>
            </a:r>
          </a:p>
          <a:p>
            <a:r>
              <a:rPr lang="en-US" dirty="0" smtClean="0"/>
              <a:t>Mimics platelet activation under high </a:t>
            </a:r>
            <a:r>
              <a:rPr lang="en-US" dirty="0" smtClean="0"/>
              <a:t>shear conditions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function analyzer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r="4819"/>
          <a:stretch>
            <a:fillRect/>
          </a:stretch>
        </p:blipFill>
        <p:spPr bwMode="auto">
          <a:xfrm>
            <a:off x="4400550" y="2286000"/>
            <a:ext cx="45148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596397" y="6550223"/>
            <a:ext cx="1547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Jandry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JVECC 2012</a:t>
            </a:r>
          </a:p>
        </p:txBody>
      </p:sp>
    </p:spTree>
    <p:extLst>
      <p:ext uri="{BB962C8B-B14F-4D97-AF65-F5344CB8AC3E}">
        <p14:creationId xmlns:p14="http://schemas.microsoft.com/office/powerpoint/2010/main" xmlns="" val="119703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Detects inherited, acquired, induced platelet dysfunction in non anemic (HCT&gt;30%, &lt;60%) patients with normal platelet counts </a:t>
            </a:r>
          </a:p>
          <a:p>
            <a:r>
              <a:rPr lang="en-US" dirty="0" smtClean="0"/>
              <a:t>Can be used to assess aspirin therapy</a:t>
            </a:r>
          </a:p>
          <a:p>
            <a:r>
              <a:rPr lang="en-US" dirty="0" smtClean="0"/>
              <a:t>Dependent on</a:t>
            </a:r>
          </a:p>
          <a:p>
            <a:pPr lvl="1"/>
            <a:r>
              <a:rPr lang="en-US" dirty="0" smtClean="0"/>
              <a:t>Platelet number </a:t>
            </a:r>
          </a:p>
          <a:p>
            <a:pPr lvl="1"/>
            <a:r>
              <a:rPr lang="en-US" dirty="0" smtClean="0"/>
              <a:t>Platelet function</a:t>
            </a:r>
          </a:p>
          <a:p>
            <a:pPr lvl="1"/>
            <a:r>
              <a:rPr lang="en-US" dirty="0" smtClean="0"/>
              <a:t>Functional </a:t>
            </a:r>
            <a:r>
              <a:rPr lang="en-US" dirty="0" err="1" smtClean="0"/>
              <a:t>vWf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Closure time is sensitive to qualitative and quantitative defects in platelet receptors</a:t>
            </a:r>
          </a:p>
          <a:p>
            <a:pPr lvl="1"/>
            <a:r>
              <a:rPr lang="en-US" dirty="0" smtClean="0"/>
              <a:t>GP </a:t>
            </a:r>
            <a:r>
              <a:rPr lang="en-US" dirty="0" err="1" smtClean="0"/>
              <a:t>Ib</a:t>
            </a:r>
            <a:r>
              <a:rPr lang="en-US" dirty="0" smtClean="0"/>
              <a:t>/V/IX</a:t>
            </a:r>
          </a:p>
          <a:p>
            <a:pPr lvl="1"/>
            <a:r>
              <a:rPr lang="en-US" dirty="0" smtClean="0"/>
              <a:t>GP VI</a:t>
            </a:r>
          </a:p>
          <a:p>
            <a:pPr lvl="1"/>
            <a:r>
              <a:rPr lang="en-US" dirty="0" smtClean="0"/>
              <a:t>GP </a:t>
            </a:r>
            <a:r>
              <a:rPr lang="en-US" dirty="0" err="1" smtClean="0"/>
              <a:t>IIb</a:t>
            </a:r>
            <a:r>
              <a:rPr lang="en-US" dirty="0" smtClean="0"/>
              <a:t>/</a:t>
            </a:r>
            <a:r>
              <a:rPr lang="en-US" dirty="0" err="1" smtClean="0"/>
              <a:t>IIIa</a:t>
            </a:r>
            <a:endParaRPr lang="en-US" dirty="0" smtClean="0"/>
          </a:p>
          <a:p>
            <a:r>
              <a:rPr lang="en-US" dirty="0" smtClean="0"/>
              <a:t>Sensitivity 95.7%</a:t>
            </a:r>
          </a:p>
          <a:p>
            <a:r>
              <a:rPr lang="en-US" dirty="0" smtClean="0"/>
              <a:t>Specificity 100%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function analyzer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9784" y="5105400"/>
            <a:ext cx="6254216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371600" y="6550223"/>
            <a:ext cx="1547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Jandry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JVECC 2012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532376"/>
          </a:xfrm>
        </p:spPr>
        <p:txBody>
          <a:bodyPr>
            <a:normAutofit/>
          </a:bodyPr>
          <a:lstStyle/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Accuracy</a:t>
            </a:r>
          </a:p>
          <a:p>
            <a:pPr lvl="1"/>
            <a:r>
              <a:rPr lang="en-US" dirty="0" smtClean="0"/>
              <a:t>Ease of testing</a:t>
            </a:r>
          </a:p>
          <a:p>
            <a:pPr lvl="1"/>
            <a:r>
              <a:rPr lang="en-US" dirty="0" smtClean="0"/>
              <a:t>Rapid </a:t>
            </a:r>
            <a:r>
              <a:rPr lang="en-US" dirty="0" smtClean="0"/>
              <a:t>results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function analyzer</a:t>
            </a:r>
            <a:endParaRPr lang="en-US" dirty="0"/>
          </a:p>
        </p:txBody>
      </p:sp>
      <p:pic>
        <p:nvPicPr>
          <p:cNvPr id="7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8213" y="1981200"/>
            <a:ext cx="2736787" cy="4048501"/>
          </a:xfrm>
        </p:spPr>
      </p:pic>
      <p:sp>
        <p:nvSpPr>
          <p:cNvPr id="6" name="TextBox 5"/>
          <p:cNvSpPr txBox="1"/>
          <p:nvPr/>
        </p:nvSpPr>
        <p:spPr>
          <a:xfrm>
            <a:off x="7596397" y="6550223"/>
            <a:ext cx="1547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Jandry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JVECC 2012</a:t>
            </a: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5867400" y="1981200"/>
            <a:ext cx="2971800" cy="4532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2000" spc="30" dirty="0" smtClean="0">
                <a:latin typeface="Calibri" pitchFamily="34" charset="0"/>
                <a:cs typeface="Calibri" pitchFamily="34" charset="0"/>
              </a:rPr>
              <a:t>Disadvantages</a:t>
            </a:r>
            <a:endParaRPr kumimoji="0" lang="en-US" sz="2000" b="0" i="0" u="none" strike="noStrike" kern="1200" cap="none" spc="3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569913" marR="0" lvl="1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Unable to diagnose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cause of platelet dysfunction specifically</a:t>
            </a:r>
          </a:p>
          <a:p>
            <a:pPr marL="569913" marR="0" lvl="1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noProof="0" dirty="0" smtClean="0">
                <a:latin typeface="Calibri" pitchFamily="34" charset="0"/>
                <a:cs typeface="Calibri" pitchFamily="34" charset="0"/>
              </a:rPr>
              <a:t>Availability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3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3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518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Prolonged closure time seen in dogs with heart murmurs</a:t>
            </a:r>
          </a:p>
          <a:p>
            <a:r>
              <a:rPr lang="en-US" dirty="0" smtClean="0"/>
              <a:t>Theory – platelets become refractory to shear stress (</a:t>
            </a:r>
            <a:r>
              <a:rPr lang="en-US" dirty="0" err="1" smtClean="0"/>
              <a:t>esposure</a:t>
            </a:r>
            <a:r>
              <a:rPr lang="en-US" dirty="0" smtClean="0"/>
              <a:t> to turbulent blood flow secondary to the heart disease.</a:t>
            </a:r>
          </a:p>
          <a:p>
            <a:r>
              <a:rPr lang="en-US" dirty="0" smtClean="0"/>
              <a:t>Cats with HCM – no significant difference in closure time seen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function analyzer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596397" y="6550223"/>
            <a:ext cx="1547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Jandry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JVECC 2012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JCI0526891_f4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457200" y="441976"/>
            <a:ext cx="8305800" cy="6133450"/>
          </a:xfr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Platelet structure and function</a:t>
            </a:r>
          </a:p>
          <a:p>
            <a:r>
              <a:rPr lang="en-US" dirty="0"/>
              <a:t>Primary hemostasis</a:t>
            </a:r>
          </a:p>
          <a:p>
            <a:r>
              <a:rPr lang="en-US" dirty="0" smtClean="0"/>
              <a:t>Primary hemostatic disorders</a:t>
            </a:r>
          </a:p>
          <a:p>
            <a:r>
              <a:rPr lang="en-US" dirty="0" smtClean="0"/>
              <a:t>Evaluating primary hemostasis in the clinic</a:t>
            </a:r>
          </a:p>
          <a:p>
            <a:r>
              <a:rPr lang="en-US" sz="3600" dirty="0"/>
              <a:t>Drugs that target primary hemostasis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5896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Inhibitors of platelet activation by blocking receptors</a:t>
            </a:r>
          </a:p>
          <a:p>
            <a:pPr lvl="1"/>
            <a:r>
              <a:rPr lang="en-US" dirty="0" smtClean="0"/>
              <a:t>ADP P2Y12 </a:t>
            </a:r>
          </a:p>
          <a:p>
            <a:pPr lvl="2"/>
            <a:r>
              <a:rPr lang="en-US" b="1" dirty="0" err="1" smtClean="0"/>
              <a:t>Clopidogrel</a:t>
            </a:r>
            <a:r>
              <a:rPr lang="en-US" b="1" dirty="0" smtClean="0"/>
              <a:t> (</a:t>
            </a:r>
            <a:r>
              <a:rPr lang="en-US" b="1" dirty="0" err="1" smtClean="0"/>
              <a:t>Plavix</a:t>
            </a:r>
            <a:r>
              <a:rPr lang="en-US" b="1" dirty="0" smtClean="0"/>
              <a:t>)</a:t>
            </a:r>
          </a:p>
          <a:p>
            <a:pPr lvl="2"/>
            <a:r>
              <a:rPr lang="en-US" dirty="0" err="1" smtClean="0"/>
              <a:t>Prasufrel</a:t>
            </a:r>
            <a:r>
              <a:rPr lang="en-US" dirty="0" smtClean="0"/>
              <a:t> (</a:t>
            </a:r>
            <a:r>
              <a:rPr lang="en-US" dirty="0" err="1" smtClean="0"/>
              <a:t>Effient</a:t>
            </a:r>
            <a:r>
              <a:rPr lang="en-US" dirty="0" smtClean="0"/>
              <a:t>/</a:t>
            </a:r>
            <a:r>
              <a:rPr lang="en-US" dirty="0" err="1" smtClean="0"/>
              <a:t>Efient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Thrombin</a:t>
            </a:r>
          </a:p>
          <a:p>
            <a:pPr lvl="2"/>
            <a:r>
              <a:rPr lang="en-US" dirty="0" smtClean="0"/>
              <a:t>PAR1 receptor antagonist – in human clinical trials</a:t>
            </a:r>
          </a:p>
          <a:p>
            <a:r>
              <a:rPr lang="en-US" dirty="0" smtClean="0"/>
              <a:t>Block intracellular </a:t>
            </a:r>
            <a:r>
              <a:rPr lang="en-US" dirty="0" err="1" smtClean="0"/>
              <a:t>signalling</a:t>
            </a:r>
            <a:r>
              <a:rPr lang="en-US" dirty="0" smtClean="0"/>
              <a:t> or increasing </a:t>
            </a:r>
            <a:r>
              <a:rPr lang="en-US" dirty="0" err="1" smtClean="0"/>
              <a:t>cAMP</a:t>
            </a:r>
            <a:r>
              <a:rPr lang="en-US" dirty="0" smtClean="0"/>
              <a:t> levels to inhibit activation</a:t>
            </a:r>
          </a:p>
          <a:p>
            <a:pPr lvl="1"/>
            <a:r>
              <a:rPr lang="en-US" b="1" dirty="0" smtClean="0"/>
              <a:t>Aspirin</a:t>
            </a:r>
          </a:p>
          <a:p>
            <a:pPr lvl="2"/>
            <a:r>
              <a:rPr lang="en-US" dirty="0" err="1" smtClean="0"/>
              <a:t>Dipyridamole</a:t>
            </a:r>
            <a:endParaRPr lang="en-US" dirty="0" smtClean="0"/>
          </a:p>
          <a:p>
            <a:r>
              <a:rPr lang="en-US" b="1" dirty="0" smtClean="0"/>
              <a:t>Prevent platelet aggregation (GP </a:t>
            </a:r>
            <a:r>
              <a:rPr lang="en-US" b="1" dirty="0" err="1" smtClean="0"/>
              <a:t>Ib</a:t>
            </a:r>
            <a:r>
              <a:rPr lang="en-US" b="1" dirty="0" smtClean="0"/>
              <a:t>/</a:t>
            </a:r>
            <a:r>
              <a:rPr lang="en-US" b="1" dirty="0" err="1" smtClean="0"/>
              <a:t>IIIa</a:t>
            </a:r>
            <a:r>
              <a:rPr lang="en-US" b="1" dirty="0" smtClean="0"/>
              <a:t>)</a:t>
            </a:r>
          </a:p>
          <a:p>
            <a:pPr lvl="1"/>
            <a:r>
              <a:rPr lang="en-US" dirty="0" err="1" smtClean="0"/>
              <a:t>Abciximab</a:t>
            </a:r>
            <a:r>
              <a:rPr lang="en-US" dirty="0" smtClean="0"/>
              <a:t> (</a:t>
            </a:r>
            <a:r>
              <a:rPr lang="en-US" dirty="0" err="1" smtClean="0"/>
              <a:t>ReoPro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Tirofiban</a:t>
            </a:r>
            <a:r>
              <a:rPr lang="en-US" dirty="0" smtClean="0"/>
              <a:t> (</a:t>
            </a:r>
            <a:r>
              <a:rPr lang="en-US" dirty="0" err="1" smtClean="0"/>
              <a:t>Aggrastat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Eptifibatide</a:t>
            </a:r>
            <a:r>
              <a:rPr lang="en-US" dirty="0" smtClean="0"/>
              <a:t> (</a:t>
            </a:r>
            <a:r>
              <a:rPr lang="en-US" dirty="0" err="1" smtClean="0"/>
              <a:t>Integrilin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Antiplatelet</a:t>
            </a:r>
            <a:r>
              <a:rPr lang="en-US" dirty="0" smtClean="0"/>
              <a:t> agents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490944" y="6553200"/>
            <a:ext cx="1729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Wiinberg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et al JVECC </a:t>
            </a:r>
            <a:endParaRPr lang="en-US" sz="14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err="1" smtClean="0"/>
              <a:t>Clopidogrel</a:t>
            </a:r>
            <a:r>
              <a:rPr lang="en-US" dirty="0" smtClean="0"/>
              <a:t>, </a:t>
            </a:r>
            <a:r>
              <a:rPr lang="en-US" dirty="0" err="1" smtClean="0"/>
              <a:t>ticlopidine</a:t>
            </a:r>
            <a:r>
              <a:rPr lang="en-US" dirty="0" smtClean="0"/>
              <a:t>, </a:t>
            </a:r>
            <a:r>
              <a:rPr lang="en-US" dirty="0" err="1" smtClean="0"/>
              <a:t>prasugrel</a:t>
            </a:r>
            <a:endParaRPr lang="en-US" dirty="0" smtClean="0"/>
          </a:p>
          <a:p>
            <a:r>
              <a:rPr lang="en-US" dirty="0" smtClean="0"/>
              <a:t>ADP receptor antagonists (P2Y12)</a:t>
            </a:r>
          </a:p>
          <a:p>
            <a:r>
              <a:rPr lang="en-US" dirty="0" smtClean="0"/>
              <a:t>Active drug binds ADP receptor</a:t>
            </a:r>
          </a:p>
          <a:p>
            <a:pPr lvl="1"/>
            <a:r>
              <a:rPr lang="en-US" dirty="0" smtClean="0"/>
              <a:t>CYP450 </a:t>
            </a:r>
            <a:r>
              <a:rPr lang="en-US" dirty="0" smtClean="0"/>
              <a:t>dependent oxidation actives from </a:t>
            </a:r>
            <a:r>
              <a:rPr lang="en-US" dirty="0" err="1" smtClean="0"/>
              <a:t>prodrug</a:t>
            </a:r>
            <a:r>
              <a:rPr lang="en-US" dirty="0" smtClean="0"/>
              <a:t> </a:t>
            </a:r>
            <a:r>
              <a:rPr lang="en-US" dirty="0" smtClean="0"/>
              <a:t>state</a:t>
            </a:r>
          </a:p>
          <a:p>
            <a:r>
              <a:rPr lang="en-US" dirty="0" smtClean="0"/>
              <a:t>Causes impaired release of serotonin, </a:t>
            </a:r>
            <a:r>
              <a:rPr lang="en-US" dirty="0" err="1" smtClean="0"/>
              <a:t>thromboxane</a:t>
            </a:r>
            <a:r>
              <a:rPr lang="en-US" dirty="0" smtClean="0"/>
              <a:t> and ADP</a:t>
            </a:r>
          </a:p>
          <a:p>
            <a:r>
              <a:rPr lang="en-US" dirty="0" smtClean="0"/>
              <a:t>Inhibition of GP </a:t>
            </a:r>
            <a:r>
              <a:rPr lang="en-US" dirty="0" err="1" smtClean="0"/>
              <a:t>IIb</a:t>
            </a:r>
            <a:r>
              <a:rPr lang="en-US" dirty="0" smtClean="0"/>
              <a:t>/</a:t>
            </a:r>
            <a:r>
              <a:rPr lang="en-US" dirty="0" err="1" smtClean="0"/>
              <a:t>IIIa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Ticlopidine</a:t>
            </a:r>
            <a:r>
              <a:rPr lang="en-US" dirty="0" smtClean="0"/>
              <a:t> – (1</a:t>
            </a:r>
            <a:r>
              <a:rPr lang="en-US" baseline="30000" dirty="0" smtClean="0"/>
              <a:t>st</a:t>
            </a:r>
            <a:r>
              <a:rPr lang="en-US" dirty="0" smtClean="0"/>
              <a:t> gen) GI side effects in cats. </a:t>
            </a:r>
          </a:p>
          <a:p>
            <a:r>
              <a:rPr lang="en-US" dirty="0" err="1" smtClean="0"/>
              <a:t>Prasugrel</a:t>
            </a:r>
            <a:r>
              <a:rPr lang="en-US" dirty="0" smtClean="0"/>
              <a:t> – (3</a:t>
            </a:r>
            <a:r>
              <a:rPr lang="en-US" baseline="30000" dirty="0" smtClean="0"/>
              <a:t>rd</a:t>
            </a:r>
            <a:r>
              <a:rPr lang="en-US" dirty="0" smtClean="0"/>
              <a:t> gen) </a:t>
            </a:r>
          </a:p>
          <a:p>
            <a:r>
              <a:rPr lang="en-US" dirty="0" err="1" smtClean="0"/>
              <a:t>Ticagrelor</a:t>
            </a:r>
            <a:r>
              <a:rPr lang="en-US" dirty="0" smtClean="0"/>
              <a:t> (reversible)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thienopyradines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490944" y="6553200"/>
            <a:ext cx="1729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Wiinberg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et al JVECC </a:t>
            </a:r>
            <a:endParaRPr lang="en-US" sz="14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5943600" cy="460857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ADP receptor antagonist</a:t>
            </a:r>
          </a:p>
          <a:p>
            <a:r>
              <a:rPr lang="en-US" dirty="0" smtClean="0"/>
              <a:t>Irreversible</a:t>
            </a:r>
          </a:p>
          <a:p>
            <a:pPr>
              <a:buNone/>
            </a:pPr>
            <a:r>
              <a:rPr lang="en-US" dirty="0" smtClean="0"/>
              <a:t>Cats:</a:t>
            </a:r>
            <a:endParaRPr lang="en-US" dirty="0" smtClean="0"/>
          </a:p>
          <a:p>
            <a:r>
              <a:rPr lang="en-US" dirty="0" smtClean="0"/>
              <a:t>Decreased platelet aggregation in response to serotonin and collagen</a:t>
            </a:r>
          </a:p>
          <a:p>
            <a:r>
              <a:rPr lang="en-US" dirty="0" smtClean="0"/>
              <a:t>Prolonged BMBT</a:t>
            </a:r>
          </a:p>
          <a:p>
            <a:r>
              <a:rPr lang="en-US" dirty="0" smtClean="0"/>
              <a:t>No adverse effects </a:t>
            </a:r>
            <a:r>
              <a:rPr lang="en-US" dirty="0" smtClean="0"/>
              <a:t>noted</a:t>
            </a:r>
          </a:p>
          <a:p>
            <a:pPr>
              <a:buNone/>
            </a:pPr>
            <a:r>
              <a:rPr lang="en-US" dirty="0" smtClean="0"/>
              <a:t>Dogs:</a:t>
            </a:r>
          </a:p>
          <a:p>
            <a:r>
              <a:rPr lang="en-US" dirty="0" smtClean="0"/>
              <a:t>Rapid inhibition 60 minutes post administration</a:t>
            </a:r>
          </a:p>
          <a:p>
            <a:endParaRPr lang="en-US" dirty="0" smtClean="0"/>
          </a:p>
          <a:p>
            <a:r>
              <a:rPr lang="en-US" dirty="0" smtClean="0"/>
              <a:t>Increased risk of bleeding when combined with aspirin in humans, not identified </a:t>
            </a:r>
            <a:r>
              <a:rPr lang="en-US" dirty="0" smtClean="0"/>
              <a:t>(yet) in veterinary medicine</a:t>
            </a:r>
          </a:p>
          <a:p>
            <a:r>
              <a:rPr lang="en-US" dirty="0" smtClean="0"/>
              <a:t>Genetic resistance seen in people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clopidogrel</a:t>
            </a:r>
            <a:endParaRPr lang="en-US" dirty="0"/>
          </a:p>
        </p:txBody>
      </p:sp>
      <p:pic>
        <p:nvPicPr>
          <p:cNvPr id="69636" name="Picture 4" descr="http://pharmacologycorner.com/wp-content/uploads/2009/09/ticlopidine_clopidogrel_mo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438400"/>
            <a:ext cx="2381250" cy="269557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490944" y="6553200"/>
            <a:ext cx="1729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Wiinberg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et al JVECC </a:t>
            </a:r>
            <a:endParaRPr lang="en-US" sz="14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Clopidogrel</a:t>
            </a:r>
            <a:endParaRPr lang="en-US" dirty="0"/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 l="14500" t="42666" r="64500" b="22667"/>
          <a:stretch>
            <a:fillRect/>
          </a:stretch>
        </p:blipFill>
        <p:spPr bwMode="auto">
          <a:xfrm>
            <a:off x="1371600" y="2839229"/>
            <a:ext cx="6400800" cy="297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Direct intracellular platelet inhibitor</a:t>
            </a:r>
          </a:p>
          <a:p>
            <a:r>
              <a:rPr lang="en-US" dirty="0" err="1" smtClean="0"/>
              <a:t>Thromboxane</a:t>
            </a:r>
            <a:r>
              <a:rPr lang="en-US" dirty="0" smtClean="0"/>
              <a:t> </a:t>
            </a:r>
            <a:r>
              <a:rPr lang="en-US" dirty="0" smtClean="0"/>
              <a:t>inhibitor</a:t>
            </a:r>
          </a:p>
          <a:p>
            <a:pPr lvl="1"/>
            <a:r>
              <a:rPr lang="en-US" dirty="0" smtClean="0"/>
              <a:t>Irreversible </a:t>
            </a:r>
            <a:r>
              <a:rPr lang="en-US" dirty="0" err="1" smtClean="0"/>
              <a:t>cyclooxygenase</a:t>
            </a:r>
            <a:r>
              <a:rPr lang="en-US" dirty="0" smtClean="0"/>
              <a:t> inhibition</a:t>
            </a:r>
          </a:p>
          <a:p>
            <a:pPr lvl="1"/>
            <a:r>
              <a:rPr lang="en-US" dirty="0" smtClean="0"/>
              <a:t>Low doses thought to spare endothelial </a:t>
            </a:r>
            <a:r>
              <a:rPr lang="en-US" dirty="0" err="1" smtClean="0"/>
              <a:t>prostacyclin</a:t>
            </a:r>
            <a:r>
              <a:rPr lang="en-US" dirty="0" smtClean="0"/>
              <a:t> production (endogenous platelet inhibitor)</a:t>
            </a:r>
          </a:p>
          <a:p>
            <a:r>
              <a:rPr lang="en-US" dirty="0" smtClean="0"/>
              <a:t>Does not completely inhibit platelet activation</a:t>
            </a:r>
          </a:p>
          <a:p>
            <a:pPr lvl="1"/>
            <a:r>
              <a:rPr lang="en-US" dirty="0" smtClean="0"/>
              <a:t>Thrombin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Aspirin (acetylsalicylic acid)</a:t>
            </a:r>
            <a:endParaRPr lang="en-US" dirty="0"/>
          </a:p>
        </p:txBody>
      </p:sp>
      <p:pic>
        <p:nvPicPr>
          <p:cNvPr id="67586" name="Picture 2" descr="http://pharmacologycorner.com/wp-content/uploads/2009/09/antiplatelet_effect_aspir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905000"/>
            <a:ext cx="4191000" cy="48923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48000" y="6553200"/>
            <a:ext cx="1729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Wiinberg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et al JVECC </a:t>
            </a:r>
            <a:endParaRPr lang="en-US" sz="14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 smtClean="0"/>
              <a:t>Abciximad</a:t>
            </a:r>
            <a:r>
              <a:rPr lang="en-US" dirty="0" smtClean="0"/>
              <a:t>, </a:t>
            </a:r>
            <a:r>
              <a:rPr lang="en-US" dirty="0" err="1" smtClean="0"/>
              <a:t>tirofiban</a:t>
            </a:r>
            <a:r>
              <a:rPr lang="en-US" dirty="0" smtClean="0"/>
              <a:t>, </a:t>
            </a:r>
            <a:r>
              <a:rPr lang="en-US" dirty="0" err="1" smtClean="0"/>
              <a:t>eptifibatide</a:t>
            </a:r>
            <a:r>
              <a:rPr lang="en-US" dirty="0" smtClean="0"/>
              <a:t> (rattlesnake protein </a:t>
            </a:r>
            <a:r>
              <a:rPr lang="en-US" dirty="0" err="1" smtClean="0"/>
              <a:t>derivat</a:t>
            </a:r>
            <a:r>
              <a:rPr lang="en-US" dirty="0" err="1" smtClean="0"/>
              <a:t>fi</a:t>
            </a:r>
            <a:r>
              <a:rPr lang="en-US" dirty="0" err="1" smtClean="0"/>
              <a:t>ive</a:t>
            </a:r>
            <a:r>
              <a:rPr lang="en-US" dirty="0" smtClean="0"/>
              <a:t>) </a:t>
            </a:r>
            <a:endParaRPr lang="en-US" dirty="0" smtClean="0"/>
          </a:p>
          <a:p>
            <a:r>
              <a:rPr lang="en-US" dirty="0" smtClean="0"/>
              <a:t>Intravenous only</a:t>
            </a:r>
          </a:p>
          <a:p>
            <a:r>
              <a:rPr lang="en-US" dirty="0" smtClean="0"/>
              <a:t>Human medicine:</a:t>
            </a:r>
          </a:p>
          <a:p>
            <a:r>
              <a:rPr lang="en-US" dirty="0" smtClean="0"/>
              <a:t>During </a:t>
            </a:r>
            <a:r>
              <a:rPr lang="en-US" dirty="0" err="1" smtClean="0"/>
              <a:t>percutaneous</a:t>
            </a:r>
            <a:r>
              <a:rPr lang="en-US" dirty="0" smtClean="0"/>
              <a:t> coronary intervention</a:t>
            </a:r>
          </a:p>
          <a:p>
            <a:r>
              <a:rPr lang="en-US" dirty="0" smtClean="0"/>
              <a:t>Bleeding relatively common</a:t>
            </a:r>
          </a:p>
          <a:p>
            <a:r>
              <a:rPr lang="en-US" dirty="0" smtClean="0"/>
              <a:t>Drug-induced thrombocytopenia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 Iib/</a:t>
            </a:r>
            <a:r>
              <a:rPr lang="en-US" dirty="0" err="1" smtClean="0"/>
              <a:t>iiia</a:t>
            </a:r>
            <a:r>
              <a:rPr lang="en-US" dirty="0" smtClean="0"/>
              <a:t> inhibitors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490944" y="6553200"/>
            <a:ext cx="1729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Wiinberg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et al JVECC </a:t>
            </a:r>
            <a:endParaRPr lang="en-US" sz="14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46" name="Picture 2" descr="http://www.medhelp.org/drug_images/SHC511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2438400"/>
            <a:ext cx="2743200" cy="2057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" y="228600"/>
            <a:ext cx="8610600" cy="644449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08722" y="3048000"/>
            <a:ext cx="1315278" cy="402848"/>
          </a:xfrm>
          <a:prstGeom prst="rect">
            <a:avLst/>
          </a:prstGeom>
          <a:noFill/>
          <a:ln w="698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227983" y="228600"/>
            <a:ext cx="1858617" cy="402535"/>
          </a:xfrm>
          <a:prstGeom prst="rect">
            <a:avLst/>
          </a:prstGeom>
          <a:noFill/>
          <a:ln w="698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150776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NSAIDs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Studies have shown prolonged closure time with COX-2 selective NSAIDS</a:t>
            </a:r>
          </a:p>
          <a:p>
            <a:pPr lvl="1"/>
            <a:r>
              <a:rPr lang="en-US" dirty="0" err="1" smtClean="0"/>
              <a:t>Carprofen</a:t>
            </a:r>
            <a:r>
              <a:rPr lang="en-US" dirty="0" smtClean="0"/>
              <a:t>, </a:t>
            </a:r>
            <a:r>
              <a:rPr lang="en-US" dirty="0" err="1" smtClean="0"/>
              <a:t>meloxicam</a:t>
            </a:r>
            <a:r>
              <a:rPr lang="en-US" dirty="0" smtClean="0"/>
              <a:t>, </a:t>
            </a:r>
            <a:r>
              <a:rPr lang="en-US" dirty="0" err="1" smtClean="0"/>
              <a:t>deracoxib</a:t>
            </a:r>
            <a:r>
              <a:rPr lang="en-US" dirty="0" smtClean="0"/>
              <a:t> </a:t>
            </a:r>
          </a:p>
          <a:p>
            <a:r>
              <a:rPr lang="en-US" dirty="0" smtClean="0"/>
              <a:t>High </a:t>
            </a:r>
            <a:r>
              <a:rPr lang="en-US" dirty="0" err="1" smtClean="0"/>
              <a:t>interdog</a:t>
            </a:r>
            <a:r>
              <a:rPr lang="en-US" dirty="0" smtClean="0"/>
              <a:t> variability</a:t>
            </a:r>
          </a:p>
          <a:p>
            <a:r>
              <a:rPr lang="en-US" dirty="0" smtClean="0"/>
              <a:t>Differences between </a:t>
            </a:r>
            <a:r>
              <a:rPr lang="en-US" dirty="0" err="1" smtClean="0"/>
              <a:t>epi</a:t>
            </a:r>
            <a:r>
              <a:rPr lang="en-US" dirty="0" smtClean="0"/>
              <a:t> </a:t>
            </a:r>
            <a:r>
              <a:rPr lang="en-US" dirty="0" smtClean="0"/>
              <a:t>and ADP agonists</a:t>
            </a:r>
          </a:p>
          <a:p>
            <a:r>
              <a:rPr lang="en-US" dirty="0" smtClean="0"/>
              <a:t>Clinical significance?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575283" y="6553200"/>
            <a:ext cx="26216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Mullins et al Vet </a:t>
            </a: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Anes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Analg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2012</a:t>
            </a:r>
            <a:endParaRPr lang="en-US" sz="14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362" name="Picture 2" descr="http://1.bp.blogspot.com/-xMZxJblGDaQ/T3nLeJwPcVI/AAAAAAAAEyw/z_IMsRJW-aE/s640/nsai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905000"/>
            <a:ext cx="4581525" cy="2990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2057400"/>
            <a:ext cx="4023360" cy="4005072"/>
          </a:xfrm>
        </p:spPr>
        <p:txBody>
          <a:bodyPr/>
          <a:lstStyle/>
          <a:p>
            <a:r>
              <a:rPr lang="en-US" dirty="0" err="1" smtClean="0"/>
              <a:t>Antifibrinolytic</a:t>
            </a:r>
            <a:r>
              <a:rPr lang="en-US" dirty="0" smtClean="0"/>
              <a:t> agents</a:t>
            </a:r>
          </a:p>
          <a:p>
            <a:r>
              <a:rPr lang="en-US" dirty="0" smtClean="0"/>
              <a:t>Used to help stop bleeding after injuries or surgery</a:t>
            </a:r>
          </a:p>
          <a:p>
            <a:r>
              <a:rPr lang="en-US" dirty="0" smtClean="0"/>
              <a:t>Low cost</a:t>
            </a:r>
          </a:p>
          <a:p>
            <a:r>
              <a:rPr lang="en-US" dirty="0" smtClean="0"/>
              <a:t>Wide safety margin</a:t>
            </a:r>
          </a:p>
          <a:p>
            <a:r>
              <a:rPr lang="en-US" dirty="0" smtClean="0"/>
              <a:t>Greyhounds are hypothesized to have enhanced or early </a:t>
            </a:r>
            <a:r>
              <a:rPr lang="en-US" dirty="0" err="1" smtClean="0"/>
              <a:t>fibrinolysis</a:t>
            </a:r>
            <a:r>
              <a:rPr lang="en-US" dirty="0" smtClean="0"/>
              <a:t> as they have a tendency to develop delayed post-op bleeding.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4495800" y="1981200"/>
            <a:ext cx="4023360" cy="4005072"/>
          </a:xfrm>
        </p:spPr>
        <p:txBody>
          <a:bodyPr>
            <a:noAutofit/>
          </a:bodyPr>
          <a:lstStyle/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sz="1400" dirty="0" smtClean="0"/>
              <a:t>Decreased post-op bleeding</a:t>
            </a:r>
          </a:p>
          <a:p>
            <a:r>
              <a:rPr lang="en-US" sz="1400" dirty="0" smtClean="0"/>
              <a:t>TEG indicated increased clot strength</a:t>
            </a:r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 smtClean="0"/>
          </a:p>
          <a:p>
            <a:endParaRPr lang="en-US" sz="1400" dirty="0" smtClean="0"/>
          </a:p>
          <a:p>
            <a:pPr>
              <a:buNone/>
            </a:pPr>
            <a:endParaRPr lang="en-US" sz="1400" dirty="0" smtClean="0"/>
          </a:p>
          <a:p>
            <a:r>
              <a:rPr lang="en-US" sz="1400" dirty="0" smtClean="0"/>
              <a:t>Less bleeding in those treated with </a:t>
            </a:r>
            <a:r>
              <a:rPr lang="en-US" sz="1400" dirty="0" err="1" smtClean="0"/>
              <a:t>aminocaproic</a:t>
            </a:r>
            <a:r>
              <a:rPr lang="en-US" sz="1400" dirty="0" smtClean="0"/>
              <a:t> acid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Aminocaproic</a:t>
            </a:r>
            <a:r>
              <a:rPr lang="en-US" dirty="0" smtClean="0"/>
              <a:t> acid</a:t>
            </a:r>
            <a:br>
              <a:rPr lang="en-US" dirty="0" smtClean="0"/>
            </a:br>
            <a:r>
              <a:rPr lang="en-US" dirty="0" err="1" smtClean="0"/>
              <a:t>Tranexamic</a:t>
            </a:r>
            <a:r>
              <a:rPr lang="en-US" dirty="0" smtClean="0"/>
              <a:t> acid</a:t>
            </a:r>
            <a:endParaRPr lang="en-US" dirty="0"/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981200"/>
            <a:ext cx="44577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810000"/>
            <a:ext cx="444817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532376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Anucleate</a:t>
            </a:r>
            <a:r>
              <a:rPr lang="en-US" dirty="0" smtClean="0"/>
              <a:t> </a:t>
            </a:r>
          </a:p>
          <a:p>
            <a:r>
              <a:rPr lang="en-US" dirty="0" smtClean="0"/>
              <a:t>Discoid </a:t>
            </a:r>
            <a:r>
              <a:rPr lang="en-US" dirty="0" smtClean="0"/>
              <a:t>shape in resting state</a:t>
            </a:r>
          </a:p>
          <a:p>
            <a:pPr lvl="1"/>
            <a:r>
              <a:rPr lang="en-US" dirty="0" smtClean="0"/>
              <a:t>Microtubules </a:t>
            </a:r>
          </a:p>
          <a:p>
            <a:r>
              <a:rPr lang="en-US" dirty="0" smtClean="0"/>
              <a:t>Actin, </a:t>
            </a:r>
            <a:r>
              <a:rPr lang="en-US" dirty="0" smtClean="0"/>
              <a:t>myosin</a:t>
            </a:r>
          </a:p>
          <a:p>
            <a:pPr lvl="1"/>
            <a:r>
              <a:rPr lang="en-US" dirty="0" err="1" smtClean="0"/>
              <a:t>Actin</a:t>
            </a:r>
            <a:r>
              <a:rPr lang="en-US" dirty="0" smtClean="0"/>
              <a:t> rearrangement needed for granule release</a:t>
            </a:r>
          </a:p>
          <a:p>
            <a:r>
              <a:rPr lang="en-US" dirty="0" smtClean="0"/>
              <a:t>Surface-connected </a:t>
            </a:r>
            <a:r>
              <a:rPr lang="en-US" dirty="0" err="1" smtClean="0"/>
              <a:t>canalicular</a:t>
            </a:r>
            <a:r>
              <a:rPr lang="en-US" dirty="0" smtClean="0"/>
              <a:t> systems</a:t>
            </a:r>
          </a:p>
          <a:p>
            <a:pPr lvl="1"/>
            <a:r>
              <a:rPr lang="en-US" dirty="0" smtClean="0"/>
              <a:t>Membrane invaginations serve to increase surface area</a:t>
            </a:r>
          </a:p>
          <a:p>
            <a:pPr lvl="1"/>
            <a:r>
              <a:rPr lang="en-US" dirty="0" smtClean="0"/>
              <a:t>Phagocytosis</a:t>
            </a:r>
          </a:p>
          <a:p>
            <a:r>
              <a:rPr lang="en-US" dirty="0" smtClean="0"/>
              <a:t>Tubular system – smooth endoplasmic reticulum</a:t>
            </a:r>
          </a:p>
          <a:p>
            <a:pPr lvl="1"/>
            <a:r>
              <a:rPr lang="en-US" dirty="0" smtClean="0"/>
              <a:t>Prostaglandin synthesis and calcium storage</a:t>
            </a:r>
          </a:p>
          <a:p>
            <a:r>
              <a:rPr lang="en-US" dirty="0" smtClean="0"/>
              <a:t>Mitochondria, other organelles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structure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81" r="6286"/>
          <a:stretch/>
        </p:blipFill>
        <p:spPr bwMode="auto">
          <a:xfrm>
            <a:off x="4477777" y="2133600"/>
            <a:ext cx="4545978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096000" y="6477000"/>
            <a:ext cx="29495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Hemostasis and Thrombosis Protocols</a:t>
            </a:r>
          </a:p>
        </p:txBody>
      </p:sp>
    </p:spTree>
    <p:extLst>
      <p:ext uri="{BB962C8B-B14F-4D97-AF65-F5344CB8AC3E}">
        <p14:creationId xmlns:p14="http://schemas.microsoft.com/office/powerpoint/2010/main" xmlns="" val="101272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Primary </a:t>
            </a:r>
            <a:r>
              <a:rPr lang="en-US" dirty="0" err="1" smtClean="0"/>
              <a:t>hemostasis</a:t>
            </a:r>
            <a:r>
              <a:rPr lang="en-US" dirty="0" smtClean="0"/>
              <a:t> is adhesion, activation and aggregations of platelets leading to formation of a platelet plug</a:t>
            </a:r>
          </a:p>
          <a:p>
            <a:r>
              <a:rPr lang="en-US" dirty="0" smtClean="0"/>
              <a:t>It requires </a:t>
            </a:r>
            <a:r>
              <a:rPr lang="en-US" dirty="0" err="1" smtClean="0"/>
              <a:t>activatible</a:t>
            </a:r>
            <a:r>
              <a:rPr lang="en-US" dirty="0" smtClean="0"/>
              <a:t> platelets, functional </a:t>
            </a:r>
            <a:r>
              <a:rPr lang="en-US" dirty="0" err="1" smtClean="0"/>
              <a:t>vonWillebrand</a:t>
            </a:r>
            <a:r>
              <a:rPr lang="en-US" dirty="0" smtClean="0"/>
              <a:t> factor to occur</a:t>
            </a:r>
          </a:p>
          <a:p>
            <a:r>
              <a:rPr lang="en-US" dirty="0" smtClean="0"/>
              <a:t>There are several ways, mostly in vitro, to evaluate primary </a:t>
            </a:r>
            <a:r>
              <a:rPr lang="en-US" dirty="0" err="1" smtClean="0"/>
              <a:t>hemostasis</a:t>
            </a:r>
            <a:endParaRPr lang="en-US" dirty="0" smtClean="0"/>
          </a:p>
          <a:p>
            <a:r>
              <a:rPr lang="en-US" dirty="0" smtClean="0"/>
              <a:t>Several disease conditions can alter primary </a:t>
            </a:r>
            <a:r>
              <a:rPr lang="en-US" dirty="0" err="1" smtClean="0"/>
              <a:t>hemostasis</a:t>
            </a:r>
            <a:r>
              <a:rPr lang="en-US" dirty="0" smtClean="0"/>
              <a:t>, the most common of which is </a:t>
            </a:r>
            <a:r>
              <a:rPr lang="en-US" dirty="0" err="1" smtClean="0"/>
              <a:t>vonWillebrand</a:t>
            </a:r>
            <a:r>
              <a:rPr lang="en-US" dirty="0" smtClean="0"/>
              <a:t> disease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pic>
        <p:nvPicPr>
          <p:cNvPr id="6146" name="Picture 2" descr="http://farm4.static.flickr.com/3024/2574517422_8e91e22a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500" y="2286000"/>
            <a:ext cx="4762500" cy="3571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212421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http://www.bizarresigns.com/wp-content/uploads/2011/01/bs-funny-sign-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52400"/>
            <a:ext cx="6096000" cy="4562476"/>
          </a:xfrm>
          <a:prstGeom prst="rect">
            <a:avLst/>
          </a:prstGeom>
          <a:noFill/>
        </p:spPr>
      </p:pic>
      <p:pic>
        <p:nvPicPr>
          <p:cNvPr id="89092" name="Picture 4" descr="http://ia.media-imdb.com/images/M/MV5BOTUwODI0ODE3OF5BMl5BanBnXkFtZTcwNjQ3NTM0OA@@._V1._SY317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2590800"/>
            <a:ext cx="2691759" cy="3987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5825" y="657225"/>
            <a:ext cx="7372350" cy="554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8649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Dense granules</a:t>
            </a:r>
          </a:p>
          <a:p>
            <a:pPr lvl="1"/>
            <a:r>
              <a:rPr lang="en-US" dirty="0" smtClean="0"/>
              <a:t>Remnant of the smooth endoplasmic reticulum</a:t>
            </a:r>
          </a:p>
          <a:p>
            <a:pPr lvl="1"/>
            <a:r>
              <a:rPr lang="en-US" dirty="0" smtClean="0"/>
              <a:t>Adenosine </a:t>
            </a:r>
            <a:r>
              <a:rPr lang="en-US" dirty="0" err="1" smtClean="0"/>
              <a:t>diphosphate</a:t>
            </a:r>
            <a:r>
              <a:rPr lang="en-US" dirty="0" smtClean="0"/>
              <a:t> (ADP)</a:t>
            </a:r>
          </a:p>
          <a:p>
            <a:pPr lvl="1"/>
            <a:r>
              <a:rPr lang="en-US" dirty="0" smtClean="0"/>
              <a:t>Adenosine triphosphate (ATP)</a:t>
            </a:r>
          </a:p>
          <a:p>
            <a:pPr lvl="1"/>
            <a:r>
              <a:rPr lang="en-US" dirty="0" smtClean="0"/>
              <a:t>Histamine</a:t>
            </a:r>
          </a:p>
          <a:p>
            <a:pPr lvl="1"/>
            <a:r>
              <a:rPr lang="en-US" dirty="0" smtClean="0"/>
              <a:t>Epinephrine</a:t>
            </a:r>
          </a:p>
          <a:p>
            <a:pPr lvl="1"/>
            <a:r>
              <a:rPr lang="en-US" dirty="0" smtClean="0"/>
              <a:t>Serotonin</a:t>
            </a:r>
          </a:p>
          <a:p>
            <a:pPr lvl="1"/>
            <a:r>
              <a:rPr lang="en-US" dirty="0" smtClean="0"/>
              <a:t>Calcium ions</a:t>
            </a:r>
          </a:p>
          <a:p>
            <a:pPr lvl="1"/>
            <a:r>
              <a:rPr lang="en-US" dirty="0" smtClean="0"/>
              <a:t>Cyclooxygenase and thromboxane synthase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9927" y="2020888"/>
            <a:ext cx="3911020" cy="4005262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structure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0" y="6550223"/>
            <a:ext cx="21629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Franklin-</a:t>
            </a: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Zucker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NEJM 1997</a:t>
            </a:r>
          </a:p>
        </p:txBody>
      </p:sp>
      <p:cxnSp>
        <p:nvCxnSpPr>
          <p:cNvPr id="10" name="Elbow Connector 9"/>
          <p:cNvCxnSpPr/>
          <p:nvPr/>
        </p:nvCxnSpPr>
        <p:spPr>
          <a:xfrm>
            <a:off x="2590800" y="2209800"/>
            <a:ext cx="3200400" cy="1447800"/>
          </a:xfrm>
          <a:prstGeom prst="bentConnector3">
            <a:avLst>
              <a:gd name="adj1" fmla="val 62008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350282" y="3273623"/>
            <a:ext cx="11784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Mitochondria</a:t>
            </a:r>
          </a:p>
        </p:txBody>
      </p:sp>
    </p:spTree>
    <p:extLst>
      <p:ext uri="{BB962C8B-B14F-4D97-AF65-F5344CB8AC3E}">
        <p14:creationId xmlns:p14="http://schemas.microsoft.com/office/powerpoint/2010/main" xmlns="" val="211410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Alpha granules</a:t>
            </a:r>
          </a:p>
          <a:p>
            <a:pPr lvl="1"/>
            <a:r>
              <a:rPr lang="en-US" dirty="0" smtClean="0"/>
              <a:t>Platelet growth factor (PGF)</a:t>
            </a:r>
          </a:p>
          <a:p>
            <a:pPr lvl="1"/>
            <a:r>
              <a:rPr lang="en-US" dirty="0" err="1" smtClean="0"/>
              <a:t>Fibronectin</a:t>
            </a:r>
            <a:endParaRPr lang="en-US" dirty="0" smtClean="0"/>
          </a:p>
          <a:p>
            <a:pPr lvl="1"/>
            <a:r>
              <a:rPr lang="en-US" dirty="0" smtClean="0"/>
              <a:t>Transforming growth factor </a:t>
            </a:r>
            <a:r>
              <a:rPr lang="en-US" dirty="0" smtClean="0">
                <a:latin typeface="Symbol" pitchFamily="18" charset="2"/>
              </a:rPr>
              <a:t>b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b</a:t>
            </a:r>
            <a:r>
              <a:rPr lang="en-US" dirty="0" smtClean="0"/>
              <a:t>-</a:t>
            </a:r>
            <a:r>
              <a:rPr lang="en-US" dirty="0" err="1" smtClean="0"/>
              <a:t>thromboglobulin</a:t>
            </a:r>
            <a:endParaRPr lang="en-US" dirty="0" smtClean="0"/>
          </a:p>
          <a:p>
            <a:pPr lvl="1"/>
            <a:r>
              <a:rPr lang="en-US" dirty="0" smtClean="0"/>
              <a:t>Platelet factor 4</a:t>
            </a:r>
          </a:p>
          <a:p>
            <a:pPr lvl="1"/>
            <a:r>
              <a:rPr lang="en-US" dirty="0" smtClean="0"/>
              <a:t>Fibrinogen</a:t>
            </a:r>
          </a:p>
          <a:p>
            <a:pPr lvl="1"/>
            <a:r>
              <a:rPr lang="en-US" dirty="0" smtClean="0"/>
              <a:t>Factor V</a:t>
            </a:r>
          </a:p>
          <a:p>
            <a:pPr lvl="1"/>
            <a:r>
              <a:rPr lang="en-US" dirty="0" smtClean="0"/>
              <a:t>Factor VIII</a:t>
            </a:r>
          </a:p>
          <a:p>
            <a:pPr lvl="1"/>
            <a:r>
              <a:rPr lang="en-US" dirty="0" err="1" smtClean="0"/>
              <a:t>vonWillebrands</a:t>
            </a:r>
            <a:r>
              <a:rPr lang="en-US" dirty="0" smtClean="0"/>
              <a:t> factor (</a:t>
            </a:r>
            <a:r>
              <a:rPr lang="en-US" dirty="0" err="1" smtClean="0"/>
              <a:t>vWf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structure</a:t>
            </a:r>
            <a:endParaRPr lang="en-US" dirty="0"/>
          </a:p>
        </p:txBody>
      </p:sp>
      <p:pic>
        <p:nvPicPr>
          <p:cNvPr id="5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9927" y="2020888"/>
            <a:ext cx="3911020" cy="4005262"/>
          </a:xfrm>
        </p:spPr>
      </p:pic>
      <p:cxnSp>
        <p:nvCxnSpPr>
          <p:cNvPr id="7" name="Elbow Connector 6"/>
          <p:cNvCxnSpPr/>
          <p:nvPr/>
        </p:nvCxnSpPr>
        <p:spPr>
          <a:xfrm>
            <a:off x="2514600" y="2209800"/>
            <a:ext cx="4038600" cy="2438400"/>
          </a:xfrm>
          <a:prstGeom prst="bentConnector3">
            <a:avLst>
              <a:gd name="adj1" fmla="val 46483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3927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400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1560</TotalTime>
  <Words>2483</Words>
  <Application>Microsoft Office PowerPoint</Application>
  <PresentationFormat>On-screen Show (4:3)</PresentationFormat>
  <Paragraphs>617</Paragraphs>
  <Slides>72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3" baseType="lpstr">
      <vt:lpstr>BlackTie</vt:lpstr>
      <vt:lpstr>Primary hemostasis</vt:lpstr>
      <vt:lpstr>Overview</vt:lpstr>
      <vt:lpstr>Overview</vt:lpstr>
      <vt:lpstr>The players</vt:lpstr>
      <vt:lpstr>Platelets</vt:lpstr>
      <vt:lpstr>Slide 6</vt:lpstr>
      <vt:lpstr>Platelet structure</vt:lpstr>
      <vt:lpstr>Platelet structure</vt:lpstr>
      <vt:lpstr>Platelet structure</vt:lpstr>
      <vt:lpstr>Platelet function in hemostasis</vt:lpstr>
      <vt:lpstr>Platelet Membrane surface (resting)</vt:lpstr>
      <vt:lpstr>Platelet Membrane surface (activated)</vt:lpstr>
      <vt:lpstr>Platelet membrane glycoproteins</vt:lpstr>
      <vt:lpstr>Platelet membrane glycoproteins</vt:lpstr>
      <vt:lpstr>Slide 15</vt:lpstr>
      <vt:lpstr>Von Willebrand factor</vt:lpstr>
      <vt:lpstr>Von willebrand factor</vt:lpstr>
      <vt:lpstr>Von willebrAND FACTOR</vt:lpstr>
      <vt:lpstr>Vascular endothelium</vt:lpstr>
      <vt:lpstr>Vascular endothelium</vt:lpstr>
      <vt:lpstr>Vascular endothelium</vt:lpstr>
      <vt:lpstr>Overview</vt:lpstr>
      <vt:lpstr>Slide 23</vt:lpstr>
      <vt:lpstr>Three main steps</vt:lpstr>
      <vt:lpstr>Slide 25</vt:lpstr>
      <vt:lpstr>Step 1: Platelet adhesion</vt:lpstr>
      <vt:lpstr>Step 1: Platelet adhesion</vt:lpstr>
      <vt:lpstr>GP IIb/IIIa</vt:lpstr>
      <vt:lpstr>Step 1: Platelet adhesion</vt:lpstr>
      <vt:lpstr>Slide 30</vt:lpstr>
      <vt:lpstr>Slide 31</vt:lpstr>
      <vt:lpstr>Step 2: Platelet activation</vt:lpstr>
      <vt:lpstr>Slide 33</vt:lpstr>
      <vt:lpstr>Step 3: Platelet Aggregation</vt:lpstr>
      <vt:lpstr>Step 3: Platelet aggregation</vt:lpstr>
      <vt:lpstr>Slide 36</vt:lpstr>
      <vt:lpstr>Slide 37</vt:lpstr>
      <vt:lpstr>Overview</vt:lpstr>
      <vt:lpstr>Primary hemostatic disorders</vt:lpstr>
      <vt:lpstr>thrombocytopathia</vt:lpstr>
      <vt:lpstr>Von Willebrand Disease</vt:lpstr>
      <vt:lpstr>Von willebrand disease</vt:lpstr>
      <vt:lpstr>Von willebrand disease</vt:lpstr>
      <vt:lpstr>Intrinsic platelet disorders</vt:lpstr>
      <vt:lpstr>Overview</vt:lpstr>
      <vt:lpstr>Evaluation of primary hemostatic disorders</vt:lpstr>
      <vt:lpstr>Platelet count</vt:lpstr>
      <vt:lpstr>Buccal mucosal bleeding time</vt:lpstr>
      <vt:lpstr>Clot retraction</vt:lpstr>
      <vt:lpstr>Platelet aggregometry</vt:lpstr>
      <vt:lpstr>Platelet aggregometry</vt:lpstr>
      <vt:lpstr>thromboelastography</vt:lpstr>
      <vt:lpstr>Thromboelastography</vt:lpstr>
      <vt:lpstr>TEG examples</vt:lpstr>
      <vt:lpstr>TEG vs ROTEM</vt:lpstr>
      <vt:lpstr>Platelet function analyzer</vt:lpstr>
      <vt:lpstr>Platelet function analyzer</vt:lpstr>
      <vt:lpstr>Platelet function analyzer</vt:lpstr>
      <vt:lpstr>Platelet function analyzer</vt:lpstr>
      <vt:lpstr>Overview</vt:lpstr>
      <vt:lpstr>Antiplatelet agents</vt:lpstr>
      <vt:lpstr>thienopyradines</vt:lpstr>
      <vt:lpstr>clopidogrel</vt:lpstr>
      <vt:lpstr>Clopidogrel</vt:lpstr>
      <vt:lpstr>Aspirin (acetylsalicylic acid)</vt:lpstr>
      <vt:lpstr>GP Iib/iiia inhibitors</vt:lpstr>
      <vt:lpstr>Slide 67</vt:lpstr>
      <vt:lpstr>NSAIDs</vt:lpstr>
      <vt:lpstr>Aminocaproic acid Tranexamic acid</vt:lpstr>
      <vt:lpstr>Summary</vt:lpstr>
      <vt:lpstr>Slide 71</vt:lpstr>
      <vt:lpstr>Slide 72</vt:lpstr>
    </vt:vector>
  </TitlesOfParts>
  <Company>Cornell Veterinary Medicine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hemostasis</dc:title>
  <dc:creator>Clare E Hyatt</dc:creator>
  <cp:lastModifiedBy>Clare Hyatt</cp:lastModifiedBy>
  <cp:revision>130</cp:revision>
  <dcterms:created xsi:type="dcterms:W3CDTF">2012-08-31T15:18:21Z</dcterms:created>
  <dcterms:modified xsi:type="dcterms:W3CDTF">2012-10-09T02:24:03Z</dcterms:modified>
</cp:coreProperties>
</file>