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8"/>
  </p:notesMasterIdLst>
  <p:sldIdLst>
    <p:sldId id="256" r:id="rId2"/>
    <p:sldId id="258" r:id="rId3"/>
    <p:sldId id="259" r:id="rId4"/>
    <p:sldId id="260" r:id="rId5"/>
    <p:sldId id="257" r:id="rId6"/>
    <p:sldId id="322" r:id="rId7"/>
    <p:sldId id="261" r:id="rId8"/>
    <p:sldId id="262" r:id="rId9"/>
    <p:sldId id="263" r:id="rId10"/>
    <p:sldId id="323" r:id="rId11"/>
    <p:sldId id="264" r:id="rId12"/>
    <p:sldId id="265" r:id="rId13"/>
    <p:sldId id="266" r:id="rId14"/>
    <p:sldId id="267" r:id="rId15"/>
    <p:sldId id="268" r:id="rId16"/>
    <p:sldId id="269" r:id="rId17"/>
    <p:sldId id="271" r:id="rId18"/>
    <p:sldId id="270" r:id="rId19"/>
    <p:sldId id="336" r:id="rId20"/>
    <p:sldId id="272" r:id="rId21"/>
    <p:sldId id="273" r:id="rId22"/>
    <p:sldId id="274" r:id="rId23"/>
    <p:sldId id="275" r:id="rId24"/>
    <p:sldId id="276" r:id="rId25"/>
    <p:sldId id="278" r:id="rId26"/>
    <p:sldId id="277" r:id="rId27"/>
    <p:sldId id="279" r:id="rId28"/>
    <p:sldId id="280" r:id="rId29"/>
    <p:sldId id="281" r:id="rId30"/>
    <p:sldId id="282" r:id="rId31"/>
    <p:sldId id="283" r:id="rId32"/>
    <p:sldId id="284" r:id="rId33"/>
    <p:sldId id="285" r:id="rId34"/>
    <p:sldId id="286" r:id="rId35"/>
    <p:sldId id="331" r:id="rId36"/>
    <p:sldId id="289" r:id="rId37"/>
    <p:sldId id="287" r:id="rId38"/>
    <p:sldId id="330" r:id="rId39"/>
    <p:sldId id="288" r:id="rId40"/>
    <p:sldId id="290" r:id="rId41"/>
    <p:sldId id="291" r:id="rId42"/>
    <p:sldId id="292" r:id="rId43"/>
    <p:sldId id="293" r:id="rId44"/>
    <p:sldId id="294" r:id="rId45"/>
    <p:sldId id="295" r:id="rId46"/>
    <p:sldId id="296" r:id="rId47"/>
    <p:sldId id="297" r:id="rId48"/>
    <p:sldId id="298" r:id="rId49"/>
    <p:sldId id="332" r:id="rId50"/>
    <p:sldId id="299" r:id="rId51"/>
    <p:sldId id="300" r:id="rId52"/>
    <p:sldId id="301" r:id="rId53"/>
    <p:sldId id="302" r:id="rId54"/>
    <p:sldId id="303" r:id="rId55"/>
    <p:sldId id="304" r:id="rId56"/>
    <p:sldId id="305" r:id="rId57"/>
    <p:sldId id="306" r:id="rId58"/>
    <p:sldId id="314" r:id="rId59"/>
    <p:sldId id="315" r:id="rId60"/>
    <p:sldId id="317" r:id="rId61"/>
    <p:sldId id="324" r:id="rId62"/>
    <p:sldId id="318" r:id="rId63"/>
    <p:sldId id="319" r:id="rId64"/>
    <p:sldId id="320" r:id="rId65"/>
    <p:sldId id="329" r:id="rId66"/>
    <p:sldId id="325" r:id="rId67"/>
    <p:sldId id="338" r:id="rId68"/>
    <p:sldId id="316" r:id="rId69"/>
    <p:sldId id="339" r:id="rId70"/>
    <p:sldId id="326" r:id="rId71"/>
    <p:sldId id="321" r:id="rId72"/>
    <p:sldId id="307" r:id="rId73"/>
    <p:sldId id="308" r:id="rId74"/>
    <p:sldId id="309" r:id="rId75"/>
    <p:sldId id="333" r:id="rId76"/>
    <p:sldId id="335" r:id="rId77"/>
    <p:sldId id="337" r:id="rId78"/>
    <p:sldId id="310" r:id="rId79"/>
    <p:sldId id="311" r:id="rId80"/>
    <p:sldId id="327" r:id="rId81"/>
    <p:sldId id="328" r:id="rId82"/>
    <p:sldId id="312" r:id="rId83"/>
    <p:sldId id="313" r:id="rId84"/>
    <p:sldId id="341" r:id="rId85"/>
    <p:sldId id="334" r:id="rId86"/>
    <p:sldId id="340" r:id="rId8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1" autoAdjust="0"/>
    <p:restoredTop sz="94660"/>
  </p:normalViewPr>
  <p:slideViewPr>
    <p:cSldViewPr snapToGrid="0" snapToObjects="1">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BC5260-F54D-9442-8017-DB1019D815E2}" type="datetimeFigureOut">
              <a:rPr lang="en-US" smtClean="0"/>
              <a:pPr/>
              <a:t>10/12/2012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D67A30-BEA9-224E-BD1E-982E8874D50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Limitations: No imaging or </a:t>
            </a:r>
            <a:r>
              <a:rPr lang="en-US" dirty="0" err="1" smtClean="0"/>
              <a:t>histopath</a:t>
            </a:r>
            <a:r>
              <a:rPr lang="en-US" dirty="0" smtClean="0"/>
              <a:t> criteria. Criteria</a:t>
            </a:r>
            <a:r>
              <a:rPr lang="en-US" baseline="0" dirty="0" smtClean="0"/>
              <a:t> used to determine organ score were not specific or sensitive for individual organs (</a:t>
            </a:r>
            <a:r>
              <a:rPr lang="en-US" baseline="0" dirty="0" err="1" smtClean="0"/>
              <a:t>ie</a:t>
            </a:r>
            <a:r>
              <a:rPr lang="en-US" baseline="0" dirty="0" smtClean="0"/>
              <a:t>, elevated enzymes)</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the pancreas </a:t>
            </a:r>
            <a:r>
              <a:rPr lang="en-US" dirty="0" err="1" smtClean="0"/>
              <a:t>eNOS</a:t>
            </a:r>
            <a:r>
              <a:rPr lang="en-US" dirty="0" smtClean="0"/>
              <a:t>, </a:t>
            </a:r>
            <a:r>
              <a:rPr lang="en-US" dirty="0" err="1" smtClean="0"/>
              <a:t>nNOS</a:t>
            </a:r>
            <a:r>
              <a:rPr lang="en-US" dirty="0" smtClean="0"/>
              <a:t> </a:t>
            </a:r>
            <a:r>
              <a:rPr lang="en-US" dirty="0" err="1" smtClean="0">
                <a:sym typeface="Wingdings"/>
              </a:rPr>
              <a:t></a:t>
            </a:r>
            <a:r>
              <a:rPr lang="en-US" dirty="0" smtClean="0"/>
              <a:t> constitutive expression (calcium dependent enzymes) </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Substance P (peptide produced by nerve endings); binds to NK1 receptors . Mediates pain and vascular permeability.</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43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In people there a high expression of NK-</a:t>
            </a:r>
            <a:r>
              <a:rPr lang="en-US" dirty="0" err="1" smtClean="0"/>
              <a:t>kB</a:t>
            </a:r>
            <a:r>
              <a:rPr lang="en-US" dirty="0" smtClean="0"/>
              <a:t> has been identified in peripheral mononuclear cells in people with acute pancreatitis and correlates with the development of systemic complications (6)</a:t>
            </a: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47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IL1-B  plays a role in early </a:t>
            </a:r>
            <a:r>
              <a:rPr lang="en-US" dirty="0" err="1" smtClean="0"/>
              <a:t>initation</a:t>
            </a:r>
            <a:r>
              <a:rPr lang="en-US" dirty="0" smtClean="0"/>
              <a:t> of progression of acute </a:t>
            </a:r>
            <a:r>
              <a:rPr lang="en-US" dirty="0" err="1" smtClean="0"/>
              <a:t>pancreatitits</a:t>
            </a:r>
            <a:r>
              <a:rPr lang="en-US" dirty="0" smtClean="0"/>
              <a:t>;</a:t>
            </a:r>
            <a:r>
              <a:rPr lang="en-US" baseline="0" dirty="0" smtClean="0"/>
              <a:t> </a:t>
            </a:r>
            <a:r>
              <a:rPr lang="en-US" dirty="0" smtClean="0"/>
              <a:t>(IL-1 knockout mice did not develop pancreatitis)</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50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PAF: Associated with lung injury in humans. Blockade in humans led to a reduction in lung associated injury, but did not improve mortality overall </a:t>
            </a: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51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Hypovolemia</a:t>
            </a:r>
            <a:r>
              <a:rPr lang="en-US" dirty="0" smtClean="0"/>
              <a:t>:</a:t>
            </a:r>
            <a:r>
              <a:rPr lang="en-US" baseline="0" dirty="0" smtClean="0"/>
              <a:t> vomiting, diarrhea</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54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Gut</a:t>
            </a:r>
            <a:r>
              <a:rPr lang="en-US" baseline="0" dirty="0" smtClean="0"/>
              <a:t> starter model – </a:t>
            </a:r>
            <a:r>
              <a:rPr lang="en-US" baseline="0" dirty="0" err="1" smtClean="0"/>
              <a:t>neutrophil</a:t>
            </a:r>
            <a:r>
              <a:rPr lang="en-US" baseline="0" dirty="0" smtClean="0"/>
              <a:t> activation mediated by PLA2</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56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Trypsinogen</a:t>
            </a:r>
            <a:r>
              <a:rPr lang="en-US" baseline="0" dirty="0" smtClean="0"/>
              <a:t> </a:t>
            </a:r>
            <a:r>
              <a:rPr lang="en-US" baseline="0" dirty="0" err="1" smtClean="0"/>
              <a:t>acivation</a:t>
            </a:r>
            <a:r>
              <a:rPr lang="en-US" baseline="0" dirty="0" smtClean="0"/>
              <a:t> peptide: </a:t>
            </a:r>
            <a:r>
              <a:rPr lang="en-US" dirty="0" smtClean="0"/>
              <a:t>TAP release into</a:t>
            </a:r>
            <a:r>
              <a:rPr lang="en-US" baseline="0" dirty="0" smtClean="0"/>
              <a:t> abdominal cavity or urine (normally released into the duodenum). Elevations used for severity prediction and prognostic indicator as it tends to be more elevated </a:t>
            </a:r>
            <a:r>
              <a:rPr lang="en-US" baseline="0" dirty="0" err="1" smtClean="0"/>
              <a:t>insevere</a:t>
            </a:r>
            <a:r>
              <a:rPr lang="en-US" baseline="0" dirty="0" smtClean="0"/>
              <a:t> disease. Not widely used</a:t>
            </a:r>
          </a:p>
          <a:p>
            <a:r>
              <a:rPr lang="en-US" baseline="0" dirty="0" err="1" smtClean="0"/>
              <a:t>Carboxypeptdase</a:t>
            </a:r>
            <a:r>
              <a:rPr lang="en-US" baseline="0" dirty="0" smtClean="0"/>
              <a:t> B activation peptide</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61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humans,</a:t>
            </a:r>
            <a:r>
              <a:rPr lang="en-US" baseline="0" dirty="0" smtClean="0"/>
              <a:t> the degree of pancreatic necrosis and presence of bacterial infection are 2 important factors in determining the development of MOF and mortality</a:t>
            </a:r>
          </a:p>
          <a:p>
            <a:r>
              <a:rPr lang="en-US" baseline="0" dirty="0" smtClean="0"/>
              <a:t>May not reach </a:t>
            </a:r>
            <a:r>
              <a:rPr lang="en-US" baseline="0" dirty="0" err="1" smtClean="0"/>
              <a:t>prognostically</a:t>
            </a:r>
            <a:r>
              <a:rPr lang="en-US" baseline="0" dirty="0" smtClean="0"/>
              <a:t> useful levels until later in disease? (Holm, Chan, </a:t>
            </a:r>
            <a:r>
              <a:rPr lang="en-US" baseline="0" dirty="0" err="1" smtClean="0"/>
              <a:t>Rosanski</a:t>
            </a:r>
            <a:r>
              <a:rPr lang="en-US" baseline="0" dirty="0" smtClean="0"/>
              <a:t>); levels are most reliably detected 48hrs after the onset of symptoms</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66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Ultrasound Recent study revealed 50% of pancreatic surgical lesions were missed with ultrasound</a:t>
            </a:r>
          </a:p>
          <a:p>
            <a:r>
              <a:rPr lang="en-US" dirty="0" err="1" smtClean="0"/>
              <a:t>Echogenicity</a:t>
            </a:r>
            <a:r>
              <a:rPr lang="en-US" baseline="0" dirty="0" smtClean="0"/>
              <a:t> changes </a:t>
            </a:r>
            <a:r>
              <a:rPr lang="en-US" dirty="0" smtClean="0"/>
              <a:t>decreased </a:t>
            </a:r>
            <a:r>
              <a:rPr lang="en-US" dirty="0" err="1" smtClean="0"/>
              <a:t>echogenicity</a:t>
            </a:r>
            <a:r>
              <a:rPr lang="en-US" dirty="0" smtClean="0"/>
              <a:t> indicates necrosis </a:t>
            </a:r>
            <a:r>
              <a:rPr lang="en-US" dirty="0" err="1" smtClean="0"/>
              <a:t>Hyperechogenicity</a:t>
            </a:r>
            <a:r>
              <a:rPr lang="en-US" dirty="0" smtClean="0"/>
              <a:t> indicates pancreatic fibrosis (</a:t>
            </a:r>
            <a:r>
              <a:rPr lang="en-US" dirty="0" err="1" smtClean="0"/>
              <a:t>chronic).Peri</a:t>
            </a:r>
            <a:r>
              <a:rPr lang="en-US" dirty="0" smtClean="0"/>
              <a:t>- pancreatic </a:t>
            </a:r>
            <a:r>
              <a:rPr lang="en-US" dirty="0" err="1" smtClean="0"/>
              <a:t>hyerechogenicity</a:t>
            </a:r>
            <a:r>
              <a:rPr lang="en-US" dirty="0" smtClean="0"/>
              <a:t> is also common. </a:t>
            </a:r>
          </a:p>
          <a:p>
            <a:r>
              <a:rPr lang="en-US" dirty="0" smtClean="0"/>
              <a:t>CT;</a:t>
            </a:r>
            <a:r>
              <a:rPr lang="en-US" baseline="0" dirty="0" smtClean="0"/>
              <a:t> necrosis = areas of lack of contrast enhancement. Scoring system</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68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Ischemia</a:t>
            </a:r>
            <a:r>
              <a:rPr lang="en-US" baseline="0" dirty="0" smtClean="0"/>
              <a:t> secondary to anesthesia is more likely to result in pancreatitis than from surgical handling</a:t>
            </a:r>
          </a:p>
          <a:p>
            <a:r>
              <a:rPr lang="en-US" baseline="0" dirty="0" smtClean="0"/>
              <a:t>Bacterial component </a:t>
            </a:r>
            <a:r>
              <a:rPr lang="en-US" baseline="0" dirty="0" err="1" smtClean="0">
                <a:sym typeface="Wingdings"/>
              </a:rPr>
              <a:t></a:t>
            </a:r>
            <a:r>
              <a:rPr lang="en-US" baseline="0" dirty="0" smtClean="0">
                <a:sym typeface="Wingdings"/>
              </a:rPr>
              <a:t> negative outcome; </a:t>
            </a:r>
            <a:r>
              <a:rPr lang="en-US" sz="1200" kern="1200" dirty="0" smtClean="0">
                <a:solidFill>
                  <a:schemeClr val="tx1"/>
                </a:solidFill>
                <a:latin typeface="+mn-lt"/>
                <a:ea typeface="+mn-ea"/>
                <a:cs typeface="+mn-cs"/>
              </a:rPr>
              <a:t>(suggesting that 25-50% who die from acute pancreatitis do so from secondary bacterial complications)</a:t>
            </a:r>
            <a:r>
              <a:rPr lang="en-US" dirty="0" smtClean="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Humans </a:t>
            </a:r>
            <a:r>
              <a:rPr lang="en-US" sz="1200" kern="1200" dirty="0" err="1"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immune component (small population that respond to steroids); not demonstrated in vet med, although come chronic lymphocytic/</a:t>
            </a:r>
            <a:r>
              <a:rPr lang="en-US" sz="1200" kern="1200" dirty="0" err="1" smtClean="0">
                <a:solidFill>
                  <a:schemeClr val="tx1"/>
                </a:solidFill>
                <a:latin typeface="+mn-lt"/>
                <a:ea typeface="+mn-ea"/>
                <a:cs typeface="+mn-cs"/>
              </a:rPr>
              <a:t>plasmacytic</a:t>
            </a:r>
            <a:r>
              <a:rPr lang="en-US" sz="1200" kern="1200" dirty="0" smtClean="0">
                <a:solidFill>
                  <a:schemeClr val="tx1"/>
                </a:solidFill>
                <a:latin typeface="+mn-lt"/>
                <a:ea typeface="+mn-ea"/>
                <a:cs typeface="+mn-cs"/>
              </a:rPr>
              <a:t> ones may respond to steroids (29)</a:t>
            </a: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11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Aggressive fluid therapy is mainstay (as in humans). </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Reason to feed: evidence that feeding is important to counter balance the catabolic effects of pancreatitis</a:t>
            </a:r>
          </a:p>
          <a:p>
            <a:r>
              <a:rPr lang="en-US" dirty="0" smtClean="0"/>
              <a:t>Studies</a:t>
            </a:r>
            <a:r>
              <a:rPr lang="en-US" baseline="0" dirty="0" smtClean="0"/>
              <a:t> have show no real “pancreatic feedback” in dogs. Models suggest exocrine secretions are reduced with inflammation anyways</a:t>
            </a:r>
            <a:endParaRPr lang="en-US" dirty="0" smtClean="0"/>
          </a:p>
          <a:p>
            <a:r>
              <a:rPr lang="en-US" dirty="0" smtClean="0"/>
              <a:t>J-tubes : provides nutrients</a:t>
            </a:r>
            <a:r>
              <a:rPr lang="en-US" baseline="0" dirty="0" smtClean="0"/>
              <a:t> to areas devoid of cells that secrete CCK, thus doe not increase pancreatic secretions</a:t>
            </a:r>
          </a:p>
          <a:p>
            <a:r>
              <a:rPr lang="en-US" baseline="0" dirty="0" smtClean="0"/>
              <a:t>Septic complications with TPN</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TPN: catheter</a:t>
            </a:r>
            <a:r>
              <a:rPr lang="en-US" baseline="0" dirty="0" smtClean="0"/>
              <a:t> </a:t>
            </a:r>
            <a:r>
              <a:rPr lang="en-US" baseline="0" dirty="0" err="1" smtClean="0"/>
              <a:t>releated</a:t>
            </a:r>
            <a:r>
              <a:rPr lang="en-US" baseline="0" dirty="0" smtClean="0"/>
              <a:t> sepsis. Study in JVIM with dogs showed more vomiting with PN group</a:t>
            </a:r>
          </a:p>
          <a:p>
            <a:r>
              <a:rPr lang="en-US" dirty="0" smtClean="0"/>
              <a:t>Humans:</a:t>
            </a:r>
            <a:r>
              <a:rPr lang="en-US" baseline="0" dirty="0" smtClean="0"/>
              <a:t> fewer infectious </a:t>
            </a:r>
            <a:r>
              <a:rPr lang="en-US" baseline="0" dirty="0" err="1" smtClean="0"/>
              <a:t>complicti</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Humans: no improved outcome; but did see higher levels of alpha macroglobulin</a:t>
            </a:r>
          </a:p>
          <a:p>
            <a:r>
              <a:rPr lang="en-US" dirty="0" smtClean="0"/>
              <a:t>Humans:</a:t>
            </a:r>
            <a:r>
              <a:rPr lang="en-US" baseline="0" dirty="0" smtClean="0"/>
              <a:t> no difference in morbidity or survival in those receiving FFP</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Metoclopramide</a:t>
            </a:r>
            <a:r>
              <a:rPr lang="en-US" dirty="0" smtClean="0"/>
              <a:t> ?? (effect on </a:t>
            </a:r>
            <a:r>
              <a:rPr lang="en-US" dirty="0" err="1" smtClean="0"/>
              <a:t>splanchnic</a:t>
            </a:r>
            <a:r>
              <a:rPr lang="en-US" dirty="0" smtClean="0"/>
              <a:t> perfusion is questionable, so may not be best choice </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Only platelet activating factor inhibitors and selenium have been demonstrated to work (ref 62). Dopamine has demonstrated its use in cats if given within 12hours of the initiating condition (64). Dogs may benefit from dopamine during anesthesia to prevent pancreatic </a:t>
            </a:r>
            <a:r>
              <a:rPr lang="en-US" dirty="0" err="1" smtClean="0"/>
              <a:t>hypoperfusion</a:t>
            </a:r>
            <a:endParaRPr lang="en-US" dirty="0" smtClean="0"/>
          </a:p>
          <a:p>
            <a:r>
              <a:rPr lang="en-US" dirty="0" smtClean="0"/>
              <a:t>Humans:</a:t>
            </a:r>
            <a:r>
              <a:rPr lang="en-US" baseline="0" dirty="0" smtClean="0"/>
              <a:t> necrosis associated with a poor outcome. Infection </a:t>
            </a:r>
            <a:r>
              <a:rPr lang="en-US" baseline="0" dirty="0" err="1" smtClean="0"/>
              <a:t>accociated</a:t>
            </a:r>
            <a:r>
              <a:rPr lang="en-US" baseline="0" dirty="0" smtClean="0"/>
              <a:t> with MOF</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79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Experimental models – </a:t>
            </a:r>
            <a:r>
              <a:rPr lang="en-US" sz="1200" kern="1200" dirty="0" err="1" smtClean="0">
                <a:solidFill>
                  <a:schemeClr val="tx1"/>
                </a:solidFill>
                <a:latin typeface="+mn-lt"/>
                <a:ea typeface="+mn-ea"/>
                <a:cs typeface="+mn-cs"/>
              </a:rPr>
              <a:t>hyperstimulation</a:t>
            </a:r>
            <a:r>
              <a:rPr lang="en-US" sz="1200" kern="1200" dirty="0" smtClean="0">
                <a:solidFill>
                  <a:schemeClr val="tx1"/>
                </a:solidFill>
                <a:latin typeface="+mn-lt"/>
                <a:ea typeface="+mn-ea"/>
                <a:cs typeface="+mn-cs"/>
              </a:rPr>
              <a:t>, pancreatic duct obstruction, pancreatic ischemia, </a:t>
            </a:r>
            <a:r>
              <a:rPr lang="en-US" sz="1200" kern="1200" dirty="0" err="1" smtClean="0">
                <a:solidFill>
                  <a:schemeClr val="tx1"/>
                </a:solidFill>
                <a:latin typeface="+mn-lt"/>
                <a:ea typeface="+mn-ea"/>
                <a:cs typeface="+mn-cs"/>
              </a:rPr>
              <a:t>intraductal</a:t>
            </a:r>
            <a:r>
              <a:rPr lang="en-US" sz="1200" kern="1200" dirty="0" smtClean="0">
                <a:solidFill>
                  <a:schemeClr val="tx1"/>
                </a:solidFill>
                <a:latin typeface="+mn-lt"/>
                <a:ea typeface="+mn-ea"/>
                <a:cs typeface="+mn-cs"/>
              </a:rPr>
              <a:t> injection of bile/fatty acids or enzymes </a:t>
            </a:r>
            <a:r>
              <a:rPr lang="en-US" sz="1200" kern="1200" dirty="0" err="1"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unknown if these factors play a role in development of disease</a:t>
            </a: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Indication of </a:t>
            </a:r>
            <a:r>
              <a:rPr lang="en-US" sz="1200" kern="1200" dirty="0" err="1" smtClean="0">
                <a:solidFill>
                  <a:schemeClr val="tx1"/>
                </a:solidFill>
                <a:latin typeface="+mn-lt"/>
                <a:ea typeface="+mn-ea"/>
                <a:cs typeface="+mn-cs"/>
              </a:rPr>
              <a:t>autodigestion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decreased secretion of pancreatic juice followed by fusion of </a:t>
            </a:r>
            <a:r>
              <a:rPr lang="en-US" sz="1200" kern="1200" dirty="0" err="1" smtClean="0">
                <a:solidFill>
                  <a:schemeClr val="tx1"/>
                </a:solidFill>
                <a:latin typeface="+mn-lt"/>
                <a:ea typeface="+mn-ea"/>
                <a:cs typeface="+mn-cs"/>
              </a:rPr>
              <a:t>lysosomes</a:t>
            </a:r>
            <a:r>
              <a:rPr lang="en-US" sz="1200" kern="1200" dirty="0" smtClean="0">
                <a:solidFill>
                  <a:schemeClr val="tx1"/>
                </a:solidFill>
                <a:latin typeface="+mn-lt"/>
                <a:ea typeface="+mn-ea"/>
                <a:cs typeface="+mn-cs"/>
              </a:rPr>
              <a:t>  and zymogens for form large vacuoles </a:t>
            </a:r>
            <a:r>
              <a:rPr lang="en-US" sz="1200" kern="1200" dirty="0" err="1"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a decrease in pH of these vacuoles and/or activation of zymogens by </a:t>
            </a:r>
            <a:r>
              <a:rPr lang="en-US" sz="1200" kern="1200" dirty="0" err="1" smtClean="0">
                <a:solidFill>
                  <a:schemeClr val="tx1"/>
                </a:solidFill>
                <a:latin typeface="+mn-lt"/>
                <a:ea typeface="+mn-ea"/>
                <a:cs typeface="+mn-cs"/>
              </a:rPr>
              <a:t>lysosomal</a:t>
            </a:r>
            <a:r>
              <a:rPr lang="en-US" sz="1200" kern="1200" dirty="0" smtClean="0">
                <a:solidFill>
                  <a:schemeClr val="tx1"/>
                </a:solidFill>
                <a:latin typeface="+mn-lt"/>
                <a:ea typeface="+mn-ea"/>
                <a:cs typeface="+mn-cs"/>
              </a:rPr>
              <a:t> enzyme mediated hydrolysis  leads to active digestive enzymes that lead to destruction of </a:t>
            </a:r>
            <a:r>
              <a:rPr lang="en-US" sz="1200" kern="1200" dirty="0" err="1" smtClean="0">
                <a:solidFill>
                  <a:schemeClr val="tx1"/>
                </a:solidFill>
                <a:latin typeface="+mn-lt"/>
                <a:ea typeface="+mn-ea"/>
                <a:cs typeface="+mn-cs"/>
              </a:rPr>
              <a:t>acinar</a:t>
            </a:r>
            <a:r>
              <a:rPr lang="en-US" sz="1200" kern="1200" dirty="0" smtClean="0">
                <a:solidFill>
                  <a:schemeClr val="tx1"/>
                </a:solidFill>
                <a:latin typeface="+mn-lt"/>
                <a:ea typeface="+mn-ea"/>
                <a:cs typeface="+mn-cs"/>
              </a:rPr>
              <a:t> cells. </a:t>
            </a:r>
            <a:r>
              <a:rPr lang="en-US" sz="1200" kern="1200" dirty="0" err="1" smtClean="0">
                <a:solidFill>
                  <a:schemeClr val="tx1"/>
                </a:solidFill>
                <a:latin typeface="+mn-lt"/>
                <a:ea typeface="+mn-ea"/>
                <a:cs typeface="+mn-cs"/>
              </a:rPr>
              <a:t>Autodigestion</a:t>
            </a:r>
            <a:r>
              <a:rPr lang="en-US" sz="1200" kern="1200" dirty="0" smtClean="0">
                <a:solidFill>
                  <a:schemeClr val="tx1"/>
                </a:solidFill>
                <a:latin typeface="+mn-lt"/>
                <a:ea typeface="+mn-ea"/>
                <a:cs typeface="+mn-cs"/>
              </a:rPr>
              <a:t> then stimulates an inflammatory reaction that leads to local and systemic complications</a:t>
            </a: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Pancreatic</a:t>
            </a:r>
            <a:r>
              <a:rPr lang="en-US" baseline="0" dirty="0" smtClean="0"/>
              <a:t> </a:t>
            </a:r>
            <a:r>
              <a:rPr lang="en-US" baseline="0" dirty="0" err="1" smtClean="0"/>
              <a:t>secretory</a:t>
            </a:r>
            <a:r>
              <a:rPr lang="en-US" baseline="0" dirty="0" smtClean="0"/>
              <a:t> </a:t>
            </a:r>
            <a:r>
              <a:rPr lang="en-US" baseline="0" dirty="0" err="1" smtClean="0"/>
              <a:t>trypsin</a:t>
            </a:r>
            <a:r>
              <a:rPr lang="en-US" baseline="0" dirty="0" smtClean="0"/>
              <a:t> inhibitor is produced and stored in the same location as digestive enzymes </a:t>
            </a:r>
          </a:p>
          <a:p>
            <a:r>
              <a:rPr lang="en-US" baseline="0" dirty="0" smtClean="0"/>
              <a:t>Anti-proteases</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study did administration of </a:t>
            </a:r>
            <a:r>
              <a:rPr lang="en-US" dirty="0" err="1" smtClean="0"/>
              <a:t>cathespin</a:t>
            </a:r>
            <a:r>
              <a:rPr lang="en-US" dirty="0" smtClean="0"/>
              <a:t> B inhibitor, which significantly decreased development of pancreatitis, but did not stop it</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Note: hypotension has been demonstrated to initiate activation of </a:t>
            </a:r>
            <a:r>
              <a:rPr lang="en-US" sz="1200" kern="1200" dirty="0" err="1" smtClean="0">
                <a:solidFill>
                  <a:schemeClr val="tx1"/>
                </a:solidFill>
                <a:latin typeface="+mn-lt"/>
                <a:ea typeface="+mn-ea"/>
                <a:cs typeface="+mn-cs"/>
              </a:rPr>
              <a:t>trypsin</a:t>
            </a:r>
            <a:r>
              <a:rPr lang="en-US" sz="1200" kern="1200" dirty="0" smtClean="0">
                <a:solidFill>
                  <a:schemeClr val="tx1"/>
                </a:solidFill>
                <a:latin typeface="+mn-lt"/>
                <a:ea typeface="+mn-ea"/>
                <a:cs typeface="+mn-cs"/>
              </a:rPr>
              <a:t> before appearance of proteases (thus indicating there are other mechanisms involved in the premature activation of </a:t>
            </a:r>
            <a:r>
              <a:rPr lang="en-US" sz="1200" kern="1200" dirty="0" err="1" smtClean="0">
                <a:solidFill>
                  <a:schemeClr val="tx1"/>
                </a:solidFill>
                <a:latin typeface="+mn-lt"/>
                <a:ea typeface="+mn-ea"/>
                <a:cs typeface="+mn-cs"/>
              </a:rPr>
              <a:t>trypsin</a:t>
            </a:r>
            <a:r>
              <a:rPr lang="en-US" sz="1200" kern="1200" dirty="0" smtClean="0">
                <a:solidFill>
                  <a:schemeClr val="tx1"/>
                </a:solidFill>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Calcium:</a:t>
            </a:r>
            <a:r>
              <a:rPr lang="en-US" sz="1200" kern="1200" baseline="0" dirty="0" smtClean="0">
                <a:solidFill>
                  <a:schemeClr val="tx1"/>
                </a:solidFill>
                <a:latin typeface="+mn-lt"/>
                <a:ea typeface="+mn-ea"/>
                <a:cs typeface="+mn-cs"/>
              </a:rPr>
              <a:t> </a:t>
            </a:r>
            <a:r>
              <a:rPr lang="en-US" dirty="0" err="1" smtClean="0"/>
              <a:t>tyrpsinogen</a:t>
            </a:r>
            <a:r>
              <a:rPr lang="en-US" dirty="0" smtClean="0"/>
              <a:t> activation also appears to require </a:t>
            </a:r>
            <a:r>
              <a:rPr lang="en-US" dirty="0" err="1" smtClean="0"/>
              <a:t>intracytosolic</a:t>
            </a:r>
            <a:r>
              <a:rPr lang="en-US" dirty="0" smtClean="0"/>
              <a:t> calcium in some experiments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22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Causes: (</a:t>
            </a:r>
            <a:r>
              <a:rPr lang="en-US" dirty="0" err="1" smtClean="0"/>
              <a:t>ie</a:t>
            </a:r>
            <a:r>
              <a:rPr lang="en-US" dirty="0" smtClean="0"/>
              <a:t>. hypotension and may be exacerbated by genetic abnormalities in local safe guards (humans)) http://imgc.allpostersimages.com/images/P-473-488-90/21/2144/5KBCD00Z/posters/adriano-bacchella-three-king-charles-cavalier-spaniel-adults.jpg</a:t>
            </a:r>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24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I-CAM knockout mice are protected to some extent from development of acute pancreatitis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smtClean="0"/>
              <a:t>Neutrophils</a:t>
            </a:r>
            <a:r>
              <a:rPr lang="en-US" dirty="0" smtClean="0"/>
              <a:t> follow a </a:t>
            </a:r>
            <a:r>
              <a:rPr lang="en-US" dirty="0" err="1" smtClean="0"/>
              <a:t>chemokine</a:t>
            </a:r>
            <a:r>
              <a:rPr lang="en-US" dirty="0" smtClean="0"/>
              <a:t> gradient into pancreatic tissue; they initially accumulate </a:t>
            </a:r>
            <a:r>
              <a:rPr lang="en-US" dirty="0" err="1" smtClean="0"/>
              <a:t>peri-vascularly</a:t>
            </a:r>
            <a:r>
              <a:rPr lang="en-US" dirty="0" smtClean="0"/>
              <a:t> </a:t>
            </a:r>
            <a:r>
              <a:rPr lang="en-US" dirty="0" err="1" smtClean="0">
                <a:sym typeface="Wingdings"/>
              </a:rPr>
              <a:t></a:t>
            </a:r>
            <a:r>
              <a:rPr lang="en-US" dirty="0" smtClean="0"/>
              <a:t> edema production and permeability changes </a:t>
            </a:r>
            <a:r>
              <a:rPr lang="en-US" dirty="0" err="1" smtClean="0">
                <a:sym typeface="Wingdings"/>
              </a:rPr>
              <a:t></a:t>
            </a:r>
            <a:r>
              <a:rPr lang="en-US" dirty="0" smtClean="0"/>
              <a:t> move into the pancreatic body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5D67A30-BEA9-224E-BD1E-982E8874D501}"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8F335-FD0E-4A4D-B8E3-4E9251DC378B}" type="datetimeFigureOut">
              <a:rPr lang="en-US" smtClean="0"/>
              <a:pPr/>
              <a:t>10/12/2012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61F23-6977-5D47-A769-ED3E4A6E3DA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8F335-FD0E-4A4D-B8E3-4E9251DC378B}" type="datetimeFigureOut">
              <a:rPr lang="en-US" smtClean="0"/>
              <a:pPr/>
              <a:t>10/12/2012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61F23-6977-5D47-A769-ED3E4A6E3DA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5930"/>
            <a:ext cx="7772400" cy="1188356"/>
          </a:xfrm>
        </p:spPr>
        <p:txBody>
          <a:bodyPr/>
          <a:lstStyle/>
          <a:p>
            <a:r>
              <a:rPr lang="en-US" dirty="0" smtClean="0"/>
              <a:t>Pancreatitis</a:t>
            </a:r>
            <a:endParaRPr lang="en-US" dirty="0"/>
          </a:p>
        </p:txBody>
      </p:sp>
      <p:sp>
        <p:nvSpPr>
          <p:cNvPr id="3" name="Subtitle 2"/>
          <p:cNvSpPr>
            <a:spLocks noGrp="1"/>
          </p:cNvSpPr>
          <p:nvPr>
            <p:ph type="subTitle" idx="1"/>
          </p:nvPr>
        </p:nvSpPr>
        <p:spPr>
          <a:xfrm>
            <a:off x="1371600" y="5397500"/>
            <a:ext cx="6400800" cy="698500"/>
          </a:xfrm>
        </p:spPr>
        <p:txBody>
          <a:bodyPr>
            <a:normAutofit/>
          </a:bodyPr>
          <a:lstStyle/>
          <a:p>
            <a:r>
              <a:rPr lang="en-US" sz="1600" dirty="0" smtClean="0"/>
              <a:t>Board review September 2012</a:t>
            </a:r>
          </a:p>
          <a:p>
            <a:r>
              <a:rPr lang="en-US" sz="1600" dirty="0" smtClean="0"/>
              <a:t>Val Madden</a:t>
            </a:r>
            <a:endParaRPr lang="en-US" sz="1600" dirty="0"/>
          </a:p>
        </p:txBody>
      </p:sp>
      <p:pic>
        <p:nvPicPr>
          <p:cNvPr id="4" name="Picture 3"/>
          <p:cNvPicPr>
            <a:picLocks noChangeAspect="1"/>
          </p:cNvPicPr>
          <p:nvPr/>
        </p:nvPicPr>
        <p:blipFill>
          <a:blip r:embed="rId2"/>
          <a:stretch>
            <a:fillRect/>
          </a:stretch>
        </p:blipFill>
        <p:spPr>
          <a:xfrm>
            <a:off x="2409372" y="1986643"/>
            <a:ext cx="4339771" cy="307521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98818"/>
            <a:ext cx="8229600" cy="5527346"/>
          </a:xfrm>
        </p:spPr>
        <p:txBody>
          <a:bodyPr>
            <a:normAutofit lnSpcReduction="10000"/>
          </a:bodyPr>
          <a:lstStyle/>
          <a:p>
            <a:r>
              <a:rPr lang="en-US" dirty="0" smtClean="0"/>
              <a:t>Risk factors to be associated with fatal AP in dogs include</a:t>
            </a:r>
          </a:p>
          <a:p>
            <a:pPr>
              <a:buNone/>
            </a:pPr>
            <a:r>
              <a:rPr lang="en-US" dirty="0" smtClean="0"/>
              <a:t>      - Obesity</a:t>
            </a:r>
          </a:p>
          <a:p>
            <a:pPr>
              <a:buNone/>
            </a:pPr>
            <a:r>
              <a:rPr lang="en-US" dirty="0" smtClean="0"/>
              <a:t>      - Diabetes mellitus</a:t>
            </a:r>
          </a:p>
          <a:p>
            <a:pPr>
              <a:buNone/>
            </a:pPr>
            <a:r>
              <a:rPr lang="en-US" dirty="0" smtClean="0"/>
              <a:t>      - </a:t>
            </a:r>
            <a:r>
              <a:rPr lang="en-US" dirty="0" err="1" smtClean="0"/>
              <a:t>Hyperadrenocorticism</a:t>
            </a:r>
            <a:endParaRPr lang="en-US" dirty="0" smtClean="0"/>
          </a:p>
          <a:p>
            <a:pPr>
              <a:buNone/>
            </a:pPr>
            <a:r>
              <a:rPr lang="en-US" dirty="0" smtClean="0"/>
              <a:t>      - Hypothyroidism</a:t>
            </a:r>
          </a:p>
          <a:p>
            <a:pPr>
              <a:buNone/>
            </a:pPr>
            <a:r>
              <a:rPr lang="en-US" dirty="0" smtClean="0"/>
              <a:t>      - Prior GI disease</a:t>
            </a:r>
          </a:p>
          <a:p>
            <a:pPr>
              <a:buNone/>
            </a:pPr>
            <a:r>
              <a:rPr lang="en-US" dirty="0" smtClean="0"/>
              <a:t>      - Epilepsy</a:t>
            </a:r>
          </a:p>
          <a:p>
            <a:pPr>
              <a:buNone/>
            </a:pPr>
            <a:endParaRPr lang="en-US" dirty="0" smtClean="0"/>
          </a:p>
          <a:p>
            <a:pPr>
              <a:buNone/>
            </a:pPr>
            <a:r>
              <a:rPr lang="en-US" dirty="0" smtClean="0"/>
              <a:t>Consideration of these factors for scoring</a:t>
            </a:r>
          </a:p>
          <a:p>
            <a:endParaRPr lang="en-US" dirty="0"/>
          </a:p>
        </p:txBody>
      </p:sp>
      <p:pic>
        <p:nvPicPr>
          <p:cNvPr id="5" name="Picture 4"/>
          <p:cNvPicPr>
            <a:picLocks noChangeAspect="1"/>
          </p:cNvPicPr>
          <p:nvPr/>
        </p:nvPicPr>
        <p:blipFill>
          <a:blip r:embed="rId2"/>
          <a:stretch>
            <a:fillRect/>
          </a:stretch>
        </p:blipFill>
        <p:spPr>
          <a:xfrm>
            <a:off x="4874931" y="1752600"/>
            <a:ext cx="3771900" cy="33528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7648"/>
          </a:xfrm>
        </p:spPr>
        <p:txBody>
          <a:bodyPr>
            <a:normAutofit/>
          </a:bodyPr>
          <a:lstStyle/>
          <a:p>
            <a:r>
              <a:rPr lang="en-US" sz="3200" dirty="0" smtClean="0"/>
              <a:t>Other causes documented in humans</a:t>
            </a:r>
            <a:endParaRPr lang="en-US" sz="3200" dirty="0"/>
          </a:p>
        </p:txBody>
      </p:sp>
      <p:sp>
        <p:nvSpPr>
          <p:cNvPr id="3" name="Content Placeholder 2"/>
          <p:cNvSpPr>
            <a:spLocks noGrp="1"/>
          </p:cNvSpPr>
          <p:nvPr>
            <p:ph idx="1"/>
          </p:nvPr>
        </p:nvSpPr>
        <p:spPr>
          <a:xfrm>
            <a:off x="457200" y="1415144"/>
            <a:ext cx="8229600" cy="4998356"/>
          </a:xfrm>
        </p:spPr>
        <p:txBody>
          <a:bodyPr>
            <a:normAutofit fontScale="92500" lnSpcReduction="20000"/>
          </a:bodyPr>
          <a:lstStyle/>
          <a:p>
            <a:pPr lvl="0"/>
            <a:r>
              <a:rPr lang="en-US" dirty="0"/>
              <a:t>P</a:t>
            </a:r>
            <a:r>
              <a:rPr lang="en-US" dirty="0" smtClean="0"/>
              <a:t>ancreatic </a:t>
            </a:r>
            <a:r>
              <a:rPr lang="en-US" dirty="0"/>
              <a:t>obstruction in humans</a:t>
            </a:r>
            <a:r>
              <a:rPr lang="en-US" dirty="0" smtClean="0"/>
              <a:t> </a:t>
            </a:r>
            <a:r>
              <a:rPr lang="en-US" dirty="0" smtClean="0">
                <a:sym typeface="Wingdings"/>
              </a:rPr>
              <a:t>                               </a:t>
            </a:r>
            <a:r>
              <a:rPr lang="en-US" dirty="0" smtClean="0"/>
              <a:t> </a:t>
            </a:r>
            <a:r>
              <a:rPr lang="en-US" sz="2118" dirty="0" err="1"/>
              <a:t>biliary</a:t>
            </a:r>
            <a:r>
              <a:rPr lang="en-US" sz="2118" dirty="0"/>
              <a:t> calculi, sphincter spasm, edema of the pancreatic duct or duodenal wall, </a:t>
            </a:r>
            <a:r>
              <a:rPr lang="en-US" sz="2118" dirty="0" err="1"/>
              <a:t>neoplasia</a:t>
            </a:r>
            <a:r>
              <a:rPr lang="en-US" sz="2118" dirty="0"/>
              <a:t>, parasites, trauma, surgical trauma, reflux of duodenal juice into pancreatic duct</a:t>
            </a:r>
            <a:endParaRPr lang="en-US" sz="2118" dirty="0" smtClean="0"/>
          </a:p>
          <a:p>
            <a:pPr lvl="0"/>
            <a:r>
              <a:rPr lang="en-US" dirty="0"/>
              <a:t>I</a:t>
            </a:r>
            <a:r>
              <a:rPr lang="en-US" dirty="0" smtClean="0"/>
              <a:t>schemia </a:t>
            </a:r>
            <a:r>
              <a:rPr lang="en-US" dirty="0"/>
              <a:t>secondary to </a:t>
            </a:r>
            <a:r>
              <a:rPr lang="en-US" dirty="0" smtClean="0"/>
              <a:t>anesthesia</a:t>
            </a:r>
          </a:p>
          <a:p>
            <a:pPr lvl="0"/>
            <a:r>
              <a:rPr lang="en-US" dirty="0"/>
              <a:t>Pancreatic ischemia during shock/dehydration</a:t>
            </a:r>
            <a:r>
              <a:rPr lang="en-US" dirty="0" smtClean="0"/>
              <a:t> </a:t>
            </a:r>
            <a:r>
              <a:rPr lang="en-US" sz="2118" dirty="0" smtClean="0"/>
              <a:t>Documented in </a:t>
            </a:r>
            <a:r>
              <a:rPr lang="en-US" sz="2118" dirty="0"/>
              <a:t>humans</a:t>
            </a:r>
            <a:r>
              <a:rPr lang="en-US" sz="2118" dirty="0" smtClean="0"/>
              <a:t> with </a:t>
            </a:r>
            <a:r>
              <a:rPr lang="en-US" sz="2118" dirty="0"/>
              <a:t>renal failure secondary to </a:t>
            </a:r>
            <a:r>
              <a:rPr lang="en-US" sz="2118" dirty="0" smtClean="0"/>
              <a:t>dehydration</a:t>
            </a:r>
          </a:p>
          <a:p>
            <a:r>
              <a:rPr lang="en-US" dirty="0" smtClean="0"/>
              <a:t>Bacterial   </a:t>
            </a:r>
          </a:p>
          <a:p>
            <a:pPr>
              <a:buNone/>
            </a:pPr>
            <a:r>
              <a:rPr lang="en-US" sz="2118" dirty="0" smtClean="0"/>
              <a:t>       Associated with a negative outcome                                                                                          </a:t>
            </a:r>
          </a:p>
          <a:p>
            <a:pPr lvl="0"/>
            <a:r>
              <a:rPr lang="en-US" dirty="0" smtClean="0"/>
              <a:t>Hereditary documentation in humans                    </a:t>
            </a:r>
            <a:r>
              <a:rPr lang="en-US" sz="2162" dirty="0" smtClean="0"/>
              <a:t>mutations of </a:t>
            </a:r>
            <a:r>
              <a:rPr lang="en-US" sz="2162" dirty="0" err="1" smtClean="0"/>
              <a:t>trypsinogen</a:t>
            </a:r>
            <a:r>
              <a:rPr lang="en-US" sz="2162" dirty="0" smtClean="0"/>
              <a:t> gene or serine protease inhibitor gene</a:t>
            </a:r>
          </a:p>
          <a:p>
            <a:pPr lvl="0"/>
            <a:r>
              <a:rPr lang="en-US" sz="3294" dirty="0"/>
              <a:t>I</a:t>
            </a:r>
            <a:r>
              <a:rPr lang="en-US" sz="3294" dirty="0" smtClean="0"/>
              <a:t>mmune </a:t>
            </a:r>
            <a:r>
              <a:rPr lang="en-US" sz="3294" dirty="0"/>
              <a:t>component</a:t>
            </a:r>
            <a:r>
              <a:rPr lang="en-US" sz="3294" dirty="0" smtClean="0"/>
              <a:t> </a:t>
            </a:r>
            <a:endParaRPr lang="en-US" sz="2162" dirty="0" smtClean="0"/>
          </a:p>
          <a:p>
            <a:pPr lvl="0">
              <a:buNone/>
            </a:pPr>
            <a:r>
              <a:rPr lang="en-US" sz="2162" dirty="0" smtClean="0"/>
              <a:t>      small </a:t>
            </a:r>
            <a:r>
              <a:rPr lang="en-US" sz="2162" dirty="0"/>
              <a:t>population that respond to </a:t>
            </a:r>
            <a:r>
              <a:rPr lang="en-US" sz="2162" dirty="0" smtClean="0"/>
              <a:t>steroids</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1373"/>
          </a:xfrm>
        </p:spPr>
        <p:txBody>
          <a:bodyPr/>
          <a:lstStyle/>
          <a:p>
            <a:r>
              <a:rPr lang="en-US" dirty="0" smtClean="0"/>
              <a:t>Pathogenesis Overview</a:t>
            </a:r>
            <a:endParaRPr lang="en-US" dirty="0"/>
          </a:p>
        </p:txBody>
      </p:sp>
      <p:sp>
        <p:nvSpPr>
          <p:cNvPr id="3" name="Content Placeholder 2"/>
          <p:cNvSpPr>
            <a:spLocks noGrp="1"/>
          </p:cNvSpPr>
          <p:nvPr>
            <p:ph idx="1"/>
          </p:nvPr>
        </p:nvSpPr>
        <p:spPr>
          <a:xfrm>
            <a:off x="457200" y="1417638"/>
            <a:ext cx="8229600" cy="4973182"/>
          </a:xfrm>
        </p:spPr>
        <p:txBody>
          <a:bodyPr>
            <a:normAutofit fontScale="77500" lnSpcReduction="20000"/>
          </a:bodyPr>
          <a:lstStyle/>
          <a:p>
            <a:pPr lvl="0"/>
            <a:r>
              <a:rPr lang="en-US" dirty="0" smtClean="0"/>
              <a:t>Traditional </a:t>
            </a:r>
            <a:r>
              <a:rPr lang="en-US" dirty="0"/>
              <a:t>thought – pancreatitis develops as  a consequence of auto digestion resulting from premature </a:t>
            </a:r>
            <a:r>
              <a:rPr lang="en-US" dirty="0" err="1"/>
              <a:t>zymogen</a:t>
            </a:r>
            <a:r>
              <a:rPr lang="en-US" dirty="0"/>
              <a:t> activation within the </a:t>
            </a:r>
            <a:r>
              <a:rPr lang="en-US" dirty="0" err="1"/>
              <a:t>acinar</a:t>
            </a:r>
            <a:r>
              <a:rPr lang="en-US" dirty="0"/>
              <a:t> cells.</a:t>
            </a:r>
            <a:r>
              <a:rPr lang="en-US" dirty="0" smtClean="0"/>
              <a:t> </a:t>
            </a:r>
          </a:p>
          <a:p>
            <a:pPr lvl="0">
              <a:buNone/>
            </a:pPr>
            <a:endParaRPr lang="en-US" dirty="0" smtClean="0"/>
          </a:p>
          <a:p>
            <a:r>
              <a:rPr lang="en-US" dirty="0"/>
              <a:t>D</a:t>
            </a:r>
            <a:r>
              <a:rPr lang="en-US" dirty="0" smtClean="0"/>
              <a:t>evelops </a:t>
            </a:r>
            <a:r>
              <a:rPr lang="en-US" dirty="0"/>
              <a:t>when there is excessive activation of  </a:t>
            </a:r>
            <a:r>
              <a:rPr lang="en-US" dirty="0" err="1"/>
              <a:t>trypsin</a:t>
            </a:r>
            <a:r>
              <a:rPr lang="en-US" dirty="0"/>
              <a:t> and other pancreatic proteases within the pancreas that overwhelms</a:t>
            </a:r>
            <a:r>
              <a:rPr lang="en-US" dirty="0" smtClean="0"/>
              <a:t> local </a:t>
            </a:r>
            <a:r>
              <a:rPr lang="en-US" dirty="0"/>
              <a:t>safe guards within the </a:t>
            </a:r>
            <a:r>
              <a:rPr lang="en-US" dirty="0" err="1"/>
              <a:t>acinar</a:t>
            </a:r>
            <a:r>
              <a:rPr lang="en-US" dirty="0"/>
              <a:t> cell and anti-proteases in the </a:t>
            </a:r>
            <a:r>
              <a:rPr lang="en-US" dirty="0" smtClean="0"/>
              <a:t>circulation</a:t>
            </a:r>
          </a:p>
          <a:p>
            <a:endParaRPr lang="en-US" dirty="0" smtClean="0"/>
          </a:p>
          <a:p>
            <a:r>
              <a:rPr lang="en-US" dirty="0" err="1"/>
              <a:t>Autodigestion</a:t>
            </a:r>
            <a:r>
              <a:rPr lang="en-US" dirty="0"/>
              <a:t> then stimulates an inflammatory reaction that leads to local and systemic complications</a:t>
            </a:r>
            <a:r>
              <a:rPr lang="en-US" dirty="0" smtClean="0"/>
              <a:t> </a:t>
            </a:r>
          </a:p>
          <a:p>
            <a:pPr lvl="0"/>
            <a:endParaRPr lang="en-US" dirty="0" smtClean="0"/>
          </a:p>
          <a:p>
            <a:pPr lvl="0"/>
            <a:r>
              <a:rPr lang="en-US" dirty="0" smtClean="0"/>
              <a:t>Many </a:t>
            </a:r>
            <a:r>
              <a:rPr lang="en-US" dirty="0"/>
              <a:t>different conditions may lead to </a:t>
            </a:r>
            <a:r>
              <a:rPr lang="en-US" dirty="0" err="1" smtClean="0"/>
              <a:t>autodigesiton</a:t>
            </a:r>
            <a:r>
              <a:rPr lang="en-US" dirty="0" smtClean="0"/>
              <a:t>  </a:t>
            </a:r>
          </a:p>
          <a:p>
            <a:pPr lvl="0">
              <a:buNone/>
            </a:pPr>
            <a:r>
              <a:rPr lang="en-US" dirty="0" smtClean="0"/>
              <a:t>     Various inciting causes….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Inciting causes of </a:t>
            </a:r>
            <a:r>
              <a:rPr lang="en-US" dirty="0" err="1" smtClean="0"/>
              <a:t>autodigestion</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lvl="0"/>
            <a:r>
              <a:rPr lang="en-US" dirty="0"/>
              <a:t>Initial activation may be cause </a:t>
            </a:r>
            <a:r>
              <a:rPr lang="en-US" dirty="0" smtClean="0"/>
              <a:t>by:</a:t>
            </a:r>
          </a:p>
          <a:p>
            <a:pPr lvl="0">
              <a:buNone/>
            </a:pPr>
            <a:r>
              <a:rPr lang="en-US" dirty="0" smtClean="0"/>
              <a:t>    - oxidative </a:t>
            </a:r>
            <a:r>
              <a:rPr lang="en-US" dirty="0"/>
              <a:t>stress</a:t>
            </a:r>
            <a:r>
              <a:rPr lang="en-US" dirty="0" smtClean="0"/>
              <a:t> </a:t>
            </a:r>
          </a:p>
          <a:p>
            <a:pPr lvl="0">
              <a:buNone/>
            </a:pPr>
            <a:r>
              <a:rPr lang="en-US" dirty="0" smtClean="0"/>
              <a:t>    - hypotension </a:t>
            </a:r>
          </a:p>
          <a:p>
            <a:pPr lvl="0">
              <a:buNone/>
            </a:pPr>
            <a:r>
              <a:rPr lang="en-US" dirty="0" smtClean="0"/>
              <a:t>    - most inciting causes are undetermined</a:t>
            </a:r>
          </a:p>
          <a:p>
            <a:pPr lvl="0">
              <a:buNone/>
            </a:pPr>
            <a:r>
              <a:rPr lang="en-US" dirty="0" smtClean="0"/>
              <a:t> </a:t>
            </a:r>
          </a:p>
          <a:p>
            <a:pPr lvl="0">
              <a:buNone/>
            </a:pPr>
            <a:endParaRPr lang="en-US" dirty="0"/>
          </a:p>
          <a:p>
            <a:pPr lvl="0">
              <a:buNone/>
            </a:pPr>
            <a:r>
              <a:rPr lang="en-US" dirty="0" smtClean="0"/>
              <a:t>it </a:t>
            </a:r>
            <a:r>
              <a:rPr lang="en-US" dirty="0"/>
              <a:t>is worsened by a low </a:t>
            </a:r>
            <a:r>
              <a:rPr lang="en-US" dirty="0" err="1"/>
              <a:t>acinar</a:t>
            </a:r>
            <a:r>
              <a:rPr lang="en-US" dirty="0"/>
              <a:t> pH and high</a:t>
            </a:r>
            <a:r>
              <a:rPr lang="en-US" dirty="0" smtClean="0"/>
              <a:t> </a:t>
            </a:r>
          </a:p>
          <a:p>
            <a:pPr lvl="0">
              <a:buNone/>
            </a:pPr>
            <a:r>
              <a:rPr lang="en-US" dirty="0" err="1" smtClean="0"/>
              <a:t>intracytosolic</a:t>
            </a:r>
            <a:r>
              <a:rPr lang="en-US" dirty="0" smtClean="0"/>
              <a:t> </a:t>
            </a:r>
            <a:r>
              <a:rPr lang="en-US" dirty="0"/>
              <a:t>calcium concentrations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88492"/>
            <a:ext cx="4749459" cy="5537671"/>
          </a:xfrm>
        </p:spPr>
        <p:txBody>
          <a:bodyPr>
            <a:normAutofit fontScale="85000" lnSpcReduction="20000"/>
          </a:bodyPr>
          <a:lstStyle/>
          <a:p>
            <a:pPr lvl="0"/>
            <a:r>
              <a:rPr lang="en-US" dirty="0"/>
              <a:t>After initial production of active pancreatic </a:t>
            </a:r>
            <a:r>
              <a:rPr lang="en-US" dirty="0" smtClean="0"/>
              <a:t>enzymes… </a:t>
            </a:r>
            <a:r>
              <a:rPr lang="en-US" dirty="0"/>
              <a:t>local inflammation </a:t>
            </a:r>
            <a:r>
              <a:rPr lang="en-US" dirty="0" smtClean="0"/>
              <a:t>ensues</a:t>
            </a:r>
          </a:p>
          <a:p>
            <a:pPr lvl="0">
              <a:buNone/>
            </a:pPr>
            <a:endParaRPr lang="en-US" dirty="0" smtClean="0"/>
          </a:p>
          <a:p>
            <a:pPr lvl="0"/>
            <a:r>
              <a:rPr lang="en-US" dirty="0" smtClean="0"/>
              <a:t>Activation of complement </a:t>
            </a:r>
            <a:r>
              <a:rPr lang="en-US" dirty="0" err="1" smtClean="0">
                <a:sym typeface="Wingdings"/>
              </a:rPr>
              <a:t></a:t>
            </a:r>
            <a:r>
              <a:rPr lang="en-US" dirty="0" smtClean="0">
                <a:sym typeface="Wingdings"/>
              </a:rPr>
              <a:t> production of </a:t>
            </a:r>
            <a:r>
              <a:rPr lang="en-US" dirty="0" err="1" smtClean="0">
                <a:sym typeface="Wingdings"/>
              </a:rPr>
              <a:t>chemokines</a:t>
            </a:r>
            <a:endParaRPr lang="en-US" dirty="0" smtClean="0">
              <a:sym typeface="Wingdings"/>
            </a:endParaRPr>
          </a:p>
          <a:p>
            <a:pPr lvl="0">
              <a:buNone/>
            </a:pPr>
            <a:endParaRPr lang="en-US" dirty="0" smtClean="0">
              <a:sym typeface="Wingdings"/>
            </a:endParaRPr>
          </a:p>
          <a:p>
            <a:pPr lvl="0"/>
            <a:r>
              <a:rPr lang="en-US" dirty="0" err="1" smtClean="0">
                <a:sym typeface="Wingdings"/>
              </a:rPr>
              <a:t>Acinar</a:t>
            </a:r>
            <a:r>
              <a:rPr lang="en-US" dirty="0" smtClean="0">
                <a:sym typeface="Wingdings"/>
              </a:rPr>
              <a:t> destruction </a:t>
            </a:r>
            <a:r>
              <a:rPr lang="en-US" dirty="0" err="1" smtClean="0">
                <a:sym typeface="Wingdings"/>
              </a:rPr>
              <a:t></a:t>
            </a:r>
            <a:r>
              <a:rPr lang="en-US" dirty="0" smtClean="0">
                <a:sym typeface="Wingdings"/>
              </a:rPr>
              <a:t> cytokine release</a:t>
            </a:r>
            <a:endParaRPr lang="en-US" dirty="0" smtClean="0"/>
          </a:p>
          <a:p>
            <a:pPr lvl="0">
              <a:buNone/>
            </a:pPr>
            <a:endParaRPr lang="en-US" dirty="0" smtClean="0"/>
          </a:p>
          <a:p>
            <a:r>
              <a:rPr lang="en-US" dirty="0" err="1"/>
              <a:t>Neutrophil</a:t>
            </a:r>
            <a:r>
              <a:rPr lang="en-US" dirty="0" smtClean="0"/>
              <a:t> and Macrophage migration </a:t>
            </a:r>
            <a:r>
              <a:rPr lang="en-US" dirty="0" err="1" smtClean="0">
                <a:sym typeface="Wingdings"/>
              </a:rPr>
              <a:t></a:t>
            </a:r>
            <a:r>
              <a:rPr lang="en-US" dirty="0" smtClean="0"/>
              <a:t> </a:t>
            </a:r>
            <a:r>
              <a:rPr lang="en-US" dirty="0"/>
              <a:t>subsequent production of ROS and NO contributes to ongoing inflammation</a:t>
            </a:r>
            <a:r>
              <a:rPr lang="en-US" dirty="0" smtClean="0"/>
              <a:t> </a:t>
            </a:r>
            <a:endParaRPr lang="en-US" dirty="0"/>
          </a:p>
        </p:txBody>
      </p:sp>
      <p:pic>
        <p:nvPicPr>
          <p:cNvPr id="5" name="Picture 4"/>
          <p:cNvPicPr>
            <a:picLocks noChangeAspect="1"/>
          </p:cNvPicPr>
          <p:nvPr/>
        </p:nvPicPr>
        <p:blipFill>
          <a:blip r:embed="rId2"/>
          <a:stretch>
            <a:fillRect/>
          </a:stretch>
        </p:blipFill>
        <p:spPr>
          <a:xfrm>
            <a:off x="4914658" y="918873"/>
            <a:ext cx="3847320" cy="4676253"/>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Studies in animal models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Administration of </a:t>
            </a:r>
            <a:r>
              <a:rPr lang="en-US" dirty="0" err="1"/>
              <a:t>cholecystokinin</a:t>
            </a:r>
            <a:r>
              <a:rPr lang="en-US" dirty="0"/>
              <a:t> analogue (cerulean), IV, SC or IP </a:t>
            </a:r>
            <a:r>
              <a:rPr lang="en-US" dirty="0" err="1">
                <a:sym typeface="Wingdings"/>
              </a:rPr>
              <a:t></a:t>
            </a:r>
            <a:r>
              <a:rPr lang="en-US" dirty="0"/>
              <a:t> mild self limiting pancreatitis</a:t>
            </a:r>
          </a:p>
          <a:p>
            <a:pPr lvl="0"/>
            <a:r>
              <a:rPr lang="en-US" dirty="0"/>
              <a:t>Dietary models </a:t>
            </a:r>
            <a:r>
              <a:rPr lang="en-US" dirty="0" err="1">
                <a:sym typeface="Wingdings"/>
              </a:rPr>
              <a:t></a:t>
            </a:r>
            <a:r>
              <a:rPr lang="en-US" dirty="0" smtClean="0"/>
              <a:t> </a:t>
            </a:r>
            <a:r>
              <a:rPr lang="en-US" dirty="0" err="1" smtClean="0"/>
              <a:t>choline</a:t>
            </a:r>
            <a:r>
              <a:rPr lang="en-US" dirty="0" smtClean="0"/>
              <a:t> </a:t>
            </a:r>
            <a:r>
              <a:rPr lang="en-US" dirty="0"/>
              <a:t>deficient diet with </a:t>
            </a:r>
            <a:r>
              <a:rPr lang="en-US" dirty="0" err="1"/>
              <a:t>ehtionine</a:t>
            </a:r>
            <a:r>
              <a:rPr lang="en-US" dirty="0"/>
              <a:t> </a:t>
            </a:r>
            <a:r>
              <a:rPr lang="en-US" dirty="0" err="1">
                <a:sym typeface="Wingdings"/>
              </a:rPr>
              <a:t></a:t>
            </a:r>
            <a:r>
              <a:rPr lang="en-US" dirty="0"/>
              <a:t> severe necrotizing pancreatitis; good for studying acute form </a:t>
            </a:r>
          </a:p>
          <a:p>
            <a:pPr lvl="0"/>
            <a:r>
              <a:rPr lang="en-US" dirty="0"/>
              <a:t>Ethanol administration, gene knockout, immune modulation </a:t>
            </a:r>
            <a:r>
              <a:rPr lang="en-US" dirty="0" err="1">
                <a:sym typeface="Wingdings"/>
              </a:rPr>
              <a:t></a:t>
            </a:r>
            <a:r>
              <a:rPr lang="en-US" dirty="0"/>
              <a:t> harder to do</a:t>
            </a:r>
          </a:p>
          <a:p>
            <a:pPr lvl="0"/>
            <a:r>
              <a:rPr lang="en-US" dirty="0"/>
              <a:t>High dose </a:t>
            </a:r>
            <a:r>
              <a:rPr lang="en-US" dirty="0" err="1"/>
              <a:t>arginine</a:t>
            </a:r>
            <a:r>
              <a:rPr lang="en-US" dirty="0"/>
              <a:t> administration </a:t>
            </a:r>
            <a:r>
              <a:rPr lang="en-US" dirty="0" err="1">
                <a:sym typeface="Wingdings"/>
              </a:rPr>
              <a:t></a:t>
            </a:r>
            <a:r>
              <a:rPr lang="en-US" dirty="0"/>
              <a:t> dose dependent pancreatic necrosis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Pathophysiology</a:t>
            </a:r>
            <a:endParaRPr lang="en-US" dirty="0"/>
          </a:p>
        </p:txBody>
      </p:sp>
      <p:sp>
        <p:nvSpPr>
          <p:cNvPr id="7" name="Subtitle 6"/>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 Safe Guards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03350" y="1417637"/>
            <a:ext cx="6337300" cy="470852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854000"/>
            <a:ext cx="8692411" cy="5550997"/>
          </a:xfrm>
        </p:spPr>
        <p:txBody>
          <a:bodyPr>
            <a:normAutofit fontScale="92500" lnSpcReduction="20000"/>
          </a:bodyPr>
          <a:lstStyle/>
          <a:p>
            <a:pPr lvl="0"/>
            <a:r>
              <a:rPr lang="en-US" dirty="0"/>
              <a:t>Digestive enzymes stored as inactive </a:t>
            </a:r>
            <a:r>
              <a:rPr lang="en-US" dirty="0" smtClean="0"/>
              <a:t>zymogens</a:t>
            </a:r>
          </a:p>
          <a:p>
            <a:pPr lvl="0">
              <a:buNone/>
            </a:pPr>
            <a:r>
              <a:rPr lang="en-US" sz="2323" dirty="0" smtClean="0"/>
              <a:t>        - Normally only </a:t>
            </a:r>
            <a:r>
              <a:rPr lang="en-US" sz="2323" dirty="0"/>
              <a:t>become </a:t>
            </a:r>
            <a:r>
              <a:rPr lang="en-US" sz="2323" dirty="0" smtClean="0"/>
              <a:t>activated </a:t>
            </a:r>
            <a:r>
              <a:rPr lang="en-US" sz="2323" dirty="0"/>
              <a:t>after </a:t>
            </a:r>
            <a:r>
              <a:rPr lang="en-US" sz="2323" dirty="0" smtClean="0"/>
              <a:t>secretion </a:t>
            </a:r>
            <a:r>
              <a:rPr lang="en-US" sz="2323" dirty="0"/>
              <a:t>into the</a:t>
            </a:r>
            <a:r>
              <a:rPr lang="en-US" sz="2323" dirty="0" smtClean="0"/>
              <a:t> the </a:t>
            </a:r>
          </a:p>
          <a:p>
            <a:pPr lvl="0">
              <a:buNone/>
            </a:pPr>
            <a:r>
              <a:rPr lang="en-US" sz="2323" dirty="0" smtClean="0"/>
              <a:t>          duodenum</a:t>
            </a:r>
          </a:p>
          <a:p>
            <a:pPr lvl="0">
              <a:buNone/>
            </a:pPr>
            <a:r>
              <a:rPr lang="en-US" sz="2323" dirty="0" smtClean="0"/>
              <a:t>        - </a:t>
            </a:r>
            <a:r>
              <a:rPr lang="en-US" sz="2323" dirty="0" err="1" smtClean="0"/>
              <a:t>trypsinogen</a:t>
            </a:r>
            <a:endParaRPr lang="en-US" sz="2323" dirty="0" smtClean="0"/>
          </a:p>
          <a:p>
            <a:pPr lvl="0">
              <a:buNone/>
            </a:pPr>
            <a:r>
              <a:rPr lang="en-US" sz="2323" dirty="0" smtClean="0"/>
              <a:t>        - </a:t>
            </a:r>
            <a:r>
              <a:rPr lang="en-US" sz="2323" dirty="0" err="1" smtClean="0"/>
              <a:t>chymotyrpsinogen</a:t>
            </a:r>
            <a:r>
              <a:rPr lang="en-US" sz="2323" dirty="0" smtClean="0"/>
              <a:t> </a:t>
            </a:r>
            <a:r>
              <a:rPr lang="en-US" sz="2323" dirty="0" err="1" smtClean="0"/>
              <a:t>kallikreinogen</a:t>
            </a:r>
            <a:endParaRPr lang="en-US" sz="2323" dirty="0" smtClean="0"/>
          </a:p>
          <a:p>
            <a:pPr lvl="0">
              <a:buNone/>
            </a:pPr>
            <a:r>
              <a:rPr lang="en-US" sz="2323" dirty="0" smtClean="0"/>
              <a:t>        - pro-</a:t>
            </a:r>
            <a:r>
              <a:rPr lang="en-US" sz="2323" dirty="0" err="1" smtClean="0"/>
              <a:t>elastse</a:t>
            </a:r>
            <a:endParaRPr lang="en-US" sz="2323" dirty="0" smtClean="0"/>
          </a:p>
          <a:p>
            <a:pPr lvl="0">
              <a:buNone/>
            </a:pPr>
            <a:r>
              <a:rPr lang="en-US" sz="2323" dirty="0" smtClean="0"/>
              <a:t>        - pro-</a:t>
            </a:r>
            <a:r>
              <a:rPr lang="en-US" sz="2323" dirty="0" err="1" smtClean="0"/>
              <a:t>carboxypeptidase</a:t>
            </a:r>
            <a:endParaRPr lang="en-US" sz="2323" dirty="0" smtClean="0"/>
          </a:p>
          <a:p>
            <a:pPr lvl="0">
              <a:buNone/>
            </a:pPr>
            <a:r>
              <a:rPr lang="en-US" sz="2323" dirty="0" smtClean="0"/>
              <a:t>        - pro- </a:t>
            </a:r>
            <a:r>
              <a:rPr lang="en-US" sz="2323" dirty="0" err="1" smtClean="0"/>
              <a:t>phospholaipase</a:t>
            </a:r>
            <a:r>
              <a:rPr lang="en-US" sz="2323" dirty="0" smtClean="0"/>
              <a:t> A2)</a:t>
            </a:r>
          </a:p>
          <a:p>
            <a:pPr lvl="0">
              <a:buNone/>
            </a:pPr>
            <a:endParaRPr lang="en-US" sz="2118" dirty="0" smtClean="0"/>
          </a:p>
          <a:p>
            <a:pPr lvl="0"/>
            <a:r>
              <a:rPr lang="en-US" dirty="0" err="1"/>
              <a:t>Z</a:t>
            </a:r>
            <a:r>
              <a:rPr lang="en-US" dirty="0" err="1" smtClean="0"/>
              <a:t>ymogen</a:t>
            </a:r>
            <a:r>
              <a:rPr lang="en-US" dirty="0" smtClean="0"/>
              <a:t> </a:t>
            </a:r>
            <a:r>
              <a:rPr lang="en-US" dirty="0"/>
              <a:t>granules remain physically separated from </a:t>
            </a:r>
            <a:r>
              <a:rPr lang="en-US" dirty="0" err="1"/>
              <a:t>lysosomes</a:t>
            </a:r>
            <a:r>
              <a:rPr lang="en-US" dirty="0"/>
              <a:t> granules in membrane bound </a:t>
            </a:r>
            <a:r>
              <a:rPr lang="en-US" dirty="0" smtClean="0"/>
              <a:t>organelles</a:t>
            </a:r>
          </a:p>
          <a:p>
            <a:pPr lvl="0">
              <a:buNone/>
            </a:pPr>
            <a:endParaRPr lang="en-US" dirty="0" smtClean="0"/>
          </a:p>
          <a:p>
            <a:pPr lvl="0"/>
            <a:r>
              <a:rPr lang="en-US" dirty="0" smtClean="0"/>
              <a:t>Normally become active when contact </a:t>
            </a:r>
            <a:r>
              <a:rPr lang="en-US" dirty="0" err="1" smtClean="0"/>
              <a:t>enteropeptidase</a:t>
            </a:r>
            <a:r>
              <a:rPr lang="en-US" dirty="0" smtClean="0"/>
              <a:t> in the duodenum</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0" y="690563"/>
            <a:ext cx="8681463" cy="5435600"/>
          </a:xfrm>
        </p:spPr>
        <p:txBody>
          <a:bodyPr>
            <a:normAutofit fontScale="77500" lnSpcReduction="20000"/>
          </a:bodyPr>
          <a:lstStyle/>
          <a:p>
            <a:pPr lvl="0">
              <a:buNone/>
            </a:pPr>
            <a:endParaRPr lang="en-US" dirty="0" smtClean="0"/>
          </a:p>
          <a:p>
            <a:pPr lvl="0"/>
            <a:r>
              <a:rPr lang="en-US" dirty="0" smtClean="0"/>
              <a:t>Pancreatic </a:t>
            </a:r>
            <a:r>
              <a:rPr lang="en-US" dirty="0" err="1" smtClean="0"/>
              <a:t>secretory</a:t>
            </a:r>
            <a:r>
              <a:rPr lang="en-US" dirty="0" smtClean="0"/>
              <a:t>  </a:t>
            </a:r>
            <a:r>
              <a:rPr lang="en-US" dirty="0" err="1" smtClean="0"/>
              <a:t>trypsin</a:t>
            </a:r>
            <a:r>
              <a:rPr lang="en-US" dirty="0" smtClean="0"/>
              <a:t> inhibitor (PSTI) –aka SPINK1</a:t>
            </a:r>
          </a:p>
          <a:p>
            <a:pPr lvl="0">
              <a:buNone/>
            </a:pPr>
            <a:r>
              <a:rPr lang="en-US" dirty="0" smtClean="0"/>
              <a:t>      - Synthesized and secreted with </a:t>
            </a:r>
            <a:r>
              <a:rPr lang="en-US" dirty="0" err="1" smtClean="0"/>
              <a:t>trypsinogen</a:t>
            </a:r>
            <a:endParaRPr lang="en-US" dirty="0" smtClean="0"/>
          </a:p>
          <a:p>
            <a:pPr lvl="0">
              <a:buNone/>
            </a:pPr>
            <a:r>
              <a:rPr lang="en-US" dirty="0" smtClean="0"/>
              <a:t>      - Immediate inhibition should </a:t>
            </a:r>
            <a:r>
              <a:rPr lang="en-US" dirty="0" err="1" smtClean="0"/>
              <a:t>trypsin</a:t>
            </a:r>
            <a:r>
              <a:rPr lang="en-US" dirty="0" smtClean="0"/>
              <a:t> become activated </a:t>
            </a:r>
          </a:p>
          <a:p>
            <a:pPr lvl="0">
              <a:buNone/>
            </a:pPr>
            <a:r>
              <a:rPr lang="en-US" dirty="0" smtClean="0"/>
              <a:t>        within the cell</a:t>
            </a:r>
          </a:p>
          <a:p>
            <a:pPr lvl="0">
              <a:buNone/>
            </a:pPr>
            <a:endParaRPr lang="en-US" dirty="0" smtClean="0"/>
          </a:p>
          <a:p>
            <a:pPr lvl="0"/>
            <a:r>
              <a:rPr lang="en-US" dirty="0" smtClean="0"/>
              <a:t>Unidirectional flow of pancreatic juice</a:t>
            </a:r>
          </a:p>
          <a:p>
            <a:pPr lvl="0"/>
            <a:endParaRPr lang="en-US" dirty="0" smtClean="0"/>
          </a:p>
          <a:p>
            <a:pPr lvl="0"/>
            <a:r>
              <a:rPr lang="en-US" dirty="0" smtClean="0"/>
              <a:t>Anti-proteases in the blood </a:t>
            </a:r>
          </a:p>
          <a:p>
            <a:pPr lvl="0">
              <a:buNone/>
            </a:pPr>
            <a:r>
              <a:rPr lang="en-US" dirty="0" smtClean="0"/>
              <a:t>       - Alpha 1 </a:t>
            </a:r>
            <a:r>
              <a:rPr lang="en-US" dirty="0" err="1" smtClean="0"/>
              <a:t>proteinase</a:t>
            </a:r>
            <a:r>
              <a:rPr lang="en-US" dirty="0" smtClean="0"/>
              <a:t> inhibitor</a:t>
            </a:r>
          </a:p>
          <a:p>
            <a:pPr lvl="0">
              <a:buNone/>
            </a:pPr>
            <a:r>
              <a:rPr lang="en-US" dirty="0" smtClean="0"/>
              <a:t>       - Alpha </a:t>
            </a:r>
            <a:r>
              <a:rPr lang="en-US" dirty="0" err="1" smtClean="0"/>
              <a:t>antityrpsin</a:t>
            </a:r>
            <a:r>
              <a:rPr lang="en-US" dirty="0" smtClean="0"/>
              <a:t> </a:t>
            </a:r>
          </a:p>
          <a:p>
            <a:pPr lvl="0">
              <a:buNone/>
            </a:pPr>
            <a:r>
              <a:rPr lang="en-US" dirty="0" smtClean="0"/>
              <a:t>       - Alpha 2 </a:t>
            </a:r>
            <a:r>
              <a:rPr lang="en-US" dirty="0" err="1" smtClean="0"/>
              <a:t>macroglobulins</a:t>
            </a:r>
            <a:r>
              <a:rPr lang="en-US" dirty="0" smtClean="0"/>
              <a:t> </a:t>
            </a:r>
          </a:p>
          <a:p>
            <a:pPr lvl="0">
              <a:buNone/>
            </a:pPr>
            <a:r>
              <a:rPr lang="en-US" dirty="0" smtClean="0"/>
              <a:t>       - Scavenge active  proteases released into systemic circulation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2576"/>
          </a:xfrm>
        </p:spPr>
        <p:txBody>
          <a:bodyPr/>
          <a:lstStyle/>
          <a:p>
            <a:r>
              <a:rPr lang="en-US" dirty="0" smtClean="0"/>
              <a:t>Acute </a:t>
            </a:r>
            <a:r>
              <a:rPr lang="en-US" dirty="0" err="1" smtClean="0"/>
              <a:t>vs</a:t>
            </a:r>
            <a:r>
              <a:rPr lang="en-US" dirty="0" smtClean="0"/>
              <a:t> Chronic</a:t>
            </a:r>
            <a:endParaRPr lang="en-US" dirty="0"/>
          </a:p>
        </p:txBody>
      </p:sp>
      <p:sp>
        <p:nvSpPr>
          <p:cNvPr id="3" name="Content Placeholder 2"/>
          <p:cNvSpPr>
            <a:spLocks noGrp="1"/>
          </p:cNvSpPr>
          <p:nvPr>
            <p:ph idx="1"/>
          </p:nvPr>
        </p:nvSpPr>
        <p:spPr/>
        <p:txBody>
          <a:bodyPr/>
          <a:lstStyle/>
          <a:p>
            <a:pPr lvl="0"/>
            <a:r>
              <a:rPr lang="en-US" dirty="0"/>
              <a:t>Chronic </a:t>
            </a:r>
            <a:r>
              <a:rPr lang="en-US" dirty="0" smtClean="0"/>
              <a:t>pancreatitis </a:t>
            </a:r>
            <a:r>
              <a:rPr lang="en-US" dirty="0"/>
              <a:t>more common than acute</a:t>
            </a:r>
          </a:p>
          <a:p>
            <a:pPr lvl="0"/>
            <a:r>
              <a:rPr lang="en-US" dirty="0"/>
              <a:t>Chronic ; lymphocytic infiltration (61.5%), fibrosis (48.6%) and atrophy (30.8%)</a:t>
            </a:r>
          </a:p>
          <a:p>
            <a:pPr lvl="0"/>
            <a:r>
              <a:rPr lang="en-US" dirty="0"/>
              <a:t>Acute; </a:t>
            </a:r>
            <a:r>
              <a:rPr lang="en-US" dirty="0" err="1" smtClean="0"/>
              <a:t>Neutrophilic</a:t>
            </a:r>
            <a:r>
              <a:rPr lang="en-US" dirty="0" smtClean="0"/>
              <a:t> inflammation </a:t>
            </a:r>
            <a:r>
              <a:rPr lang="en-US" dirty="0"/>
              <a:t>(30.8%), necrosis (28.4%), </a:t>
            </a:r>
            <a:r>
              <a:rPr lang="en-US" dirty="0" err="1"/>
              <a:t>peri</a:t>
            </a:r>
            <a:r>
              <a:rPr lang="en-US" dirty="0"/>
              <a:t>-pancreatic fat necrosis  (28.8%), edema lesions (9.6%</a:t>
            </a:r>
            <a:r>
              <a:rPr lang="en-US" dirty="0" smtClean="0"/>
              <a:t>)</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Initiating cellular events</a:t>
            </a:r>
            <a:endParaRPr lang="en-US" dirty="0"/>
          </a:p>
        </p:txBody>
      </p:sp>
      <p:sp>
        <p:nvSpPr>
          <p:cNvPr id="3" name="Content Placeholder 2"/>
          <p:cNvSpPr>
            <a:spLocks noGrp="1"/>
          </p:cNvSpPr>
          <p:nvPr>
            <p:ph idx="1"/>
          </p:nvPr>
        </p:nvSpPr>
        <p:spPr>
          <a:xfrm>
            <a:off x="457200" y="1417638"/>
            <a:ext cx="8229600" cy="4708525"/>
          </a:xfrm>
        </p:spPr>
        <p:txBody>
          <a:bodyPr>
            <a:normAutofit fontScale="77500" lnSpcReduction="20000"/>
          </a:bodyPr>
          <a:lstStyle/>
          <a:p>
            <a:pPr lvl="0"/>
            <a:r>
              <a:rPr lang="en-US" dirty="0"/>
              <a:t>Activation of </a:t>
            </a:r>
            <a:r>
              <a:rPr lang="en-US" dirty="0" err="1"/>
              <a:t>trypsinogen</a:t>
            </a:r>
            <a:r>
              <a:rPr lang="en-US" dirty="0"/>
              <a:t> </a:t>
            </a:r>
            <a:r>
              <a:rPr lang="en-US" dirty="0" err="1">
                <a:sym typeface="Wingdings"/>
              </a:rPr>
              <a:t></a:t>
            </a:r>
            <a:r>
              <a:rPr lang="en-US" dirty="0"/>
              <a:t> </a:t>
            </a:r>
            <a:r>
              <a:rPr lang="en-US" dirty="0" err="1"/>
              <a:t>trypsin</a:t>
            </a:r>
            <a:r>
              <a:rPr lang="en-US" dirty="0"/>
              <a:t> within the </a:t>
            </a:r>
            <a:r>
              <a:rPr lang="en-US" dirty="0" err="1"/>
              <a:t>acinar</a:t>
            </a:r>
            <a:r>
              <a:rPr lang="en-US" dirty="0"/>
              <a:t> </a:t>
            </a:r>
            <a:r>
              <a:rPr lang="en-US" dirty="0" smtClean="0"/>
              <a:t>cells</a:t>
            </a:r>
          </a:p>
          <a:p>
            <a:pPr lvl="0">
              <a:buNone/>
            </a:pPr>
            <a:endParaRPr lang="en-US" dirty="0" smtClean="0"/>
          </a:p>
          <a:p>
            <a:pPr lvl="0"/>
            <a:r>
              <a:rPr lang="en-US" dirty="0" smtClean="0"/>
              <a:t>“</a:t>
            </a:r>
            <a:r>
              <a:rPr lang="en-US" dirty="0" err="1" smtClean="0"/>
              <a:t>Secretory</a:t>
            </a:r>
            <a:r>
              <a:rPr lang="en-US" dirty="0" smtClean="0"/>
              <a:t> block” </a:t>
            </a:r>
            <a:r>
              <a:rPr lang="en-US" dirty="0" err="1" smtClean="0">
                <a:sym typeface="Wingdings"/>
              </a:rPr>
              <a:t></a:t>
            </a:r>
            <a:r>
              <a:rPr lang="en-US" dirty="0" smtClean="0">
                <a:sym typeface="Wingdings"/>
              </a:rPr>
              <a:t> </a:t>
            </a:r>
            <a:r>
              <a:rPr lang="en-US" dirty="0" err="1" smtClean="0"/>
              <a:t>zymogen</a:t>
            </a:r>
            <a:r>
              <a:rPr lang="en-US" dirty="0" smtClean="0"/>
              <a:t> </a:t>
            </a:r>
            <a:r>
              <a:rPr lang="en-US" dirty="0"/>
              <a:t>granules are NOT secreted into the intestinal lumen for degradation by </a:t>
            </a:r>
            <a:r>
              <a:rPr lang="en-US" dirty="0" err="1" smtClean="0"/>
              <a:t>enterokinase</a:t>
            </a:r>
            <a:endParaRPr lang="en-US" dirty="0" smtClean="0"/>
          </a:p>
          <a:p>
            <a:pPr lvl="0"/>
            <a:endParaRPr lang="en-US" dirty="0" smtClean="0"/>
          </a:p>
          <a:p>
            <a:pPr lvl="0"/>
            <a:r>
              <a:rPr lang="en-US" dirty="0"/>
              <a:t>Apical </a:t>
            </a:r>
            <a:r>
              <a:rPr lang="en-US" dirty="0" smtClean="0"/>
              <a:t>block (</a:t>
            </a:r>
            <a:r>
              <a:rPr lang="en-US" dirty="0" err="1" smtClean="0"/>
              <a:t>secretory</a:t>
            </a:r>
            <a:r>
              <a:rPr lang="en-US" dirty="0" smtClean="0"/>
              <a:t> block) </a:t>
            </a:r>
            <a:r>
              <a:rPr lang="en-US" dirty="0"/>
              <a:t>results </a:t>
            </a:r>
            <a:r>
              <a:rPr lang="en-US" b="1" i="1" dirty="0"/>
              <a:t>in </a:t>
            </a:r>
            <a:r>
              <a:rPr lang="en-US" b="1" i="1" dirty="0" err="1"/>
              <a:t>colocalization</a:t>
            </a:r>
            <a:r>
              <a:rPr lang="en-US" dirty="0"/>
              <a:t> of </a:t>
            </a:r>
            <a:r>
              <a:rPr lang="en-US" dirty="0" err="1"/>
              <a:t>zymogen</a:t>
            </a:r>
            <a:r>
              <a:rPr lang="en-US" dirty="0"/>
              <a:t> granules and </a:t>
            </a:r>
            <a:r>
              <a:rPr lang="en-US" dirty="0" err="1"/>
              <a:t>lysosomal</a:t>
            </a:r>
            <a:r>
              <a:rPr lang="en-US" dirty="0"/>
              <a:t> proteases</a:t>
            </a:r>
            <a:r>
              <a:rPr lang="en-US" dirty="0" smtClean="0"/>
              <a:t> </a:t>
            </a:r>
          </a:p>
          <a:p>
            <a:pPr lvl="0">
              <a:buNone/>
            </a:pPr>
            <a:r>
              <a:rPr lang="en-US" dirty="0" smtClean="0">
                <a:sym typeface="Wingdings"/>
              </a:rPr>
              <a:t>     </a:t>
            </a:r>
            <a:r>
              <a:rPr lang="en-US" dirty="0" err="1" smtClean="0">
                <a:sym typeface="Wingdings"/>
              </a:rPr>
              <a:t></a:t>
            </a:r>
            <a:r>
              <a:rPr lang="en-US" dirty="0" smtClean="0"/>
              <a:t> </a:t>
            </a:r>
            <a:r>
              <a:rPr lang="en-US" dirty="0"/>
              <a:t>activation of </a:t>
            </a:r>
            <a:r>
              <a:rPr lang="en-US" dirty="0" err="1"/>
              <a:t>tryspsinogen</a:t>
            </a:r>
            <a:r>
              <a:rPr lang="en-US" dirty="0"/>
              <a:t> by local proteases</a:t>
            </a:r>
            <a:r>
              <a:rPr lang="en-US" dirty="0" smtClean="0"/>
              <a:t> </a:t>
            </a:r>
          </a:p>
          <a:p>
            <a:pPr lvl="0">
              <a:buNone/>
            </a:pPr>
            <a:r>
              <a:rPr lang="en-US" dirty="0" smtClean="0"/>
              <a:t>    </a:t>
            </a:r>
          </a:p>
          <a:p>
            <a:pPr lvl="0">
              <a:buNone/>
            </a:pPr>
            <a:r>
              <a:rPr lang="en-US" dirty="0" smtClean="0"/>
              <a:t>    - </a:t>
            </a:r>
            <a:r>
              <a:rPr lang="en-US" dirty="0" err="1" smtClean="0"/>
              <a:t>cathespin</a:t>
            </a:r>
            <a:r>
              <a:rPr lang="en-US" dirty="0" smtClean="0"/>
              <a:t> </a:t>
            </a:r>
            <a:r>
              <a:rPr lang="en-US" dirty="0"/>
              <a:t>B</a:t>
            </a:r>
            <a:r>
              <a:rPr lang="en-US" dirty="0" smtClean="0"/>
              <a:t>  protease</a:t>
            </a:r>
          </a:p>
          <a:p>
            <a:pPr lvl="0">
              <a:buNone/>
            </a:pPr>
            <a:endParaRPr lang="en-US" dirty="0" smtClean="0"/>
          </a:p>
          <a:p>
            <a:pPr lvl="0"/>
            <a:r>
              <a:rPr lang="en-US" dirty="0" err="1"/>
              <a:t>Colocalization</a:t>
            </a:r>
            <a:r>
              <a:rPr lang="en-US" dirty="0"/>
              <a:t> is main initiating step</a:t>
            </a:r>
            <a:endParaRPr lang="en-US" dirty="0" smtClean="0"/>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6750" y="1187450"/>
            <a:ext cx="7810500" cy="44831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role of pH and calcium in </a:t>
            </a:r>
            <a:r>
              <a:rPr lang="en-US" dirty="0" err="1" smtClean="0"/>
              <a:t>colocalization</a:t>
            </a:r>
            <a:endParaRPr lang="en-US" dirty="0"/>
          </a:p>
        </p:txBody>
      </p:sp>
      <p:sp>
        <p:nvSpPr>
          <p:cNvPr id="3" name="Content Placeholder 2"/>
          <p:cNvSpPr>
            <a:spLocks noGrp="1"/>
          </p:cNvSpPr>
          <p:nvPr>
            <p:ph idx="1"/>
          </p:nvPr>
        </p:nvSpPr>
        <p:spPr/>
        <p:txBody>
          <a:bodyPr>
            <a:normAutofit/>
          </a:bodyPr>
          <a:lstStyle/>
          <a:p>
            <a:pPr lvl="0"/>
            <a:r>
              <a:rPr lang="en-US" dirty="0" smtClean="0"/>
              <a:t>Low pH </a:t>
            </a:r>
            <a:r>
              <a:rPr lang="en-US" dirty="0"/>
              <a:t>in the </a:t>
            </a:r>
            <a:r>
              <a:rPr lang="en-US" dirty="0" err="1"/>
              <a:t>acinar</a:t>
            </a:r>
            <a:r>
              <a:rPr lang="en-US" dirty="0"/>
              <a:t> cell</a:t>
            </a:r>
            <a:r>
              <a:rPr lang="en-US" dirty="0" smtClean="0"/>
              <a:t> aids in </a:t>
            </a:r>
            <a:r>
              <a:rPr lang="en-US" dirty="0" err="1" smtClean="0"/>
              <a:t>colocalization</a:t>
            </a:r>
            <a:endParaRPr lang="en-US" dirty="0" smtClean="0"/>
          </a:p>
          <a:p>
            <a:pPr lvl="0">
              <a:buNone/>
            </a:pPr>
            <a:endParaRPr lang="en-US" dirty="0" smtClean="0"/>
          </a:p>
          <a:p>
            <a:pPr lvl="0"/>
            <a:r>
              <a:rPr lang="en-US" dirty="0"/>
              <a:t>C</a:t>
            </a:r>
            <a:r>
              <a:rPr lang="en-US" dirty="0" smtClean="0"/>
              <a:t>alcium </a:t>
            </a:r>
            <a:r>
              <a:rPr lang="en-US" dirty="0"/>
              <a:t>in the </a:t>
            </a:r>
            <a:r>
              <a:rPr lang="en-US" dirty="0" err="1"/>
              <a:t>cytosol</a:t>
            </a:r>
            <a:r>
              <a:rPr lang="en-US" dirty="0"/>
              <a:t> acts with CCK as an intracellular messenger for the release of </a:t>
            </a:r>
            <a:r>
              <a:rPr lang="en-US" dirty="0" err="1"/>
              <a:t>lysosomal</a:t>
            </a:r>
            <a:r>
              <a:rPr lang="en-US" dirty="0"/>
              <a:t> proteases</a:t>
            </a:r>
            <a:r>
              <a:rPr lang="en-US" dirty="0" smtClean="0"/>
              <a:t> </a:t>
            </a:r>
          </a:p>
          <a:p>
            <a:pPr lvl="0">
              <a:buNone/>
            </a:pPr>
            <a:r>
              <a:rPr lang="en-US" dirty="0" smtClean="0"/>
              <a:t>         </a:t>
            </a:r>
            <a:r>
              <a:rPr lang="en-US" sz="2000" dirty="0" smtClean="0"/>
              <a:t>Study: blockade </a:t>
            </a:r>
            <a:r>
              <a:rPr lang="en-US" sz="2000" dirty="0"/>
              <a:t>of calcium signaling within cells  stops production of</a:t>
            </a:r>
            <a:r>
              <a:rPr lang="en-US" sz="2000" dirty="0" smtClean="0"/>
              <a:t>   </a:t>
            </a:r>
          </a:p>
          <a:p>
            <a:pPr lvl="0">
              <a:buNone/>
            </a:pPr>
            <a:r>
              <a:rPr lang="en-US" sz="2000" dirty="0" smtClean="0"/>
              <a:t>                           </a:t>
            </a:r>
            <a:r>
              <a:rPr lang="en-US" sz="2000" dirty="0" err="1" smtClean="0"/>
              <a:t>trypsinogen</a:t>
            </a:r>
            <a:r>
              <a:rPr lang="en-US" sz="2000" dirty="0" smtClean="0"/>
              <a:t> </a:t>
            </a:r>
            <a:r>
              <a:rPr lang="en-US" sz="2000" dirty="0"/>
              <a:t>activation peptide</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a:xfrm>
            <a:off x="457200" y="1600200"/>
            <a:ext cx="8229600" cy="4728673"/>
          </a:xfrm>
        </p:spPr>
        <p:txBody>
          <a:bodyPr>
            <a:normAutofit fontScale="85000" lnSpcReduction="20000"/>
          </a:bodyPr>
          <a:lstStyle/>
          <a:p>
            <a:pPr lvl="0"/>
            <a:r>
              <a:rPr lang="en-US" dirty="0"/>
              <a:t>activated enzymes overwhelm PSTI </a:t>
            </a:r>
            <a:r>
              <a:rPr lang="en-US" dirty="0" err="1">
                <a:sym typeface="Wingdings"/>
              </a:rPr>
              <a:t></a:t>
            </a:r>
            <a:r>
              <a:rPr lang="en-US" dirty="0"/>
              <a:t> damage to the </a:t>
            </a:r>
            <a:r>
              <a:rPr lang="en-US" dirty="0" err="1"/>
              <a:t>acinar</a:t>
            </a:r>
            <a:r>
              <a:rPr lang="en-US" dirty="0"/>
              <a:t> </a:t>
            </a:r>
            <a:r>
              <a:rPr lang="en-US" dirty="0" smtClean="0"/>
              <a:t>cell</a:t>
            </a:r>
          </a:p>
          <a:p>
            <a:pPr lvl="0">
              <a:buNone/>
            </a:pPr>
            <a:endParaRPr lang="en-US" dirty="0" smtClean="0"/>
          </a:p>
          <a:p>
            <a:pPr lvl="0"/>
            <a:r>
              <a:rPr lang="en-US" dirty="0"/>
              <a:t>PLA2 </a:t>
            </a:r>
            <a:r>
              <a:rPr lang="en-US" dirty="0" err="1">
                <a:sym typeface="Wingdings"/>
              </a:rPr>
              <a:t></a:t>
            </a:r>
            <a:r>
              <a:rPr lang="en-US" dirty="0"/>
              <a:t> hydrolysis of membrane </a:t>
            </a:r>
            <a:r>
              <a:rPr lang="en-US" dirty="0" smtClean="0"/>
              <a:t>phospholipids</a:t>
            </a:r>
          </a:p>
          <a:p>
            <a:pPr lvl="0">
              <a:buNone/>
            </a:pPr>
            <a:endParaRPr lang="en-US" dirty="0" smtClean="0"/>
          </a:p>
          <a:p>
            <a:pPr lvl="0"/>
            <a:r>
              <a:rPr lang="en-US" dirty="0" err="1"/>
              <a:t>Elastase</a:t>
            </a:r>
            <a:r>
              <a:rPr lang="en-US" dirty="0"/>
              <a:t> </a:t>
            </a:r>
            <a:r>
              <a:rPr lang="en-US" dirty="0" err="1">
                <a:sym typeface="Wingdings"/>
              </a:rPr>
              <a:t></a:t>
            </a:r>
            <a:r>
              <a:rPr lang="en-US" dirty="0"/>
              <a:t> degradation of </a:t>
            </a:r>
            <a:r>
              <a:rPr lang="en-US" dirty="0" err="1"/>
              <a:t>elastin</a:t>
            </a:r>
            <a:r>
              <a:rPr lang="en-US" dirty="0"/>
              <a:t> in blood </a:t>
            </a:r>
            <a:r>
              <a:rPr lang="en-US" dirty="0" smtClean="0"/>
              <a:t>vessels</a:t>
            </a:r>
          </a:p>
          <a:p>
            <a:pPr lvl="0">
              <a:buNone/>
            </a:pPr>
            <a:endParaRPr lang="en-US" dirty="0" smtClean="0"/>
          </a:p>
          <a:p>
            <a:pPr lvl="0"/>
            <a:r>
              <a:rPr lang="en-US" dirty="0" err="1"/>
              <a:t>Chymotrypsin</a:t>
            </a:r>
            <a:r>
              <a:rPr lang="en-US" dirty="0"/>
              <a:t> </a:t>
            </a:r>
            <a:r>
              <a:rPr lang="en-US" dirty="0" err="1">
                <a:sym typeface="Wingdings"/>
              </a:rPr>
              <a:t></a:t>
            </a:r>
            <a:r>
              <a:rPr lang="en-US" dirty="0"/>
              <a:t> activation of </a:t>
            </a:r>
            <a:r>
              <a:rPr lang="en-US" dirty="0" err="1"/>
              <a:t>xanthine</a:t>
            </a:r>
            <a:r>
              <a:rPr lang="en-US" dirty="0"/>
              <a:t> </a:t>
            </a:r>
            <a:r>
              <a:rPr lang="en-US" dirty="0" err="1"/>
              <a:t>oxidase</a:t>
            </a:r>
            <a:r>
              <a:rPr lang="en-US" dirty="0"/>
              <a:t> </a:t>
            </a:r>
            <a:r>
              <a:rPr lang="en-US" dirty="0" err="1">
                <a:sym typeface="Wingdings"/>
              </a:rPr>
              <a:t></a:t>
            </a:r>
            <a:r>
              <a:rPr lang="en-US" dirty="0"/>
              <a:t> oxidative </a:t>
            </a:r>
            <a:r>
              <a:rPr lang="en-US" dirty="0" smtClean="0"/>
              <a:t>damage</a:t>
            </a:r>
          </a:p>
          <a:p>
            <a:pPr lvl="0">
              <a:buNone/>
            </a:pPr>
            <a:endParaRPr lang="en-US" dirty="0" smtClean="0"/>
          </a:p>
          <a:p>
            <a:pPr lvl="0"/>
            <a:r>
              <a:rPr lang="en-US" dirty="0"/>
              <a:t>Lipase </a:t>
            </a:r>
            <a:r>
              <a:rPr lang="en-US" dirty="0" err="1">
                <a:sym typeface="Wingdings"/>
              </a:rPr>
              <a:t></a:t>
            </a:r>
            <a:r>
              <a:rPr lang="en-US" dirty="0"/>
              <a:t> fat hydrolysis</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4287"/>
          </a:xfrm>
        </p:spPr>
        <p:txBody>
          <a:bodyPr/>
          <a:lstStyle/>
          <a:p>
            <a:r>
              <a:rPr lang="en-US" smtClean="0"/>
              <a:t>Take home message</a:t>
            </a:r>
            <a:endParaRPr lang="en-US" dirty="0"/>
          </a:p>
        </p:txBody>
      </p:sp>
      <p:sp>
        <p:nvSpPr>
          <p:cNvPr id="3" name="Content Placeholder 2"/>
          <p:cNvSpPr>
            <a:spLocks noGrp="1"/>
          </p:cNvSpPr>
          <p:nvPr>
            <p:ph idx="1"/>
          </p:nvPr>
        </p:nvSpPr>
        <p:spPr>
          <a:xfrm>
            <a:off x="457200" y="4645992"/>
            <a:ext cx="8229600" cy="1480171"/>
          </a:xfrm>
        </p:spPr>
        <p:txBody>
          <a:bodyPr>
            <a:normAutofit fontScale="92500"/>
          </a:bodyPr>
          <a:lstStyle/>
          <a:p>
            <a:r>
              <a:rPr lang="en-US" smtClean="0"/>
              <a:t>premature activation of trypsin within the acinar cells is dependent on intracellular pH and calcium and can be induced by a variety of causes</a:t>
            </a:r>
            <a:endParaRPr lang="en-US" dirty="0"/>
          </a:p>
        </p:txBody>
      </p:sp>
      <p:pic>
        <p:nvPicPr>
          <p:cNvPr id="4" name="Picture 3"/>
          <p:cNvPicPr>
            <a:picLocks noChangeAspect="1"/>
          </p:cNvPicPr>
          <p:nvPr/>
        </p:nvPicPr>
        <p:blipFill>
          <a:blip r:embed="rId3"/>
          <a:stretch>
            <a:fillRect/>
          </a:stretch>
        </p:blipFill>
        <p:spPr>
          <a:xfrm>
            <a:off x="1568450" y="1068925"/>
            <a:ext cx="5710613" cy="3577067"/>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0" y="650440"/>
            <a:ext cx="8229600" cy="5475724"/>
          </a:xfrm>
        </p:spPr>
        <p:txBody>
          <a:bodyPr/>
          <a:lstStyle/>
          <a:p>
            <a:r>
              <a:rPr lang="en-US" dirty="0" smtClean="0"/>
              <a:t>Migration of </a:t>
            </a:r>
            <a:r>
              <a:rPr lang="en-US" dirty="0" err="1" smtClean="0"/>
              <a:t>neutrophils</a:t>
            </a:r>
            <a:r>
              <a:rPr lang="en-US" dirty="0" smtClean="0"/>
              <a:t> in response to </a:t>
            </a:r>
            <a:r>
              <a:rPr lang="en-US" dirty="0" err="1" smtClean="0"/>
              <a:t>chemotactic</a:t>
            </a:r>
            <a:r>
              <a:rPr lang="en-US" dirty="0" smtClean="0"/>
              <a:t> factors </a:t>
            </a:r>
            <a:r>
              <a:rPr lang="en-US" dirty="0" err="1" smtClean="0">
                <a:sym typeface="Wingdings"/>
              </a:rPr>
              <a:t></a:t>
            </a:r>
            <a:r>
              <a:rPr lang="en-US" dirty="0" smtClean="0">
                <a:sym typeface="Wingdings"/>
              </a:rPr>
              <a:t> local inflammation</a:t>
            </a:r>
          </a:p>
          <a:p>
            <a:pPr>
              <a:buNone/>
            </a:pPr>
            <a:endParaRPr lang="en-US" dirty="0" smtClean="0">
              <a:sym typeface="Wingdings"/>
            </a:endParaRPr>
          </a:p>
          <a:p>
            <a:r>
              <a:rPr lang="en-US" dirty="0" smtClean="0">
                <a:sym typeface="Wingdings"/>
              </a:rPr>
              <a:t>Release inflammatory mediators and free radicals</a:t>
            </a:r>
          </a:p>
          <a:p>
            <a:pPr>
              <a:buNone/>
            </a:pPr>
            <a:endParaRPr lang="en-US" dirty="0" smtClean="0">
              <a:sym typeface="Wingdings"/>
            </a:endParaRPr>
          </a:p>
          <a:p>
            <a:r>
              <a:rPr lang="en-US" dirty="0"/>
              <a:t>Mediators mainly released by </a:t>
            </a:r>
            <a:r>
              <a:rPr lang="en-US" dirty="0" err="1"/>
              <a:t>neutrophils</a:t>
            </a:r>
            <a:r>
              <a:rPr lang="en-US" dirty="0"/>
              <a:t> and macrophages ( </a:t>
            </a:r>
            <a:r>
              <a:rPr lang="en-US" dirty="0" err="1"/>
              <a:t>TNFa</a:t>
            </a:r>
            <a:r>
              <a:rPr lang="en-US" dirty="0"/>
              <a:t>, IL-1, IL-2, IL-6, IL-8, IL-10, interferon a, INFB, NO, </a:t>
            </a:r>
            <a:r>
              <a:rPr lang="en-US" dirty="0" smtClean="0"/>
              <a:t>PAF) ….. This will come later….</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Recruitment of</a:t>
            </a:r>
            <a:r>
              <a:rPr lang="en-US" dirty="0" smtClean="0"/>
              <a:t> </a:t>
            </a:r>
            <a:r>
              <a:rPr lang="en-US" dirty="0" err="1" smtClean="0"/>
              <a:t>Neutrophils</a:t>
            </a:r>
            <a:r>
              <a:rPr lang="en-US" dirty="0" smtClean="0"/>
              <a:t>  </a:t>
            </a:r>
            <a:r>
              <a:rPr lang="en-US" dirty="0"/>
              <a:t>and production of ROS</a:t>
            </a:r>
            <a:br>
              <a:rPr lang="en-US" dirty="0"/>
            </a:br>
            <a:endParaRPr lang="en-US" dirty="0"/>
          </a:p>
        </p:txBody>
      </p:sp>
      <p:sp>
        <p:nvSpPr>
          <p:cNvPr id="3" name="Content Placeholder 2"/>
          <p:cNvSpPr>
            <a:spLocks noGrp="1"/>
          </p:cNvSpPr>
          <p:nvPr>
            <p:ph idx="1"/>
          </p:nvPr>
        </p:nvSpPr>
        <p:spPr>
          <a:xfrm>
            <a:off x="457200" y="1600200"/>
            <a:ext cx="8229600" cy="4955811"/>
          </a:xfrm>
        </p:spPr>
        <p:txBody>
          <a:bodyPr>
            <a:normAutofit fontScale="77500" lnSpcReduction="20000"/>
          </a:bodyPr>
          <a:lstStyle/>
          <a:p>
            <a:pPr lvl="0"/>
            <a:r>
              <a:rPr lang="en-US" dirty="0" err="1" smtClean="0"/>
              <a:t>Vasodilation</a:t>
            </a:r>
            <a:r>
              <a:rPr lang="en-US" dirty="0" smtClean="0"/>
              <a:t> </a:t>
            </a:r>
            <a:r>
              <a:rPr lang="en-US" dirty="0"/>
              <a:t>of blood vessels, increased capillary </a:t>
            </a:r>
            <a:r>
              <a:rPr lang="en-US" dirty="0" smtClean="0"/>
              <a:t>permeability</a:t>
            </a:r>
          </a:p>
          <a:p>
            <a:pPr lvl="0"/>
            <a:r>
              <a:rPr lang="en-US" dirty="0" smtClean="0"/>
              <a:t>Migration </a:t>
            </a:r>
            <a:r>
              <a:rPr lang="en-US" dirty="0"/>
              <a:t>of granulocytes to affected tissue and swelling of tissue cells</a:t>
            </a:r>
          </a:p>
          <a:p>
            <a:pPr lvl="0"/>
            <a:r>
              <a:rPr lang="en-US" dirty="0" err="1"/>
              <a:t>Neutrophils</a:t>
            </a:r>
            <a:r>
              <a:rPr lang="en-US" dirty="0"/>
              <a:t> contain oxidizing agents (ROS</a:t>
            </a:r>
            <a:r>
              <a:rPr lang="en-US" dirty="0" smtClean="0"/>
              <a:t>):</a:t>
            </a:r>
          </a:p>
          <a:p>
            <a:pPr lvl="0">
              <a:buNone/>
            </a:pPr>
            <a:r>
              <a:rPr lang="en-US" dirty="0" smtClean="0"/>
              <a:t>      - </a:t>
            </a:r>
            <a:r>
              <a:rPr lang="en-US" dirty="0" err="1" smtClean="0"/>
              <a:t>superoixide</a:t>
            </a:r>
            <a:r>
              <a:rPr lang="en-US" dirty="0" smtClean="0"/>
              <a:t> </a:t>
            </a:r>
            <a:r>
              <a:rPr lang="en-US" dirty="0"/>
              <a:t>(-O2</a:t>
            </a:r>
            <a:r>
              <a:rPr lang="en-US" dirty="0" smtClean="0"/>
              <a:t>)</a:t>
            </a:r>
          </a:p>
          <a:p>
            <a:pPr lvl="0">
              <a:buNone/>
            </a:pPr>
            <a:r>
              <a:rPr lang="en-US" dirty="0" smtClean="0"/>
              <a:t>      - hydrogen </a:t>
            </a:r>
            <a:r>
              <a:rPr lang="en-US" dirty="0"/>
              <a:t>peroxide (H2O2),</a:t>
            </a:r>
            <a:r>
              <a:rPr lang="en-US" dirty="0" smtClean="0"/>
              <a:t> </a:t>
            </a:r>
          </a:p>
          <a:p>
            <a:pPr lvl="0">
              <a:buNone/>
            </a:pPr>
            <a:r>
              <a:rPr lang="en-US" dirty="0" smtClean="0"/>
              <a:t>      - hydroxyl </a:t>
            </a:r>
            <a:r>
              <a:rPr lang="en-US" dirty="0"/>
              <a:t>anions (-OH</a:t>
            </a:r>
            <a:r>
              <a:rPr lang="en-US" dirty="0" smtClean="0"/>
              <a:t>) </a:t>
            </a:r>
          </a:p>
          <a:p>
            <a:pPr lvl="0">
              <a:buNone/>
            </a:pPr>
            <a:r>
              <a:rPr lang="en-US" dirty="0" smtClean="0">
                <a:sym typeface="Wingdings"/>
              </a:rPr>
              <a:t>      </a:t>
            </a:r>
            <a:r>
              <a:rPr lang="en-US" dirty="0" err="1" smtClean="0">
                <a:sym typeface="Wingdings"/>
              </a:rPr>
              <a:t></a:t>
            </a:r>
            <a:r>
              <a:rPr lang="en-US" dirty="0" smtClean="0">
                <a:sym typeface="Wingdings"/>
              </a:rPr>
              <a:t> direct cell toxicity</a:t>
            </a:r>
          </a:p>
          <a:p>
            <a:pPr lvl="0">
              <a:buNone/>
            </a:pPr>
            <a:endParaRPr lang="en-US" dirty="0" smtClean="0"/>
          </a:p>
          <a:p>
            <a:pPr lvl="0"/>
            <a:r>
              <a:rPr lang="en-US" dirty="0" smtClean="0"/>
              <a:t>ROS Also </a:t>
            </a:r>
            <a:r>
              <a:rPr lang="en-US" dirty="0"/>
              <a:t>increase cellular</a:t>
            </a:r>
            <a:r>
              <a:rPr lang="en-US" dirty="0" smtClean="0"/>
              <a:t> and </a:t>
            </a:r>
            <a:r>
              <a:rPr lang="en-US" dirty="0"/>
              <a:t>vascular permeability</a:t>
            </a:r>
            <a:r>
              <a:rPr lang="en-US" dirty="0" smtClean="0"/>
              <a:t> </a:t>
            </a:r>
          </a:p>
          <a:p>
            <a:pPr lvl="0"/>
            <a:r>
              <a:rPr lang="en-US" dirty="0" smtClean="0"/>
              <a:t>ROS enhance </a:t>
            </a:r>
            <a:r>
              <a:rPr lang="en-US" dirty="0"/>
              <a:t>expression of inflammatory mediators </a:t>
            </a:r>
            <a:r>
              <a:rPr lang="en-US" dirty="0" smtClean="0"/>
              <a:t> released </a:t>
            </a:r>
            <a:r>
              <a:rPr lang="en-US" dirty="0"/>
              <a:t>by </a:t>
            </a:r>
            <a:r>
              <a:rPr lang="en-US" dirty="0" smtClean="0"/>
              <a:t>leukocytes</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753684"/>
            <a:ext cx="8043106" cy="5372480"/>
          </a:xfrm>
        </p:spPr>
        <p:txBody>
          <a:bodyPr>
            <a:normAutofit fontScale="92500" lnSpcReduction="10000"/>
          </a:bodyPr>
          <a:lstStyle/>
          <a:p>
            <a:pPr lvl="0"/>
            <a:r>
              <a:rPr lang="en-US" dirty="0" err="1" smtClean="0"/>
              <a:t>Chemokines</a:t>
            </a:r>
            <a:r>
              <a:rPr lang="en-US" dirty="0" smtClean="0"/>
              <a:t>: recruit </a:t>
            </a:r>
            <a:r>
              <a:rPr lang="en-US" dirty="0"/>
              <a:t>leukocytes to areas of </a:t>
            </a:r>
            <a:r>
              <a:rPr lang="en-US" dirty="0" smtClean="0"/>
              <a:t>injury</a:t>
            </a:r>
          </a:p>
          <a:p>
            <a:pPr lvl="0"/>
            <a:r>
              <a:rPr lang="en-US" dirty="0" smtClean="0"/>
              <a:t> </a:t>
            </a:r>
            <a:r>
              <a:rPr lang="en-US" dirty="0"/>
              <a:t>2 </a:t>
            </a:r>
            <a:r>
              <a:rPr lang="en-US" dirty="0" smtClean="0"/>
              <a:t>families:  </a:t>
            </a:r>
          </a:p>
          <a:p>
            <a:pPr lvl="0">
              <a:buNone/>
            </a:pPr>
            <a:r>
              <a:rPr lang="en-US" dirty="0" smtClean="0"/>
              <a:t>                       1</a:t>
            </a:r>
            <a:r>
              <a:rPr lang="en-US" dirty="0"/>
              <a:t>. CXC</a:t>
            </a:r>
            <a:r>
              <a:rPr lang="en-US" dirty="0" smtClean="0"/>
              <a:t> </a:t>
            </a:r>
          </a:p>
          <a:p>
            <a:pPr lvl="0">
              <a:buNone/>
            </a:pPr>
            <a:r>
              <a:rPr lang="en-US" dirty="0" smtClean="0"/>
              <a:t>                       2</a:t>
            </a:r>
            <a:r>
              <a:rPr lang="en-US" dirty="0"/>
              <a:t>. CC</a:t>
            </a:r>
            <a:endParaRPr lang="en-US" dirty="0" smtClean="0"/>
          </a:p>
          <a:p>
            <a:pPr lvl="0"/>
            <a:r>
              <a:rPr lang="en-US" dirty="0" smtClean="0"/>
              <a:t>1. CXC </a:t>
            </a:r>
            <a:r>
              <a:rPr lang="en-US" dirty="0" err="1">
                <a:sym typeface="Wingdings"/>
              </a:rPr>
              <a:t></a:t>
            </a:r>
            <a:r>
              <a:rPr lang="en-US" dirty="0"/>
              <a:t> potent </a:t>
            </a:r>
            <a:r>
              <a:rPr lang="en-US" dirty="0" err="1"/>
              <a:t>neutrophil</a:t>
            </a:r>
            <a:r>
              <a:rPr lang="en-US" dirty="0"/>
              <a:t> </a:t>
            </a:r>
            <a:r>
              <a:rPr lang="en-US" dirty="0" smtClean="0"/>
              <a:t>attractors (Ex </a:t>
            </a:r>
            <a:r>
              <a:rPr lang="en-US" dirty="0"/>
              <a:t>I-</a:t>
            </a:r>
            <a:r>
              <a:rPr lang="en-US" dirty="0" smtClean="0"/>
              <a:t>L8)</a:t>
            </a:r>
          </a:p>
          <a:p>
            <a:pPr lvl="0"/>
            <a:r>
              <a:rPr lang="en-US" dirty="0"/>
              <a:t>I-L8 and other </a:t>
            </a:r>
            <a:r>
              <a:rPr lang="en-US" dirty="0" err="1"/>
              <a:t>chemokines</a:t>
            </a:r>
            <a:r>
              <a:rPr lang="en-US" dirty="0"/>
              <a:t> mediate expression of ICAM and </a:t>
            </a:r>
            <a:r>
              <a:rPr lang="en-US" dirty="0" err="1"/>
              <a:t>selectins</a:t>
            </a:r>
            <a:r>
              <a:rPr lang="en-US" dirty="0" smtClean="0"/>
              <a:t> on the endothelial surface to </a:t>
            </a:r>
            <a:r>
              <a:rPr lang="en-US" dirty="0"/>
              <a:t>allow adhesion of </a:t>
            </a:r>
            <a:r>
              <a:rPr lang="en-US" dirty="0" err="1"/>
              <a:t>neutrophils</a:t>
            </a:r>
            <a:r>
              <a:rPr lang="en-US" dirty="0" smtClean="0"/>
              <a:t> </a:t>
            </a:r>
          </a:p>
          <a:p>
            <a:pPr lvl="0"/>
            <a:r>
              <a:rPr lang="en-US" dirty="0" err="1"/>
              <a:t>N</a:t>
            </a:r>
            <a:r>
              <a:rPr lang="en-US" dirty="0" err="1" smtClean="0"/>
              <a:t>eutrophils</a:t>
            </a:r>
            <a:r>
              <a:rPr lang="en-US" dirty="0" smtClean="0"/>
              <a:t> </a:t>
            </a:r>
            <a:r>
              <a:rPr lang="en-US" dirty="0"/>
              <a:t>follow a </a:t>
            </a:r>
            <a:r>
              <a:rPr lang="en-US" dirty="0" err="1"/>
              <a:t>chemokine</a:t>
            </a:r>
            <a:r>
              <a:rPr lang="en-US" dirty="0"/>
              <a:t> gradient into pancreatic </a:t>
            </a:r>
            <a:r>
              <a:rPr lang="en-US" dirty="0" smtClean="0"/>
              <a:t>tissue</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5300" y="698500"/>
            <a:ext cx="8153400" cy="54610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normAutofit fontScale="92500" lnSpcReduction="10000"/>
          </a:bodyPr>
          <a:lstStyle/>
          <a:p>
            <a:pPr lvl="0"/>
            <a:r>
              <a:rPr lang="en-US" dirty="0" err="1"/>
              <a:t>Neutrophils</a:t>
            </a:r>
            <a:r>
              <a:rPr lang="en-US" dirty="0"/>
              <a:t> implicated in a shift from </a:t>
            </a:r>
            <a:r>
              <a:rPr lang="en-US" dirty="0" err="1"/>
              <a:t>apoptsis</a:t>
            </a:r>
            <a:r>
              <a:rPr lang="en-US" dirty="0"/>
              <a:t> to </a:t>
            </a:r>
            <a:r>
              <a:rPr lang="en-US" dirty="0" smtClean="0"/>
              <a:t>necrosis</a:t>
            </a:r>
          </a:p>
          <a:p>
            <a:pPr lvl="0"/>
            <a:r>
              <a:rPr lang="en-US" dirty="0"/>
              <a:t>Necrotic cells release contents of their </a:t>
            </a:r>
            <a:r>
              <a:rPr lang="en-US" dirty="0" err="1"/>
              <a:t>cytosol</a:t>
            </a:r>
            <a:r>
              <a:rPr lang="en-US" dirty="0"/>
              <a:t> into the extracellular space </a:t>
            </a:r>
            <a:r>
              <a:rPr lang="en-US" dirty="0" err="1">
                <a:sym typeface="Wingdings"/>
              </a:rPr>
              <a:t></a:t>
            </a:r>
            <a:r>
              <a:rPr lang="en-US" dirty="0"/>
              <a:t> profound inflammatory response</a:t>
            </a:r>
          </a:p>
          <a:p>
            <a:pPr lvl="0"/>
            <a:r>
              <a:rPr lang="en-US" dirty="0"/>
              <a:t>Necrosis is linked to pancreatic microcirculation and is proportional to the degree of oxidative stress</a:t>
            </a:r>
          </a:p>
          <a:p>
            <a:pPr lvl="0"/>
            <a:r>
              <a:rPr lang="en-US" dirty="0" err="1"/>
              <a:t>Vasoactive</a:t>
            </a:r>
            <a:r>
              <a:rPr lang="en-US" dirty="0"/>
              <a:t> mediators contribute to development of necrosis (</a:t>
            </a:r>
            <a:r>
              <a:rPr lang="en-US" dirty="0" err="1"/>
              <a:t>endothelin</a:t>
            </a:r>
            <a:r>
              <a:rPr lang="en-US" dirty="0"/>
              <a:t> 1, PLA-2)</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457200" y="1859643"/>
            <a:ext cx="8229600" cy="4266520"/>
          </a:xfrm>
        </p:spPr>
        <p:txBody>
          <a:bodyPr/>
          <a:lstStyle/>
          <a:p>
            <a:pPr lvl="0"/>
            <a:r>
              <a:rPr lang="en-US" dirty="0" smtClean="0"/>
              <a:t>Inflammatory infiltration of </a:t>
            </a:r>
            <a:r>
              <a:rPr lang="en-US" dirty="0"/>
              <a:t>the pancreas</a:t>
            </a:r>
          </a:p>
          <a:p>
            <a:pPr lvl="0"/>
            <a:r>
              <a:rPr lang="en-US" dirty="0"/>
              <a:t>No</a:t>
            </a:r>
            <a:r>
              <a:rPr lang="en-US" dirty="0" smtClean="0"/>
              <a:t>  well defined classification </a:t>
            </a:r>
          </a:p>
          <a:p>
            <a:pPr lvl="0"/>
            <a:r>
              <a:rPr lang="en-US" dirty="0"/>
              <a:t>Acute: </a:t>
            </a:r>
            <a:r>
              <a:rPr lang="en-US" dirty="0" smtClean="0"/>
              <a:t>inflammation </a:t>
            </a:r>
            <a:r>
              <a:rPr lang="en-US" dirty="0"/>
              <a:t>not </a:t>
            </a:r>
            <a:r>
              <a:rPr lang="en-US" dirty="0" smtClean="0"/>
              <a:t>associated </a:t>
            </a:r>
            <a:r>
              <a:rPr lang="en-US" dirty="0"/>
              <a:t>permanent changes </a:t>
            </a:r>
          </a:p>
          <a:p>
            <a:pPr lvl="0"/>
            <a:r>
              <a:rPr lang="en-US" dirty="0"/>
              <a:t>Chronic: assoc </a:t>
            </a:r>
            <a:r>
              <a:rPr lang="en-US" dirty="0" smtClean="0"/>
              <a:t>with </a:t>
            </a:r>
            <a:r>
              <a:rPr lang="en-US" dirty="0"/>
              <a:t>fibrosis and atrophy</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0114"/>
          </a:xfrm>
        </p:spPr>
        <p:txBody>
          <a:bodyPr>
            <a:normAutofit fontScale="90000"/>
          </a:bodyPr>
          <a:lstStyle/>
          <a:p>
            <a:r>
              <a:rPr lang="en-US" dirty="0" smtClean="0"/>
              <a:t>Take home message</a:t>
            </a:r>
            <a:endParaRPr lang="en-US" dirty="0"/>
          </a:p>
        </p:txBody>
      </p:sp>
      <p:sp>
        <p:nvSpPr>
          <p:cNvPr id="3" name="Content Placeholder 2"/>
          <p:cNvSpPr>
            <a:spLocks noGrp="1"/>
          </p:cNvSpPr>
          <p:nvPr>
            <p:ph idx="1"/>
          </p:nvPr>
        </p:nvSpPr>
        <p:spPr>
          <a:xfrm>
            <a:off x="457200" y="3592899"/>
            <a:ext cx="8229600" cy="2849543"/>
          </a:xfrm>
        </p:spPr>
        <p:txBody>
          <a:bodyPr>
            <a:normAutofit fontScale="92500" lnSpcReduction="20000"/>
          </a:bodyPr>
          <a:lstStyle/>
          <a:p>
            <a:r>
              <a:rPr lang="en-US" dirty="0" err="1" smtClean="0"/>
              <a:t>Neutrophil</a:t>
            </a:r>
            <a:r>
              <a:rPr lang="en-US" dirty="0" smtClean="0"/>
              <a:t> </a:t>
            </a:r>
            <a:r>
              <a:rPr lang="en-US" dirty="0"/>
              <a:t>migration into the pancreas is directly </a:t>
            </a:r>
            <a:r>
              <a:rPr lang="en-US" dirty="0" smtClean="0"/>
              <a:t>stimulated </a:t>
            </a:r>
            <a:r>
              <a:rPr lang="en-US" dirty="0"/>
              <a:t>by activated </a:t>
            </a:r>
            <a:r>
              <a:rPr lang="en-US" dirty="0" err="1"/>
              <a:t>trypsin</a:t>
            </a:r>
            <a:r>
              <a:rPr lang="en-US" dirty="0"/>
              <a:t> and </a:t>
            </a:r>
            <a:r>
              <a:rPr lang="en-US" dirty="0" err="1"/>
              <a:t>chemotrypsin</a:t>
            </a:r>
            <a:r>
              <a:rPr lang="en-US" dirty="0"/>
              <a:t> and indirectly by </a:t>
            </a:r>
            <a:r>
              <a:rPr lang="en-US" dirty="0" err="1"/>
              <a:t>upregulation</a:t>
            </a:r>
            <a:r>
              <a:rPr lang="en-US" dirty="0" smtClean="0"/>
              <a:t> of </a:t>
            </a:r>
            <a:r>
              <a:rPr lang="en-US" dirty="0"/>
              <a:t>ICAM-1 by inflammatory mediators (</a:t>
            </a:r>
            <a:r>
              <a:rPr lang="en-US" dirty="0" err="1"/>
              <a:t>esp</a:t>
            </a:r>
            <a:r>
              <a:rPr lang="en-US" dirty="0"/>
              <a:t> IL-8).</a:t>
            </a:r>
            <a:r>
              <a:rPr lang="en-US" dirty="0" smtClean="0"/>
              <a:t> </a:t>
            </a:r>
          </a:p>
          <a:p>
            <a:r>
              <a:rPr lang="en-US" dirty="0" err="1" smtClean="0"/>
              <a:t>Neutrophils</a:t>
            </a:r>
            <a:r>
              <a:rPr lang="en-US" dirty="0" smtClean="0"/>
              <a:t> </a:t>
            </a:r>
            <a:r>
              <a:rPr lang="en-US" dirty="0"/>
              <a:t>perpetuate and inflammatory state and are involved in the progression from apoptosis to necrosis within the pancreas</a:t>
            </a:r>
            <a:r>
              <a:rPr lang="en-US" dirty="0" smtClean="0"/>
              <a:t> </a:t>
            </a:r>
            <a:endParaRPr lang="en-US" dirty="0"/>
          </a:p>
        </p:txBody>
      </p:sp>
      <p:pic>
        <p:nvPicPr>
          <p:cNvPr id="4" name="Picture 3"/>
          <p:cNvPicPr>
            <a:picLocks noChangeAspect="1"/>
          </p:cNvPicPr>
          <p:nvPr/>
        </p:nvPicPr>
        <p:blipFill>
          <a:blip r:embed="rId2"/>
          <a:stretch>
            <a:fillRect/>
          </a:stretch>
        </p:blipFill>
        <p:spPr>
          <a:xfrm>
            <a:off x="2032000" y="640114"/>
            <a:ext cx="5080000" cy="2777271"/>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 and oxidative stress</a:t>
            </a:r>
            <a:r>
              <a:rPr lang="en-US" dirty="0" smtClean="0"/>
              <a:t> </a:t>
            </a:r>
            <a:endParaRPr lang="en-US" dirty="0"/>
          </a:p>
        </p:txBody>
      </p:sp>
      <p:sp>
        <p:nvSpPr>
          <p:cNvPr id="3" name="Content Placeholder 2"/>
          <p:cNvSpPr>
            <a:spLocks noGrp="1"/>
          </p:cNvSpPr>
          <p:nvPr>
            <p:ph idx="1"/>
          </p:nvPr>
        </p:nvSpPr>
        <p:spPr>
          <a:xfrm>
            <a:off x="457200" y="1600200"/>
            <a:ext cx="8686800" cy="4525963"/>
          </a:xfrm>
        </p:spPr>
        <p:txBody>
          <a:bodyPr>
            <a:normAutofit lnSpcReduction="10000"/>
          </a:bodyPr>
          <a:lstStyle/>
          <a:p>
            <a:r>
              <a:rPr lang="en-US" dirty="0" smtClean="0"/>
              <a:t>Functions:</a:t>
            </a:r>
          </a:p>
          <a:p>
            <a:pPr lvl="0">
              <a:buNone/>
            </a:pPr>
            <a:r>
              <a:rPr lang="en-US" dirty="0" smtClean="0"/>
              <a:t>    - regulates </a:t>
            </a:r>
            <a:r>
              <a:rPr lang="en-US" dirty="0"/>
              <a:t>pancreatic exocrine </a:t>
            </a:r>
            <a:r>
              <a:rPr lang="en-US" dirty="0" smtClean="0"/>
              <a:t>secretion</a:t>
            </a:r>
          </a:p>
          <a:p>
            <a:pPr lvl="0">
              <a:buNone/>
            </a:pPr>
            <a:r>
              <a:rPr lang="en-US" dirty="0" smtClean="0"/>
              <a:t>    - promotes </a:t>
            </a:r>
            <a:r>
              <a:rPr lang="en-US" dirty="0"/>
              <a:t>capillary </a:t>
            </a:r>
            <a:r>
              <a:rPr lang="en-US" dirty="0" smtClean="0"/>
              <a:t>integrity</a:t>
            </a:r>
          </a:p>
          <a:p>
            <a:pPr lvl="0">
              <a:buNone/>
            </a:pPr>
            <a:r>
              <a:rPr lang="en-US" dirty="0" smtClean="0"/>
              <a:t>    - inhibits </a:t>
            </a:r>
            <a:r>
              <a:rPr lang="en-US" dirty="0"/>
              <a:t>leukocyte </a:t>
            </a:r>
            <a:r>
              <a:rPr lang="en-US" dirty="0" smtClean="0"/>
              <a:t>adhesion </a:t>
            </a:r>
          </a:p>
          <a:p>
            <a:pPr lvl="0">
              <a:buNone/>
            </a:pPr>
            <a:r>
              <a:rPr lang="en-US" dirty="0" smtClean="0"/>
              <a:t>    - modulates </a:t>
            </a:r>
            <a:r>
              <a:rPr lang="en-US" dirty="0"/>
              <a:t>pancreatic </a:t>
            </a:r>
            <a:r>
              <a:rPr lang="en-US" dirty="0" err="1"/>
              <a:t>microvascular</a:t>
            </a:r>
            <a:r>
              <a:rPr lang="en-US" dirty="0"/>
              <a:t> </a:t>
            </a:r>
            <a:r>
              <a:rPr lang="en-US" dirty="0" smtClean="0"/>
              <a:t>blood flow</a:t>
            </a:r>
          </a:p>
          <a:p>
            <a:pPr lvl="0">
              <a:buNone/>
            </a:pPr>
            <a:endParaRPr lang="en-US" dirty="0" smtClean="0"/>
          </a:p>
          <a:p>
            <a:r>
              <a:rPr lang="en-US" dirty="0"/>
              <a:t>NO acts as both and pro and anti- inflammatory mediator</a:t>
            </a:r>
            <a:r>
              <a:rPr lang="en-US" dirty="0" smtClean="0"/>
              <a:t>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isoforms</a:t>
            </a:r>
            <a:endParaRPr lang="en-US" dirty="0"/>
          </a:p>
        </p:txBody>
      </p:sp>
      <p:sp>
        <p:nvSpPr>
          <p:cNvPr id="3" name="Content Placeholder 2"/>
          <p:cNvSpPr>
            <a:spLocks noGrp="1"/>
          </p:cNvSpPr>
          <p:nvPr>
            <p:ph idx="1"/>
          </p:nvPr>
        </p:nvSpPr>
        <p:spPr/>
        <p:txBody>
          <a:bodyPr/>
          <a:lstStyle/>
          <a:p>
            <a:pPr lvl="0"/>
            <a:r>
              <a:rPr lang="en-US" dirty="0" err="1" smtClean="0"/>
              <a:t>eNOS</a:t>
            </a:r>
            <a:r>
              <a:rPr lang="en-US" dirty="0" smtClean="0"/>
              <a:t> </a:t>
            </a:r>
            <a:r>
              <a:rPr lang="en-US" dirty="0"/>
              <a:t>(vascular endothelium</a:t>
            </a:r>
            <a:r>
              <a:rPr lang="en-US" dirty="0" smtClean="0"/>
              <a:t>)</a:t>
            </a:r>
          </a:p>
          <a:p>
            <a:pPr lvl="0"/>
            <a:r>
              <a:rPr lang="en-US" dirty="0" err="1" smtClean="0"/>
              <a:t>nNOS</a:t>
            </a:r>
            <a:r>
              <a:rPr lang="en-US" dirty="0" smtClean="0"/>
              <a:t> </a:t>
            </a:r>
            <a:r>
              <a:rPr lang="en-US" dirty="0"/>
              <a:t>(neurons</a:t>
            </a:r>
            <a:r>
              <a:rPr lang="en-US" dirty="0" smtClean="0"/>
              <a:t>)</a:t>
            </a:r>
          </a:p>
          <a:p>
            <a:pPr lvl="0"/>
            <a:r>
              <a:rPr lang="en-US" dirty="0" err="1" smtClean="0"/>
              <a:t>iNOS</a:t>
            </a:r>
            <a:r>
              <a:rPr lang="en-US" dirty="0" smtClean="0"/>
              <a:t> (macrophages)</a:t>
            </a:r>
          </a:p>
          <a:p>
            <a:endParaRPr lang="en-US" dirty="0"/>
          </a:p>
        </p:txBody>
      </p:sp>
      <p:pic>
        <p:nvPicPr>
          <p:cNvPr id="5" name="Picture 4"/>
          <p:cNvPicPr>
            <a:picLocks noChangeAspect="1"/>
          </p:cNvPicPr>
          <p:nvPr/>
        </p:nvPicPr>
        <p:blipFill>
          <a:blip r:embed="rId2"/>
          <a:stretch>
            <a:fillRect/>
          </a:stretch>
        </p:blipFill>
        <p:spPr>
          <a:xfrm>
            <a:off x="1221477" y="3916363"/>
            <a:ext cx="6350000" cy="22098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NOS effects</a:t>
            </a:r>
            <a:endParaRPr lang="en-US" dirty="0"/>
          </a:p>
        </p:txBody>
      </p:sp>
      <p:sp>
        <p:nvSpPr>
          <p:cNvPr id="3" name="Content Placeholder 2"/>
          <p:cNvSpPr>
            <a:spLocks noGrp="1"/>
          </p:cNvSpPr>
          <p:nvPr>
            <p:ph idx="1"/>
          </p:nvPr>
        </p:nvSpPr>
        <p:spPr>
          <a:xfrm>
            <a:off x="457200" y="1417638"/>
            <a:ext cx="8229600" cy="5035128"/>
          </a:xfrm>
        </p:spPr>
        <p:txBody>
          <a:bodyPr>
            <a:normAutofit lnSpcReduction="10000"/>
          </a:bodyPr>
          <a:lstStyle/>
          <a:p>
            <a:pPr lvl="0"/>
            <a:r>
              <a:rPr lang="en-US" dirty="0" smtClean="0"/>
              <a:t>Decreased </a:t>
            </a:r>
            <a:r>
              <a:rPr lang="en-US" dirty="0"/>
              <a:t>circulation </a:t>
            </a:r>
            <a:r>
              <a:rPr lang="en-US" dirty="0" err="1">
                <a:sym typeface="Wingdings"/>
              </a:rPr>
              <a:t></a:t>
            </a:r>
            <a:r>
              <a:rPr lang="en-US" dirty="0"/>
              <a:t> increased concentration of NO </a:t>
            </a:r>
            <a:r>
              <a:rPr lang="en-US" dirty="0" err="1">
                <a:sym typeface="Wingdings"/>
              </a:rPr>
              <a:t></a:t>
            </a:r>
            <a:r>
              <a:rPr lang="en-US" dirty="0"/>
              <a:t> </a:t>
            </a:r>
            <a:r>
              <a:rPr lang="en-US" dirty="0" err="1"/>
              <a:t>vasodilation</a:t>
            </a:r>
            <a:r>
              <a:rPr lang="en-US" dirty="0"/>
              <a:t> (regional</a:t>
            </a:r>
            <a:r>
              <a:rPr lang="en-US" dirty="0" smtClean="0"/>
              <a:t>)</a:t>
            </a:r>
          </a:p>
          <a:p>
            <a:pPr lvl="0"/>
            <a:r>
              <a:rPr lang="en-US" dirty="0"/>
              <a:t>I</a:t>
            </a:r>
            <a:r>
              <a:rPr lang="en-US" dirty="0" smtClean="0"/>
              <a:t>f </a:t>
            </a:r>
            <a:r>
              <a:rPr lang="en-US" dirty="0"/>
              <a:t>this persists, MT</a:t>
            </a:r>
            <a:r>
              <a:rPr lang="en-US" dirty="0" smtClean="0"/>
              <a:t>  </a:t>
            </a:r>
            <a:r>
              <a:rPr lang="en-US" dirty="0"/>
              <a:t>function is impaired </a:t>
            </a:r>
            <a:r>
              <a:rPr lang="en-US" dirty="0" err="1">
                <a:sym typeface="Wingdings"/>
              </a:rPr>
              <a:t></a:t>
            </a:r>
            <a:r>
              <a:rPr lang="en-US" dirty="0"/>
              <a:t> NO becomes </a:t>
            </a:r>
            <a:r>
              <a:rPr lang="en-US" dirty="0" err="1"/>
              <a:t>peroxynitrite</a:t>
            </a:r>
            <a:r>
              <a:rPr lang="en-US" dirty="0"/>
              <a:t> (oxidant that causes lipid </a:t>
            </a:r>
            <a:r>
              <a:rPr lang="en-US" dirty="0" err="1"/>
              <a:t>peroxidation</a:t>
            </a:r>
            <a:r>
              <a:rPr lang="en-US" dirty="0"/>
              <a:t>, protein nitration, DNA damage and cell necrosis)</a:t>
            </a:r>
          </a:p>
          <a:p>
            <a:pPr lvl="0"/>
            <a:r>
              <a:rPr lang="en-US" dirty="0"/>
              <a:t>NO can directly produce ROS </a:t>
            </a:r>
            <a:r>
              <a:rPr lang="en-US" dirty="0" err="1">
                <a:sym typeface="Wingdings"/>
              </a:rPr>
              <a:t></a:t>
            </a:r>
            <a:r>
              <a:rPr lang="en-US" dirty="0"/>
              <a:t> increasing oxidative stress</a:t>
            </a:r>
          </a:p>
          <a:p>
            <a:pPr lvl="0"/>
            <a:r>
              <a:rPr lang="en-US" dirty="0"/>
              <a:t>NO</a:t>
            </a:r>
            <a:r>
              <a:rPr lang="en-US" dirty="0" smtClean="0"/>
              <a:t> can cause increased </a:t>
            </a:r>
            <a:r>
              <a:rPr lang="en-US" dirty="0"/>
              <a:t>oxidative stress and/or </a:t>
            </a:r>
            <a:r>
              <a:rPr lang="en-US" dirty="0" err="1"/>
              <a:t>hypotentsion</a:t>
            </a:r>
            <a:endParaRPr lang="en-US" dirty="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0343"/>
          </a:xfrm>
        </p:spPr>
        <p:txBody>
          <a:bodyPr>
            <a:normAutofit fontScale="90000"/>
          </a:bodyPr>
          <a:lstStyle/>
          <a:p>
            <a:r>
              <a:rPr lang="en-US" dirty="0" smtClean="0"/>
              <a:t>Effects continued</a:t>
            </a:r>
            <a:endParaRPr lang="en-US" dirty="0"/>
          </a:p>
        </p:txBody>
      </p:sp>
      <p:sp>
        <p:nvSpPr>
          <p:cNvPr id="3" name="Content Placeholder 2"/>
          <p:cNvSpPr>
            <a:spLocks noGrp="1"/>
          </p:cNvSpPr>
          <p:nvPr>
            <p:ph idx="1"/>
          </p:nvPr>
        </p:nvSpPr>
        <p:spPr>
          <a:xfrm>
            <a:off x="457200" y="991146"/>
            <a:ext cx="8229600" cy="5430648"/>
          </a:xfrm>
        </p:spPr>
        <p:txBody>
          <a:bodyPr>
            <a:normAutofit fontScale="85000" lnSpcReduction="10000"/>
          </a:bodyPr>
          <a:lstStyle/>
          <a:p>
            <a:pPr lvl="0"/>
            <a:r>
              <a:rPr lang="en-US" dirty="0" smtClean="0"/>
              <a:t>Possible protective </a:t>
            </a:r>
            <a:r>
              <a:rPr lang="en-US" dirty="0"/>
              <a:t>effect by increasing blood flow</a:t>
            </a:r>
            <a:r>
              <a:rPr lang="en-US" dirty="0" smtClean="0"/>
              <a:t> in </a:t>
            </a:r>
            <a:r>
              <a:rPr lang="en-US" dirty="0"/>
              <a:t>the pancreas</a:t>
            </a:r>
          </a:p>
          <a:p>
            <a:pPr lvl="0"/>
            <a:r>
              <a:rPr lang="en-US" dirty="0"/>
              <a:t>In the pancreas </a:t>
            </a:r>
            <a:r>
              <a:rPr lang="en-US" dirty="0" err="1"/>
              <a:t>eNOS</a:t>
            </a:r>
            <a:r>
              <a:rPr lang="en-US" dirty="0"/>
              <a:t>, </a:t>
            </a:r>
            <a:r>
              <a:rPr lang="en-US" dirty="0" err="1"/>
              <a:t>nNOS</a:t>
            </a:r>
            <a:r>
              <a:rPr lang="en-US" dirty="0"/>
              <a:t> </a:t>
            </a:r>
            <a:r>
              <a:rPr lang="en-US" dirty="0" err="1">
                <a:sym typeface="Wingdings"/>
              </a:rPr>
              <a:t></a:t>
            </a:r>
            <a:r>
              <a:rPr lang="en-US" dirty="0"/>
              <a:t> constitutive expression</a:t>
            </a:r>
            <a:r>
              <a:rPr lang="en-US" dirty="0" smtClean="0"/>
              <a:t> that </a:t>
            </a:r>
            <a:r>
              <a:rPr lang="en-US" dirty="0"/>
              <a:t>stimulate low levels of NO </a:t>
            </a:r>
            <a:r>
              <a:rPr lang="en-US" dirty="0" smtClean="0"/>
              <a:t>production (calcium dependent enzymes)</a:t>
            </a:r>
          </a:p>
          <a:p>
            <a:r>
              <a:rPr lang="en-US" dirty="0" err="1" smtClean="0"/>
              <a:t>eNOS</a:t>
            </a:r>
            <a:r>
              <a:rPr lang="en-US" dirty="0" smtClean="0"/>
              <a:t> down regulated during later stages of severe pancreatitis</a:t>
            </a:r>
          </a:p>
          <a:p>
            <a:pPr lvl="0"/>
            <a:r>
              <a:rPr lang="en-US" dirty="0" err="1"/>
              <a:t>iNOS</a:t>
            </a:r>
            <a:r>
              <a:rPr lang="en-US" dirty="0"/>
              <a:t> </a:t>
            </a:r>
            <a:r>
              <a:rPr lang="en-US" dirty="0" err="1">
                <a:sym typeface="Wingdings"/>
              </a:rPr>
              <a:t></a:t>
            </a:r>
            <a:r>
              <a:rPr lang="en-US" dirty="0"/>
              <a:t> does not require calcium</a:t>
            </a:r>
            <a:r>
              <a:rPr lang="en-US" dirty="0" smtClean="0"/>
              <a:t>. Results in </a:t>
            </a:r>
            <a:r>
              <a:rPr lang="en-US" dirty="0"/>
              <a:t>Large amounts of NO throughout the </a:t>
            </a:r>
            <a:r>
              <a:rPr lang="en-US" dirty="0" smtClean="0"/>
              <a:t>body</a:t>
            </a:r>
          </a:p>
          <a:p>
            <a:r>
              <a:rPr lang="en-US" dirty="0" smtClean="0"/>
              <a:t>IL-8 increases expression of </a:t>
            </a:r>
            <a:r>
              <a:rPr lang="en-US" dirty="0" err="1" smtClean="0"/>
              <a:t>iNOS</a:t>
            </a:r>
            <a:endParaRPr lang="en-US" dirty="0" smtClean="0"/>
          </a:p>
          <a:p>
            <a:pPr lvl="0"/>
            <a:r>
              <a:rPr lang="en-US" dirty="0" err="1" smtClean="0"/>
              <a:t>iNOS</a:t>
            </a:r>
            <a:r>
              <a:rPr lang="en-US" dirty="0" smtClean="0"/>
              <a:t> </a:t>
            </a:r>
            <a:r>
              <a:rPr lang="en-US" dirty="0"/>
              <a:t>is increased in proportion to disease </a:t>
            </a:r>
            <a:r>
              <a:rPr lang="en-US" dirty="0" err="1" smtClean="0"/>
              <a:t>severtiry</a:t>
            </a:r>
            <a:endParaRPr lang="en-US" dirty="0" smtClean="0"/>
          </a:p>
          <a:p>
            <a:r>
              <a:rPr lang="en-US" dirty="0" err="1"/>
              <a:t>nNOS</a:t>
            </a:r>
            <a:r>
              <a:rPr lang="en-US" dirty="0"/>
              <a:t> may amplify </a:t>
            </a:r>
            <a:r>
              <a:rPr lang="en-US" dirty="0" err="1"/>
              <a:t>neurogenic</a:t>
            </a:r>
            <a:r>
              <a:rPr lang="en-US" dirty="0"/>
              <a:t> inflammation mediated by substance P</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a:t>
            </a:r>
            <a:endParaRPr lang="en-US" dirty="0"/>
          </a:p>
        </p:txBody>
      </p:sp>
      <p:pic>
        <p:nvPicPr>
          <p:cNvPr id="113666" name="Picture 2" descr="http://www.thevisualmd.com/biomarkerlibrary/images/content/304/QD3350_CMP_Glucose_C01_InsulinGlucose.jpg"/>
          <p:cNvPicPr>
            <a:picLocks noChangeAspect="1" noChangeArrowheads="1"/>
          </p:cNvPicPr>
          <p:nvPr/>
        </p:nvPicPr>
        <p:blipFill>
          <a:blip r:embed="rId2"/>
          <a:srcRect/>
          <a:stretch>
            <a:fillRect/>
          </a:stretch>
        </p:blipFill>
        <p:spPr bwMode="auto">
          <a:xfrm>
            <a:off x="1898071" y="1648690"/>
            <a:ext cx="5430983" cy="4156363"/>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Circulation and perfusion disturbances</a:t>
            </a:r>
            <a:endParaRPr lang="en-US" dirty="0"/>
          </a:p>
        </p:txBody>
      </p:sp>
      <p:sp>
        <p:nvSpPr>
          <p:cNvPr id="3" name="Content Placeholder 2"/>
          <p:cNvSpPr>
            <a:spLocks noGrp="1"/>
          </p:cNvSpPr>
          <p:nvPr>
            <p:ph idx="1"/>
          </p:nvPr>
        </p:nvSpPr>
        <p:spPr/>
        <p:txBody>
          <a:bodyPr/>
          <a:lstStyle/>
          <a:p>
            <a:r>
              <a:rPr lang="en-US" dirty="0" smtClean="0"/>
              <a:t>The pancreas is susceptible to ischemia (especially when </a:t>
            </a:r>
            <a:r>
              <a:rPr lang="en-US" dirty="0" err="1" smtClean="0"/>
              <a:t>splanchnic</a:t>
            </a:r>
            <a:r>
              <a:rPr lang="en-US" dirty="0" smtClean="0"/>
              <a:t> circulation is decreased)</a:t>
            </a:r>
          </a:p>
          <a:p>
            <a:endParaRPr lang="en-US" dirty="0" smtClean="0"/>
          </a:p>
          <a:p>
            <a:r>
              <a:rPr lang="en-US" dirty="0" err="1" smtClean="0"/>
              <a:t>Hypovolemia</a:t>
            </a:r>
            <a:r>
              <a:rPr lang="en-US" dirty="0" smtClean="0"/>
              <a:t> </a:t>
            </a:r>
            <a:endParaRPr lang="en-US" dirty="0" smtClean="0">
              <a:sym typeface="Wingdings"/>
            </a:endParaRPr>
          </a:p>
          <a:p>
            <a:pPr>
              <a:buNone/>
            </a:pPr>
            <a:r>
              <a:rPr lang="en-US" dirty="0" smtClean="0">
                <a:sym typeface="Wingdings"/>
              </a:rPr>
              <a:t>       </a:t>
            </a:r>
            <a:r>
              <a:rPr lang="en-US" dirty="0" smtClean="0">
                <a:sym typeface="Wingdings" pitchFamily="2" charset="2"/>
              </a:rPr>
              <a:t> </a:t>
            </a:r>
            <a:r>
              <a:rPr lang="en-US" dirty="0" smtClean="0">
                <a:sym typeface="Wingdings"/>
              </a:rPr>
              <a:t>disturbed pancreatic microcirculation </a:t>
            </a:r>
          </a:p>
          <a:p>
            <a:pPr>
              <a:buNone/>
            </a:pPr>
            <a:r>
              <a:rPr lang="en-US" dirty="0" smtClean="0">
                <a:sym typeface="Wingdings"/>
              </a:rPr>
              <a:t>        contribution to inflammatory state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Pancreatic microcirculation</a:t>
            </a:r>
            <a:endParaRPr lang="en-US" dirty="0"/>
          </a:p>
        </p:txBody>
      </p:sp>
      <p:sp>
        <p:nvSpPr>
          <p:cNvPr id="3" name="Content Placeholder 2"/>
          <p:cNvSpPr>
            <a:spLocks noGrp="1"/>
          </p:cNvSpPr>
          <p:nvPr>
            <p:ph idx="1"/>
          </p:nvPr>
        </p:nvSpPr>
        <p:spPr>
          <a:xfrm>
            <a:off x="457200" y="1417638"/>
            <a:ext cx="3976255" cy="4708525"/>
          </a:xfrm>
        </p:spPr>
        <p:txBody>
          <a:bodyPr>
            <a:normAutofit/>
          </a:bodyPr>
          <a:lstStyle/>
          <a:p>
            <a:pPr lvl="0"/>
            <a:r>
              <a:rPr lang="en-US" dirty="0" smtClean="0"/>
              <a:t>Disturbed circulation with pancreatitis</a:t>
            </a:r>
          </a:p>
          <a:p>
            <a:pPr lvl="0"/>
            <a:endParaRPr lang="en-US" dirty="0" smtClean="0"/>
          </a:p>
          <a:p>
            <a:pPr lvl="0"/>
            <a:r>
              <a:rPr lang="en-US" dirty="0" smtClean="0"/>
              <a:t>Animal </a:t>
            </a:r>
            <a:r>
              <a:rPr lang="en-US" dirty="0"/>
              <a:t>models; </a:t>
            </a:r>
            <a:r>
              <a:rPr lang="en-US" dirty="0" smtClean="0"/>
              <a:t>vasoconstriction </a:t>
            </a:r>
            <a:r>
              <a:rPr lang="en-US" dirty="0"/>
              <a:t>appears to be an early event in pancreatitis</a:t>
            </a:r>
          </a:p>
          <a:p>
            <a:endParaRPr lang="en-US" dirty="0"/>
          </a:p>
        </p:txBody>
      </p:sp>
      <p:pic>
        <p:nvPicPr>
          <p:cNvPr id="55298" name="Picture 2" descr="http://www.rci.rutgers.edu/~uzwiak/AnatPhys/Blood_Vessels_files/image004.jpg"/>
          <p:cNvPicPr>
            <a:picLocks noChangeAspect="1" noChangeArrowheads="1"/>
          </p:cNvPicPr>
          <p:nvPr/>
        </p:nvPicPr>
        <p:blipFill>
          <a:blip r:embed="rId2"/>
          <a:srcRect/>
          <a:stretch>
            <a:fillRect/>
          </a:stretch>
        </p:blipFill>
        <p:spPr bwMode="auto">
          <a:xfrm>
            <a:off x="4488872" y="2262766"/>
            <a:ext cx="4197928" cy="3863397"/>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9035"/>
          </a:xfrm>
        </p:spPr>
        <p:txBody>
          <a:bodyPr>
            <a:normAutofit fontScale="90000"/>
          </a:bodyPr>
          <a:lstStyle/>
          <a:p>
            <a:r>
              <a:rPr lang="en-US" dirty="0" smtClean="0"/>
              <a:t>Disturbed pancreatic microcirculation</a:t>
            </a:r>
            <a:endParaRPr lang="en-US" dirty="0"/>
          </a:p>
        </p:txBody>
      </p:sp>
      <p:sp>
        <p:nvSpPr>
          <p:cNvPr id="3" name="Content Placeholder 2"/>
          <p:cNvSpPr>
            <a:spLocks noGrp="1"/>
          </p:cNvSpPr>
          <p:nvPr>
            <p:ph idx="1"/>
          </p:nvPr>
        </p:nvSpPr>
        <p:spPr>
          <a:xfrm>
            <a:off x="457200" y="1233054"/>
            <a:ext cx="8229600" cy="5209310"/>
          </a:xfrm>
        </p:spPr>
        <p:txBody>
          <a:bodyPr>
            <a:normAutofit fontScale="77500" lnSpcReduction="20000"/>
          </a:bodyPr>
          <a:lstStyle/>
          <a:p>
            <a:pPr lvl="0"/>
            <a:r>
              <a:rPr lang="en-US" dirty="0" smtClean="0"/>
              <a:t>Multi factorial</a:t>
            </a:r>
          </a:p>
          <a:p>
            <a:pPr lvl="0"/>
            <a:endParaRPr lang="en-US" dirty="0" smtClean="0"/>
          </a:p>
          <a:p>
            <a:pPr lvl="0"/>
            <a:r>
              <a:rPr lang="en-US" dirty="0" smtClean="0"/>
              <a:t>Increased permeability resulting from inflammatory cytokines and </a:t>
            </a:r>
            <a:r>
              <a:rPr lang="en-US" dirty="0" err="1" smtClean="0"/>
              <a:t>microthrombi</a:t>
            </a:r>
            <a:r>
              <a:rPr lang="en-US" dirty="0" smtClean="0"/>
              <a:t> formation</a:t>
            </a:r>
          </a:p>
          <a:p>
            <a:pPr lvl="0"/>
            <a:endParaRPr lang="en-US" dirty="0" smtClean="0"/>
          </a:p>
          <a:p>
            <a:pPr lvl="0"/>
            <a:r>
              <a:rPr lang="en-US" dirty="0" smtClean="0"/>
              <a:t>Increased permeability:</a:t>
            </a:r>
            <a:endParaRPr lang="en-US" dirty="0" smtClean="0">
              <a:sym typeface="Wingdings"/>
            </a:endParaRPr>
          </a:p>
          <a:p>
            <a:pPr lvl="0">
              <a:buNone/>
            </a:pPr>
            <a:r>
              <a:rPr lang="en-US" dirty="0" smtClean="0">
                <a:sym typeface="Wingdings"/>
              </a:rPr>
              <a:t>          </a:t>
            </a:r>
            <a:r>
              <a:rPr lang="en-US" dirty="0" smtClean="0">
                <a:sym typeface="Wingdings" pitchFamily="2" charset="2"/>
              </a:rPr>
              <a:t></a:t>
            </a:r>
            <a:r>
              <a:rPr lang="en-US" dirty="0" smtClean="0"/>
              <a:t>edematous changes in </a:t>
            </a:r>
            <a:r>
              <a:rPr lang="en-US" dirty="0" err="1" smtClean="0"/>
              <a:t>acinar</a:t>
            </a:r>
            <a:r>
              <a:rPr lang="en-US" dirty="0" smtClean="0"/>
              <a:t> cells </a:t>
            </a:r>
          </a:p>
          <a:p>
            <a:pPr lvl="0">
              <a:buNone/>
            </a:pPr>
            <a:r>
              <a:rPr lang="en-US" dirty="0" smtClean="0"/>
              <a:t>          </a:t>
            </a:r>
            <a:r>
              <a:rPr lang="en-US" dirty="0" smtClean="0">
                <a:sym typeface="Wingdings" pitchFamily="2" charset="2"/>
              </a:rPr>
              <a:t></a:t>
            </a:r>
            <a:r>
              <a:rPr lang="en-US" dirty="0" smtClean="0"/>
              <a:t> further migration of inflammatory cells</a:t>
            </a:r>
          </a:p>
          <a:p>
            <a:pPr lvl="0">
              <a:buNone/>
            </a:pPr>
            <a:endParaRPr lang="en-US" dirty="0" smtClean="0"/>
          </a:p>
          <a:p>
            <a:pPr lvl="0"/>
            <a:r>
              <a:rPr lang="en-US" dirty="0" smtClean="0"/>
              <a:t>Necrotizing pancreatitis </a:t>
            </a:r>
          </a:p>
          <a:p>
            <a:pPr lvl="0">
              <a:buNone/>
            </a:pPr>
            <a:r>
              <a:rPr lang="en-US" dirty="0" smtClean="0">
                <a:sym typeface="Wingdings"/>
              </a:rPr>
              <a:t>         </a:t>
            </a:r>
            <a:r>
              <a:rPr lang="en-US" dirty="0" smtClean="0"/>
              <a:t> progressive reduction in capillaries after </a:t>
            </a:r>
            <a:r>
              <a:rPr lang="en-US" dirty="0" err="1" smtClean="0"/>
              <a:t>acinar</a:t>
            </a:r>
            <a:r>
              <a:rPr lang="en-US" dirty="0" smtClean="0"/>
              <a:t> </a:t>
            </a:r>
          </a:p>
          <a:p>
            <a:pPr lvl="0">
              <a:buNone/>
            </a:pPr>
            <a:r>
              <a:rPr lang="en-US" dirty="0" smtClean="0"/>
              <a:t>              cell injury</a:t>
            </a:r>
          </a:p>
          <a:p>
            <a:pPr lvl="0">
              <a:buNone/>
            </a:pPr>
            <a:r>
              <a:rPr lang="en-US" dirty="0" smtClean="0"/>
              <a:t>         </a:t>
            </a:r>
            <a:r>
              <a:rPr lang="en-US" dirty="0" smtClean="0">
                <a:sym typeface="Wingdings" pitchFamily="2" charset="2"/>
              </a:rPr>
              <a:t> </a:t>
            </a:r>
            <a:r>
              <a:rPr lang="en-US" dirty="0" smtClean="0"/>
              <a:t>not reversible</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9675" y="274638"/>
            <a:ext cx="6604000" cy="625321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9219"/>
          </a:xfrm>
        </p:spPr>
        <p:txBody>
          <a:bodyPr>
            <a:normAutofit fontScale="90000"/>
          </a:bodyPr>
          <a:lstStyle/>
          <a:p>
            <a:endParaRPr lang="en-US" dirty="0"/>
          </a:p>
        </p:txBody>
      </p:sp>
      <p:sp>
        <p:nvSpPr>
          <p:cNvPr id="3" name="Content Placeholder 2"/>
          <p:cNvSpPr>
            <a:spLocks noGrp="1"/>
          </p:cNvSpPr>
          <p:nvPr>
            <p:ph idx="1"/>
          </p:nvPr>
        </p:nvSpPr>
        <p:spPr/>
        <p:txBody>
          <a:bodyPr/>
          <a:lstStyle/>
          <a:p>
            <a:pPr lvl="0"/>
            <a:r>
              <a:rPr lang="en-US" dirty="0"/>
              <a:t>Either one may be </a:t>
            </a:r>
            <a:r>
              <a:rPr lang="en-US" dirty="0" err="1" smtClean="0"/>
              <a:t>neutrophilic</a:t>
            </a:r>
            <a:r>
              <a:rPr lang="en-US" dirty="0" smtClean="0"/>
              <a:t> </a:t>
            </a:r>
            <a:r>
              <a:rPr lang="en-US" dirty="0"/>
              <a:t>or lymphocytic /</a:t>
            </a:r>
            <a:r>
              <a:rPr lang="en-US" dirty="0" err="1"/>
              <a:t>plasmacytic</a:t>
            </a:r>
            <a:endParaRPr lang="en-US" dirty="0"/>
          </a:p>
          <a:p>
            <a:pPr lvl="0"/>
            <a:r>
              <a:rPr lang="en-US" dirty="0"/>
              <a:t>Either can be </a:t>
            </a:r>
            <a:r>
              <a:rPr lang="en-US" dirty="0" smtClean="0"/>
              <a:t>associated with systemic </a:t>
            </a:r>
            <a:r>
              <a:rPr lang="en-US" dirty="0"/>
              <a:t>or local </a:t>
            </a:r>
            <a:r>
              <a:rPr lang="en-US" dirty="0" smtClean="0"/>
              <a:t>complications</a:t>
            </a:r>
          </a:p>
          <a:p>
            <a:pPr lvl="0"/>
            <a:r>
              <a:rPr lang="en-US" dirty="0"/>
              <a:t>C</a:t>
            </a:r>
            <a:r>
              <a:rPr lang="en-US" dirty="0" smtClean="0"/>
              <a:t>hronic form tends </a:t>
            </a:r>
            <a:r>
              <a:rPr lang="en-US" dirty="0"/>
              <a:t>to be more </a:t>
            </a:r>
            <a:r>
              <a:rPr lang="en-US" dirty="0" smtClean="0"/>
              <a:t>mild</a:t>
            </a:r>
          </a:p>
          <a:p>
            <a:pPr lvl="0"/>
            <a:r>
              <a:rPr lang="en-US" dirty="0" smtClean="0"/>
              <a:t>Acute: Veterinary literature reports mortality rates in dogs ranging from 27 to 42%</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Kallin-kallikrein</a:t>
            </a:r>
            <a:r>
              <a:rPr lang="en-US" dirty="0"/>
              <a:t> system:</a:t>
            </a:r>
            <a:br>
              <a:rPr lang="en-US" dirty="0"/>
            </a:br>
            <a:endParaRPr lang="en-US" dirty="0"/>
          </a:p>
        </p:txBody>
      </p:sp>
      <p:sp>
        <p:nvSpPr>
          <p:cNvPr id="3" name="Content Placeholder 2"/>
          <p:cNvSpPr>
            <a:spLocks noGrp="1"/>
          </p:cNvSpPr>
          <p:nvPr>
            <p:ph idx="1"/>
          </p:nvPr>
        </p:nvSpPr>
        <p:spPr/>
        <p:txBody>
          <a:bodyPr/>
          <a:lstStyle/>
          <a:p>
            <a:pPr lvl="0"/>
            <a:r>
              <a:rPr lang="en-US" dirty="0"/>
              <a:t>E</a:t>
            </a:r>
            <a:r>
              <a:rPr lang="en-US" dirty="0" smtClean="0"/>
              <a:t>arly </a:t>
            </a:r>
            <a:r>
              <a:rPr lang="en-US" dirty="0">
                <a:sym typeface="Wingdings"/>
              </a:rPr>
              <a:t></a:t>
            </a:r>
            <a:r>
              <a:rPr lang="en-US" dirty="0"/>
              <a:t> pancreatic proteases activate the </a:t>
            </a:r>
            <a:r>
              <a:rPr lang="en-US" dirty="0" err="1"/>
              <a:t>kallikrein</a:t>
            </a:r>
            <a:r>
              <a:rPr lang="en-US" dirty="0"/>
              <a:t> system</a:t>
            </a:r>
          </a:p>
          <a:p>
            <a:pPr lvl="0"/>
            <a:r>
              <a:rPr lang="en-US" dirty="0"/>
              <a:t>P</a:t>
            </a:r>
            <a:r>
              <a:rPr lang="en-US" dirty="0" smtClean="0"/>
              <a:t>ancreas </a:t>
            </a:r>
            <a:r>
              <a:rPr lang="en-US" dirty="0"/>
              <a:t>normally has a high tissue concentration of </a:t>
            </a:r>
            <a:r>
              <a:rPr lang="en-US" dirty="0" err="1"/>
              <a:t>kallikrein</a:t>
            </a:r>
            <a:r>
              <a:rPr lang="en-US" dirty="0"/>
              <a:t> (stored as </a:t>
            </a:r>
            <a:r>
              <a:rPr lang="en-US" dirty="0" err="1"/>
              <a:t>prekellikrein</a:t>
            </a:r>
            <a:r>
              <a:rPr lang="en-US" dirty="0"/>
              <a:t>)</a:t>
            </a:r>
          </a:p>
          <a:p>
            <a:pPr lvl="0"/>
            <a:r>
              <a:rPr lang="en-US" dirty="0"/>
              <a:t>P</a:t>
            </a:r>
            <a:r>
              <a:rPr lang="en-US" dirty="0" smtClean="0"/>
              <a:t>ancreatic </a:t>
            </a:r>
            <a:r>
              <a:rPr lang="en-US" dirty="0" err="1"/>
              <a:t>kallikrein</a:t>
            </a:r>
            <a:r>
              <a:rPr lang="en-US" dirty="0"/>
              <a:t> </a:t>
            </a:r>
            <a:r>
              <a:rPr lang="en-US" dirty="0">
                <a:sym typeface="Wingdings"/>
              </a:rPr>
              <a:t></a:t>
            </a:r>
            <a:r>
              <a:rPr lang="en-US" dirty="0"/>
              <a:t> releases </a:t>
            </a:r>
            <a:r>
              <a:rPr lang="en-US" dirty="0" err="1"/>
              <a:t>kallidin</a:t>
            </a:r>
            <a:endParaRPr lang="en-US" dirty="0"/>
          </a:p>
          <a:p>
            <a:pPr lvl="0"/>
            <a:r>
              <a:rPr lang="en-US" dirty="0"/>
              <a:t>P</a:t>
            </a:r>
            <a:r>
              <a:rPr lang="en-US" dirty="0" smtClean="0"/>
              <a:t>lasma </a:t>
            </a:r>
            <a:r>
              <a:rPr lang="en-US" dirty="0" err="1"/>
              <a:t>kallikrein</a:t>
            </a:r>
            <a:r>
              <a:rPr lang="en-US" dirty="0"/>
              <a:t> </a:t>
            </a:r>
            <a:r>
              <a:rPr lang="en-US" dirty="0">
                <a:sym typeface="Wingdings"/>
              </a:rPr>
              <a:t></a:t>
            </a:r>
            <a:r>
              <a:rPr lang="en-US" dirty="0"/>
              <a:t> releases </a:t>
            </a:r>
            <a:r>
              <a:rPr lang="en-US" dirty="0" err="1"/>
              <a:t>bradykinin</a:t>
            </a:r>
            <a:endParaRPr lang="en-US" dirty="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12618"/>
            <a:ext cx="4402667" cy="5890299"/>
          </a:xfrm>
        </p:spPr>
        <p:txBody>
          <a:bodyPr>
            <a:normAutofit lnSpcReduction="10000"/>
          </a:bodyPr>
          <a:lstStyle/>
          <a:p>
            <a:pPr lvl="0">
              <a:buNone/>
            </a:pPr>
            <a:r>
              <a:rPr lang="en-US" dirty="0" err="1" smtClean="0"/>
              <a:t>Kinins</a:t>
            </a:r>
            <a:endParaRPr lang="en-US" dirty="0"/>
          </a:p>
          <a:p>
            <a:pPr lvl="0"/>
            <a:r>
              <a:rPr lang="en-US" dirty="0" err="1" smtClean="0"/>
              <a:t>vasodilation</a:t>
            </a:r>
            <a:r>
              <a:rPr lang="en-US" dirty="0" smtClean="0"/>
              <a:t> </a:t>
            </a:r>
            <a:r>
              <a:rPr lang="en-US" dirty="0"/>
              <a:t>of arteries and increased capillary permeability </a:t>
            </a:r>
            <a:r>
              <a:rPr lang="en-US" dirty="0">
                <a:sym typeface="Wingdings"/>
              </a:rPr>
              <a:t></a:t>
            </a:r>
            <a:r>
              <a:rPr lang="en-US" dirty="0"/>
              <a:t> edema</a:t>
            </a:r>
          </a:p>
          <a:p>
            <a:pPr lvl="0"/>
            <a:r>
              <a:rPr lang="en-US" dirty="0"/>
              <a:t>activators of </a:t>
            </a:r>
            <a:r>
              <a:rPr lang="en-US" dirty="0" err="1"/>
              <a:t>nociceptive</a:t>
            </a:r>
            <a:r>
              <a:rPr lang="en-US" dirty="0"/>
              <a:t> neurons</a:t>
            </a:r>
          </a:p>
          <a:p>
            <a:pPr lvl="0"/>
            <a:r>
              <a:rPr lang="en-US" dirty="0"/>
              <a:t>attract </a:t>
            </a:r>
            <a:r>
              <a:rPr lang="en-US" dirty="0" err="1"/>
              <a:t>cytotoxic</a:t>
            </a:r>
            <a:r>
              <a:rPr lang="en-US" dirty="0"/>
              <a:t> factors to tissues </a:t>
            </a:r>
          </a:p>
          <a:p>
            <a:pPr lvl="0"/>
            <a:r>
              <a:rPr lang="en-US" dirty="0"/>
              <a:t>enhance production of </a:t>
            </a:r>
            <a:r>
              <a:rPr lang="en-US" dirty="0" smtClean="0"/>
              <a:t>prostaglandins</a:t>
            </a:r>
          </a:p>
          <a:p>
            <a:pPr lvl="0"/>
            <a:r>
              <a:rPr lang="en-US" dirty="0" smtClean="0"/>
              <a:t>Short half life</a:t>
            </a:r>
          </a:p>
          <a:p>
            <a:endParaRPr lang="en-US" dirty="0"/>
          </a:p>
        </p:txBody>
      </p:sp>
      <p:pic>
        <p:nvPicPr>
          <p:cNvPr id="4" name="Picture 3"/>
          <p:cNvPicPr>
            <a:picLocks noChangeAspect="1"/>
          </p:cNvPicPr>
          <p:nvPr/>
        </p:nvPicPr>
        <p:blipFill>
          <a:blip r:embed="rId2"/>
          <a:stretch>
            <a:fillRect/>
          </a:stretch>
        </p:blipFill>
        <p:spPr>
          <a:xfrm>
            <a:off x="4402667" y="1153583"/>
            <a:ext cx="4529666" cy="4201584"/>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0" y="1600200"/>
            <a:ext cx="8229600" cy="4525963"/>
          </a:xfrm>
        </p:spPr>
        <p:txBody>
          <a:bodyPr>
            <a:normAutofit/>
          </a:bodyPr>
          <a:lstStyle/>
          <a:p>
            <a:pPr lvl="0"/>
            <a:r>
              <a:rPr lang="en-US" dirty="0" smtClean="0"/>
              <a:t>effects </a:t>
            </a:r>
            <a:r>
              <a:rPr lang="en-US" dirty="0"/>
              <a:t>mainly </a:t>
            </a:r>
            <a:r>
              <a:rPr lang="en-US" dirty="0" smtClean="0"/>
              <a:t>modulated </a:t>
            </a:r>
            <a:r>
              <a:rPr lang="en-US" dirty="0"/>
              <a:t>via B2 receptors that are constitutively expressed in tissues</a:t>
            </a:r>
            <a:endParaRPr lang="en-US" dirty="0" smtClean="0"/>
          </a:p>
          <a:p>
            <a:pPr lvl="0"/>
            <a:r>
              <a:rPr lang="en-US" dirty="0" smtClean="0"/>
              <a:t>B2 </a:t>
            </a:r>
            <a:r>
              <a:rPr lang="en-US" dirty="0"/>
              <a:t>receptor antagonists experimentally appear to have beneficial effects on pancreatic blood flow, necrosis and survival in </a:t>
            </a:r>
            <a:r>
              <a:rPr lang="en-US" dirty="0" smtClean="0"/>
              <a:t>models of necrotizing pancreatitis</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Substance P</a:t>
            </a:r>
            <a:endParaRPr lang="en-US" dirty="0"/>
          </a:p>
        </p:txBody>
      </p:sp>
      <p:sp>
        <p:nvSpPr>
          <p:cNvPr id="3" name="Content Placeholder 2"/>
          <p:cNvSpPr>
            <a:spLocks noGrp="1"/>
          </p:cNvSpPr>
          <p:nvPr>
            <p:ph idx="1"/>
          </p:nvPr>
        </p:nvSpPr>
        <p:spPr>
          <a:xfrm>
            <a:off x="457200" y="1600200"/>
            <a:ext cx="8229600" cy="5022273"/>
          </a:xfrm>
        </p:spPr>
        <p:txBody>
          <a:bodyPr>
            <a:normAutofit fontScale="85000" lnSpcReduction="20000"/>
          </a:bodyPr>
          <a:lstStyle/>
          <a:p>
            <a:pPr lvl="0"/>
            <a:r>
              <a:rPr lang="en-US" dirty="0" smtClean="0"/>
              <a:t>Substance P -  Mediates pain and vascular permeability</a:t>
            </a:r>
          </a:p>
          <a:p>
            <a:pPr lvl="0"/>
            <a:r>
              <a:rPr lang="en-US" dirty="0" smtClean="0"/>
              <a:t>May play a role in pancreatitis</a:t>
            </a:r>
          </a:p>
          <a:p>
            <a:pPr lvl="0"/>
            <a:r>
              <a:rPr lang="en-US" dirty="0" smtClean="0"/>
              <a:t>Mouse models</a:t>
            </a:r>
          </a:p>
          <a:p>
            <a:pPr lvl="0">
              <a:buNone/>
            </a:pPr>
            <a:r>
              <a:rPr lang="en-US" dirty="0" smtClean="0"/>
              <a:t>        - up regulation of NK-1 receptors and amount </a:t>
            </a:r>
          </a:p>
          <a:p>
            <a:pPr lvl="0">
              <a:buNone/>
            </a:pPr>
            <a:r>
              <a:rPr lang="en-US" dirty="0" smtClean="0"/>
              <a:t>          of substance P in acute pancreatitis</a:t>
            </a:r>
          </a:p>
          <a:p>
            <a:pPr lvl="0">
              <a:buNone/>
            </a:pPr>
            <a:r>
              <a:rPr lang="en-US" dirty="0" smtClean="0"/>
              <a:t>        - substance P related to lung injury; </a:t>
            </a:r>
          </a:p>
          <a:p>
            <a:pPr lvl="0">
              <a:buNone/>
            </a:pPr>
            <a:r>
              <a:rPr lang="en-US" dirty="0" smtClean="0"/>
              <a:t>          genetic deletion of NK-1 receptors was </a:t>
            </a:r>
          </a:p>
          <a:p>
            <a:pPr lvl="0">
              <a:buNone/>
            </a:pPr>
            <a:r>
              <a:rPr lang="en-US" dirty="0" smtClean="0"/>
              <a:t>          protective against systemic effects of </a:t>
            </a:r>
          </a:p>
          <a:p>
            <a:pPr lvl="0">
              <a:buNone/>
            </a:pPr>
            <a:r>
              <a:rPr lang="en-US" dirty="0" smtClean="0"/>
              <a:t>          pancreatitis</a:t>
            </a:r>
          </a:p>
          <a:p>
            <a:pPr>
              <a:buNone/>
            </a:pPr>
            <a:r>
              <a:rPr lang="en-US" dirty="0" smtClean="0"/>
              <a:t>    </a:t>
            </a:r>
          </a:p>
          <a:p>
            <a:pPr>
              <a:buNone/>
            </a:pPr>
            <a:r>
              <a:rPr lang="en-US" dirty="0" smtClean="0"/>
              <a:t>    NO and substance P may act synergistically to enhance pain and inflammation</a:t>
            </a:r>
          </a:p>
          <a:p>
            <a:pPr lvl="0">
              <a:buNone/>
            </a:pPr>
            <a:endParaRPr lang="en-US" dirty="0" smtClean="0"/>
          </a:p>
          <a:p>
            <a:pPr lvl="0">
              <a:buNone/>
            </a:pPr>
            <a:endParaRPr lang="en-US" dirty="0" smtClean="0"/>
          </a:p>
          <a:p>
            <a:endParaRPr lang="en-US" dirty="0"/>
          </a:p>
        </p:txBody>
      </p:sp>
      <p:pic>
        <p:nvPicPr>
          <p:cNvPr id="49154" name="Picture 2" descr="http://cam.typepad.com/alternative_medicine_blog/substanceP-1.jpg"/>
          <p:cNvPicPr>
            <a:picLocks noChangeAspect="1" noChangeArrowheads="1"/>
          </p:cNvPicPr>
          <p:nvPr/>
        </p:nvPicPr>
        <p:blipFill>
          <a:blip r:embed="rId3"/>
          <a:srcRect/>
          <a:stretch>
            <a:fillRect/>
          </a:stretch>
        </p:blipFill>
        <p:spPr bwMode="auto">
          <a:xfrm>
            <a:off x="7370617" y="205365"/>
            <a:ext cx="1524001" cy="139483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192982" cy="1143000"/>
          </a:xfrm>
        </p:spPr>
        <p:txBody>
          <a:bodyPr/>
          <a:lstStyle/>
          <a:p>
            <a:r>
              <a:rPr lang="en-US" dirty="0" err="1" smtClean="0"/>
              <a:t>Renin</a:t>
            </a:r>
            <a:r>
              <a:rPr lang="en-US" dirty="0" smtClean="0"/>
              <a:t> </a:t>
            </a:r>
            <a:r>
              <a:rPr lang="en-US" dirty="0" err="1" smtClean="0"/>
              <a:t>angiotensin</a:t>
            </a:r>
            <a:r>
              <a:rPr lang="en-US" dirty="0" smtClean="0"/>
              <a:t> System</a:t>
            </a:r>
            <a:endParaRPr lang="en-US" dirty="0"/>
          </a:p>
        </p:txBody>
      </p:sp>
      <p:sp>
        <p:nvSpPr>
          <p:cNvPr id="3" name="Content Placeholder 2"/>
          <p:cNvSpPr>
            <a:spLocks noGrp="1"/>
          </p:cNvSpPr>
          <p:nvPr>
            <p:ph idx="1"/>
          </p:nvPr>
        </p:nvSpPr>
        <p:spPr/>
        <p:txBody>
          <a:bodyPr>
            <a:normAutofit fontScale="85000" lnSpcReduction="20000"/>
          </a:bodyPr>
          <a:lstStyle/>
          <a:p>
            <a:pPr lvl="0">
              <a:buNone/>
            </a:pPr>
            <a:endParaRPr lang="en-US" dirty="0"/>
          </a:p>
          <a:p>
            <a:pPr lvl="0"/>
            <a:r>
              <a:rPr lang="en-US" dirty="0" smtClean="0"/>
              <a:t>May play </a:t>
            </a:r>
            <a:r>
              <a:rPr lang="en-US" dirty="0"/>
              <a:t>a role in the initiation and perpetuation of </a:t>
            </a:r>
            <a:r>
              <a:rPr lang="en-US" dirty="0" smtClean="0"/>
              <a:t> </a:t>
            </a:r>
          </a:p>
          <a:p>
            <a:pPr lvl="0">
              <a:buNone/>
            </a:pPr>
            <a:r>
              <a:rPr lang="en-US" dirty="0" smtClean="0"/>
              <a:t>     inflammation </a:t>
            </a:r>
            <a:r>
              <a:rPr lang="en-US" dirty="0"/>
              <a:t>in </a:t>
            </a:r>
            <a:r>
              <a:rPr lang="en-US" dirty="0" smtClean="0"/>
              <a:t>pancreatitis</a:t>
            </a:r>
          </a:p>
          <a:p>
            <a:pPr lvl="0">
              <a:buNone/>
            </a:pPr>
            <a:endParaRPr lang="en-US" dirty="0" smtClean="0"/>
          </a:p>
          <a:p>
            <a:r>
              <a:rPr lang="en-US" dirty="0" err="1" smtClean="0"/>
              <a:t>angiotensin</a:t>
            </a:r>
            <a:r>
              <a:rPr lang="en-US" dirty="0" smtClean="0"/>
              <a:t> </a:t>
            </a:r>
            <a:r>
              <a:rPr lang="en-US" dirty="0"/>
              <a:t>II receptors </a:t>
            </a:r>
            <a:r>
              <a:rPr lang="en-US" dirty="0" smtClean="0"/>
              <a:t>identified </a:t>
            </a:r>
            <a:r>
              <a:rPr lang="en-US" dirty="0"/>
              <a:t>in the vascular and </a:t>
            </a:r>
            <a:r>
              <a:rPr lang="en-US" dirty="0" smtClean="0"/>
              <a:t>  </a:t>
            </a:r>
          </a:p>
          <a:p>
            <a:pPr lvl="0">
              <a:buNone/>
            </a:pPr>
            <a:r>
              <a:rPr lang="en-US" dirty="0" smtClean="0"/>
              <a:t>    </a:t>
            </a:r>
            <a:r>
              <a:rPr lang="en-US" dirty="0" err="1" smtClean="0"/>
              <a:t>ductular</a:t>
            </a:r>
            <a:r>
              <a:rPr lang="en-US" dirty="0" smtClean="0"/>
              <a:t> </a:t>
            </a:r>
            <a:r>
              <a:rPr lang="en-US" dirty="0"/>
              <a:t>endothelium in </a:t>
            </a:r>
            <a:r>
              <a:rPr lang="en-US" dirty="0" smtClean="0"/>
              <a:t>rodents</a:t>
            </a:r>
          </a:p>
          <a:p>
            <a:pPr lvl="0">
              <a:buNone/>
            </a:pPr>
            <a:endParaRPr lang="en-US" dirty="0" smtClean="0"/>
          </a:p>
          <a:p>
            <a:r>
              <a:rPr lang="en-US" dirty="0" smtClean="0"/>
              <a:t>Expression </a:t>
            </a:r>
            <a:r>
              <a:rPr lang="en-US" dirty="0"/>
              <a:t>of genes encoding these receptors and </a:t>
            </a:r>
            <a:endParaRPr lang="en-US" dirty="0" smtClean="0"/>
          </a:p>
          <a:p>
            <a:pPr lvl="0">
              <a:buNone/>
            </a:pPr>
            <a:r>
              <a:rPr lang="en-US" dirty="0" smtClean="0"/>
              <a:t>    metabolites shown </a:t>
            </a:r>
            <a:r>
              <a:rPr lang="en-US" dirty="0"/>
              <a:t>to be </a:t>
            </a:r>
            <a:r>
              <a:rPr lang="en-US" dirty="0" err="1"/>
              <a:t>upregulated</a:t>
            </a:r>
            <a:r>
              <a:rPr lang="en-US" dirty="0"/>
              <a:t> in acute </a:t>
            </a:r>
            <a:endParaRPr lang="en-US" dirty="0" smtClean="0"/>
          </a:p>
          <a:p>
            <a:pPr lvl="0">
              <a:buNone/>
            </a:pPr>
            <a:r>
              <a:rPr lang="en-US" dirty="0" smtClean="0"/>
              <a:t>    pancreatitis</a:t>
            </a:r>
          </a:p>
          <a:p>
            <a:endParaRPr lang="en-US" dirty="0"/>
          </a:p>
        </p:txBody>
      </p:sp>
      <p:pic>
        <p:nvPicPr>
          <p:cNvPr id="47106" name="Picture 2" descr="http://www.epathoplus.com/epathoimages/reninangiotensin.gif"/>
          <p:cNvPicPr>
            <a:picLocks noChangeAspect="1" noChangeArrowheads="1"/>
          </p:cNvPicPr>
          <p:nvPr/>
        </p:nvPicPr>
        <p:blipFill>
          <a:blip r:embed="rId2"/>
          <a:srcRect/>
          <a:stretch>
            <a:fillRect/>
          </a:stretch>
        </p:blipFill>
        <p:spPr bwMode="auto">
          <a:xfrm>
            <a:off x="6650182" y="274638"/>
            <a:ext cx="2266373" cy="1498744"/>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lstStyle/>
          <a:p>
            <a:r>
              <a:rPr lang="en-US" dirty="0" smtClean="0"/>
              <a:t>The cytokine storm</a:t>
            </a:r>
            <a:endParaRPr lang="en-US" dirty="0"/>
          </a:p>
        </p:txBody>
      </p:sp>
      <p:pic>
        <p:nvPicPr>
          <p:cNvPr id="4" name="Picture 3"/>
          <p:cNvPicPr>
            <a:picLocks noChangeAspect="1"/>
          </p:cNvPicPr>
          <p:nvPr/>
        </p:nvPicPr>
        <p:blipFill>
          <a:blip r:embed="rId2"/>
          <a:stretch>
            <a:fillRect/>
          </a:stretch>
        </p:blipFill>
        <p:spPr>
          <a:xfrm>
            <a:off x="1458950" y="1731963"/>
            <a:ext cx="6350000" cy="439420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36744"/>
          </a:xfrm>
        </p:spPr>
        <p:txBody>
          <a:bodyPr>
            <a:normAutofit fontScale="90000"/>
          </a:bodyPr>
          <a:lstStyle/>
          <a:p>
            <a:r>
              <a:rPr lang="en-US" dirty="0" smtClean="0"/>
              <a:t>Intro</a:t>
            </a:r>
            <a:endParaRPr lang="en-US" dirty="0"/>
          </a:p>
        </p:txBody>
      </p:sp>
      <p:sp>
        <p:nvSpPr>
          <p:cNvPr id="3" name="Content Placeholder 2"/>
          <p:cNvSpPr>
            <a:spLocks noGrp="1"/>
          </p:cNvSpPr>
          <p:nvPr>
            <p:ph idx="1"/>
          </p:nvPr>
        </p:nvSpPr>
        <p:spPr>
          <a:xfrm>
            <a:off x="457200" y="1011382"/>
            <a:ext cx="8229600" cy="5114781"/>
          </a:xfrm>
        </p:spPr>
        <p:txBody>
          <a:bodyPr>
            <a:normAutofit fontScale="77500" lnSpcReduction="20000"/>
          </a:bodyPr>
          <a:lstStyle/>
          <a:p>
            <a:pPr lvl="0"/>
            <a:r>
              <a:rPr lang="en-US" dirty="0" smtClean="0"/>
              <a:t>Cytokines </a:t>
            </a:r>
          </a:p>
          <a:p>
            <a:pPr lvl="0">
              <a:buNone/>
            </a:pPr>
            <a:r>
              <a:rPr lang="en-US" dirty="0" smtClean="0"/>
              <a:t>       - small </a:t>
            </a:r>
            <a:r>
              <a:rPr lang="en-US" dirty="0"/>
              <a:t>proteins produced in response to stimuli </a:t>
            </a:r>
            <a:r>
              <a:rPr lang="en-US" dirty="0" smtClean="0">
                <a:sym typeface="Wingdings"/>
              </a:rPr>
              <a:t>     </a:t>
            </a:r>
          </a:p>
          <a:p>
            <a:pPr lvl="0">
              <a:buNone/>
            </a:pPr>
            <a:r>
              <a:rPr lang="en-US" dirty="0" smtClean="0">
                <a:sym typeface="Wingdings"/>
              </a:rPr>
              <a:t>       - </a:t>
            </a:r>
            <a:r>
              <a:rPr lang="en-US" dirty="0" smtClean="0"/>
              <a:t>act </a:t>
            </a:r>
            <a:r>
              <a:rPr lang="en-US" dirty="0"/>
              <a:t>to up or down regulate various aspects of </a:t>
            </a:r>
            <a:endParaRPr lang="en-US" dirty="0" smtClean="0"/>
          </a:p>
          <a:p>
            <a:pPr lvl="0">
              <a:buNone/>
            </a:pPr>
            <a:r>
              <a:rPr lang="en-US" dirty="0" smtClean="0"/>
              <a:t>         the </a:t>
            </a:r>
            <a:r>
              <a:rPr lang="en-US" dirty="0"/>
              <a:t>inflammatory </a:t>
            </a:r>
            <a:r>
              <a:rPr lang="en-US" dirty="0" smtClean="0"/>
              <a:t>process</a:t>
            </a:r>
          </a:p>
          <a:p>
            <a:pPr lvl="0">
              <a:buNone/>
            </a:pPr>
            <a:endParaRPr lang="en-US" dirty="0"/>
          </a:p>
          <a:p>
            <a:pPr lvl="0"/>
            <a:r>
              <a:rPr lang="en-US" dirty="0"/>
              <a:t>Many are produced by the T cells to drive or facilitate a Th1 or Th2 immune response </a:t>
            </a:r>
            <a:endParaRPr lang="en-US" dirty="0" smtClean="0"/>
          </a:p>
          <a:p>
            <a:pPr lvl="0">
              <a:buNone/>
            </a:pPr>
            <a:endParaRPr lang="en-US" dirty="0"/>
          </a:p>
          <a:p>
            <a:pPr lvl="0">
              <a:buNone/>
            </a:pPr>
            <a:r>
              <a:rPr lang="en-US" dirty="0" smtClean="0"/>
              <a:t>     - Th1</a:t>
            </a:r>
            <a:r>
              <a:rPr lang="en-US" dirty="0"/>
              <a:t>: </a:t>
            </a:r>
            <a:r>
              <a:rPr lang="en-US" dirty="0" smtClean="0"/>
              <a:t>Mediate </a:t>
            </a:r>
            <a:r>
              <a:rPr lang="en-US" dirty="0"/>
              <a:t>cellular </a:t>
            </a:r>
            <a:r>
              <a:rPr lang="en-US" dirty="0" smtClean="0"/>
              <a:t>immunity</a:t>
            </a:r>
          </a:p>
          <a:p>
            <a:pPr lvl="0">
              <a:buNone/>
            </a:pPr>
            <a:r>
              <a:rPr lang="en-US" dirty="0" smtClean="0"/>
              <a:t>                </a:t>
            </a:r>
            <a:r>
              <a:rPr lang="en-US" dirty="0"/>
              <a:t>Activate </a:t>
            </a:r>
            <a:r>
              <a:rPr lang="en-US" dirty="0" err="1"/>
              <a:t>neutrophils</a:t>
            </a:r>
            <a:r>
              <a:rPr lang="en-US" dirty="0"/>
              <a:t>, </a:t>
            </a:r>
            <a:r>
              <a:rPr lang="en-US" dirty="0" smtClean="0"/>
              <a:t>macrophages </a:t>
            </a:r>
            <a:r>
              <a:rPr lang="en-US" dirty="0"/>
              <a:t>and NK </a:t>
            </a:r>
            <a:r>
              <a:rPr lang="en-US" dirty="0" smtClean="0"/>
              <a:t>cells</a:t>
            </a:r>
          </a:p>
          <a:p>
            <a:pPr lvl="0">
              <a:buNone/>
            </a:pPr>
            <a:endParaRPr lang="en-US" dirty="0"/>
          </a:p>
          <a:p>
            <a:pPr lvl="0">
              <a:buNone/>
            </a:pPr>
            <a:r>
              <a:rPr lang="en-US" dirty="0" smtClean="0"/>
              <a:t>     - Th2</a:t>
            </a:r>
            <a:r>
              <a:rPr lang="en-US" dirty="0"/>
              <a:t>: </a:t>
            </a:r>
            <a:r>
              <a:rPr lang="en-US" dirty="0" smtClean="0"/>
              <a:t>Mediate </a:t>
            </a:r>
            <a:r>
              <a:rPr lang="en-US" dirty="0" err="1"/>
              <a:t>humoral</a:t>
            </a:r>
            <a:r>
              <a:rPr lang="en-US" dirty="0"/>
              <a:t> immunity </a:t>
            </a:r>
            <a:endParaRPr lang="en-US" dirty="0" smtClean="0"/>
          </a:p>
          <a:p>
            <a:pPr lvl="0">
              <a:buNone/>
            </a:pPr>
            <a:r>
              <a:rPr lang="en-US" dirty="0" smtClean="0"/>
              <a:t>                B </a:t>
            </a:r>
            <a:r>
              <a:rPr lang="en-US" dirty="0"/>
              <a:t>cell activation or recruitment of </a:t>
            </a:r>
            <a:r>
              <a:rPr lang="en-US" dirty="0" err="1"/>
              <a:t>eosinophils</a:t>
            </a:r>
            <a:endParaRPr lang="en-US" dirty="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a:t>Initiating step of this process in pancreatitis is the activation of </a:t>
            </a:r>
            <a:r>
              <a:rPr lang="en-US" dirty="0" smtClean="0"/>
              <a:t>NF-</a:t>
            </a:r>
            <a:r>
              <a:rPr lang="en-US" dirty="0" err="1" smtClean="0"/>
              <a:t>kB</a:t>
            </a:r>
            <a:r>
              <a:rPr lang="en-US" dirty="0" smtClean="0"/>
              <a:t>, which is </a:t>
            </a:r>
            <a:r>
              <a:rPr lang="en-US" dirty="0"/>
              <a:t>a transcription factor that modulates the expression of most cytokines </a:t>
            </a:r>
            <a:endParaRPr lang="en-US" dirty="0" smtClean="0"/>
          </a:p>
          <a:p>
            <a:pPr lvl="0">
              <a:buNone/>
            </a:pPr>
            <a:endParaRPr lang="en-US" dirty="0" smtClean="0"/>
          </a:p>
          <a:p>
            <a:pPr lvl="0"/>
            <a:r>
              <a:rPr lang="en-US" dirty="0" smtClean="0"/>
              <a:t>This also </a:t>
            </a:r>
            <a:r>
              <a:rPr lang="en-US" dirty="0"/>
              <a:t>stimulates production of adhesion molecules and </a:t>
            </a:r>
            <a:r>
              <a:rPr lang="en-US" dirty="0" err="1"/>
              <a:t>iNOS</a:t>
            </a:r>
            <a:endParaRPr lang="en-US" dirty="0"/>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players</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a:t>TNF a </a:t>
            </a:r>
            <a:endParaRPr lang="en-US" dirty="0" smtClean="0">
              <a:sym typeface="Wingdings"/>
            </a:endParaRPr>
          </a:p>
          <a:p>
            <a:pPr lvl="0">
              <a:buNone/>
            </a:pPr>
            <a:r>
              <a:rPr lang="en-US" dirty="0" smtClean="0">
                <a:sym typeface="Wingdings"/>
              </a:rPr>
              <a:t>     - </a:t>
            </a:r>
            <a:r>
              <a:rPr lang="en-US" dirty="0" smtClean="0"/>
              <a:t>produced </a:t>
            </a:r>
            <a:r>
              <a:rPr lang="en-US" dirty="0"/>
              <a:t>by </a:t>
            </a:r>
            <a:r>
              <a:rPr lang="en-US" dirty="0" err="1"/>
              <a:t>acinar</a:t>
            </a:r>
            <a:r>
              <a:rPr lang="en-US" dirty="0"/>
              <a:t> </a:t>
            </a:r>
            <a:r>
              <a:rPr lang="en-US" dirty="0" smtClean="0"/>
              <a:t>cells </a:t>
            </a:r>
            <a:endParaRPr lang="en-US" dirty="0"/>
          </a:p>
          <a:p>
            <a:pPr lvl="0">
              <a:buNone/>
            </a:pPr>
            <a:r>
              <a:rPr lang="en-US" dirty="0" smtClean="0"/>
              <a:t>     - synergistic </a:t>
            </a:r>
            <a:r>
              <a:rPr lang="en-US" dirty="0"/>
              <a:t>with other cytokines </a:t>
            </a:r>
            <a:endParaRPr lang="en-US" dirty="0" smtClean="0"/>
          </a:p>
          <a:p>
            <a:pPr lvl="0">
              <a:buNone/>
            </a:pPr>
            <a:r>
              <a:rPr lang="en-US" dirty="0" smtClean="0"/>
              <a:t>     - promotes </a:t>
            </a:r>
            <a:r>
              <a:rPr lang="en-US" dirty="0"/>
              <a:t>adhesion via </a:t>
            </a:r>
            <a:r>
              <a:rPr lang="en-US" dirty="0" smtClean="0"/>
              <a:t>ICAM-1</a:t>
            </a:r>
          </a:p>
          <a:p>
            <a:pPr lvl="0">
              <a:buNone/>
            </a:pPr>
            <a:endParaRPr lang="en-US" dirty="0"/>
          </a:p>
          <a:p>
            <a:pPr lvl="0"/>
            <a:r>
              <a:rPr lang="en-US" dirty="0"/>
              <a:t>IL-1 </a:t>
            </a:r>
            <a:endParaRPr lang="en-US" dirty="0" smtClean="0">
              <a:sym typeface="Wingdings"/>
            </a:endParaRPr>
          </a:p>
          <a:p>
            <a:pPr lvl="0">
              <a:buNone/>
            </a:pPr>
            <a:r>
              <a:rPr lang="en-US" dirty="0" smtClean="0">
                <a:sym typeface="Wingdings"/>
              </a:rPr>
              <a:t>     - </a:t>
            </a:r>
            <a:r>
              <a:rPr lang="en-US" dirty="0" smtClean="0"/>
              <a:t>synergistic </a:t>
            </a:r>
            <a:r>
              <a:rPr lang="en-US" dirty="0"/>
              <a:t>with TNF </a:t>
            </a:r>
            <a:r>
              <a:rPr lang="en-US" dirty="0" smtClean="0"/>
              <a:t>a </a:t>
            </a:r>
          </a:p>
          <a:p>
            <a:pPr lvl="0">
              <a:buNone/>
            </a:pPr>
            <a:r>
              <a:rPr lang="en-US" dirty="0" smtClean="0"/>
              <a:t>     - production requires IL-1B </a:t>
            </a:r>
            <a:r>
              <a:rPr lang="en-US" dirty="0"/>
              <a:t>and two IL-1 receptors </a:t>
            </a:r>
            <a:endParaRPr lang="en-US" dirty="0" smtClean="0"/>
          </a:p>
          <a:p>
            <a:pPr lvl="0">
              <a:buNone/>
            </a:pPr>
            <a:r>
              <a:rPr lang="en-US" dirty="0" smtClean="0"/>
              <a:t>     - production </a:t>
            </a:r>
            <a:r>
              <a:rPr lang="en-US" dirty="0"/>
              <a:t>is mediated by </a:t>
            </a:r>
            <a:r>
              <a:rPr lang="en-US" dirty="0" err="1"/>
              <a:t>caspases</a:t>
            </a:r>
            <a:r>
              <a:rPr lang="en-US" dirty="0"/>
              <a:t> (which also </a:t>
            </a:r>
            <a:endParaRPr lang="en-US" dirty="0" smtClean="0"/>
          </a:p>
          <a:p>
            <a:pPr lvl="0">
              <a:buNone/>
            </a:pPr>
            <a:r>
              <a:rPr lang="en-US" dirty="0" smtClean="0"/>
              <a:t>       produce </a:t>
            </a:r>
            <a:r>
              <a:rPr lang="en-US" dirty="0"/>
              <a:t>other inflammatory cytokines  such as IL-8)</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17417"/>
            <a:ext cx="8659091" cy="5652656"/>
          </a:xfrm>
        </p:spPr>
        <p:txBody>
          <a:bodyPr>
            <a:normAutofit fontScale="77500" lnSpcReduction="20000"/>
          </a:bodyPr>
          <a:lstStyle/>
          <a:p>
            <a:pPr lvl="0"/>
            <a:r>
              <a:rPr lang="en-US" dirty="0" smtClean="0"/>
              <a:t>IL1-B</a:t>
            </a:r>
          </a:p>
          <a:p>
            <a:pPr lvl="0">
              <a:buNone/>
            </a:pPr>
            <a:r>
              <a:rPr lang="en-US" dirty="0" smtClean="0"/>
              <a:t>      - facilitates </a:t>
            </a:r>
            <a:r>
              <a:rPr lang="en-US" dirty="0" err="1" smtClean="0"/>
              <a:t>neutrophil</a:t>
            </a:r>
            <a:r>
              <a:rPr lang="en-US" dirty="0" smtClean="0"/>
              <a:t> migration</a:t>
            </a:r>
          </a:p>
          <a:p>
            <a:pPr lvl="0">
              <a:buNone/>
            </a:pPr>
            <a:r>
              <a:rPr lang="en-US" dirty="0" smtClean="0"/>
              <a:t>      - associated with the development  of systemic  inflammation </a:t>
            </a:r>
          </a:p>
          <a:p>
            <a:pPr lvl="0">
              <a:buNone/>
            </a:pPr>
            <a:r>
              <a:rPr lang="en-US" dirty="0" smtClean="0"/>
              <a:t>      - Initiates transcription of ICAM-1 and NF-</a:t>
            </a:r>
            <a:r>
              <a:rPr lang="en-US" dirty="0" err="1" smtClean="0"/>
              <a:t>kB</a:t>
            </a:r>
            <a:r>
              <a:rPr lang="en-US" dirty="0" smtClean="0"/>
              <a:t> further </a:t>
            </a:r>
          </a:p>
          <a:p>
            <a:pPr lvl="0">
              <a:buNone/>
            </a:pPr>
            <a:r>
              <a:rPr lang="en-US" dirty="0" smtClean="0"/>
              <a:t>        perpetuating the inflammatory cascade</a:t>
            </a:r>
          </a:p>
          <a:p>
            <a:pPr lvl="0">
              <a:buNone/>
            </a:pPr>
            <a:r>
              <a:rPr lang="en-US" dirty="0" smtClean="0"/>
              <a:t>      - plays a role in early initiation of progression of acute </a:t>
            </a:r>
          </a:p>
          <a:p>
            <a:pPr lvl="0">
              <a:buNone/>
            </a:pPr>
            <a:r>
              <a:rPr lang="en-US" dirty="0" smtClean="0"/>
              <a:t>         pancreatitis </a:t>
            </a:r>
          </a:p>
          <a:p>
            <a:pPr lvl="0">
              <a:buNone/>
            </a:pPr>
            <a:r>
              <a:rPr lang="en-US" dirty="0" smtClean="0"/>
              <a:t>      - Effects are counteracted by an IL-1 receptor antagonist</a:t>
            </a:r>
          </a:p>
          <a:p>
            <a:pPr lvl="0"/>
            <a:endParaRPr lang="en-US" dirty="0" smtClean="0"/>
          </a:p>
          <a:p>
            <a:pPr lvl="0"/>
            <a:r>
              <a:rPr lang="en-US" dirty="0" err="1" smtClean="0"/>
              <a:t>Caspases</a:t>
            </a:r>
            <a:r>
              <a:rPr lang="en-US" dirty="0" smtClean="0"/>
              <a:t> </a:t>
            </a:r>
          </a:p>
          <a:p>
            <a:pPr lvl="0">
              <a:buNone/>
            </a:pPr>
            <a:r>
              <a:rPr lang="en-US" dirty="0" smtClean="0"/>
              <a:t>     - mediates production of certain cytokines</a:t>
            </a:r>
          </a:p>
          <a:p>
            <a:pPr lvl="0">
              <a:buNone/>
            </a:pPr>
            <a:r>
              <a:rPr lang="en-US" dirty="0" smtClean="0"/>
              <a:t>     - favors necrosis (over apoptosis) compared </a:t>
            </a:r>
          </a:p>
          <a:p>
            <a:pPr lvl="0">
              <a:buNone/>
            </a:pPr>
            <a:r>
              <a:rPr lang="en-US" dirty="0" smtClean="0"/>
              <a:t>       with TNF a mediated inflammation </a:t>
            </a:r>
          </a:p>
          <a:p>
            <a:pPr lvl="0">
              <a:buNone/>
            </a:pPr>
            <a:r>
              <a:rPr lang="en-US" dirty="0" smtClean="0"/>
              <a:t>     - worsens severity of pancreatitis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146800" cy="777648"/>
          </a:xfrm>
        </p:spPr>
        <p:txBody>
          <a:bodyPr/>
          <a:lstStyle/>
          <a:p>
            <a:endParaRPr lang="en-US" dirty="0"/>
          </a:p>
        </p:txBody>
      </p:sp>
      <p:sp>
        <p:nvSpPr>
          <p:cNvPr id="3" name="Content Placeholder 2"/>
          <p:cNvSpPr>
            <a:spLocks noGrp="1"/>
          </p:cNvSpPr>
          <p:nvPr>
            <p:ph idx="1"/>
          </p:nvPr>
        </p:nvSpPr>
        <p:spPr>
          <a:xfrm>
            <a:off x="457200" y="3093357"/>
            <a:ext cx="8229600" cy="3032806"/>
          </a:xfrm>
        </p:spPr>
        <p:txBody>
          <a:bodyPr/>
          <a:lstStyle/>
          <a:p>
            <a:r>
              <a:rPr lang="en-US" dirty="0" smtClean="0"/>
              <a:t>Starting with acute ….</a:t>
            </a:r>
            <a:endParaRPr lang="en-US" dirty="0"/>
          </a:p>
        </p:txBody>
      </p:sp>
      <p:pic>
        <p:nvPicPr>
          <p:cNvPr id="4" name="Picture 3"/>
          <p:cNvPicPr>
            <a:picLocks noChangeAspect="1"/>
          </p:cNvPicPr>
          <p:nvPr/>
        </p:nvPicPr>
        <p:blipFill>
          <a:blip r:embed="rId2"/>
          <a:stretch>
            <a:fillRect/>
          </a:stretch>
        </p:blipFill>
        <p:spPr>
          <a:xfrm>
            <a:off x="4731656" y="1623786"/>
            <a:ext cx="4218215" cy="4662714"/>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928254"/>
            <a:ext cx="8703901" cy="5197909"/>
          </a:xfrm>
        </p:spPr>
        <p:txBody>
          <a:bodyPr>
            <a:normAutofit lnSpcReduction="10000"/>
          </a:bodyPr>
          <a:lstStyle/>
          <a:p>
            <a:pPr lvl="0"/>
            <a:r>
              <a:rPr lang="en-US" sz="2800" dirty="0" smtClean="0"/>
              <a:t>IL-6</a:t>
            </a:r>
            <a:r>
              <a:rPr lang="en-US" sz="2800" dirty="0"/>
              <a:t>:</a:t>
            </a:r>
            <a:r>
              <a:rPr lang="en-US" sz="2800" dirty="0" smtClean="0"/>
              <a:t> </a:t>
            </a:r>
          </a:p>
          <a:p>
            <a:pPr lvl="0">
              <a:buNone/>
            </a:pPr>
            <a:r>
              <a:rPr lang="en-US" sz="2800" dirty="0" smtClean="0"/>
              <a:t>    - produced </a:t>
            </a:r>
            <a:r>
              <a:rPr lang="en-US" sz="2800" dirty="0"/>
              <a:t>by mononuclear cells, endothelial cells and</a:t>
            </a:r>
            <a:r>
              <a:rPr lang="en-US" sz="2800" dirty="0" smtClean="0"/>
              <a:t> </a:t>
            </a:r>
          </a:p>
          <a:p>
            <a:pPr lvl="0">
              <a:buNone/>
            </a:pPr>
            <a:r>
              <a:rPr lang="en-US" sz="2800" dirty="0" smtClean="0"/>
              <a:t>      fibroblasts</a:t>
            </a:r>
          </a:p>
          <a:p>
            <a:pPr lvl="0">
              <a:buNone/>
            </a:pPr>
            <a:r>
              <a:rPr lang="en-US" sz="2800" dirty="0" smtClean="0"/>
              <a:t>    - produced </a:t>
            </a:r>
            <a:r>
              <a:rPr lang="en-US" sz="2800" dirty="0"/>
              <a:t>in response to stimulation by </a:t>
            </a:r>
            <a:r>
              <a:rPr lang="en-US" sz="2800" dirty="0" err="1"/>
              <a:t>TNFa</a:t>
            </a:r>
            <a:r>
              <a:rPr lang="en-US" sz="2800" dirty="0"/>
              <a:t> and IL-</a:t>
            </a:r>
            <a:r>
              <a:rPr lang="en-US" sz="2800" dirty="0" smtClean="0"/>
              <a:t>1B - some studies suggest negative </a:t>
            </a:r>
            <a:r>
              <a:rPr lang="en-US" sz="2800" dirty="0"/>
              <a:t>correlation with</a:t>
            </a:r>
            <a:r>
              <a:rPr lang="en-US" sz="2800" dirty="0" smtClean="0"/>
              <a:t> </a:t>
            </a:r>
          </a:p>
          <a:p>
            <a:pPr lvl="0">
              <a:buNone/>
            </a:pPr>
            <a:r>
              <a:rPr lang="en-US" sz="2800" dirty="0" smtClean="0"/>
              <a:t>       prognosis </a:t>
            </a:r>
            <a:r>
              <a:rPr lang="en-US" sz="2800" dirty="0"/>
              <a:t>in </a:t>
            </a:r>
            <a:r>
              <a:rPr lang="en-US" sz="2800" dirty="0" smtClean="0"/>
              <a:t>humans</a:t>
            </a:r>
          </a:p>
          <a:p>
            <a:pPr lvl="0"/>
            <a:endParaRPr lang="en-US" sz="2800" dirty="0" smtClean="0"/>
          </a:p>
          <a:p>
            <a:pPr lvl="0"/>
            <a:r>
              <a:rPr lang="en-US" sz="2800" dirty="0"/>
              <a:t>IL-8:</a:t>
            </a:r>
            <a:r>
              <a:rPr lang="en-US" sz="2800" dirty="0" smtClean="0"/>
              <a:t> </a:t>
            </a:r>
          </a:p>
          <a:p>
            <a:pPr lvl="0">
              <a:buNone/>
            </a:pPr>
            <a:r>
              <a:rPr lang="en-US" sz="2800" dirty="0" smtClean="0"/>
              <a:t>     - involved </a:t>
            </a:r>
            <a:r>
              <a:rPr lang="en-US" sz="2800" dirty="0"/>
              <a:t>with </a:t>
            </a:r>
            <a:r>
              <a:rPr lang="en-US" sz="2800" dirty="0" err="1"/>
              <a:t>neutrophil</a:t>
            </a:r>
            <a:r>
              <a:rPr lang="en-US" sz="2800" dirty="0"/>
              <a:t> </a:t>
            </a:r>
            <a:r>
              <a:rPr lang="en-US" sz="2800" dirty="0" smtClean="0"/>
              <a:t>actions</a:t>
            </a:r>
          </a:p>
          <a:p>
            <a:pPr lvl="0">
              <a:buNone/>
            </a:pPr>
            <a:r>
              <a:rPr lang="en-US" sz="2800" dirty="0" smtClean="0"/>
              <a:t>     - negative </a:t>
            </a:r>
            <a:r>
              <a:rPr lang="en-US" sz="2800" dirty="0"/>
              <a:t>correlation with prognosis in humans</a:t>
            </a:r>
            <a:r>
              <a:rPr lang="en-US" sz="2800" dirty="0" smtClean="0"/>
              <a:t> </a:t>
            </a:r>
          </a:p>
          <a:p>
            <a:pPr lvl="0">
              <a:buNone/>
            </a:pPr>
            <a:r>
              <a:rPr lang="en-US" sz="2800" dirty="0" smtClean="0"/>
              <a:t>       demonstrated</a:t>
            </a:r>
            <a:endParaRPr lang="en-US" sz="2800" dirty="0"/>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505897"/>
            <a:ext cx="5823249" cy="6070761"/>
          </a:xfrm>
        </p:spPr>
        <p:txBody>
          <a:bodyPr>
            <a:normAutofit/>
          </a:bodyPr>
          <a:lstStyle/>
          <a:p>
            <a:pPr lvl="0"/>
            <a:r>
              <a:rPr lang="en-US" dirty="0"/>
              <a:t>PAF: produced by </a:t>
            </a:r>
            <a:r>
              <a:rPr lang="en-US" dirty="0" err="1"/>
              <a:t>neutrophils</a:t>
            </a:r>
            <a:r>
              <a:rPr lang="en-US" dirty="0"/>
              <a:t>. Associated with lung injury in humans.</a:t>
            </a:r>
            <a:r>
              <a:rPr lang="en-US" dirty="0" smtClean="0"/>
              <a:t> </a:t>
            </a:r>
          </a:p>
          <a:p>
            <a:endParaRPr lang="en-US" dirty="0"/>
          </a:p>
        </p:txBody>
      </p:sp>
      <p:pic>
        <p:nvPicPr>
          <p:cNvPr id="6" name="Picture 5"/>
          <p:cNvPicPr>
            <a:picLocks noChangeAspect="1"/>
          </p:cNvPicPr>
          <p:nvPr/>
        </p:nvPicPr>
        <p:blipFill>
          <a:blip r:embed="rId3"/>
          <a:stretch>
            <a:fillRect/>
          </a:stretch>
        </p:blipFill>
        <p:spPr>
          <a:xfrm>
            <a:off x="1879135" y="2353969"/>
            <a:ext cx="5699350" cy="3210897"/>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918874"/>
            <a:ext cx="7795308" cy="5207289"/>
          </a:xfrm>
        </p:spPr>
        <p:txBody>
          <a:bodyPr>
            <a:normAutofit fontScale="92500" lnSpcReduction="10000"/>
          </a:bodyPr>
          <a:lstStyle/>
          <a:p>
            <a:pPr lvl="0"/>
            <a:r>
              <a:rPr lang="en-US" dirty="0" smtClean="0"/>
              <a:t>IL-10: anti-inflammatory effect. Favors a shift to Th2 cytokine profile and down regulates NF-</a:t>
            </a:r>
            <a:r>
              <a:rPr lang="en-US" dirty="0" err="1" smtClean="0"/>
              <a:t>kB</a:t>
            </a:r>
            <a:r>
              <a:rPr lang="en-US" dirty="0" smtClean="0"/>
              <a:t> transcription. Used as a pre-treatment in a mouse model </a:t>
            </a:r>
            <a:endParaRPr lang="en-US" dirty="0" smtClean="0">
              <a:sym typeface="Wingdings"/>
            </a:endParaRPr>
          </a:p>
          <a:p>
            <a:pPr lvl="0">
              <a:buNone/>
            </a:pPr>
            <a:r>
              <a:rPr lang="en-US" dirty="0" smtClean="0">
                <a:sym typeface="Wingdings"/>
              </a:rPr>
              <a:t>       - </a:t>
            </a:r>
            <a:r>
              <a:rPr lang="en-US" dirty="0" smtClean="0"/>
              <a:t>decreased </a:t>
            </a:r>
            <a:r>
              <a:rPr lang="en-US" dirty="0" err="1" smtClean="0"/>
              <a:t>iNOS</a:t>
            </a:r>
            <a:endParaRPr lang="en-US" dirty="0" smtClean="0"/>
          </a:p>
          <a:p>
            <a:pPr lvl="0">
              <a:buNone/>
            </a:pPr>
            <a:r>
              <a:rPr lang="en-US" dirty="0" smtClean="0"/>
              <a:t>       - increased TGF-B1 which correlated  </a:t>
            </a:r>
          </a:p>
          <a:p>
            <a:pPr lvl="0">
              <a:buNone/>
            </a:pPr>
            <a:r>
              <a:rPr lang="en-US" dirty="0" smtClean="0"/>
              <a:t>         with an increase in apoptosis as </a:t>
            </a:r>
          </a:p>
          <a:p>
            <a:pPr lvl="0">
              <a:buNone/>
            </a:pPr>
            <a:r>
              <a:rPr lang="en-US" dirty="0" smtClean="0"/>
              <a:t>         opposed to necrosis </a:t>
            </a:r>
          </a:p>
          <a:p>
            <a:pPr lvl="0">
              <a:buNone/>
            </a:pPr>
            <a:r>
              <a:rPr lang="en-US" dirty="0" smtClean="0"/>
              <a:t>       - limited success in treatment of   </a:t>
            </a:r>
          </a:p>
          <a:p>
            <a:pPr lvl="0">
              <a:buNone/>
            </a:pPr>
            <a:r>
              <a:rPr lang="en-US" dirty="0" smtClean="0"/>
              <a:t>         humans</a:t>
            </a:r>
          </a:p>
          <a:p>
            <a:endParaRPr lang="en-US" dirty="0"/>
          </a:p>
        </p:txBody>
      </p:sp>
      <p:pic>
        <p:nvPicPr>
          <p:cNvPr id="4" name="Picture 3"/>
          <p:cNvPicPr>
            <a:picLocks noChangeAspect="1"/>
          </p:cNvPicPr>
          <p:nvPr/>
        </p:nvPicPr>
        <p:blipFill>
          <a:blip r:embed="rId2"/>
          <a:stretch>
            <a:fillRect/>
          </a:stretch>
        </p:blipFill>
        <p:spPr>
          <a:xfrm>
            <a:off x="6214952" y="3738734"/>
            <a:ext cx="2592198" cy="224790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Take home message</a:t>
            </a:r>
            <a:endParaRPr lang="en-US" dirty="0"/>
          </a:p>
        </p:txBody>
      </p:sp>
      <p:sp>
        <p:nvSpPr>
          <p:cNvPr id="3" name="Content Placeholder 2"/>
          <p:cNvSpPr>
            <a:spLocks noGrp="1"/>
          </p:cNvSpPr>
          <p:nvPr>
            <p:ph idx="1"/>
          </p:nvPr>
        </p:nvSpPr>
        <p:spPr>
          <a:xfrm>
            <a:off x="457200" y="1311202"/>
            <a:ext cx="4746556" cy="4814961"/>
          </a:xfrm>
        </p:spPr>
        <p:txBody>
          <a:bodyPr>
            <a:normAutofit/>
          </a:bodyPr>
          <a:lstStyle/>
          <a:p>
            <a:r>
              <a:rPr lang="en-US" dirty="0" smtClean="0"/>
              <a:t>There is a large number of complex interdependent cytokines produced in acute pancreatitis </a:t>
            </a:r>
          </a:p>
          <a:p>
            <a:r>
              <a:rPr lang="en-US" dirty="0" smtClean="0"/>
              <a:t>Targeting a single cytokine is likely to be ineffective in modulating disease </a:t>
            </a:r>
            <a:endParaRPr lang="en-US" dirty="0"/>
          </a:p>
        </p:txBody>
      </p:sp>
      <p:pic>
        <p:nvPicPr>
          <p:cNvPr id="4" name="Picture 3"/>
          <p:cNvPicPr>
            <a:picLocks noChangeAspect="1"/>
          </p:cNvPicPr>
          <p:nvPr/>
        </p:nvPicPr>
        <p:blipFill>
          <a:blip r:embed="rId2"/>
          <a:stretch>
            <a:fillRect/>
          </a:stretch>
        </p:blipFill>
        <p:spPr>
          <a:xfrm>
            <a:off x="5072705" y="1311202"/>
            <a:ext cx="3810000" cy="481496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involved in perpetuation of disease…</a:t>
            </a:r>
            <a:endParaRPr lang="en-US" dirty="0"/>
          </a:p>
        </p:txBody>
      </p:sp>
      <p:sp>
        <p:nvSpPr>
          <p:cNvPr id="3" name="Content Placeholder 2"/>
          <p:cNvSpPr>
            <a:spLocks noGrp="1"/>
          </p:cNvSpPr>
          <p:nvPr>
            <p:ph idx="1"/>
          </p:nvPr>
        </p:nvSpPr>
        <p:spPr/>
        <p:txBody>
          <a:bodyPr>
            <a:normAutofit lnSpcReduction="10000"/>
          </a:bodyPr>
          <a:lstStyle/>
          <a:p>
            <a:pPr lvl="0"/>
            <a:r>
              <a:rPr lang="en-US" dirty="0" err="1" smtClean="0"/>
              <a:t>Hypovolemia</a:t>
            </a:r>
            <a:r>
              <a:rPr lang="en-US" dirty="0" smtClean="0"/>
              <a:t>: </a:t>
            </a:r>
          </a:p>
          <a:p>
            <a:pPr lvl="0">
              <a:buNone/>
            </a:pPr>
            <a:r>
              <a:rPr lang="en-US" dirty="0" smtClean="0">
                <a:sym typeface="Wingdings"/>
              </a:rPr>
              <a:t>    </a:t>
            </a:r>
            <a:r>
              <a:rPr lang="en-US" dirty="0" err="1" smtClean="0"/>
              <a:t>splanchnic</a:t>
            </a:r>
            <a:r>
              <a:rPr lang="en-US" dirty="0" smtClean="0"/>
              <a:t> </a:t>
            </a:r>
            <a:r>
              <a:rPr lang="en-US" dirty="0"/>
              <a:t>circulation is sacrificed </a:t>
            </a:r>
            <a:r>
              <a:rPr lang="en-US" dirty="0" err="1">
                <a:sym typeface="Wingdings"/>
              </a:rPr>
              <a:t></a:t>
            </a:r>
            <a:r>
              <a:rPr lang="en-US" dirty="0"/>
              <a:t> perpetuation of inflammatory state</a:t>
            </a:r>
            <a:endParaRPr lang="en-US" dirty="0" smtClean="0"/>
          </a:p>
          <a:p>
            <a:pPr lvl="0">
              <a:buNone/>
            </a:pPr>
            <a:r>
              <a:rPr lang="en-US" dirty="0" smtClean="0"/>
              <a:t>                 - Decreased </a:t>
            </a:r>
            <a:r>
              <a:rPr lang="en-US" dirty="0" err="1"/>
              <a:t>splanchnic</a:t>
            </a:r>
            <a:r>
              <a:rPr lang="en-US" dirty="0"/>
              <a:t> circulation </a:t>
            </a:r>
            <a:r>
              <a:rPr lang="en-US" dirty="0" err="1">
                <a:sym typeface="Wingdings"/>
              </a:rPr>
              <a:t></a:t>
            </a:r>
            <a:r>
              <a:rPr lang="en-US" dirty="0" smtClean="0"/>
              <a:t>           </a:t>
            </a:r>
          </a:p>
          <a:p>
            <a:pPr lvl="0">
              <a:buNone/>
            </a:pPr>
            <a:r>
              <a:rPr lang="en-US" dirty="0" smtClean="0"/>
              <a:t>                    increased </a:t>
            </a:r>
            <a:r>
              <a:rPr lang="en-US" dirty="0"/>
              <a:t>oxygen extraction from</a:t>
            </a:r>
            <a:r>
              <a:rPr lang="en-US" dirty="0" smtClean="0"/>
              <a:t>      </a:t>
            </a:r>
          </a:p>
          <a:p>
            <a:pPr lvl="0">
              <a:buNone/>
            </a:pPr>
            <a:r>
              <a:rPr lang="en-US" dirty="0" smtClean="0"/>
              <a:t>                    systemic </a:t>
            </a:r>
            <a:r>
              <a:rPr lang="en-US" dirty="0"/>
              <a:t>circulation (up to 90%)</a:t>
            </a:r>
            <a:endParaRPr lang="en-US" dirty="0" smtClean="0"/>
          </a:p>
          <a:p>
            <a:pPr lvl="0">
              <a:buNone/>
            </a:pPr>
            <a:r>
              <a:rPr lang="en-US" dirty="0" smtClean="0"/>
              <a:t>                -  Prolonged  </a:t>
            </a:r>
            <a:r>
              <a:rPr lang="en-US" dirty="0"/>
              <a:t>oxygen </a:t>
            </a:r>
            <a:r>
              <a:rPr lang="en-US" dirty="0" smtClean="0"/>
              <a:t>extraction </a:t>
            </a:r>
            <a:r>
              <a:rPr lang="en-US" dirty="0"/>
              <a:t>&gt;70%</a:t>
            </a:r>
            <a:r>
              <a:rPr lang="en-US" dirty="0" smtClean="0"/>
              <a:t> </a:t>
            </a:r>
          </a:p>
          <a:p>
            <a:pPr lvl="0">
              <a:buNone/>
            </a:pPr>
            <a:r>
              <a:rPr lang="en-US" dirty="0" smtClean="0"/>
              <a:t>                    may </a:t>
            </a:r>
            <a:r>
              <a:rPr lang="en-US" dirty="0"/>
              <a:t>lead to regional ischemia</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9144000" cy="4525963"/>
          </a:xfrm>
        </p:spPr>
        <p:txBody>
          <a:bodyPr>
            <a:normAutofit fontScale="92500" lnSpcReduction="20000"/>
          </a:bodyPr>
          <a:lstStyle/>
          <a:p>
            <a:pPr lvl="0"/>
            <a:r>
              <a:rPr lang="en-US" dirty="0"/>
              <a:t>Intestinal </a:t>
            </a:r>
            <a:r>
              <a:rPr lang="en-US" dirty="0" smtClean="0"/>
              <a:t>ischemia:</a:t>
            </a:r>
          </a:p>
          <a:p>
            <a:pPr lvl="0">
              <a:buNone/>
            </a:pPr>
            <a:r>
              <a:rPr lang="en-US" dirty="0" smtClean="0"/>
              <a:t>       -  Increased </a:t>
            </a:r>
            <a:r>
              <a:rPr lang="en-US" dirty="0"/>
              <a:t>permeability and mucosal</a:t>
            </a:r>
            <a:r>
              <a:rPr lang="en-US" dirty="0" smtClean="0"/>
              <a:t>          </a:t>
            </a:r>
          </a:p>
          <a:p>
            <a:pPr lvl="0">
              <a:buNone/>
            </a:pPr>
            <a:r>
              <a:rPr lang="en-US" dirty="0" smtClean="0"/>
              <a:t>          acidosis </a:t>
            </a:r>
          </a:p>
          <a:p>
            <a:pPr lvl="0">
              <a:buNone/>
            </a:pPr>
            <a:endParaRPr lang="en-US" dirty="0" smtClean="0">
              <a:sym typeface="Wingdings"/>
            </a:endParaRPr>
          </a:p>
          <a:p>
            <a:pPr lvl="0">
              <a:buNone/>
            </a:pPr>
            <a:r>
              <a:rPr lang="en-US" dirty="0" smtClean="0">
                <a:sym typeface="Wingdings"/>
              </a:rPr>
              <a:t>      -   I</a:t>
            </a:r>
            <a:r>
              <a:rPr lang="en-US" dirty="0" smtClean="0"/>
              <a:t>ncreased </a:t>
            </a:r>
            <a:r>
              <a:rPr lang="en-US" dirty="0" err="1"/>
              <a:t>enterocyte</a:t>
            </a:r>
            <a:r>
              <a:rPr lang="en-US" dirty="0"/>
              <a:t> apoptosis and decreased</a:t>
            </a:r>
            <a:r>
              <a:rPr lang="en-US" dirty="0" smtClean="0"/>
              <a:t> </a:t>
            </a:r>
          </a:p>
          <a:p>
            <a:pPr lvl="0">
              <a:buNone/>
            </a:pPr>
            <a:r>
              <a:rPr lang="en-US" dirty="0" smtClean="0"/>
              <a:t>          nutrient </a:t>
            </a:r>
            <a:r>
              <a:rPr lang="en-US" dirty="0"/>
              <a:t>transport  of intestinal epithelial </a:t>
            </a:r>
            <a:r>
              <a:rPr lang="en-US" dirty="0" smtClean="0"/>
              <a:t>cells</a:t>
            </a:r>
            <a:endParaRPr lang="en-US" dirty="0"/>
          </a:p>
          <a:p>
            <a:pPr lvl="0">
              <a:buNone/>
            </a:pPr>
            <a:endParaRPr lang="en-US" dirty="0" smtClean="0"/>
          </a:p>
          <a:p>
            <a:pPr lvl="0">
              <a:buNone/>
            </a:pPr>
            <a:r>
              <a:rPr lang="en-US" dirty="0" smtClean="0"/>
              <a:t>     -    Increased </a:t>
            </a:r>
            <a:r>
              <a:rPr lang="en-US" dirty="0"/>
              <a:t>bowel permeability leads to further</a:t>
            </a:r>
            <a:r>
              <a:rPr lang="en-US" dirty="0" smtClean="0"/>
              <a:t> </a:t>
            </a:r>
          </a:p>
          <a:p>
            <a:pPr lvl="0">
              <a:buNone/>
            </a:pPr>
            <a:r>
              <a:rPr lang="en-US" dirty="0" smtClean="0"/>
              <a:t>          cytokine </a:t>
            </a:r>
            <a:r>
              <a:rPr lang="en-US" dirty="0"/>
              <a:t>release</a:t>
            </a:r>
            <a:r>
              <a:rPr lang="en-US" dirty="0" smtClean="0"/>
              <a:t> </a:t>
            </a:r>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47480"/>
          </a:xfrm>
        </p:spPr>
        <p:txBody>
          <a:bodyPr>
            <a:normAutofit/>
          </a:bodyPr>
          <a:lstStyle/>
          <a:p>
            <a:r>
              <a:rPr lang="en-US" sz="3200" dirty="0" smtClean="0"/>
              <a:t>Gut contribution to an inflammatory state</a:t>
            </a:r>
            <a:endParaRPr lang="en-US" sz="3200" dirty="0"/>
          </a:p>
        </p:txBody>
      </p:sp>
      <p:sp>
        <p:nvSpPr>
          <p:cNvPr id="3" name="Content Placeholder 2"/>
          <p:cNvSpPr>
            <a:spLocks noGrp="1"/>
          </p:cNvSpPr>
          <p:nvPr>
            <p:ph idx="1"/>
          </p:nvPr>
        </p:nvSpPr>
        <p:spPr>
          <a:xfrm>
            <a:off x="123900" y="1280229"/>
            <a:ext cx="6962310" cy="5213835"/>
          </a:xfrm>
        </p:spPr>
        <p:txBody>
          <a:bodyPr>
            <a:normAutofit fontScale="77500" lnSpcReduction="20000"/>
          </a:bodyPr>
          <a:lstStyle/>
          <a:p>
            <a:pPr lvl="0"/>
            <a:r>
              <a:rPr lang="en-US" dirty="0" smtClean="0"/>
              <a:t>“Gut </a:t>
            </a:r>
            <a:r>
              <a:rPr lang="en-US" dirty="0"/>
              <a:t>starter model</a:t>
            </a:r>
            <a:r>
              <a:rPr lang="en-US" dirty="0" smtClean="0"/>
              <a:t>”</a:t>
            </a:r>
          </a:p>
          <a:p>
            <a:pPr lvl="0">
              <a:buNone/>
            </a:pPr>
            <a:r>
              <a:rPr lang="en-US" dirty="0" smtClean="0"/>
              <a:t>        - </a:t>
            </a:r>
            <a:r>
              <a:rPr lang="en-US" dirty="0" err="1" smtClean="0"/>
              <a:t>Neutrophils</a:t>
            </a:r>
            <a:r>
              <a:rPr lang="en-US" dirty="0" smtClean="0"/>
              <a:t> </a:t>
            </a:r>
            <a:r>
              <a:rPr lang="en-US" dirty="0"/>
              <a:t>are primed during re-perfusion</a:t>
            </a:r>
            <a:r>
              <a:rPr lang="en-US" dirty="0" smtClean="0"/>
              <a:t> </a:t>
            </a:r>
          </a:p>
          <a:p>
            <a:pPr lvl="0">
              <a:buNone/>
            </a:pPr>
            <a:r>
              <a:rPr lang="en-US" dirty="0" smtClean="0"/>
              <a:t>           of </a:t>
            </a:r>
            <a:r>
              <a:rPr lang="en-US" dirty="0"/>
              <a:t>the ischemic intestine </a:t>
            </a:r>
            <a:r>
              <a:rPr lang="en-US" dirty="0" smtClean="0"/>
              <a:t> </a:t>
            </a:r>
          </a:p>
          <a:p>
            <a:pPr lvl="0">
              <a:buNone/>
            </a:pPr>
            <a:r>
              <a:rPr lang="en-US" dirty="0" smtClean="0"/>
              <a:t>        - </a:t>
            </a:r>
            <a:r>
              <a:rPr lang="en-US" dirty="0" err="1" smtClean="0"/>
              <a:t>Neutrophils</a:t>
            </a:r>
            <a:r>
              <a:rPr lang="en-US" dirty="0" smtClean="0"/>
              <a:t> then </a:t>
            </a:r>
            <a:r>
              <a:rPr lang="en-US" dirty="0"/>
              <a:t>provoked by exposure to</a:t>
            </a:r>
            <a:r>
              <a:rPr lang="en-US" dirty="0" smtClean="0"/>
              <a:t> </a:t>
            </a:r>
          </a:p>
          <a:p>
            <a:pPr lvl="0">
              <a:buNone/>
            </a:pPr>
            <a:r>
              <a:rPr lang="en-US" dirty="0" smtClean="0"/>
              <a:t>          </a:t>
            </a:r>
            <a:r>
              <a:rPr lang="en-US" dirty="0" err="1" smtClean="0"/>
              <a:t>endotoxin</a:t>
            </a:r>
            <a:r>
              <a:rPr lang="en-US" dirty="0" smtClean="0"/>
              <a:t> </a:t>
            </a:r>
            <a:r>
              <a:rPr lang="en-US" dirty="0"/>
              <a:t>in systemic </a:t>
            </a:r>
            <a:r>
              <a:rPr lang="en-US" dirty="0" smtClean="0"/>
              <a:t>circulation</a:t>
            </a:r>
          </a:p>
          <a:p>
            <a:pPr lvl="0">
              <a:buNone/>
            </a:pPr>
            <a:r>
              <a:rPr lang="en-US" dirty="0" smtClean="0"/>
              <a:t>        - Primed </a:t>
            </a:r>
            <a:r>
              <a:rPr lang="en-US" dirty="0" err="1"/>
              <a:t>neutrophils</a:t>
            </a:r>
            <a:r>
              <a:rPr lang="en-US" dirty="0"/>
              <a:t> then affect distant </a:t>
            </a:r>
            <a:r>
              <a:rPr lang="en-US" dirty="0" smtClean="0"/>
              <a:t>organs</a:t>
            </a:r>
          </a:p>
          <a:p>
            <a:pPr lvl="0">
              <a:buNone/>
            </a:pPr>
            <a:endParaRPr lang="en-US" dirty="0" smtClean="0"/>
          </a:p>
          <a:p>
            <a:pPr lvl="0"/>
            <a:r>
              <a:rPr lang="en-US" dirty="0"/>
              <a:t>“Gut motor model”</a:t>
            </a:r>
            <a:r>
              <a:rPr lang="en-US" dirty="0" smtClean="0"/>
              <a:t>  </a:t>
            </a:r>
          </a:p>
          <a:p>
            <a:pPr lvl="0">
              <a:buNone/>
            </a:pPr>
            <a:r>
              <a:rPr lang="en-US" dirty="0" smtClean="0"/>
              <a:t>        - Disruption </a:t>
            </a:r>
            <a:r>
              <a:rPr lang="en-US" dirty="0"/>
              <a:t>of intestinal </a:t>
            </a:r>
            <a:r>
              <a:rPr lang="en-US" dirty="0" smtClean="0"/>
              <a:t>barrier</a:t>
            </a:r>
          </a:p>
          <a:p>
            <a:pPr lvl="0">
              <a:buNone/>
            </a:pPr>
            <a:r>
              <a:rPr lang="en-US" dirty="0" smtClean="0"/>
              <a:t>        - Translocation </a:t>
            </a:r>
            <a:r>
              <a:rPr lang="en-US" dirty="0"/>
              <a:t>of bacteria and inflammatory</a:t>
            </a:r>
            <a:r>
              <a:rPr lang="en-US" dirty="0" smtClean="0"/>
              <a:t> </a:t>
            </a:r>
          </a:p>
          <a:p>
            <a:pPr lvl="0">
              <a:buNone/>
            </a:pPr>
            <a:r>
              <a:rPr lang="en-US" dirty="0" smtClean="0"/>
              <a:t>          cells </a:t>
            </a:r>
            <a:r>
              <a:rPr lang="en-US" dirty="0"/>
              <a:t>into the</a:t>
            </a:r>
            <a:r>
              <a:rPr lang="en-US" dirty="0" smtClean="0"/>
              <a:t>  portal </a:t>
            </a:r>
            <a:r>
              <a:rPr lang="en-US" dirty="0"/>
              <a:t>and lymphatic system</a:t>
            </a:r>
            <a:r>
              <a:rPr lang="en-US" dirty="0" smtClean="0"/>
              <a:t> </a:t>
            </a:r>
            <a:endParaRPr lang="en-US" dirty="0" smtClean="0">
              <a:sym typeface="Wingdings"/>
            </a:endParaRPr>
          </a:p>
          <a:p>
            <a:pPr lvl="0">
              <a:buNone/>
            </a:pPr>
            <a:r>
              <a:rPr lang="en-US" dirty="0" smtClean="0">
                <a:sym typeface="Wingdings"/>
              </a:rPr>
              <a:t>       -  A</a:t>
            </a:r>
            <a:r>
              <a:rPr lang="en-US" dirty="0" smtClean="0"/>
              <a:t>ctivation of </a:t>
            </a:r>
            <a:r>
              <a:rPr lang="en-US" dirty="0"/>
              <a:t>downstream immune cells </a:t>
            </a:r>
          </a:p>
          <a:p>
            <a:endParaRPr lang="en-US" dirty="0"/>
          </a:p>
        </p:txBody>
      </p:sp>
      <p:pic>
        <p:nvPicPr>
          <p:cNvPr id="4" name="Picture 3"/>
          <p:cNvPicPr>
            <a:picLocks noChangeAspect="1"/>
          </p:cNvPicPr>
          <p:nvPr/>
        </p:nvPicPr>
        <p:blipFill>
          <a:blip r:embed="rId3"/>
          <a:stretch>
            <a:fillRect/>
          </a:stretch>
        </p:blipFill>
        <p:spPr>
          <a:xfrm>
            <a:off x="6931336" y="1455745"/>
            <a:ext cx="2057790" cy="4354006"/>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970496"/>
            <a:ext cx="8229600" cy="5155667"/>
          </a:xfrm>
        </p:spPr>
        <p:txBody>
          <a:bodyPr>
            <a:normAutofit fontScale="92500" lnSpcReduction="10000"/>
          </a:bodyPr>
          <a:lstStyle/>
          <a:p>
            <a:pPr lvl="0"/>
            <a:r>
              <a:rPr lang="en-US" sz="2595" dirty="0" err="1"/>
              <a:t>Xanthine</a:t>
            </a:r>
            <a:r>
              <a:rPr lang="en-US" sz="2595" dirty="0"/>
              <a:t> </a:t>
            </a:r>
            <a:r>
              <a:rPr lang="en-US" sz="2595" dirty="0" err="1"/>
              <a:t>oxidase</a:t>
            </a:r>
            <a:r>
              <a:rPr lang="en-US" sz="2595" dirty="0" smtClean="0"/>
              <a:t> </a:t>
            </a:r>
          </a:p>
          <a:p>
            <a:pPr lvl="0">
              <a:buNone/>
            </a:pPr>
            <a:r>
              <a:rPr lang="en-US" sz="2595" dirty="0" smtClean="0"/>
              <a:t>      - Produced </a:t>
            </a:r>
            <a:r>
              <a:rPr lang="en-US" sz="2595" dirty="0"/>
              <a:t>on reperfusion of the intestines</a:t>
            </a:r>
            <a:r>
              <a:rPr lang="en-US" sz="2595" dirty="0" smtClean="0"/>
              <a:t> </a:t>
            </a:r>
          </a:p>
          <a:p>
            <a:pPr lvl="0">
              <a:buNone/>
            </a:pPr>
            <a:r>
              <a:rPr lang="en-US" sz="2595" dirty="0" smtClean="0"/>
              <a:t>      - Free radical production</a:t>
            </a:r>
          </a:p>
          <a:p>
            <a:pPr lvl="0">
              <a:buNone/>
            </a:pPr>
            <a:r>
              <a:rPr lang="en-US" sz="2595" dirty="0" smtClean="0"/>
              <a:t>      - Increased </a:t>
            </a:r>
            <a:r>
              <a:rPr lang="en-US" sz="2595" dirty="0"/>
              <a:t>oxidative stress</a:t>
            </a:r>
            <a:r>
              <a:rPr lang="en-US" sz="2595" dirty="0" smtClean="0"/>
              <a:t> </a:t>
            </a:r>
          </a:p>
          <a:p>
            <a:pPr lvl="0">
              <a:buNone/>
            </a:pPr>
            <a:r>
              <a:rPr lang="en-US" sz="2595" dirty="0" smtClean="0"/>
              <a:t>      - Perpetuation </a:t>
            </a:r>
            <a:r>
              <a:rPr lang="en-US" sz="2595" dirty="0"/>
              <a:t>of the inflammatory process</a:t>
            </a:r>
            <a:r>
              <a:rPr lang="en-US" sz="2595" dirty="0" smtClean="0"/>
              <a:t> </a:t>
            </a:r>
          </a:p>
          <a:p>
            <a:pPr lvl="0">
              <a:buNone/>
            </a:pPr>
            <a:endParaRPr lang="en-US" sz="2595" dirty="0" smtClean="0"/>
          </a:p>
          <a:p>
            <a:pPr lvl="0"/>
            <a:r>
              <a:rPr lang="en-US" sz="2595" dirty="0" smtClean="0"/>
              <a:t>Blood flow in the </a:t>
            </a:r>
            <a:r>
              <a:rPr lang="en-US" sz="2595" dirty="0" err="1" smtClean="0"/>
              <a:t>villi</a:t>
            </a:r>
            <a:r>
              <a:rPr lang="en-US" sz="2595" dirty="0" smtClean="0"/>
              <a:t>:</a:t>
            </a:r>
          </a:p>
          <a:p>
            <a:pPr lvl="0">
              <a:buNone/>
            </a:pPr>
            <a:r>
              <a:rPr lang="en-US" sz="2595" dirty="0" smtClean="0"/>
              <a:t>      - Countercurrent </a:t>
            </a:r>
            <a:r>
              <a:rPr lang="en-US" sz="2595" dirty="0"/>
              <a:t>blood flow in </a:t>
            </a:r>
            <a:r>
              <a:rPr lang="en-US" sz="2595" dirty="0" err="1" smtClean="0"/>
              <a:t>villi</a:t>
            </a:r>
            <a:r>
              <a:rPr lang="en-US" sz="2595" dirty="0" smtClean="0"/>
              <a:t> </a:t>
            </a:r>
          </a:p>
          <a:p>
            <a:pPr lvl="0">
              <a:buNone/>
            </a:pPr>
            <a:r>
              <a:rPr lang="en-US" sz="2595" dirty="0" smtClean="0"/>
              <a:t>      - Susceptible to hypoxic injury</a:t>
            </a:r>
          </a:p>
          <a:p>
            <a:pPr lvl="0">
              <a:buNone/>
            </a:pPr>
            <a:r>
              <a:rPr lang="en-US" sz="2595" dirty="0" smtClean="0"/>
              <a:t>      - Disruption </a:t>
            </a:r>
            <a:r>
              <a:rPr lang="en-US" sz="2595" dirty="0"/>
              <a:t>of intestinal </a:t>
            </a:r>
            <a:r>
              <a:rPr lang="en-US" sz="2595" dirty="0" smtClean="0"/>
              <a:t>barrier followed by reperfusion </a:t>
            </a:r>
          </a:p>
          <a:p>
            <a:pPr lvl="0">
              <a:buNone/>
            </a:pPr>
            <a:r>
              <a:rPr lang="en-US" sz="2595" dirty="0" smtClean="0"/>
              <a:t>        </a:t>
            </a:r>
            <a:r>
              <a:rPr lang="en-US" sz="2595" dirty="0" err="1" smtClean="0">
                <a:sym typeface="Wingdings"/>
              </a:rPr>
              <a:t></a:t>
            </a:r>
            <a:r>
              <a:rPr lang="en-US" sz="2595" dirty="0" smtClean="0">
                <a:sym typeface="Wingdings"/>
              </a:rPr>
              <a:t> </a:t>
            </a:r>
            <a:r>
              <a:rPr lang="en-US" sz="2595" dirty="0" smtClean="0"/>
              <a:t>may </a:t>
            </a:r>
            <a:r>
              <a:rPr lang="en-US" sz="2595" dirty="0"/>
              <a:t>be the initiator or perpetuator of distant</a:t>
            </a:r>
            <a:r>
              <a:rPr lang="en-US" sz="2595" dirty="0" smtClean="0"/>
              <a:t> </a:t>
            </a:r>
          </a:p>
          <a:p>
            <a:pPr lvl="0">
              <a:buNone/>
            </a:pPr>
            <a:r>
              <a:rPr lang="en-US" sz="2595" dirty="0" smtClean="0"/>
              <a:t>        inflammation </a:t>
            </a:r>
            <a:r>
              <a:rPr lang="en-US" sz="2595" dirty="0"/>
              <a:t>by a variety of mechanisms</a:t>
            </a:r>
          </a:p>
          <a:p>
            <a:endParaRPr lang="en-US" dirty="0"/>
          </a:p>
        </p:txBody>
      </p:sp>
      <p:pic>
        <p:nvPicPr>
          <p:cNvPr id="4" name="Picture 3"/>
          <p:cNvPicPr>
            <a:picLocks noChangeAspect="1"/>
          </p:cNvPicPr>
          <p:nvPr/>
        </p:nvPicPr>
        <p:blipFill>
          <a:blip r:embed="rId2"/>
          <a:stretch>
            <a:fillRect/>
          </a:stretch>
        </p:blipFill>
        <p:spPr>
          <a:xfrm>
            <a:off x="6411770" y="743359"/>
            <a:ext cx="2331566" cy="3830362"/>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smtClean="0"/>
              <a:t>Acute</a:t>
            </a:r>
          </a:p>
          <a:p>
            <a:pPr lvl="0">
              <a:buNone/>
            </a:pPr>
            <a:r>
              <a:rPr lang="en-US" dirty="0" smtClean="0"/>
              <a:t>       - Weakness, depression</a:t>
            </a:r>
          </a:p>
          <a:p>
            <a:pPr lvl="0">
              <a:buNone/>
            </a:pPr>
            <a:r>
              <a:rPr lang="en-US" dirty="0" smtClean="0"/>
              <a:t>       - Vomiting</a:t>
            </a:r>
          </a:p>
          <a:p>
            <a:pPr lvl="0">
              <a:buNone/>
            </a:pPr>
            <a:r>
              <a:rPr lang="en-US" dirty="0" smtClean="0"/>
              <a:t>       - Diarrhea</a:t>
            </a:r>
          </a:p>
          <a:p>
            <a:pPr lvl="0">
              <a:buNone/>
            </a:pPr>
            <a:r>
              <a:rPr lang="en-US" dirty="0" smtClean="0"/>
              <a:t>       - Dehydration</a:t>
            </a:r>
          </a:p>
          <a:p>
            <a:pPr lvl="0">
              <a:buNone/>
            </a:pPr>
            <a:r>
              <a:rPr lang="en-US" dirty="0" smtClean="0"/>
              <a:t>       - Abdominal pain - most consistent clinical signs in humans (90%) (ref16)</a:t>
            </a:r>
          </a:p>
          <a:p>
            <a:pPr lvl="0">
              <a:buNone/>
            </a:pPr>
            <a:r>
              <a:rPr lang="en-US" dirty="0" smtClean="0"/>
              <a:t>       - Febrile</a:t>
            </a:r>
          </a:p>
          <a:p>
            <a:pPr lvl="0">
              <a:buNone/>
            </a:pPr>
            <a:r>
              <a:rPr lang="en-US" dirty="0" smtClean="0"/>
              <a:t>       - Jaundice</a:t>
            </a:r>
          </a:p>
          <a:p>
            <a:pPr lvl="0">
              <a:buNone/>
            </a:pPr>
            <a:r>
              <a:rPr lang="en-US" dirty="0" smtClean="0"/>
              <a:t>       - Respiratory distress</a:t>
            </a:r>
          </a:p>
          <a:p>
            <a:pPr lvl="0">
              <a:buNone/>
            </a:pPr>
            <a:r>
              <a:rPr lang="en-US" dirty="0" smtClean="0"/>
              <a:t>       - </a:t>
            </a:r>
            <a:r>
              <a:rPr lang="en-US" dirty="0" err="1"/>
              <a:t>C</a:t>
            </a:r>
            <a:r>
              <a:rPr lang="en-US" dirty="0" err="1" smtClean="0"/>
              <a:t>oagulopathy</a:t>
            </a:r>
            <a:endParaRPr lang="en-US" dirty="0" smtClean="0"/>
          </a:p>
          <a:p>
            <a:pPr lvl="0">
              <a:buNone/>
            </a:pPr>
            <a:r>
              <a:rPr lang="en-US" dirty="0" smtClean="0"/>
              <a:t>       - Arrhythmias</a:t>
            </a:r>
          </a:p>
          <a:p>
            <a:pPr lvl="0">
              <a:buNone/>
            </a:pPr>
            <a:r>
              <a:rPr lang="en-US" dirty="0" smtClean="0"/>
              <a:t>       - Shock</a:t>
            </a:r>
          </a:p>
          <a:p>
            <a:pPr lvl="0">
              <a:buNone/>
            </a:pPr>
            <a:r>
              <a:rPr lang="en-US" dirty="0" smtClean="0"/>
              <a:t>       - Other: </a:t>
            </a:r>
            <a:r>
              <a:rPr lang="en-US" dirty="0" err="1" smtClean="0"/>
              <a:t>Cavitary</a:t>
            </a:r>
            <a:r>
              <a:rPr lang="en-US" dirty="0" smtClean="0"/>
              <a:t> effusions</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867253"/>
            <a:ext cx="7772400" cy="1528014"/>
          </a:xfrm>
        </p:spPr>
        <p:txBody>
          <a:bodyPr/>
          <a:lstStyle/>
          <a:p>
            <a:r>
              <a:rPr lang="en-US" dirty="0" smtClean="0"/>
              <a:t>Diagnostics</a:t>
            </a:r>
            <a:endParaRPr lang="en-US" dirty="0"/>
          </a:p>
        </p:txBody>
      </p:sp>
      <p:sp>
        <p:nvSpPr>
          <p:cNvPr id="6" name="Subtitle 5"/>
          <p:cNvSpPr>
            <a:spLocks noGrp="1"/>
          </p:cNvSpPr>
          <p:nvPr>
            <p:ph type="subTitle" idx="1"/>
          </p:nvPr>
        </p:nvSpPr>
        <p:spPr/>
        <p:txBody>
          <a:bodyPr/>
          <a:lstStyle/>
          <a:p>
            <a:endParaRPr lang="en-US"/>
          </a:p>
        </p:txBody>
      </p:sp>
      <p:pic>
        <p:nvPicPr>
          <p:cNvPr id="7" name="Picture 6"/>
          <p:cNvPicPr>
            <a:picLocks noChangeAspect="1"/>
          </p:cNvPicPr>
          <p:nvPr/>
        </p:nvPicPr>
        <p:blipFill>
          <a:blip r:embed="rId2"/>
          <a:stretch>
            <a:fillRect/>
          </a:stretch>
        </p:blipFill>
        <p:spPr>
          <a:xfrm>
            <a:off x="2012950" y="2592716"/>
            <a:ext cx="5118100" cy="37846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182"/>
          </a:xfrm>
        </p:spPr>
        <p:txBody>
          <a:bodyPr>
            <a:normAutofit fontScale="90000"/>
          </a:bodyPr>
          <a:lstStyle/>
          <a:p>
            <a:r>
              <a:rPr lang="en-US" dirty="0" smtClean="0"/>
              <a:t>Scoring system</a:t>
            </a:r>
            <a:endParaRPr lang="en-US" dirty="0"/>
          </a:p>
        </p:txBody>
      </p:sp>
      <p:sp>
        <p:nvSpPr>
          <p:cNvPr id="3" name="Content Placeholder 2"/>
          <p:cNvSpPr>
            <a:spLocks noGrp="1"/>
          </p:cNvSpPr>
          <p:nvPr>
            <p:ph idx="1"/>
          </p:nvPr>
        </p:nvSpPr>
        <p:spPr>
          <a:xfrm>
            <a:off x="216823" y="980820"/>
            <a:ext cx="8469977" cy="5145343"/>
          </a:xfrm>
        </p:spPr>
        <p:txBody>
          <a:bodyPr>
            <a:normAutofit fontScale="70000" lnSpcReduction="20000"/>
          </a:bodyPr>
          <a:lstStyle/>
          <a:p>
            <a:r>
              <a:rPr lang="en-US" dirty="0" smtClean="0"/>
              <a:t>Several developed for humans</a:t>
            </a:r>
          </a:p>
          <a:p>
            <a:pPr>
              <a:buNone/>
            </a:pPr>
            <a:r>
              <a:rPr lang="en-US" dirty="0" smtClean="0"/>
              <a:t>    - </a:t>
            </a:r>
            <a:r>
              <a:rPr lang="en-US" dirty="0" err="1" smtClean="0"/>
              <a:t>Ranson</a:t>
            </a:r>
            <a:r>
              <a:rPr lang="en-US" dirty="0" smtClean="0"/>
              <a:t>, Modified Glasgow, APACHE II, APACHE O</a:t>
            </a:r>
          </a:p>
          <a:p>
            <a:pPr>
              <a:buNone/>
            </a:pPr>
            <a:r>
              <a:rPr lang="en-US" dirty="0" smtClean="0"/>
              <a:t>    - Based on clinical and lab parameters, age, </a:t>
            </a:r>
          </a:p>
          <a:p>
            <a:pPr>
              <a:buNone/>
            </a:pPr>
            <a:r>
              <a:rPr lang="en-US" dirty="0" smtClean="0"/>
              <a:t>       pre-existing health issues </a:t>
            </a:r>
          </a:p>
          <a:p>
            <a:pPr>
              <a:buNone/>
            </a:pPr>
            <a:r>
              <a:rPr lang="en-US" dirty="0" smtClean="0"/>
              <a:t>   -  Used to monitor disease progression and  </a:t>
            </a:r>
          </a:p>
          <a:p>
            <a:pPr>
              <a:buNone/>
            </a:pPr>
            <a:r>
              <a:rPr lang="en-US" dirty="0" smtClean="0"/>
              <a:t>      response to treatment</a:t>
            </a:r>
          </a:p>
          <a:p>
            <a:pPr>
              <a:buNone/>
            </a:pPr>
            <a:endParaRPr lang="en-US" dirty="0" smtClean="0"/>
          </a:p>
          <a:p>
            <a:r>
              <a:rPr lang="en-US" dirty="0" smtClean="0"/>
              <a:t>Veterinary (</a:t>
            </a:r>
            <a:r>
              <a:rPr lang="en-US" dirty="0" err="1" smtClean="0"/>
              <a:t>Ruaux</a:t>
            </a:r>
            <a:r>
              <a:rPr lang="en-US" dirty="0" smtClean="0"/>
              <a:t> and Atwell)</a:t>
            </a:r>
          </a:p>
          <a:p>
            <a:pPr>
              <a:buNone/>
            </a:pPr>
            <a:r>
              <a:rPr lang="en-US" dirty="0" smtClean="0"/>
              <a:t>   - Relating pancreatic enzyme concentration to an organ </a:t>
            </a:r>
          </a:p>
          <a:p>
            <a:pPr>
              <a:buNone/>
            </a:pPr>
            <a:r>
              <a:rPr lang="en-US" dirty="0" smtClean="0"/>
              <a:t>     score (based on # of </a:t>
            </a:r>
            <a:r>
              <a:rPr lang="en-US" dirty="0" err="1" smtClean="0"/>
              <a:t>extrapancreatic</a:t>
            </a:r>
            <a:r>
              <a:rPr lang="en-US" dirty="0" smtClean="0"/>
              <a:t> organs showing compromise)</a:t>
            </a:r>
          </a:p>
          <a:p>
            <a:pPr>
              <a:buNone/>
            </a:pPr>
            <a:r>
              <a:rPr lang="en-US" dirty="0" smtClean="0"/>
              <a:t>   - Dogs with score of 3 or greater </a:t>
            </a:r>
            <a:r>
              <a:rPr lang="en-US" dirty="0" err="1" smtClean="0">
                <a:sym typeface="Wingdings"/>
              </a:rPr>
              <a:t></a:t>
            </a:r>
            <a:r>
              <a:rPr lang="en-US" dirty="0" smtClean="0">
                <a:sym typeface="Wingdings"/>
              </a:rPr>
              <a:t> 50% mortality rate</a:t>
            </a:r>
          </a:p>
          <a:p>
            <a:pPr>
              <a:buNone/>
            </a:pPr>
            <a:r>
              <a:rPr lang="en-US" dirty="0" smtClean="0">
                <a:sym typeface="Wingdings"/>
              </a:rPr>
              <a:t>   - Suggest MOF is a poor prognostic indicator</a:t>
            </a:r>
          </a:p>
          <a:p>
            <a:pPr>
              <a:buNone/>
            </a:pPr>
            <a:r>
              <a:rPr lang="en-US" dirty="0" smtClean="0">
                <a:sym typeface="Wingdings"/>
              </a:rPr>
              <a:t>   - Limitations; further studies require </a:t>
            </a:r>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74332"/>
          </a:xfrm>
        </p:spPr>
        <p:txBody>
          <a:bodyPr/>
          <a:lstStyle/>
          <a:p>
            <a:r>
              <a:rPr lang="en-US" dirty="0" smtClean="0"/>
              <a:t>Clinical Pathology</a:t>
            </a:r>
            <a:endParaRPr lang="en-US" dirty="0"/>
          </a:p>
        </p:txBody>
      </p:sp>
      <p:sp>
        <p:nvSpPr>
          <p:cNvPr id="3" name="Content Placeholder 2"/>
          <p:cNvSpPr>
            <a:spLocks noGrp="1"/>
          </p:cNvSpPr>
          <p:nvPr>
            <p:ph idx="1"/>
          </p:nvPr>
        </p:nvSpPr>
        <p:spPr>
          <a:xfrm>
            <a:off x="457200" y="1094388"/>
            <a:ext cx="8229600" cy="5763611"/>
          </a:xfrm>
        </p:spPr>
        <p:txBody>
          <a:bodyPr>
            <a:normAutofit fontScale="77500" lnSpcReduction="20000"/>
          </a:bodyPr>
          <a:lstStyle/>
          <a:p>
            <a:pPr lvl="0"/>
            <a:r>
              <a:rPr lang="en-US" dirty="0" smtClean="0"/>
              <a:t>Variable findings</a:t>
            </a:r>
          </a:p>
          <a:p>
            <a:pPr lvl="0"/>
            <a:r>
              <a:rPr lang="en-US" dirty="0" smtClean="0"/>
              <a:t>Most </a:t>
            </a:r>
            <a:r>
              <a:rPr lang="en-US" dirty="0"/>
              <a:t>common finding reported on CBC (59</a:t>
            </a:r>
            <a:r>
              <a:rPr lang="en-US" dirty="0" smtClean="0"/>
              <a:t>%) </a:t>
            </a:r>
            <a:r>
              <a:rPr lang="en-US" dirty="0"/>
              <a:t>in dogs with severe pancreatitis is thrombocytopenia (mostly mild)</a:t>
            </a:r>
          </a:p>
          <a:p>
            <a:pPr lvl="0"/>
            <a:r>
              <a:rPr lang="en-US" dirty="0" err="1"/>
              <a:t>Leukocytosis</a:t>
            </a:r>
            <a:r>
              <a:rPr lang="en-US" dirty="0"/>
              <a:t> with a left shift</a:t>
            </a:r>
          </a:p>
          <a:p>
            <a:pPr lvl="0"/>
            <a:r>
              <a:rPr lang="en-US" dirty="0" smtClean="0"/>
              <a:t>Chemistry </a:t>
            </a:r>
            <a:r>
              <a:rPr lang="en-US" dirty="0"/>
              <a:t>may show elevated liver </a:t>
            </a:r>
            <a:r>
              <a:rPr lang="en-US" dirty="0" smtClean="0"/>
              <a:t>enzymes</a:t>
            </a:r>
          </a:p>
          <a:p>
            <a:pPr lvl="0"/>
            <a:r>
              <a:rPr lang="en-US" dirty="0" err="1"/>
              <a:t>Azotemia</a:t>
            </a:r>
            <a:r>
              <a:rPr lang="en-US" dirty="0"/>
              <a:t> and electrolyte shifts due to dehydration</a:t>
            </a:r>
          </a:p>
          <a:p>
            <a:pPr lvl="0"/>
            <a:r>
              <a:rPr lang="en-US" dirty="0" err="1"/>
              <a:t>Azotemia</a:t>
            </a:r>
            <a:r>
              <a:rPr lang="en-US" dirty="0"/>
              <a:t> from renal failure secondary to severe </a:t>
            </a:r>
            <a:r>
              <a:rPr lang="en-US" dirty="0" smtClean="0"/>
              <a:t>pancreatitis</a:t>
            </a:r>
          </a:p>
          <a:p>
            <a:pPr lvl="0"/>
            <a:r>
              <a:rPr lang="en-US" dirty="0" err="1"/>
              <a:t>Hypoalbuminemia</a:t>
            </a:r>
            <a:endParaRPr lang="en-US" dirty="0"/>
          </a:p>
          <a:p>
            <a:pPr lvl="0"/>
            <a:r>
              <a:rPr lang="en-US" dirty="0" err="1" smtClean="0"/>
              <a:t>Hypocalcemia</a:t>
            </a:r>
            <a:r>
              <a:rPr lang="en-US" dirty="0" smtClean="0"/>
              <a:t>:</a:t>
            </a:r>
          </a:p>
          <a:p>
            <a:pPr lvl="0">
              <a:buNone/>
            </a:pPr>
            <a:r>
              <a:rPr lang="en-US" dirty="0" smtClean="0"/>
              <a:t>          -  </a:t>
            </a:r>
            <a:r>
              <a:rPr lang="en-US" dirty="0" err="1" smtClean="0"/>
              <a:t>Hypoalbuminemia</a:t>
            </a:r>
            <a:endParaRPr lang="en-US" dirty="0" smtClean="0"/>
          </a:p>
          <a:p>
            <a:pPr lvl="0">
              <a:buNone/>
            </a:pPr>
            <a:r>
              <a:rPr lang="en-US" dirty="0" smtClean="0"/>
              <a:t>          -  </a:t>
            </a:r>
            <a:r>
              <a:rPr lang="en-US" dirty="0" err="1" smtClean="0"/>
              <a:t>Saponification</a:t>
            </a:r>
            <a:r>
              <a:rPr lang="en-US" dirty="0" smtClean="0"/>
              <a:t> </a:t>
            </a:r>
            <a:r>
              <a:rPr lang="en-US" dirty="0"/>
              <a:t>of </a:t>
            </a:r>
            <a:r>
              <a:rPr lang="en-US" dirty="0" smtClean="0"/>
              <a:t>fat</a:t>
            </a:r>
          </a:p>
          <a:p>
            <a:r>
              <a:rPr lang="en-US" dirty="0" smtClean="0"/>
              <a:t>Transient </a:t>
            </a:r>
            <a:r>
              <a:rPr lang="en-US" dirty="0" err="1" smtClean="0"/>
              <a:t>proteinuria</a:t>
            </a:r>
            <a:endParaRPr lang="en-US" dirty="0" smtClean="0"/>
          </a:p>
          <a:p>
            <a:pPr>
              <a:buNone/>
            </a:pPr>
            <a:r>
              <a:rPr lang="en-US" dirty="0" smtClean="0"/>
              <a:t>          - </a:t>
            </a:r>
            <a:r>
              <a:rPr lang="en-US" dirty="0" err="1" smtClean="0"/>
              <a:t>Glomerular</a:t>
            </a:r>
            <a:r>
              <a:rPr lang="en-US" dirty="0" smtClean="0"/>
              <a:t> damage from pancreatic enzymes</a:t>
            </a:r>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Markers for pancreatitis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2 categories</a:t>
            </a:r>
          </a:p>
          <a:p>
            <a:r>
              <a:rPr lang="en-US" dirty="0" smtClean="0"/>
              <a:t>Markers of </a:t>
            </a:r>
            <a:r>
              <a:rPr lang="en-US" dirty="0" err="1" smtClean="0"/>
              <a:t>trypsinogen</a:t>
            </a:r>
            <a:r>
              <a:rPr lang="en-US" dirty="0" smtClean="0"/>
              <a:t> activation</a:t>
            </a:r>
          </a:p>
          <a:p>
            <a:pPr>
              <a:buNone/>
            </a:pPr>
            <a:r>
              <a:rPr lang="en-US" dirty="0" smtClean="0"/>
              <a:t>     -  increase early in disease</a:t>
            </a:r>
          </a:p>
          <a:p>
            <a:pPr>
              <a:buNone/>
            </a:pPr>
            <a:r>
              <a:rPr lang="en-US" dirty="0" smtClean="0"/>
              <a:t>     - peak in 1-2 days</a:t>
            </a:r>
          </a:p>
          <a:p>
            <a:pPr>
              <a:buNone/>
            </a:pPr>
            <a:r>
              <a:rPr lang="en-US" dirty="0" smtClean="0"/>
              <a:t>     - rapid degradation</a:t>
            </a:r>
          </a:p>
          <a:p>
            <a:pPr>
              <a:buNone/>
            </a:pPr>
            <a:r>
              <a:rPr lang="en-US" dirty="0" smtClean="0"/>
              <a:t>     - may be early indicators for severity</a:t>
            </a:r>
          </a:p>
          <a:p>
            <a:pPr>
              <a:buNone/>
            </a:pPr>
            <a:r>
              <a:rPr lang="en-US" dirty="0" smtClean="0"/>
              <a:t>     - TAP, CAPAP</a:t>
            </a:r>
          </a:p>
          <a:p>
            <a:pPr>
              <a:buNone/>
            </a:pPr>
            <a:endParaRPr lang="en-US" dirty="0" smtClean="0"/>
          </a:p>
          <a:p>
            <a:r>
              <a:rPr lang="en-US" dirty="0" smtClean="0"/>
              <a:t>Markers of inflammation</a:t>
            </a:r>
          </a:p>
          <a:p>
            <a:pPr>
              <a:buNone/>
            </a:pPr>
            <a:r>
              <a:rPr lang="en-US" dirty="0" smtClean="0"/>
              <a:t>     - C-reactive protein, cytokines</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Markers for Pancreatitis</a:t>
            </a:r>
            <a:endParaRPr lang="en-US" dirty="0"/>
          </a:p>
        </p:txBody>
      </p:sp>
      <p:sp>
        <p:nvSpPr>
          <p:cNvPr id="5" name="Content Placeholder 4"/>
          <p:cNvSpPr>
            <a:spLocks noGrp="1"/>
          </p:cNvSpPr>
          <p:nvPr>
            <p:ph idx="1"/>
          </p:nvPr>
        </p:nvSpPr>
        <p:spPr/>
        <p:txBody>
          <a:bodyPr>
            <a:normAutofit/>
          </a:bodyPr>
          <a:lstStyle/>
          <a:p>
            <a:pPr lvl="0"/>
            <a:r>
              <a:rPr lang="en-US" dirty="0" smtClean="0"/>
              <a:t>Assays </a:t>
            </a:r>
            <a:r>
              <a:rPr lang="en-US" dirty="0"/>
              <a:t>for pancreatic enzymes and zymogens in serum or urine</a:t>
            </a:r>
          </a:p>
          <a:p>
            <a:pPr lvl="0"/>
            <a:r>
              <a:rPr lang="en-US" dirty="0"/>
              <a:t>Amylase and lipase activities</a:t>
            </a:r>
          </a:p>
          <a:p>
            <a:pPr lvl="0"/>
            <a:r>
              <a:rPr lang="en-US" dirty="0"/>
              <a:t>Serum </a:t>
            </a:r>
            <a:r>
              <a:rPr lang="en-US" dirty="0" err="1"/>
              <a:t>trypsin</a:t>
            </a:r>
            <a:r>
              <a:rPr lang="en-US" dirty="0"/>
              <a:t> like </a:t>
            </a:r>
            <a:r>
              <a:rPr lang="en-US" dirty="0" err="1"/>
              <a:t>immunoreactivity</a:t>
            </a:r>
            <a:r>
              <a:rPr lang="en-US" dirty="0"/>
              <a:t> (</a:t>
            </a:r>
            <a:r>
              <a:rPr lang="en-US" dirty="0" err="1"/>
              <a:t>cTLI</a:t>
            </a:r>
            <a:r>
              <a:rPr lang="en-US" dirty="0"/>
              <a:t>)</a:t>
            </a:r>
          </a:p>
          <a:p>
            <a:pPr lvl="0"/>
            <a:r>
              <a:rPr lang="en-US" dirty="0"/>
              <a:t>Pancreatic lipase </a:t>
            </a:r>
            <a:r>
              <a:rPr lang="en-US" dirty="0" err="1"/>
              <a:t>immunoreactivity</a:t>
            </a:r>
            <a:r>
              <a:rPr lang="en-US" dirty="0"/>
              <a:t> (</a:t>
            </a:r>
            <a:r>
              <a:rPr lang="en-US" dirty="0" err="1"/>
              <a:t>cPLI</a:t>
            </a:r>
            <a:r>
              <a:rPr lang="en-US" dirty="0"/>
              <a:t>)</a:t>
            </a:r>
          </a:p>
          <a:p>
            <a:pPr lvl="0"/>
            <a:r>
              <a:rPr lang="en-US" dirty="0"/>
              <a:t>Trypsin-a1-protease inhibitor complexes </a:t>
            </a:r>
          </a:p>
          <a:p>
            <a:pPr lvl="0"/>
            <a:r>
              <a:rPr lang="en-US" dirty="0"/>
              <a:t>Serum and urine </a:t>
            </a:r>
            <a:r>
              <a:rPr lang="en-US" dirty="0" err="1"/>
              <a:t>trypsinogen</a:t>
            </a:r>
            <a:r>
              <a:rPr lang="en-US" dirty="0"/>
              <a:t> activation peptide</a:t>
            </a:r>
          </a:p>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Markers continued…</a:t>
            </a:r>
            <a:endParaRPr lang="en-US" dirty="0"/>
          </a:p>
        </p:txBody>
      </p:sp>
      <p:sp>
        <p:nvSpPr>
          <p:cNvPr id="3" name="Content Placeholder 2"/>
          <p:cNvSpPr>
            <a:spLocks noGrp="1"/>
          </p:cNvSpPr>
          <p:nvPr>
            <p:ph idx="1"/>
          </p:nvPr>
        </p:nvSpPr>
        <p:spPr>
          <a:xfrm>
            <a:off x="0" y="1600200"/>
            <a:ext cx="9144000" cy="4525963"/>
          </a:xfrm>
        </p:spPr>
        <p:txBody>
          <a:bodyPr>
            <a:normAutofit fontScale="62500" lnSpcReduction="20000"/>
          </a:bodyPr>
          <a:lstStyle/>
          <a:p>
            <a:pPr lvl="0"/>
            <a:r>
              <a:rPr lang="en-US" dirty="0"/>
              <a:t>Lipase and amylase are non </a:t>
            </a:r>
            <a:r>
              <a:rPr lang="en-US" dirty="0" smtClean="0"/>
              <a:t>specific</a:t>
            </a:r>
          </a:p>
          <a:p>
            <a:pPr lvl="0">
              <a:buNone/>
            </a:pPr>
            <a:r>
              <a:rPr lang="en-US" dirty="0" smtClean="0"/>
              <a:t>       - 50</a:t>
            </a:r>
            <a:r>
              <a:rPr lang="en-US" dirty="0"/>
              <a:t>% of dogs with elevations in one or both do not</a:t>
            </a:r>
            <a:r>
              <a:rPr lang="en-US" dirty="0" smtClean="0"/>
              <a:t> </a:t>
            </a:r>
          </a:p>
          <a:p>
            <a:pPr lvl="0">
              <a:buNone/>
            </a:pPr>
            <a:r>
              <a:rPr lang="en-US" dirty="0" smtClean="0"/>
              <a:t>         have </a:t>
            </a:r>
            <a:r>
              <a:rPr lang="en-US" dirty="0"/>
              <a:t>pancreatitis (49).</a:t>
            </a:r>
            <a:r>
              <a:rPr lang="en-US" dirty="0" smtClean="0"/>
              <a:t> </a:t>
            </a:r>
          </a:p>
          <a:p>
            <a:pPr lvl="0">
              <a:buNone/>
            </a:pPr>
            <a:r>
              <a:rPr lang="en-US" dirty="0" smtClean="0"/>
              <a:t>       - 50</a:t>
            </a:r>
            <a:r>
              <a:rPr lang="en-US" dirty="0"/>
              <a:t>% with pancreatitis have normal amylase and</a:t>
            </a:r>
            <a:r>
              <a:rPr lang="en-US" dirty="0" smtClean="0"/>
              <a:t> lipase</a:t>
            </a:r>
          </a:p>
          <a:p>
            <a:pPr lvl="0">
              <a:buNone/>
            </a:pPr>
            <a:endParaRPr lang="en-US" dirty="0" smtClean="0"/>
          </a:p>
          <a:p>
            <a:pPr lvl="0"/>
            <a:r>
              <a:rPr lang="en-US" dirty="0"/>
              <a:t>Plasma, serum or urine </a:t>
            </a:r>
            <a:r>
              <a:rPr lang="en-US" dirty="0" smtClean="0"/>
              <a:t>TAP</a:t>
            </a:r>
          </a:p>
          <a:p>
            <a:pPr lvl="0">
              <a:buNone/>
            </a:pPr>
            <a:r>
              <a:rPr lang="en-US" dirty="0" smtClean="0"/>
              <a:t>       - not very sensitive</a:t>
            </a:r>
          </a:p>
          <a:p>
            <a:pPr lvl="0">
              <a:buNone/>
            </a:pPr>
            <a:endParaRPr lang="en-US" dirty="0" smtClean="0"/>
          </a:p>
          <a:p>
            <a:pPr lvl="0"/>
            <a:r>
              <a:rPr lang="en-US" dirty="0" err="1"/>
              <a:t>Trypsinogen</a:t>
            </a:r>
            <a:r>
              <a:rPr lang="en-US" dirty="0"/>
              <a:t> a1 </a:t>
            </a:r>
            <a:r>
              <a:rPr lang="en-US" dirty="0" err="1"/>
              <a:t>proteinase</a:t>
            </a:r>
            <a:r>
              <a:rPr lang="en-US" dirty="0"/>
              <a:t> inhibitor complexes also non </a:t>
            </a:r>
            <a:r>
              <a:rPr lang="en-US" dirty="0" smtClean="0"/>
              <a:t>sensitive</a:t>
            </a:r>
          </a:p>
          <a:p>
            <a:pPr lvl="0">
              <a:buNone/>
            </a:pPr>
            <a:endParaRPr lang="en-US" dirty="0" smtClean="0"/>
          </a:p>
          <a:p>
            <a:pPr lvl="0"/>
            <a:r>
              <a:rPr lang="en-US" dirty="0" err="1"/>
              <a:t>cTLI</a:t>
            </a:r>
            <a:r>
              <a:rPr lang="en-US" dirty="0" smtClean="0"/>
              <a:t> </a:t>
            </a:r>
          </a:p>
          <a:p>
            <a:pPr lvl="0">
              <a:buNone/>
            </a:pPr>
            <a:r>
              <a:rPr lang="en-US" dirty="0" smtClean="0"/>
              <a:t>        - good </a:t>
            </a:r>
            <a:r>
              <a:rPr lang="en-US" dirty="0"/>
              <a:t>for diagnosing </a:t>
            </a:r>
            <a:r>
              <a:rPr lang="en-US" dirty="0" smtClean="0"/>
              <a:t>EPI</a:t>
            </a:r>
          </a:p>
          <a:p>
            <a:pPr lvl="0">
              <a:buNone/>
            </a:pPr>
            <a:r>
              <a:rPr lang="en-US" dirty="0" smtClean="0"/>
              <a:t>       - Due </a:t>
            </a:r>
            <a:r>
              <a:rPr lang="en-US" dirty="0"/>
              <a:t>to the short half life of </a:t>
            </a:r>
            <a:r>
              <a:rPr lang="en-US" dirty="0" err="1"/>
              <a:t>trypsinogen</a:t>
            </a:r>
            <a:r>
              <a:rPr lang="en-US" dirty="0"/>
              <a:t> and </a:t>
            </a:r>
            <a:r>
              <a:rPr lang="en-US" dirty="0" err="1"/>
              <a:t>trypsin</a:t>
            </a:r>
            <a:r>
              <a:rPr lang="en-US" dirty="0" smtClean="0"/>
              <a:t>, this </a:t>
            </a:r>
            <a:r>
              <a:rPr lang="en-US" dirty="0"/>
              <a:t>test is insensitive for</a:t>
            </a:r>
            <a:r>
              <a:rPr lang="en-US" dirty="0" smtClean="0"/>
              <a:t> </a:t>
            </a:r>
          </a:p>
          <a:p>
            <a:pPr lvl="0">
              <a:buNone/>
            </a:pPr>
            <a:r>
              <a:rPr lang="en-US" dirty="0" smtClean="0"/>
              <a:t>         diagnosing </a:t>
            </a:r>
            <a:r>
              <a:rPr lang="en-US" dirty="0"/>
              <a:t>pancreatitis.</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407350" cy="1143000"/>
          </a:xfrm>
        </p:spPr>
        <p:txBody>
          <a:bodyPr/>
          <a:lstStyle/>
          <a:p>
            <a:r>
              <a:rPr lang="en-US" dirty="0" smtClean="0"/>
              <a:t>Markers continued…</a:t>
            </a:r>
            <a:endParaRPr lang="en-US" dirty="0"/>
          </a:p>
        </p:txBody>
      </p:sp>
      <p:sp>
        <p:nvSpPr>
          <p:cNvPr id="3" name="Content Placeholder 2"/>
          <p:cNvSpPr>
            <a:spLocks noGrp="1"/>
          </p:cNvSpPr>
          <p:nvPr>
            <p:ph idx="1"/>
          </p:nvPr>
        </p:nvSpPr>
        <p:spPr>
          <a:xfrm>
            <a:off x="-2" y="1600200"/>
            <a:ext cx="8672964" cy="4525963"/>
          </a:xfrm>
        </p:spPr>
        <p:txBody>
          <a:bodyPr>
            <a:normAutofit fontScale="85000" lnSpcReduction="20000"/>
          </a:bodyPr>
          <a:lstStyle/>
          <a:p>
            <a:pPr lvl="0"/>
            <a:r>
              <a:rPr lang="en-US" dirty="0" err="1"/>
              <a:t>cPLI</a:t>
            </a:r>
            <a:r>
              <a:rPr lang="en-US" dirty="0" smtClean="0"/>
              <a:t> </a:t>
            </a:r>
          </a:p>
          <a:p>
            <a:pPr lvl="0">
              <a:buNone/>
            </a:pPr>
            <a:r>
              <a:rPr lang="en-US" sz="2824" dirty="0" smtClean="0"/>
              <a:t>      - Specific </a:t>
            </a:r>
            <a:r>
              <a:rPr lang="en-US" sz="2824" dirty="0" err="1"/>
              <a:t>immuno</a:t>
            </a:r>
            <a:r>
              <a:rPr lang="en-US" sz="2824" dirty="0"/>
              <a:t> assay for pancreatic</a:t>
            </a:r>
            <a:r>
              <a:rPr lang="en-US" sz="2824" dirty="0" smtClean="0"/>
              <a:t> lipase     </a:t>
            </a:r>
          </a:p>
          <a:p>
            <a:pPr lvl="0">
              <a:buNone/>
            </a:pPr>
            <a:r>
              <a:rPr lang="en-US" sz="2824" dirty="0" smtClean="0"/>
              <a:t>      - Quantifies </a:t>
            </a:r>
            <a:r>
              <a:rPr lang="en-US" sz="2824" dirty="0"/>
              <a:t>pancreatic </a:t>
            </a:r>
            <a:r>
              <a:rPr lang="en-US" sz="2824" dirty="0" smtClean="0"/>
              <a:t>lipase </a:t>
            </a:r>
          </a:p>
          <a:p>
            <a:pPr lvl="0">
              <a:buNone/>
            </a:pPr>
            <a:endParaRPr lang="en-US" sz="2824" dirty="0"/>
          </a:p>
          <a:p>
            <a:pPr lvl="0">
              <a:buNone/>
            </a:pPr>
            <a:r>
              <a:rPr lang="en-US" sz="3027" dirty="0" smtClean="0"/>
              <a:t>Spec CPL </a:t>
            </a:r>
          </a:p>
          <a:p>
            <a:pPr lvl="0">
              <a:buNone/>
            </a:pPr>
            <a:r>
              <a:rPr lang="en-US" sz="3027" dirty="0" smtClean="0"/>
              <a:t>     - Sensitivity 86.5-96.3%, specificity 66.3-77%         </a:t>
            </a:r>
          </a:p>
          <a:p>
            <a:pPr lvl="0">
              <a:buNone/>
            </a:pPr>
            <a:endParaRPr lang="en-US" sz="3027" dirty="0"/>
          </a:p>
          <a:p>
            <a:pPr lvl="0">
              <a:buNone/>
            </a:pPr>
            <a:r>
              <a:rPr lang="en-US" sz="3027" dirty="0" smtClean="0"/>
              <a:t>SNAP </a:t>
            </a:r>
            <a:r>
              <a:rPr lang="en-US" sz="3027" dirty="0"/>
              <a:t>CPL</a:t>
            </a:r>
            <a:r>
              <a:rPr lang="en-US" sz="3027" dirty="0" smtClean="0"/>
              <a:t> </a:t>
            </a:r>
          </a:p>
          <a:p>
            <a:pPr lvl="0">
              <a:buNone/>
            </a:pPr>
            <a:r>
              <a:rPr lang="en-US" sz="3027" dirty="0" smtClean="0"/>
              <a:t>      - Sensitivity 91.5-941%, specificity 71.1-77.5%</a:t>
            </a:r>
          </a:p>
          <a:p>
            <a:pPr lvl="0">
              <a:buNone/>
            </a:pPr>
            <a:r>
              <a:rPr lang="en-US" sz="3027" dirty="0" smtClean="0"/>
              <a:t>       - Highly </a:t>
            </a:r>
            <a:r>
              <a:rPr lang="en-US" sz="3027" dirty="0"/>
              <a:t>sensitive and is good for ruling out</a:t>
            </a:r>
            <a:r>
              <a:rPr lang="en-US" sz="3027" dirty="0" smtClean="0"/>
              <a:t> pancreatitis</a:t>
            </a:r>
          </a:p>
          <a:p>
            <a:pPr lvl="0">
              <a:buNone/>
            </a:pPr>
            <a:r>
              <a:rPr lang="en-US" sz="3027" dirty="0" smtClean="0"/>
              <a:t>       - </a:t>
            </a:r>
            <a:r>
              <a:rPr lang="en-US" sz="3027" dirty="0"/>
              <a:t>A</a:t>
            </a:r>
            <a:r>
              <a:rPr lang="en-US" sz="3027" dirty="0" smtClean="0"/>
              <a:t>bnormal </a:t>
            </a:r>
            <a:r>
              <a:rPr lang="en-US" sz="3027" dirty="0"/>
              <a:t>SNAP CPL should be followed up by a</a:t>
            </a:r>
            <a:r>
              <a:rPr lang="en-US" sz="3027" dirty="0" smtClean="0"/>
              <a:t> Spec </a:t>
            </a:r>
            <a:r>
              <a:rPr lang="en-US" sz="3027" dirty="0"/>
              <a:t>CPL</a:t>
            </a:r>
          </a:p>
          <a:p>
            <a:endParaRPr lang="en-US" dirty="0"/>
          </a:p>
        </p:txBody>
      </p:sp>
      <p:pic>
        <p:nvPicPr>
          <p:cNvPr id="4" name="Picture 3"/>
          <p:cNvPicPr>
            <a:picLocks noChangeAspect="1"/>
          </p:cNvPicPr>
          <p:nvPr/>
        </p:nvPicPr>
        <p:blipFill>
          <a:blip r:embed="rId2"/>
          <a:stretch>
            <a:fillRect/>
          </a:stretch>
        </p:blipFill>
        <p:spPr>
          <a:xfrm>
            <a:off x="6132962" y="274638"/>
            <a:ext cx="2540000" cy="18542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Interpretation of Spec and SNAP</a:t>
            </a:r>
            <a:endParaRPr lang="en-US" dirty="0"/>
          </a:p>
        </p:txBody>
      </p:sp>
      <p:sp>
        <p:nvSpPr>
          <p:cNvPr id="3" name="Content Placeholder 2"/>
          <p:cNvSpPr>
            <a:spLocks noGrp="1"/>
          </p:cNvSpPr>
          <p:nvPr>
            <p:ph idx="1"/>
          </p:nvPr>
        </p:nvSpPr>
        <p:spPr>
          <a:xfrm>
            <a:off x="457200" y="1600200"/>
            <a:ext cx="8686800" cy="4525963"/>
          </a:xfrm>
        </p:spPr>
        <p:txBody>
          <a:bodyPr/>
          <a:lstStyle/>
          <a:p>
            <a:r>
              <a:rPr lang="en-US" dirty="0" smtClean="0"/>
              <a:t>Higher sensitivity for diagnosing acute pancreatitis than serum amylase or lipase</a:t>
            </a:r>
          </a:p>
          <a:p>
            <a:pPr>
              <a:buNone/>
            </a:pPr>
            <a:endParaRPr lang="en-US" dirty="0" smtClean="0"/>
          </a:p>
          <a:p>
            <a:r>
              <a:rPr lang="en-US" dirty="0" smtClean="0"/>
              <a:t>Positive Spec or SNAP has a good positive predictive value in patients likely to have disease</a:t>
            </a:r>
          </a:p>
          <a:p>
            <a:pPr>
              <a:buNone/>
            </a:pPr>
            <a:endParaRPr lang="en-US" dirty="0" smtClean="0"/>
          </a:p>
          <a:p>
            <a:r>
              <a:rPr lang="en-US" dirty="0" smtClean="0"/>
              <a:t>Both have good negative predictive value in patients unlikely to have disease</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C-reactive protein</a:t>
            </a:r>
            <a:br>
              <a:rPr lang="en-US" dirty="0" smtClean="0"/>
            </a:br>
            <a:endParaRPr lang="en-US" dirty="0"/>
          </a:p>
        </p:txBody>
      </p:sp>
      <p:sp>
        <p:nvSpPr>
          <p:cNvPr id="3" name="Content Placeholder 2"/>
          <p:cNvSpPr>
            <a:spLocks noGrp="1"/>
          </p:cNvSpPr>
          <p:nvPr>
            <p:ph idx="1"/>
          </p:nvPr>
        </p:nvSpPr>
        <p:spPr>
          <a:xfrm>
            <a:off x="457200" y="974436"/>
            <a:ext cx="8229600" cy="5561946"/>
          </a:xfrm>
        </p:spPr>
        <p:txBody>
          <a:bodyPr>
            <a:normAutofit fontScale="70000" lnSpcReduction="20000"/>
          </a:bodyPr>
          <a:lstStyle/>
          <a:p>
            <a:r>
              <a:rPr lang="en-US" dirty="0" smtClean="0"/>
              <a:t>Acute phase protein</a:t>
            </a:r>
          </a:p>
          <a:p>
            <a:r>
              <a:rPr lang="en-US" dirty="0" smtClean="0"/>
              <a:t>Production mediated by TNF, IL-1, IL-6</a:t>
            </a:r>
          </a:p>
          <a:p>
            <a:r>
              <a:rPr lang="en-US" dirty="0" smtClean="0"/>
              <a:t>May have prognostic value as it was found to be significantly higher in dogs with severe AP (necrosis), compared with mild disease</a:t>
            </a:r>
          </a:p>
          <a:p>
            <a:r>
              <a:rPr lang="en-US" dirty="0" smtClean="0"/>
              <a:t>Gold standard for predicting severity </a:t>
            </a:r>
          </a:p>
          <a:p>
            <a:r>
              <a:rPr lang="en-US" dirty="0" smtClean="0"/>
              <a:t>Sensitivity and specificity of predicting necrosis &gt; 80%</a:t>
            </a:r>
          </a:p>
          <a:p>
            <a:r>
              <a:rPr lang="en-US" dirty="0" smtClean="0"/>
              <a:t>Study: </a:t>
            </a:r>
            <a:r>
              <a:rPr lang="en-US" sz="1806" dirty="0" smtClean="0"/>
              <a:t>(Holm, </a:t>
            </a:r>
            <a:r>
              <a:rPr lang="en-US" sz="1806" dirty="0" err="1" smtClean="0"/>
              <a:t>Rozanski</a:t>
            </a:r>
            <a:r>
              <a:rPr lang="en-US" sz="1806" dirty="0" smtClean="0"/>
              <a:t>, Freeman. JVECC 14(3) 2004. PP 183-186)</a:t>
            </a:r>
          </a:p>
          <a:p>
            <a:pPr>
              <a:buNone/>
            </a:pPr>
            <a:r>
              <a:rPr lang="en-US" dirty="0" smtClean="0"/>
              <a:t>       - CRP elevated early, levels declined rapidly, however  </a:t>
            </a:r>
          </a:p>
          <a:p>
            <a:pPr>
              <a:buNone/>
            </a:pPr>
            <a:r>
              <a:rPr lang="en-US" dirty="0" smtClean="0"/>
              <a:t>         were still higher than compared with controls</a:t>
            </a:r>
          </a:p>
          <a:p>
            <a:pPr>
              <a:buNone/>
            </a:pPr>
            <a:r>
              <a:rPr lang="en-US" dirty="0" smtClean="0"/>
              <a:t>       - May be useful in monitoring progression and </a:t>
            </a:r>
          </a:p>
          <a:p>
            <a:pPr>
              <a:buNone/>
            </a:pPr>
            <a:r>
              <a:rPr lang="en-US" dirty="0" smtClean="0"/>
              <a:t>         response to therapy</a:t>
            </a:r>
          </a:p>
          <a:p>
            <a:pPr>
              <a:buNone/>
            </a:pPr>
            <a:endParaRPr lang="en-US" dirty="0" smtClean="0"/>
          </a:p>
          <a:p>
            <a:r>
              <a:rPr lang="en-US" dirty="0" smtClean="0"/>
              <a:t>May not reach </a:t>
            </a:r>
            <a:r>
              <a:rPr lang="en-US" dirty="0" err="1" smtClean="0"/>
              <a:t>prognostically</a:t>
            </a:r>
            <a:r>
              <a:rPr lang="en-US" dirty="0" smtClean="0"/>
              <a:t> useful values until later in disease?</a:t>
            </a:r>
          </a:p>
          <a:p>
            <a:r>
              <a:rPr lang="en-US" dirty="0" smtClean="0"/>
              <a:t>Further studies required</a:t>
            </a:r>
          </a:p>
          <a:p>
            <a:pPr>
              <a:buNone/>
            </a:pPr>
            <a:endParaRPr lang="en-US" dirty="0" smtClean="0"/>
          </a:p>
          <a:p>
            <a:pPr>
              <a:buNone/>
            </a:pPr>
            <a:endParaRPr lang="en-US" dirty="0" smtClean="0"/>
          </a:p>
          <a:p>
            <a:pPr>
              <a:buNone/>
            </a:pPr>
            <a:endParaRPr lang="en-US" dirty="0"/>
          </a:p>
          <a:p>
            <a:pPr>
              <a:buNone/>
            </a:pP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9600" cy="4525963"/>
          </a:xfrm>
        </p:spPr>
        <p:txBody>
          <a:bodyPr/>
          <a:lstStyle/>
          <a:p>
            <a:r>
              <a:rPr lang="en-US" dirty="0" smtClean="0"/>
              <a:t>Cytokines</a:t>
            </a:r>
          </a:p>
          <a:p>
            <a:pPr>
              <a:buNone/>
            </a:pPr>
            <a:r>
              <a:rPr lang="en-US" dirty="0" smtClean="0"/>
              <a:t>    - Elevated early</a:t>
            </a:r>
          </a:p>
          <a:p>
            <a:pPr>
              <a:buNone/>
            </a:pPr>
            <a:r>
              <a:rPr lang="en-US" dirty="0" smtClean="0"/>
              <a:t>    - Limited assays available</a:t>
            </a:r>
          </a:p>
          <a:p>
            <a:endParaRPr lang="en-US" dirty="0"/>
          </a:p>
        </p:txBody>
      </p:sp>
      <p:pic>
        <p:nvPicPr>
          <p:cNvPr id="4" name="Picture 3"/>
          <p:cNvPicPr>
            <a:picLocks noChangeAspect="1"/>
          </p:cNvPicPr>
          <p:nvPr/>
        </p:nvPicPr>
        <p:blipFill>
          <a:blip r:embed="rId2"/>
          <a:stretch>
            <a:fillRect/>
          </a:stretch>
        </p:blipFill>
        <p:spPr>
          <a:xfrm>
            <a:off x="4894007" y="1319842"/>
            <a:ext cx="3986801" cy="3619500"/>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10018"/>
          </a:xfrm>
        </p:spPr>
        <p:txBody>
          <a:bodyPr>
            <a:normAutofit fontScale="90000"/>
          </a:bodyPr>
          <a:lstStyle/>
          <a:p>
            <a:r>
              <a:rPr lang="en-US" dirty="0" smtClean="0"/>
              <a:t>Imaging</a:t>
            </a:r>
            <a:endParaRPr lang="en-US" dirty="0"/>
          </a:p>
        </p:txBody>
      </p:sp>
      <p:sp>
        <p:nvSpPr>
          <p:cNvPr id="5" name="Content Placeholder 4"/>
          <p:cNvSpPr>
            <a:spLocks noGrp="1"/>
          </p:cNvSpPr>
          <p:nvPr>
            <p:ph idx="1"/>
          </p:nvPr>
        </p:nvSpPr>
        <p:spPr>
          <a:xfrm>
            <a:off x="0" y="784656"/>
            <a:ext cx="9144000" cy="6073344"/>
          </a:xfrm>
        </p:spPr>
        <p:txBody>
          <a:bodyPr>
            <a:normAutofit/>
          </a:bodyPr>
          <a:lstStyle/>
          <a:p>
            <a:pPr lvl="0"/>
            <a:r>
              <a:rPr lang="en-US" sz="2400" dirty="0" smtClean="0"/>
              <a:t> Standard Radiographs</a:t>
            </a:r>
          </a:p>
          <a:p>
            <a:pPr lvl="0">
              <a:buNone/>
            </a:pPr>
            <a:r>
              <a:rPr lang="en-US" sz="2400" dirty="0" smtClean="0"/>
              <a:t>         - Ground </a:t>
            </a:r>
            <a:r>
              <a:rPr lang="en-US" sz="2400" dirty="0"/>
              <a:t>glass appearance in right cranial </a:t>
            </a:r>
            <a:r>
              <a:rPr lang="en-US" sz="2400" dirty="0" smtClean="0"/>
              <a:t>abdomen</a:t>
            </a:r>
          </a:p>
          <a:p>
            <a:pPr lvl="0">
              <a:buNone/>
            </a:pPr>
            <a:r>
              <a:rPr lang="en-US" sz="2400" dirty="0" smtClean="0"/>
              <a:t>         - Widening </a:t>
            </a:r>
            <a:r>
              <a:rPr lang="en-US" sz="2400" dirty="0"/>
              <a:t>of the angle between the pyloric </a:t>
            </a:r>
            <a:r>
              <a:rPr lang="en-US" sz="2400" dirty="0" err="1"/>
              <a:t>antrum</a:t>
            </a:r>
            <a:r>
              <a:rPr lang="en-US" sz="2400" dirty="0"/>
              <a:t> and proximal</a:t>
            </a:r>
            <a:r>
              <a:rPr lang="en-US" sz="2400" dirty="0" smtClean="0"/>
              <a:t> </a:t>
            </a:r>
          </a:p>
          <a:p>
            <a:pPr lvl="0">
              <a:buNone/>
            </a:pPr>
            <a:r>
              <a:rPr lang="en-US" sz="2400" dirty="0" smtClean="0"/>
              <a:t>            duodenum</a:t>
            </a:r>
          </a:p>
          <a:p>
            <a:pPr lvl="0">
              <a:buNone/>
            </a:pPr>
            <a:r>
              <a:rPr lang="en-US" sz="2400" dirty="0" smtClean="0"/>
              <a:t>         - Loss of gastric symmetry: Displacement </a:t>
            </a:r>
            <a:r>
              <a:rPr lang="en-US" sz="2400" dirty="0"/>
              <a:t>of the stomach to the left</a:t>
            </a:r>
            <a:r>
              <a:rPr lang="en-US" sz="2400" dirty="0" smtClean="0"/>
              <a:t>  </a:t>
            </a:r>
          </a:p>
          <a:p>
            <a:pPr lvl="0">
              <a:buNone/>
            </a:pPr>
            <a:r>
              <a:rPr lang="en-US" sz="2400" dirty="0" smtClean="0"/>
              <a:t>           and duodenum </a:t>
            </a:r>
            <a:r>
              <a:rPr lang="en-US" sz="2400" dirty="0"/>
              <a:t>to the</a:t>
            </a:r>
            <a:r>
              <a:rPr lang="en-US" sz="2400" dirty="0" smtClean="0"/>
              <a:t> right</a:t>
            </a:r>
          </a:p>
          <a:p>
            <a:pPr lvl="0">
              <a:buNone/>
            </a:pPr>
            <a:r>
              <a:rPr lang="en-US" sz="2400" dirty="0" smtClean="0"/>
              <a:t>        - Thickening of the descending duodenal wall</a:t>
            </a:r>
          </a:p>
          <a:p>
            <a:pPr lvl="0">
              <a:buNone/>
            </a:pPr>
            <a:r>
              <a:rPr lang="en-US" sz="2400" dirty="0" smtClean="0"/>
              <a:t>        - Study showed radiographic changes in only 24% of dogs </a:t>
            </a:r>
          </a:p>
          <a:p>
            <a:pPr lvl="0">
              <a:buNone/>
            </a:pPr>
            <a:r>
              <a:rPr lang="en-US" sz="2400" dirty="0" smtClean="0"/>
              <a:t>          with fatal AP</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98816"/>
            <a:ext cx="5021036" cy="5853949"/>
          </a:xfrm>
        </p:spPr>
        <p:txBody>
          <a:bodyPr>
            <a:normAutofit/>
          </a:bodyPr>
          <a:lstStyle/>
          <a:p>
            <a:pPr lvl="0">
              <a:buNone/>
            </a:pPr>
            <a:endParaRPr lang="en-US" dirty="0" smtClean="0"/>
          </a:p>
          <a:p>
            <a:pPr lvl="0"/>
            <a:r>
              <a:rPr lang="en-US" dirty="0" smtClean="0"/>
              <a:t>Ultrasound: </a:t>
            </a:r>
          </a:p>
          <a:p>
            <a:pPr lvl="0">
              <a:buNone/>
            </a:pPr>
            <a:r>
              <a:rPr lang="en-US" sz="2400" dirty="0" smtClean="0"/>
              <a:t>   - Sensitivity 70% (ref 35)</a:t>
            </a:r>
          </a:p>
          <a:p>
            <a:pPr lvl="0">
              <a:buNone/>
            </a:pPr>
            <a:r>
              <a:rPr lang="en-US" sz="2400" dirty="0" smtClean="0"/>
              <a:t>     - Enlarged </a:t>
            </a:r>
            <a:r>
              <a:rPr lang="en-US" sz="2400" dirty="0" err="1" smtClean="0"/>
              <a:t>hypoechoic</a:t>
            </a:r>
            <a:r>
              <a:rPr lang="en-US" sz="2400" dirty="0" smtClean="0"/>
              <a:t> pancreas   </a:t>
            </a:r>
          </a:p>
          <a:p>
            <a:pPr lvl="0">
              <a:buNone/>
            </a:pPr>
            <a:r>
              <a:rPr lang="en-US" sz="2400" dirty="0" smtClean="0"/>
              <a:t>       with a bright </a:t>
            </a:r>
            <a:r>
              <a:rPr lang="en-US" sz="2400" dirty="0" err="1" smtClean="0"/>
              <a:t>peripancreatic</a:t>
            </a:r>
            <a:r>
              <a:rPr lang="en-US" sz="2400" dirty="0" smtClean="0"/>
              <a:t> </a:t>
            </a:r>
          </a:p>
          <a:p>
            <a:pPr lvl="0">
              <a:buNone/>
            </a:pPr>
            <a:r>
              <a:rPr lang="en-US" sz="2400" dirty="0" smtClean="0"/>
              <a:t>       mesentery </a:t>
            </a:r>
            <a:r>
              <a:rPr lang="en-US" sz="2400" dirty="0" err="1" smtClean="0">
                <a:sym typeface="Wingdings"/>
              </a:rPr>
              <a:t></a:t>
            </a:r>
            <a:r>
              <a:rPr lang="en-US" sz="2400" dirty="0" smtClean="0"/>
              <a:t> Edema, hemorrhage, </a:t>
            </a:r>
          </a:p>
          <a:p>
            <a:pPr lvl="0">
              <a:buNone/>
            </a:pPr>
            <a:r>
              <a:rPr lang="en-US" sz="2400" dirty="0" smtClean="0"/>
              <a:t>       necrosis</a:t>
            </a:r>
          </a:p>
          <a:p>
            <a:pPr lvl="0">
              <a:buNone/>
            </a:pPr>
            <a:r>
              <a:rPr lang="en-US" sz="2400" dirty="0" smtClean="0"/>
              <a:t>    - Recent study revealed 50% of   </a:t>
            </a:r>
          </a:p>
          <a:p>
            <a:pPr lvl="0">
              <a:buNone/>
            </a:pPr>
            <a:r>
              <a:rPr lang="en-US" sz="2400" dirty="0" smtClean="0"/>
              <a:t>      pancreatic surgical lesions were  </a:t>
            </a:r>
          </a:p>
          <a:p>
            <a:pPr lvl="0">
              <a:buNone/>
            </a:pPr>
            <a:r>
              <a:rPr lang="en-US" sz="2400" dirty="0" smtClean="0"/>
              <a:t>      missed with ultrasound</a:t>
            </a:r>
          </a:p>
          <a:p>
            <a:pPr lvl="0">
              <a:buNone/>
            </a:pPr>
            <a:r>
              <a:rPr lang="en-US" sz="2400" dirty="0" smtClean="0"/>
              <a:t>    - Serial evaluations are useful</a:t>
            </a:r>
          </a:p>
          <a:p>
            <a:endParaRPr lang="en-US" dirty="0"/>
          </a:p>
        </p:txBody>
      </p:sp>
      <p:pic>
        <p:nvPicPr>
          <p:cNvPr id="5" name="Picture 4"/>
          <p:cNvPicPr>
            <a:picLocks noChangeAspect="1"/>
          </p:cNvPicPr>
          <p:nvPr/>
        </p:nvPicPr>
        <p:blipFill>
          <a:blip r:embed="rId2"/>
          <a:stretch>
            <a:fillRect/>
          </a:stretch>
        </p:blipFill>
        <p:spPr>
          <a:xfrm>
            <a:off x="5021036" y="834572"/>
            <a:ext cx="4122964" cy="46609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1505"/>
          </a:xfrm>
        </p:spPr>
        <p:txBody>
          <a:bodyPr>
            <a:normAutofit fontScale="90000"/>
          </a:bodyPr>
          <a:lstStyle/>
          <a:p>
            <a:r>
              <a:rPr lang="en-US" dirty="0" smtClean="0"/>
              <a:t>Common Breeds</a:t>
            </a:r>
            <a:endParaRPr lang="en-US" dirty="0"/>
          </a:p>
        </p:txBody>
      </p:sp>
      <p:sp>
        <p:nvSpPr>
          <p:cNvPr id="3" name="Content Placeholder 2"/>
          <p:cNvSpPr>
            <a:spLocks noGrp="1"/>
          </p:cNvSpPr>
          <p:nvPr>
            <p:ph idx="1"/>
          </p:nvPr>
        </p:nvSpPr>
        <p:spPr>
          <a:xfrm>
            <a:off x="457200" y="870858"/>
            <a:ext cx="8229600" cy="5255306"/>
          </a:xfrm>
        </p:spPr>
        <p:txBody>
          <a:bodyPr>
            <a:normAutofit fontScale="25000" lnSpcReduction="20000"/>
          </a:bodyPr>
          <a:lstStyle/>
          <a:p>
            <a:r>
              <a:rPr lang="en-US" sz="4000" b="1" dirty="0"/>
              <a:t>Table • 282-1   -- Rate of Pancreatitis in Major Dog Breeds in the United </a:t>
            </a:r>
            <a:r>
              <a:rPr lang="en-US" sz="4000" b="1" dirty="0" smtClean="0"/>
              <a:t>States BREED</a:t>
            </a:r>
            <a:r>
              <a:rPr lang="en-US" sz="4000" b="1" dirty="0"/>
              <a:t>	RATE	</a:t>
            </a:r>
            <a:r>
              <a:rPr lang="en-US" sz="4000" b="1" i="1" dirty="0"/>
              <a:t>P VALUE	</a:t>
            </a:r>
          </a:p>
          <a:p>
            <a:r>
              <a:rPr lang="en-US" sz="4000" dirty="0"/>
              <a:t>Miniature Schnauzer	4.52%	</a:t>
            </a:r>
            <a:r>
              <a:rPr lang="en-US" sz="4000" i="1" dirty="0" err="1"/>
              <a:t>p</a:t>
            </a:r>
            <a:r>
              <a:rPr lang="en-US" sz="4000" i="1" dirty="0"/>
              <a:t> &lt; 0.0001	</a:t>
            </a:r>
          </a:p>
          <a:p>
            <a:r>
              <a:rPr lang="en-US" sz="4000" dirty="0"/>
              <a:t>Shetland Sheepdog	2.34%	</a:t>
            </a:r>
            <a:r>
              <a:rPr lang="en-US" sz="4000" i="1" dirty="0" err="1"/>
              <a:t>p</a:t>
            </a:r>
            <a:r>
              <a:rPr lang="en-US" sz="4000" i="1" dirty="0"/>
              <a:t> &lt; 0.0001	</a:t>
            </a:r>
          </a:p>
          <a:p>
            <a:r>
              <a:rPr lang="en-US" sz="4000" dirty="0"/>
              <a:t>Yorkshire Terrier	2.10%	</a:t>
            </a:r>
            <a:r>
              <a:rPr lang="en-US" sz="4000" i="1" dirty="0" err="1"/>
              <a:t>p</a:t>
            </a:r>
            <a:r>
              <a:rPr lang="en-US" sz="4000" i="1" dirty="0"/>
              <a:t> &lt; 0.0001	</a:t>
            </a:r>
          </a:p>
          <a:p>
            <a:r>
              <a:rPr lang="en-US" sz="4000" dirty="0"/>
              <a:t>Miniature Poodle	1.69%	</a:t>
            </a:r>
            <a:r>
              <a:rPr lang="en-US" sz="4000" i="1" dirty="0" err="1"/>
              <a:t>p</a:t>
            </a:r>
            <a:r>
              <a:rPr lang="en-US" sz="4000" i="1" dirty="0"/>
              <a:t> &lt; 0.0001	</a:t>
            </a:r>
          </a:p>
          <a:p>
            <a:r>
              <a:rPr lang="en-US" sz="4000" dirty="0" err="1"/>
              <a:t>Bichon</a:t>
            </a:r>
            <a:r>
              <a:rPr lang="en-US" sz="4000" dirty="0"/>
              <a:t> </a:t>
            </a:r>
            <a:r>
              <a:rPr lang="en-US" sz="4000" dirty="0" err="1"/>
              <a:t>Frise</a:t>
            </a:r>
            <a:r>
              <a:rPr lang="en-US" sz="4000" dirty="0"/>
              <a:t>	1.60%	</a:t>
            </a:r>
            <a:r>
              <a:rPr lang="en-US" sz="4000" i="1" dirty="0" err="1"/>
              <a:t>p</a:t>
            </a:r>
            <a:r>
              <a:rPr lang="en-US" sz="4000" i="1" dirty="0"/>
              <a:t> &lt; 0.0001	</a:t>
            </a:r>
          </a:p>
          <a:p>
            <a:r>
              <a:rPr lang="en-US" sz="4000" dirty="0"/>
              <a:t>Samoyed	1.56%	</a:t>
            </a:r>
            <a:r>
              <a:rPr lang="en-US" sz="4000" i="1" dirty="0" err="1"/>
              <a:t>p</a:t>
            </a:r>
            <a:r>
              <a:rPr lang="en-US" sz="4000" i="1" dirty="0"/>
              <a:t> = 0.0007	</a:t>
            </a:r>
          </a:p>
          <a:p>
            <a:r>
              <a:rPr lang="en-US" sz="4000" dirty="0"/>
              <a:t>Standard Poodle	1.56%	</a:t>
            </a:r>
            <a:r>
              <a:rPr lang="en-US" sz="4000" i="1" dirty="0" err="1"/>
              <a:t>p</a:t>
            </a:r>
            <a:r>
              <a:rPr lang="en-US" sz="4000" i="1" dirty="0"/>
              <a:t> &lt; 0.0001	</a:t>
            </a:r>
          </a:p>
          <a:p>
            <a:r>
              <a:rPr lang="en-US" sz="4000" dirty="0"/>
              <a:t>Miniature Pinscher	1.40%	</a:t>
            </a:r>
            <a:r>
              <a:rPr lang="en-US" sz="4000" i="1" dirty="0" err="1"/>
              <a:t>p</a:t>
            </a:r>
            <a:r>
              <a:rPr lang="en-US" sz="4000" i="1" dirty="0"/>
              <a:t> = 0.032	</a:t>
            </a:r>
          </a:p>
          <a:p>
            <a:r>
              <a:rPr lang="en-US" sz="4000" dirty="0"/>
              <a:t>Maltese	1.39%	</a:t>
            </a:r>
            <a:r>
              <a:rPr lang="en-US" sz="4000" i="1" dirty="0" err="1"/>
              <a:t>p</a:t>
            </a:r>
            <a:r>
              <a:rPr lang="en-US" sz="4000" i="1" dirty="0"/>
              <a:t> = 0.0035	</a:t>
            </a:r>
          </a:p>
          <a:p>
            <a:r>
              <a:rPr lang="en-US" sz="4000" dirty="0"/>
              <a:t>Shih Tzu	1.19%	</a:t>
            </a:r>
            <a:r>
              <a:rPr lang="en-US" sz="4000" i="1" dirty="0" err="1"/>
              <a:t>p</a:t>
            </a:r>
            <a:r>
              <a:rPr lang="en-US" sz="4000" i="1" dirty="0"/>
              <a:t> = 0.0014	</a:t>
            </a:r>
          </a:p>
          <a:p>
            <a:r>
              <a:rPr lang="en-US" sz="4000" dirty="0"/>
              <a:t>Pomeranian	1.18%	</a:t>
            </a:r>
            <a:r>
              <a:rPr lang="en-US" sz="4000" i="1" dirty="0" err="1"/>
              <a:t>p</a:t>
            </a:r>
            <a:r>
              <a:rPr lang="en-US" sz="4000" i="1" dirty="0"/>
              <a:t> = 0.028	</a:t>
            </a:r>
          </a:p>
          <a:p>
            <a:r>
              <a:rPr lang="en-US" sz="4000" dirty="0"/>
              <a:t>Toy Poodle	1.18%	</a:t>
            </a:r>
            <a:r>
              <a:rPr lang="en-US" sz="4000" i="1" dirty="0" err="1"/>
              <a:t>p</a:t>
            </a:r>
            <a:r>
              <a:rPr lang="en-US" sz="4000" i="1" dirty="0"/>
              <a:t> = 0.012	</a:t>
            </a:r>
          </a:p>
          <a:p>
            <a:r>
              <a:rPr lang="en-US" sz="4000" dirty="0"/>
              <a:t>Miniature Dachshund	1.18%	</a:t>
            </a:r>
            <a:r>
              <a:rPr lang="en-US" sz="4000" i="1" dirty="0" err="1"/>
              <a:t>p</a:t>
            </a:r>
            <a:r>
              <a:rPr lang="en-US" sz="4000" i="1" dirty="0"/>
              <a:t> = 0.041	</a:t>
            </a:r>
          </a:p>
          <a:p>
            <a:r>
              <a:rPr lang="en-US" sz="4000" dirty="0"/>
              <a:t>Basset Hound	1.15%	</a:t>
            </a:r>
            <a:r>
              <a:rPr lang="en-US" sz="4000" i="1" dirty="0" err="1"/>
              <a:t>p</a:t>
            </a:r>
            <a:r>
              <a:rPr lang="en-US" sz="4000" i="1" dirty="0"/>
              <a:t> = 0.045	</a:t>
            </a:r>
          </a:p>
          <a:p>
            <a:r>
              <a:rPr lang="en-US" sz="4000" dirty="0"/>
              <a:t>Dachshund	1.13%	</a:t>
            </a:r>
            <a:r>
              <a:rPr lang="en-US" sz="4000" i="1" dirty="0" err="1"/>
              <a:t>p</a:t>
            </a:r>
            <a:r>
              <a:rPr lang="en-US" sz="4000" i="1" dirty="0"/>
              <a:t> = 0.005	</a:t>
            </a:r>
          </a:p>
          <a:p>
            <a:r>
              <a:rPr lang="en-US" sz="4000" dirty="0"/>
              <a:t>Mastiff	0.0%	</a:t>
            </a:r>
            <a:r>
              <a:rPr lang="en-US" sz="4000" i="1" dirty="0" err="1"/>
              <a:t>p</a:t>
            </a:r>
            <a:r>
              <a:rPr lang="en-US" sz="4000" i="1" dirty="0"/>
              <a:t> = 0.004	</a:t>
            </a:r>
          </a:p>
          <a:p>
            <a:r>
              <a:rPr lang="en-US" sz="4000" dirty="0"/>
              <a:t>Chesapeake Bay Retriever	0.0%	</a:t>
            </a:r>
            <a:r>
              <a:rPr lang="en-US" sz="4000" i="1" dirty="0" err="1"/>
              <a:t>p</a:t>
            </a:r>
            <a:r>
              <a:rPr lang="en-US" sz="4000" i="1" dirty="0"/>
              <a:t> = 005	</a:t>
            </a:r>
          </a:p>
          <a:p>
            <a:r>
              <a:rPr lang="en-US" sz="4000" dirty="0"/>
              <a:t>Akita	0.0%	</a:t>
            </a:r>
            <a:r>
              <a:rPr lang="en-US" sz="4000" i="1" dirty="0" err="1"/>
              <a:t>p</a:t>
            </a:r>
            <a:r>
              <a:rPr lang="en-US" sz="4000" i="1" dirty="0"/>
              <a:t> = 0.001	</a:t>
            </a:r>
          </a:p>
          <a:p>
            <a:r>
              <a:rPr lang="en-US" sz="4000" dirty="0"/>
              <a:t>Newfoundland	0.05%	</a:t>
            </a:r>
            <a:r>
              <a:rPr lang="en-US" sz="4000" i="1" dirty="0" err="1"/>
              <a:t>p</a:t>
            </a:r>
            <a:r>
              <a:rPr lang="en-US" sz="4000" i="1" dirty="0"/>
              <a:t> = 0.0006	</a:t>
            </a:r>
          </a:p>
          <a:p>
            <a:r>
              <a:rPr lang="en-US" sz="4000" dirty="0"/>
              <a:t>English Setter	0.15%	</a:t>
            </a:r>
            <a:r>
              <a:rPr lang="en-US" sz="4000" i="1" dirty="0" err="1"/>
              <a:t>p</a:t>
            </a:r>
            <a:r>
              <a:rPr lang="en-US" sz="4000" i="1" dirty="0"/>
              <a:t> = 0.015	</a:t>
            </a:r>
          </a:p>
          <a:p>
            <a:r>
              <a:rPr lang="en-US" sz="4000" dirty="0"/>
              <a:t>American Staffordshire Terrier	0.16%	</a:t>
            </a:r>
            <a:r>
              <a:rPr lang="en-US" sz="4000" i="1" dirty="0" err="1"/>
              <a:t>p</a:t>
            </a:r>
            <a:r>
              <a:rPr lang="en-US" sz="4000" i="1" dirty="0"/>
              <a:t> = 0.003	</a:t>
            </a:r>
          </a:p>
          <a:p>
            <a:r>
              <a:rPr lang="en-US" sz="4000" dirty="0"/>
              <a:t>Bulldog	0.17%	</a:t>
            </a:r>
            <a:r>
              <a:rPr lang="en-US" sz="4000" i="1" dirty="0" err="1"/>
              <a:t>p</a:t>
            </a:r>
            <a:r>
              <a:rPr lang="en-US" sz="4000" i="1" dirty="0"/>
              <a:t> = 0.0002	</a:t>
            </a:r>
          </a:p>
          <a:p>
            <a:r>
              <a:rPr lang="en-US" sz="4000" dirty="0"/>
              <a:t>Australian Cattle Dog	0.18%	</a:t>
            </a:r>
            <a:r>
              <a:rPr lang="en-US" sz="4000" i="1" dirty="0" err="1"/>
              <a:t>p</a:t>
            </a:r>
            <a:r>
              <a:rPr lang="en-US" sz="4000" i="1" dirty="0"/>
              <a:t> = 0.006	</a:t>
            </a:r>
          </a:p>
          <a:p>
            <a:r>
              <a:rPr lang="en-US" sz="4000" dirty="0"/>
              <a:t>German Shepherd Dog	0.18%	</a:t>
            </a:r>
            <a:r>
              <a:rPr lang="en-US" sz="4000" i="1" dirty="0" err="1"/>
              <a:t>p</a:t>
            </a:r>
            <a:r>
              <a:rPr lang="en-US" sz="4000" i="1" dirty="0"/>
              <a:t> &lt; 0.0001	</a:t>
            </a:r>
          </a:p>
          <a:p>
            <a:r>
              <a:rPr lang="en-US" sz="4000" dirty="0"/>
              <a:t>Great Dane	0.20%	</a:t>
            </a:r>
            <a:r>
              <a:rPr lang="en-US" sz="4000" i="1" dirty="0" err="1"/>
              <a:t>p</a:t>
            </a:r>
            <a:r>
              <a:rPr lang="en-US" sz="4000" i="1" dirty="0"/>
              <a:t> = 0.001	</a:t>
            </a:r>
          </a:p>
          <a:p>
            <a:r>
              <a:rPr lang="en-US" sz="4000" dirty="0"/>
              <a:t>Chinese </a:t>
            </a:r>
            <a:r>
              <a:rPr lang="en-US" sz="4000" dirty="0" err="1"/>
              <a:t>Shar</a:t>
            </a:r>
            <a:r>
              <a:rPr lang="en-US" sz="4000" dirty="0"/>
              <a:t>-Pei	0.24%	</a:t>
            </a:r>
            <a:r>
              <a:rPr lang="en-US" sz="4000" i="1" dirty="0" err="1"/>
              <a:t>p</a:t>
            </a:r>
            <a:r>
              <a:rPr lang="en-US" sz="4000" i="1" dirty="0"/>
              <a:t> = 0.007	</a:t>
            </a:r>
          </a:p>
          <a:p>
            <a:r>
              <a:rPr lang="en-US" sz="4000" dirty="0"/>
              <a:t>Pekingese	0.28%	</a:t>
            </a:r>
            <a:r>
              <a:rPr lang="en-US" sz="4000" i="1" dirty="0" err="1"/>
              <a:t>p</a:t>
            </a:r>
            <a:r>
              <a:rPr lang="en-US" sz="4000" i="1" dirty="0"/>
              <a:t> = 0.02	</a:t>
            </a:r>
          </a:p>
          <a:p>
            <a:r>
              <a:rPr lang="en-US" sz="4000" dirty="0"/>
              <a:t>Chow Chow	0.30%	</a:t>
            </a:r>
            <a:r>
              <a:rPr lang="en-US" sz="4000" i="1" dirty="0" err="1"/>
              <a:t>p</a:t>
            </a:r>
            <a:r>
              <a:rPr lang="en-US" sz="4000" i="1" dirty="0"/>
              <a:t> = 0.01	</a:t>
            </a:r>
          </a:p>
          <a:p>
            <a:r>
              <a:rPr lang="en-US" sz="4000" dirty="0"/>
              <a:t>Greyhound	0.35%	</a:t>
            </a:r>
            <a:r>
              <a:rPr lang="en-US" sz="4000" i="1" dirty="0" err="1"/>
              <a:t>p</a:t>
            </a:r>
            <a:r>
              <a:rPr lang="en-US" sz="4000" i="1" dirty="0"/>
              <a:t> = 0.02	</a:t>
            </a:r>
          </a:p>
          <a:p>
            <a:r>
              <a:rPr lang="en-US" sz="4000" dirty="0"/>
              <a:t>Boxer	0.35%	</a:t>
            </a:r>
            <a:r>
              <a:rPr lang="en-US" sz="4000" i="1" dirty="0" err="1"/>
              <a:t>p</a:t>
            </a:r>
            <a:r>
              <a:rPr lang="en-US" sz="4000" i="1" dirty="0"/>
              <a:t> = 0.0004	</a:t>
            </a:r>
          </a:p>
          <a:p>
            <a:r>
              <a:rPr lang="en-US" sz="4000" dirty="0"/>
              <a:t>Doberman Pinscher	0.35%	</a:t>
            </a:r>
            <a:r>
              <a:rPr lang="en-US" sz="4000" i="1" dirty="0" err="1"/>
              <a:t>p</a:t>
            </a:r>
            <a:r>
              <a:rPr lang="en-US" sz="4000" i="1" dirty="0"/>
              <a:t> = 0.0007	</a:t>
            </a:r>
          </a:p>
          <a:p>
            <a:r>
              <a:rPr lang="en-US" sz="4000" dirty="0"/>
              <a:t>Rottweiler	0.36%	</a:t>
            </a:r>
            <a:r>
              <a:rPr lang="en-US" sz="4000" i="1" dirty="0" err="1"/>
              <a:t>p</a:t>
            </a:r>
            <a:r>
              <a:rPr lang="en-US" sz="4000" i="1" dirty="0"/>
              <a:t> &lt; 0.0001	</a:t>
            </a:r>
          </a:p>
          <a:p>
            <a:r>
              <a:rPr lang="en-US" sz="4000" dirty="0"/>
              <a:t>German Shorthair Pointer	0.36%	</a:t>
            </a:r>
            <a:r>
              <a:rPr lang="en-US" sz="4000" i="1" dirty="0" err="1"/>
              <a:t>p</a:t>
            </a:r>
            <a:r>
              <a:rPr lang="en-US" sz="4000" i="1" dirty="0"/>
              <a:t> = 0.045	</a:t>
            </a:r>
          </a:p>
          <a:p>
            <a:r>
              <a:rPr lang="en-US" sz="4000" dirty="0"/>
              <a:t>Golden Retriever	0.38%	</a:t>
            </a:r>
            <a:r>
              <a:rPr lang="en-US" sz="4000" i="1" dirty="0" err="1"/>
              <a:t>p</a:t>
            </a:r>
            <a:r>
              <a:rPr lang="en-US" sz="4000" i="1" dirty="0"/>
              <a:t> &lt; 0.0001	</a:t>
            </a:r>
          </a:p>
          <a:p>
            <a:r>
              <a:rPr lang="en-US" sz="4000" dirty="0"/>
              <a:t>Australian Shepherd	0.40%	</a:t>
            </a:r>
            <a:r>
              <a:rPr lang="en-US" sz="4000" i="1" dirty="0" err="1"/>
              <a:t>p</a:t>
            </a:r>
            <a:r>
              <a:rPr lang="en-US" sz="4000" i="1" dirty="0"/>
              <a:t> = 0.01	</a:t>
            </a:r>
          </a:p>
          <a:p>
            <a:r>
              <a:rPr lang="en-US" sz="4000" dirty="0"/>
              <a:t>Labrador Retriever	0.47%	</a:t>
            </a:r>
            <a:r>
              <a:rPr lang="en-US" sz="4000" i="1" dirty="0" err="1"/>
              <a:t>p</a:t>
            </a:r>
            <a:r>
              <a:rPr lang="en-US" sz="4000" i="1" dirty="0"/>
              <a:t> &lt; 0.0001	</a:t>
            </a:r>
          </a:p>
          <a:p>
            <a:endParaRPr lang="en-US" dirty="0"/>
          </a:p>
        </p:txBody>
      </p:sp>
      <p:pic>
        <p:nvPicPr>
          <p:cNvPr id="4" name="Picture 3"/>
          <p:cNvPicPr>
            <a:picLocks noChangeAspect="1"/>
          </p:cNvPicPr>
          <p:nvPr/>
        </p:nvPicPr>
        <p:blipFill>
          <a:blip r:embed="rId2"/>
          <a:stretch>
            <a:fillRect/>
          </a:stretch>
        </p:blipFill>
        <p:spPr>
          <a:xfrm>
            <a:off x="4260850" y="1727200"/>
            <a:ext cx="4559300" cy="3403600"/>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continued</a:t>
            </a:r>
            <a:endParaRPr lang="en-US" dirty="0"/>
          </a:p>
        </p:txBody>
      </p:sp>
      <p:sp>
        <p:nvSpPr>
          <p:cNvPr id="3" name="Content Placeholder 2"/>
          <p:cNvSpPr>
            <a:spLocks noGrp="1"/>
          </p:cNvSpPr>
          <p:nvPr>
            <p:ph idx="1"/>
          </p:nvPr>
        </p:nvSpPr>
        <p:spPr>
          <a:xfrm>
            <a:off x="165200" y="1600200"/>
            <a:ext cx="5843900" cy="4728673"/>
          </a:xfrm>
        </p:spPr>
        <p:txBody>
          <a:bodyPr>
            <a:normAutofit fontScale="77500" lnSpcReduction="20000"/>
          </a:bodyPr>
          <a:lstStyle/>
          <a:p>
            <a:pPr lvl="0"/>
            <a:r>
              <a:rPr lang="en-US" dirty="0" smtClean="0"/>
              <a:t>CT</a:t>
            </a:r>
          </a:p>
          <a:p>
            <a:pPr lvl="0">
              <a:buNone/>
            </a:pPr>
            <a:r>
              <a:rPr lang="en-US" dirty="0" smtClean="0"/>
              <a:t>   - Contrast enhanced CT most useful modality in humans</a:t>
            </a:r>
          </a:p>
          <a:p>
            <a:pPr lvl="0">
              <a:buNone/>
            </a:pPr>
            <a:r>
              <a:rPr lang="en-US" dirty="0" smtClean="0"/>
              <a:t>   - High sensitivity and positive predictive value for detecting necrosis </a:t>
            </a:r>
          </a:p>
          <a:p>
            <a:pPr lvl="0">
              <a:buNone/>
            </a:pPr>
            <a:r>
              <a:rPr lang="en-US" dirty="0" smtClean="0"/>
              <a:t>   - Morbidity and mortality strongly associated with degree of necrosis</a:t>
            </a:r>
          </a:p>
          <a:p>
            <a:pPr lvl="0">
              <a:buNone/>
            </a:pPr>
            <a:r>
              <a:rPr lang="en-US" dirty="0" smtClean="0"/>
              <a:t>   - May lack sensitivity in dogs and cats due to small pancreas size?</a:t>
            </a:r>
          </a:p>
          <a:p>
            <a:pPr lvl="0">
              <a:buNone/>
            </a:pPr>
            <a:r>
              <a:rPr lang="en-US" dirty="0" smtClean="0"/>
              <a:t>   - Cost, availability, interpretation,  </a:t>
            </a:r>
          </a:p>
          <a:p>
            <a:pPr lvl="0">
              <a:buNone/>
            </a:pPr>
            <a:r>
              <a:rPr lang="en-US" dirty="0" smtClean="0"/>
              <a:t>     anesthesia</a:t>
            </a:r>
          </a:p>
          <a:p>
            <a:pPr lvl="0">
              <a:buNone/>
            </a:pPr>
            <a:endParaRPr lang="en-US" dirty="0"/>
          </a:p>
          <a:p>
            <a:pPr lvl="0">
              <a:buNone/>
            </a:pPr>
            <a:r>
              <a:rPr lang="en-US" dirty="0" smtClean="0"/>
              <a:t>MRI – no reports in dogs</a:t>
            </a:r>
          </a:p>
          <a:p>
            <a:endParaRPr lang="en-US" dirty="0"/>
          </a:p>
        </p:txBody>
      </p:sp>
      <p:pic>
        <p:nvPicPr>
          <p:cNvPr id="4" name="Picture 3"/>
          <p:cNvPicPr>
            <a:picLocks noChangeAspect="1"/>
          </p:cNvPicPr>
          <p:nvPr/>
        </p:nvPicPr>
        <p:blipFill>
          <a:blip r:embed="rId2"/>
          <a:stretch>
            <a:fillRect/>
          </a:stretch>
        </p:blipFill>
        <p:spPr>
          <a:xfrm>
            <a:off x="6153646" y="2343645"/>
            <a:ext cx="2814829" cy="2343644"/>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Cytology</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Ultrasound guided </a:t>
            </a:r>
            <a:r>
              <a:rPr lang="en-US" dirty="0" smtClean="0"/>
              <a:t>FNA</a:t>
            </a:r>
          </a:p>
          <a:p>
            <a:pPr lvl="0">
              <a:buNone/>
            </a:pPr>
            <a:r>
              <a:rPr lang="en-US" dirty="0" smtClean="0"/>
              <a:t>       - acute</a:t>
            </a:r>
            <a:r>
              <a:rPr lang="en-US" dirty="0"/>
              <a:t>; may see </a:t>
            </a:r>
            <a:r>
              <a:rPr lang="en-US" dirty="0" err="1"/>
              <a:t>acinar</a:t>
            </a:r>
            <a:r>
              <a:rPr lang="en-US" dirty="0"/>
              <a:t> cell necrosis and</a:t>
            </a:r>
            <a:r>
              <a:rPr lang="en-US" dirty="0" smtClean="0"/>
              <a:t> </a:t>
            </a:r>
          </a:p>
          <a:p>
            <a:pPr lvl="0">
              <a:buNone/>
            </a:pPr>
            <a:r>
              <a:rPr lang="en-US" dirty="0" smtClean="0"/>
              <a:t>         </a:t>
            </a:r>
            <a:r>
              <a:rPr lang="en-US" dirty="0" err="1" smtClean="0"/>
              <a:t>neutrophillic</a:t>
            </a:r>
            <a:r>
              <a:rPr lang="en-US" dirty="0" smtClean="0"/>
              <a:t> inflammation</a:t>
            </a:r>
          </a:p>
          <a:p>
            <a:pPr lvl="0">
              <a:buNone/>
            </a:pPr>
            <a:endParaRPr lang="en-US" dirty="0" smtClean="0"/>
          </a:p>
          <a:p>
            <a:pPr lvl="0"/>
            <a:r>
              <a:rPr lang="en-US" dirty="0"/>
              <a:t>Pancreatic </a:t>
            </a:r>
            <a:r>
              <a:rPr lang="en-US" dirty="0" smtClean="0"/>
              <a:t>biopsy</a:t>
            </a:r>
          </a:p>
          <a:p>
            <a:pPr lvl="0">
              <a:buNone/>
            </a:pPr>
            <a:r>
              <a:rPr lang="en-US" dirty="0" smtClean="0"/>
              <a:t>       - gold standard</a:t>
            </a:r>
          </a:p>
          <a:p>
            <a:pPr lvl="0">
              <a:buNone/>
            </a:pPr>
            <a:r>
              <a:rPr lang="en-US" dirty="0" smtClean="0"/>
              <a:t>       - lesions </a:t>
            </a:r>
            <a:r>
              <a:rPr lang="en-US" dirty="0"/>
              <a:t>may be patchy or </a:t>
            </a:r>
            <a:r>
              <a:rPr lang="en-US" dirty="0" smtClean="0"/>
              <a:t>focal</a:t>
            </a:r>
          </a:p>
          <a:p>
            <a:pPr lvl="0">
              <a:buNone/>
            </a:pPr>
            <a:r>
              <a:rPr lang="en-US" dirty="0" smtClean="0"/>
              <a:t>       - </a:t>
            </a:r>
            <a:r>
              <a:rPr lang="en-US" dirty="0" err="1" smtClean="0"/>
              <a:t>histologic</a:t>
            </a:r>
            <a:r>
              <a:rPr lang="en-US" dirty="0" smtClean="0"/>
              <a:t> </a:t>
            </a:r>
            <a:r>
              <a:rPr lang="en-US" dirty="0"/>
              <a:t>lesions of the exocrine pancreas are common,</a:t>
            </a:r>
            <a:r>
              <a:rPr lang="en-US" dirty="0" smtClean="0"/>
              <a:t> </a:t>
            </a:r>
          </a:p>
          <a:p>
            <a:pPr lvl="0">
              <a:buNone/>
            </a:pPr>
            <a:r>
              <a:rPr lang="en-US" dirty="0" smtClean="0"/>
              <a:t>         thus </a:t>
            </a:r>
            <a:r>
              <a:rPr lang="en-US" dirty="0"/>
              <a:t>the presence of infiltrates may not always be</a:t>
            </a:r>
            <a:r>
              <a:rPr lang="en-US" dirty="0" smtClean="0"/>
              <a:t> </a:t>
            </a:r>
          </a:p>
          <a:p>
            <a:pPr lvl="0">
              <a:buNone/>
            </a:pPr>
            <a:r>
              <a:rPr lang="en-US" dirty="0" smtClean="0"/>
              <a:t>         significant </a:t>
            </a:r>
          </a:p>
          <a:p>
            <a:pPr lvl="0">
              <a:buNone/>
            </a:pPr>
            <a:r>
              <a:rPr lang="en-US" dirty="0" smtClean="0"/>
              <a:t>       - Areas </a:t>
            </a:r>
            <a:r>
              <a:rPr lang="en-US" dirty="0"/>
              <a:t>of necrosis and inflammation are </a:t>
            </a:r>
            <a:r>
              <a:rPr lang="en-US" dirty="0" smtClean="0"/>
              <a:t>highly </a:t>
            </a:r>
            <a:r>
              <a:rPr lang="en-US" dirty="0"/>
              <a:t>suggestive in</a:t>
            </a:r>
            <a:r>
              <a:rPr lang="en-US" dirty="0" smtClean="0"/>
              <a:t>  </a:t>
            </a:r>
          </a:p>
          <a:p>
            <a:pPr lvl="0">
              <a:buNone/>
            </a:pPr>
            <a:r>
              <a:rPr lang="en-US" dirty="0" smtClean="0"/>
              <a:t>         patients </a:t>
            </a:r>
            <a:r>
              <a:rPr lang="en-US" dirty="0"/>
              <a:t>with signs of </a:t>
            </a:r>
            <a:r>
              <a:rPr lang="en-US" dirty="0" smtClean="0"/>
              <a:t>pancreatitis</a:t>
            </a:r>
          </a:p>
          <a:p>
            <a:pPr lvl="0">
              <a:buNone/>
            </a:pPr>
            <a:r>
              <a:rPr lang="en-US" dirty="0" smtClean="0"/>
              <a:t>       - Lack </a:t>
            </a:r>
            <a:r>
              <a:rPr lang="en-US" dirty="0"/>
              <a:t>of lesions does not rule</a:t>
            </a:r>
            <a:r>
              <a:rPr lang="en-US" dirty="0" smtClean="0"/>
              <a:t> out pancreatitis</a:t>
            </a:r>
          </a:p>
          <a:p>
            <a:endParaRPr lang="en-US" dirty="0"/>
          </a:p>
        </p:txBody>
      </p:sp>
      <p:pic>
        <p:nvPicPr>
          <p:cNvPr id="4" name="Picture 3"/>
          <p:cNvPicPr>
            <a:picLocks noChangeAspect="1"/>
          </p:cNvPicPr>
          <p:nvPr/>
        </p:nvPicPr>
        <p:blipFill>
          <a:blip r:embed="rId2"/>
          <a:stretch>
            <a:fillRect/>
          </a:stretch>
        </p:blipFill>
        <p:spPr>
          <a:xfrm>
            <a:off x="5834895" y="1156250"/>
            <a:ext cx="2563218" cy="2453098"/>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Therapy</a:t>
            </a:r>
            <a:endParaRPr lang="en-US" dirty="0"/>
          </a:p>
        </p:txBody>
      </p:sp>
      <p:sp>
        <p:nvSpPr>
          <p:cNvPr id="5" name="Content Placeholder 4"/>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72376" y="1700519"/>
            <a:ext cx="6096000" cy="457200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805306"/>
            <a:ext cx="8229600" cy="5320858"/>
          </a:xfrm>
        </p:spPr>
        <p:txBody>
          <a:bodyPr>
            <a:normAutofit fontScale="77500" lnSpcReduction="20000"/>
          </a:bodyPr>
          <a:lstStyle/>
          <a:p>
            <a:pPr lvl="0"/>
            <a:r>
              <a:rPr lang="en-US" dirty="0" smtClean="0"/>
              <a:t>Treat the inciting cause</a:t>
            </a:r>
          </a:p>
          <a:p>
            <a:pPr lvl="0">
              <a:buNone/>
            </a:pPr>
            <a:r>
              <a:rPr lang="en-US" dirty="0" smtClean="0"/>
              <a:t>    - Most cases are idiopathic</a:t>
            </a:r>
          </a:p>
          <a:p>
            <a:pPr lvl="0">
              <a:buNone/>
            </a:pPr>
            <a:r>
              <a:rPr lang="en-US" dirty="0" smtClean="0"/>
              <a:t>    - Try to identify potential causes</a:t>
            </a:r>
          </a:p>
          <a:p>
            <a:pPr lvl="0">
              <a:buNone/>
            </a:pPr>
            <a:r>
              <a:rPr lang="en-US" dirty="0" smtClean="0"/>
              <a:t>                  * </a:t>
            </a:r>
            <a:r>
              <a:rPr lang="en-US" dirty="0" err="1" smtClean="0"/>
              <a:t>hypertryglyceriedemia</a:t>
            </a:r>
            <a:endParaRPr lang="en-US" dirty="0" smtClean="0"/>
          </a:p>
          <a:p>
            <a:pPr lvl="0">
              <a:buNone/>
            </a:pPr>
            <a:r>
              <a:rPr lang="en-US" dirty="0" smtClean="0"/>
              <a:t>                  * </a:t>
            </a:r>
            <a:r>
              <a:rPr lang="en-US" dirty="0" err="1" smtClean="0"/>
              <a:t>hypercalcemia</a:t>
            </a:r>
            <a:endParaRPr lang="en-US" dirty="0" smtClean="0"/>
          </a:p>
          <a:p>
            <a:pPr lvl="0">
              <a:buNone/>
            </a:pPr>
            <a:r>
              <a:rPr lang="en-US" dirty="0" smtClean="0"/>
              <a:t>                  * drugs</a:t>
            </a:r>
          </a:p>
          <a:p>
            <a:pPr lvl="0">
              <a:buNone/>
            </a:pPr>
            <a:endParaRPr lang="en-US" dirty="0" smtClean="0"/>
          </a:p>
          <a:p>
            <a:pPr lvl="0"/>
            <a:r>
              <a:rPr lang="en-US" dirty="0" smtClean="0"/>
              <a:t>Supportive care</a:t>
            </a:r>
          </a:p>
          <a:p>
            <a:pPr lvl="0">
              <a:buNone/>
            </a:pPr>
            <a:r>
              <a:rPr lang="en-US" dirty="0" smtClean="0"/>
              <a:t>    - Aggressive fluid therapy is mainstay </a:t>
            </a:r>
          </a:p>
          <a:p>
            <a:pPr lvl="0">
              <a:buNone/>
            </a:pPr>
            <a:r>
              <a:rPr lang="en-US" dirty="0" smtClean="0"/>
              <a:t>    - Correct fluid, acid base and electrolytes to avoid </a:t>
            </a:r>
          </a:p>
          <a:p>
            <a:pPr lvl="0">
              <a:buNone/>
            </a:pPr>
            <a:r>
              <a:rPr lang="en-US" dirty="0" smtClean="0"/>
              <a:t>       systemic complications </a:t>
            </a:r>
          </a:p>
          <a:p>
            <a:pPr lvl="0">
              <a:buNone/>
            </a:pPr>
            <a:r>
              <a:rPr lang="en-US" dirty="0" smtClean="0"/>
              <a:t>    - Systemic complications have a negative impact on    </a:t>
            </a:r>
          </a:p>
          <a:p>
            <a:pPr lvl="0">
              <a:buNone/>
            </a:pPr>
            <a:r>
              <a:rPr lang="en-US" dirty="0" smtClean="0"/>
              <a:t>       outcome</a:t>
            </a:r>
          </a:p>
          <a:p>
            <a:endParaRPr lang="en-US" dirty="0"/>
          </a:p>
        </p:txBody>
      </p:sp>
      <p:pic>
        <p:nvPicPr>
          <p:cNvPr id="6" name="Picture 5"/>
          <p:cNvPicPr>
            <a:picLocks noChangeAspect="1"/>
          </p:cNvPicPr>
          <p:nvPr/>
        </p:nvPicPr>
        <p:blipFill>
          <a:blip r:embed="rId3"/>
          <a:stretch>
            <a:fillRect/>
          </a:stretch>
        </p:blipFill>
        <p:spPr>
          <a:xfrm>
            <a:off x="5148151" y="640115"/>
            <a:ext cx="3810000" cy="2921000"/>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5005663" cy="732644"/>
          </a:xfrm>
        </p:spPr>
        <p:txBody>
          <a:bodyPr>
            <a:normAutofit fontScale="90000"/>
          </a:bodyPr>
          <a:lstStyle/>
          <a:p>
            <a:r>
              <a:rPr lang="en-US" dirty="0" smtClean="0"/>
              <a:t>Nutrition</a:t>
            </a:r>
            <a:endParaRPr lang="en-US" dirty="0"/>
          </a:p>
        </p:txBody>
      </p:sp>
      <p:sp>
        <p:nvSpPr>
          <p:cNvPr id="3" name="Content Placeholder 2"/>
          <p:cNvSpPr>
            <a:spLocks noGrp="1"/>
          </p:cNvSpPr>
          <p:nvPr>
            <p:ph idx="1"/>
          </p:nvPr>
        </p:nvSpPr>
        <p:spPr>
          <a:xfrm>
            <a:off x="186110" y="1434281"/>
            <a:ext cx="8353034" cy="5423718"/>
          </a:xfrm>
        </p:spPr>
        <p:txBody>
          <a:bodyPr>
            <a:normAutofit fontScale="92500" lnSpcReduction="20000"/>
          </a:bodyPr>
          <a:lstStyle/>
          <a:p>
            <a:r>
              <a:rPr lang="en-US" sz="2595" dirty="0" smtClean="0"/>
              <a:t>Use to think NPO for 3-4 days</a:t>
            </a:r>
          </a:p>
          <a:p>
            <a:pPr lvl="0">
              <a:buNone/>
            </a:pPr>
            <a:r>
              <a:rPr lang="en-US" sz="2000" dirty="0" smtClean="0"/>
              <a:t>     - “pancreatic rest” (no feedback to stimulate pancreatic secretion, protecting </a:t>
            </a:r>
          </a:p>
          <a:p>
            <a:pPr lvl="0">
              <a:buNone/>
            </a:pPr>
            <a:r>
              <a:rPr lang="en-US" sz="2000" dirty="0" smtClean="0"/>
              <a:t>         against further </a:t>
            </a:r>
            <a:r>
              <a:rPr lang="en-US" sz="2000" dirty="0" err="1" smtClean="0"/>
              <a:t>autodigestion</a:t>
            </a:r>
            <a:r>
              <a:rPr lang="en-US" sz="2000" dirty="0" smtClean="0"/>
              <a:t>)</a:t>
            </a:r>
          </a:p>
          <a:p>
            <a:pPr lvl="0">
              <a:buNone/>
            </a:pPr>
            <a:r>
              <a:rPr lang="en-US" sz="2595" dirty="0" smtClean="0"/>
              <a:t>     - </a:t>
            </a:r>
            <a:r>
              <a:rPr lang="en-US" sz="2000" dirty="0" smtClean="0"/>
              <a:t>If not vomiting, there is no evidence to suggest this is beneficial</a:t>
            </a:r>
          </a:p>
          <a:p>
            <a:pPr lvl="0">
              <a:buNone/>
            </a:pPr>
            <a:r>
              <a:rPr lang="en-US" sz="2000" dirty="0" smtClean="0"/>
              <a:t>      - Evidence in humans shown feeding improves outcome</a:t>
            </a:r>
          </a:p>
          <a:p>
            <a:pPr lvl="0">
              <a:buNone/>
            </a:pPr>
            <a:endParaRPr lang="en-US" sz="2595" dirty="0" smtClean="0"/>
          </a:p>
          <a:p>
            <a:r>
              <a:rPr lang="en-US" sz="2595" dirty="0" smtClean="0"/>
              <a:t>Catabolic state, increased metabolic demands, </a:t>
            </a:r>
            <a:r>
              <a:rPr lang="en-US" sz="2595" dirty="0" err="1" smtClean="0"/>
              <a:t>Ileus</a:t>
            </a:r>
            <a:r>
              <a:rPr lang="en-US" sz="2595" dirty="0" smtClean="0"/>
              <a:t> </a:t>
            </a:r>
          </a:p>
          <a:p>
            <a:pPr>
              <a:buNone/>
            </a:pPr>
            <a:endParaRPr lang="en-US" sz="2595" dirty="0" smtClean="0"/>
          </a:p>
          <a:p>
            <a:r>
              <a:rPr lang="en-US" sz="2595" dirty="0" smtClean="0"/>
              <a:t>Fasting has detrimental effects on the gut</a:t>
            </a:r>
          </a:p>
          <a:p>
            <a:pPr>
              <a:buNone/>
            </a:pPr>
            <a:r>
              <a:rPr lang="en-US" sz="2162" dirty="0" smtClean="0"/>
              <a:t>     - mucosal atrophy, </a:t>
            </a:r>
            <a:r>
              <a:rPr lang="en-US" sz="2162" dirty="0" err="1" smtClean="0"/>
              <a:t>enterocyte</a:t>
            </a:r>
            <a:r>
              <a:rPr lang="en-US" sz="2162" dirty="0" smtClean="0"/>
              <a:t> apoptosis, changes in secretion </a:t>
            </a:r>
          </a:p>
          <a:p>
            <a:pPr>
              <a:buNone/>
            </a:pPr>
            <a:r>
              <a:rPr lang="en-US" sz="2162" dirty="0" smtClean="0"/>
              <a:t>       composition, break down of the GI barrier and increased permeability</a:t>
            </a:r>
          </a:p>
          <a:p>
            <a:pPr>
              <a:buNone/>
            </a:pPr>
            <a:endParaRPr lang="en-US" sz="2162" dirty="0" smtClean="0"/>
          </a:p>
          <a:p>
            <a:r>
              <a:rPr lang="en-US" sz="2595" dirty="0" smtClean="0"/>
              <a:t>Role of the gut in amplification of systemic inflammation</a:t>
            </a:r>
          </a:p>
          <a:p>
            <a:pPr>
              <a:buNone/>
            </a:pPr>
            <a:r>
              <a:rPr lang="en-US" sz="2595" dirty="0" smtClean="0"/>
              <a:t>     </a:t>
            </a:r>
            <a:r>
              <a:rPr lang="en-US" sz="1800" dirty="0" smtClean="0"/>
              <a:t>- </a:t>
            </a:r>
            <a:r>
              <a:rPr lang="en-US" sz="2000" dirty="0" err="1" smtClean="0"/>
              <a:t>Intraluminal</a:t>
            </a:r>
            <a:r>
              <a:rPr lang="en-US" sz="2000" dirty="0" smtClean="0"/>
              <a:t> nutrition shown to decrease inflammation in experimental  </a:t>
            </a:r>
          </a:p>
          <a:p>
            <a:pPr>
              <a:buNone/>
            </a:pPr>
            <a:r>
              <a:rPr lang="en-US" sz="2000" dirty="0" smtClean="0"/>
              <a:t>         models</a:t>
            </a:r>
          </a:p>
          <a:p>
            <a:pPr lvl="0">
              <a:buNone/>
            </a:pPr>
            <a:endParaRPr lang="en-US" sz="2595" dirty="0" smtClean="0"/>
          </a:p>
          <a:p>
            <a:endParaRPr lang="en-US" dirty="0"/>
          </a:p>
        </p:txBody>
      </p:sp>
      <p:pic>
        <p:nvPicPr>
          <p:cNvPr id="6" name="Picture 5"/>
          <p:cNvPicPr>
            <a:picLocks noChangeAspect="1"/>
          </p:cNvPicPr>
          <p:nvPr/>
        </p:nvPicPr>
        <p:blipFill>
          <a:blip r:embed="rId3"/>
          <a:stretch>
            <a:fillRect/>
          </a:stretch>
        </p:blipFill>
        <p:spPr>
          <a:xfrm>
            <a:off x="5274016" y="0"/>
            <a:ext cx="3265128" cy="1856318"/>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164231"/>
            <a:ext cx="8977049" cy="6693769"/>
          </a:xfrm>
        </p:spPr>
        <p:txBody>
          <a:bodyPr>
            <a:normAutofit fontScale="55000" lnSpcReduction="20000"/>
          </a:bodyPr>
          <a:lstStyle/>
          <a:p>
            <a:r>
              <a:rPr lang="en-US" sz="3840" dirty="0" smtClean="0"/>
              <a:t> Feeding:</a:t>
            </a:r>
          </a:p>
          <a:p>
            <a:pPr>
              <a:buNone/>
            </a:pPr>
            <a:r>
              <a:rPr lang="en-US" sz="3840" dirty="0" smtClean="0"/>
              <a:t>     - Promotes intestinal mucosal   </a:t>
            </a:r>
          </a:p>
          <a:p>
            <a:pPr>
              <a:buNone/>
            </a:pPr>
            <a:r>
              <a:rPr lang="en-US" sz="3840" dirty="0" smtClean="0"/>
              <a:t>        regeneration</a:t>
            </a:r>
          </a:p>
          <a:p>
            <a:pPr>
              <a:buNone/>
            </a:pPr>
            <a:r>
              <a:rPr lang="en-US" sz="3840" dirty="0" smtClean="0"/>
              <a:t>     - May minimize </a:t>
            </a:r>
            <a:r>
              <a:rPr lang="en-US" sz="3840" dirty="0" err="1" smtClean="0"/>
              <a:t>ileus</a:t>
            </a:r>
            <a:endParaRPr lang="en-US" sz="3840" dirty="0" smtClean="0"/>
          </a:p>
          <a:p>
            <a:pPr>
              <a:buNone/>
            </a:pPr>
            <a:r>
              <a:rPr lang="en-US" sz="3840" dirty="0" smtClean="0"/>
              <a:t>      - May decrease </a:t>
            </a:r>
            <a:r>
              <a:rPr lang="en-US" sz="3840" dirty="0" err="1" smtClean="0"/>
              <a:t>splanchnic</a:t>
            </a:r>
            <a:r>
              <a:rPr lang="en-US" sz="3840" dirty="0" smtClean="0"/>
              <a:t> cytokine  </a:t>
            </a:r>
          </a:p>
          <a:p>
            <a:pPr>
              <a:buNone/>
            </a:pPr>
            <a:r>
              <a:rPr lang="en-US" sz="3840" dirty="0" smtClean="0"/>
              <a:t>        production, decrease catabolism</a:t>
            </a:r>
          </a:p>
          <a:p>
            <a:pPr>
              <a:buNone/>
            </a:pPr>
            <a:endParaRPr lang="en-US" sz="2581" dirty="0" smtClean="0"/>
          </a:p>
          <a:p>
            <a:r>
              <a:rPr lang="en-US" sz="3840" dirty="0" smtClean="0"/>
              <a:t>Routes of feeding: </a:t>
            </a:r>
          </a:p>
          <a:p>
            <a:pPr lvl="0">
              <a:buNone/>
            </a:pPr>
            <a:r>
              <a:rPr lang="en-US" sz="3840" dirty="0" smtClean="0"/>
              <a:t>       -  TPN/PPN</a:t>
            </a:r>
          </a:p>
          <a:p>
            <a:pPr lvl="0">
              <a:buNone/>
            </a:pPr>
            <a:r>
              <a:rPr lang="en-US" sz="3840" dirty="0" smtClean="0"/>
              <a:t>        - </a:t>
            </a:r>
            <a:r>
              <a:rPr lang="en-US" sz="3840" dirty="0" err="1" smtClean="0"/>
              <a:t>Jejunostomy</a:t>
            </a:r>
            <a:r>
              <a:rPr lang="en-US" sz="3840" dirty="0" smtClean="0"/>
              <a:t> tubes</a:t>
            </a:r>
          </a:p>
          <a:p>
            <a:pPr lvl="0">
              <a:buNone/>
            </a:pPr>
            <a:r>
              <a:rPr lang="en-US" sz="3840" dirty="0" smtClean="0"/>
              <a:t>        - G-tubes</a:t>
            </a:r>
          </a:p>
          <a:p>
            <a:pPr lvl="0">
              <a:buNone/>
            </a:pPr>
            <a:r>
              <a:rPr lang="en-US" sz="3840" dirty="0" smtClean="0"/>
              <a:t>        - NE/NG tubes </a:t>
            </a:r>
          </a:p>
          <a:p>
            <a:pPr lvl="0">
              <a:buNone/>
            </a:pPr>
            <a:endParaRPr lang="en-US" sz="2595" dirty="0" smtClean="0"/>
          </a:p>
          <a:p>
            <a:r>
              <a:rPr lang="en-US" sz="3840" dirty="0" smtClean="0"/>
              <a:t>   Humans: </a:t>
            </a:r>
          </a:p>
          <a:p>
            <a:pPr>
              <a:buNone/>
            </a:pPr>
            <a:r>
              <a:rPr lang="en-US" sz="3840" dirty="0" smtClean="0"/>
              <a:t>      - Evidence of benefits of  early EN over PN</a:t>
            </a:r>
          </a:p>
          <a:p>
            <a:pPr>
              <a:buNone/>
            </a:pPr>
            <a:r>
              <a:rPr lang="en-US" sz="3840" dirty="0" smtClean="0"/>
              <a:t>      - Fewer infectious complications, improved </a:t>
            </a:r>
          </a:p>
          <a:p>
            <a:pPr>
              <a:buNone/>
            </a:pPr>
            <a:r>
              <a:rPr lang="en-US" sz="3840" dirty="0" smtClean="0"/>
              <a:t>        outcome, shorter hospital stay </a:t>
            </a:r>
          </a:p>
          <a:p>
            <a:pPr>
              <a:buNone/>
            </a:pPr>
            <a:endParaRPr lang="en-US" sz="3840" dirty="0" smtClean="0"/>
          </a:p>
          <a:p>
            <a:pPr>
              <a:buNone/>
            </a:pPr>
            <a:r>
              <a:rPr lang="en-US" sz="3840" dirty="0" smtClean="0"/>
              <a:t>      - Current recommendation: Early EN  with severe pancreatitis </a:t>
            </a:r>
            <a:r>
              <a:rPr lang="en-US" sz="3840" dirty="0" err="1" smtClean="0">
                <a:sym typeface="Wingdings"/>
              </a:rPr>
              <a:t></a:t>
            </a:r>
            <a:r>
              <a:rPr lang="en-US" sz="3840" dirty="0" smtClean="0">
                <a:sym typeface="Wingdings"/>
              </a:rPr>
              <a:t>  </a:t>
            </a:r>
          </a:p>
          <a:p>
            <a:pPr>
              <a:buNone/>
            </a:pPr>
            <a:r>
              <a:rPr lang="en-US" sz="3840" dirty="0" smtClean="0">
                <a:sym typeface="Wingdings"/>
              </a:rPr>
              <a:t>        reduction in mortality and infectious complications. J-tubes or N-J  </a:t>
            </a:r>
          </a:p>
          <a:p>
            <a:pPr>
              <a:buNone/>
            </a:pPr>
            <a:r>
              <a:rPr lang="en-US" sz="3840" dirty="0" smtClean="0">
                <a:sym typeface="Wingdings"/>
              </a:rPr>
              <a:t>        tubes area ideal (nutrients delivered to areas devoid of CCK producing cells) </a:t>
            </a:r>
            <a:endParaRPr lang="en-US" sz="3840" dirty="0"/>
          </a:p>
        </p:txBody>
      </p:sp>
      <p:pic>
        <p:nvPicPr>
          <p:cNvPr id="4" name="Picture 3"/>
          <p:cNvPicPr>
            <a:picLocks noChangeAspect="1"/>
          </p:cNvPicPr>
          <p:nvPr/>
        </p:nvPicPr>
        <p:blipFill>
          <a:blip r:embed="rId3"/>
          <a:stretch>
            <a:fillRect/>
          </a:stretch>
        </p:blipFill>
        <p:spPr>
          <a:xfrm>
            <a:off x="4776271" y="926435"/>
            <a:ext cx="3620554" cy="3337691"/>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administration</a:t>
            </a:r>
            <a:endParaRPr lang="en-US" dirty="0"/>
          </a:p>
        </p:txBody>
      </p:sp>
      <p:sp>
        <p:nvSpPr>
          <p:cNvPr id="3" name="Content Placeholder 2"/>
          <p:cNvSpPr>
            <a:spLocks noGrp="1"/>
          </p:cNvSpPr>
          <p:nvPr>
            <p:ph idx="1"/>
          </p:nvPr>
        </p:nvSpPr>
        <p:spPr>
          <a:xfrm>
            <a:off x="218953" y="1417638"/>
            <a:ext cx="8681462" cy="5064000"/>
          </a:xfrm>
        </p:spPr>
        <p:txBody>
          <a:bodyPr>
            <a:normAutofit lnSpcReduction="10000"/>
          </a:bodyPr>
          <a:lstStyle/>
          <a:p>
            <a:pPr lvl="0"/>
            <a:r>
              <a:rPr lang="en-US" dirty="0" smtClean="0"/>
              <a:t>Plasma (FFP, whole blood)</a:t>
            </a:r>
            <a:endParaRPr lang="en-US" dirty="0" smtClean="0">
              <a:sym typeface="Wingdings"/>
            </a:endParaRPr>
          </a:p>
          <a:p>
            <a:pPr lvl="0"/>
            <a:r>
              <a:rPr lang="en-US" dirty="0" smtClean="0">
                <a:sym typeface="Wingdings"/>
              </a:rPr>
              <a:t>Advocated to replenish anti-proteases</a:t>
            </a:r>
          </a:p>
          <a:p>
            <a:pPr lvl="0">
              <a:buNone/>
            </a:pPr>
            <a:r>
              <a:rPr lang="en-US" sz="2162" dirty="0" smtClean="0">
                <a:sym typeface="Wingdings"/>
              </a:rPr>
              <a:t>    - A</a:t>
            </a:r>
            <a:r>
              <a:rPr lang="en-US" sz="2162" dirty="0" smtClean="0"/>
              <a:t>lpha 2 macroglobulin; scavenger protein for activated proteases in the serum</a:t>
            </a:r>
          </a:p>
          <a:p>
            <a:pPr lvl="0">
              <a:buNone/>
            </a:pPr>
            <a:r>
              <a:rPr lang="en-US" sz="2162" dirty="0" smtClean="0"/>
              <a:t>    - Documented decreased levels in humans/dogs with pancreatitis</a:t>
            </a:r>
          </a:p>
          <a:p>
            <a:pPr lvl="0">
              <a:buNone/>
            </a:pPr>
            <a:r>
              <a:rPr lang="en-US" sz="2162" dirty="0" smtClean="0"/>
              <a:t>    - Consumption of all available </a:t>
            </a:r>
            <a:r>
              <a:rPr lang="en-US" sz="2162" dirty="0" err="1" smtClean="0"/>
              <a:t>macroglobulins</a:t>
            </a:r>
            <a:r>
              <a:rPr lang="en-US" sz="2162" dirty="0" smtClean="0"/>
              <a:t> </a:t>
            </a:r>
            <a:r>
              <a:rPr lang="en-US" sz="2162" dirty="0" err="1" smtClean="0">
                <a:sym typeface="Wingdings"/>
              </a:rPr>
              <a:t></a:t>
            </a:r>
            <a:r>
              <a:rPr lang="en-US" sz="2162" dirty="0" smtClean="0">
                <a:sym typeface="Wingdings"/>
              </a:rPr>
              <a:t> DIC, MOF</a:t>
            </a:r>
          </a:p>
          <a:p>
            <a:pPr lvl="0">
              <a:buNone/>
            </a:pPr>
            <a:r>
              <a:rPr lang="en-US" sz="2162" dirty="0" smtClean="0">
                <a:sym typeface="Wingdings"/>
              </a:rPr>
              <a:t>    - Human literature; no evidence of improved outcome with FFP</a:t>
            </a:r>
          </a:p>
          <a:p>
            <a:pPr lvl="0">
              <a:buNone/>
            </a:pPr>
            <a:r>
              <a:rPr lang="en-US" sz="2162" dirty="0" smtClean="0">
                <a:sym typeface="Wingdings"/>
              </a:rPr>
              <a:t>    - No correlation between levels of alpha macroglobulin and severity of disease</a:t>
            </a:r>
          </a:p>
          <a:p>
            <a:pPr lvl="0">
              <a:buNone/>
            </a:pPr>
            <a:r>
              <a:rPr lang="en-US" sz="2162" dirty="0" smtClean="0">
                <a:sym typeface="Wingdings"/>
              </a:rPr>
              <a:t>    - No proven benefit of administration of FFP to increase anti protease levels</a:t>
            </a:r>
          </a:p>
          <a:p>
            <a:r>
              <a:rPr lang="en-US" sz="2162" dirty="0" smtClean="0">
                <a:sym typeface="Wingdings"/>
              </a:rPr>
              <a:t>Systemic inflammatory response primarily related to cytokines, so changes in protease levels may not have a significant effect on outcome</a:t>
            </a:r>
            <a:endParaRPr lang="en-US" sz="2162" dirty="0" smtClean="0"/>
          </a:p>
          <a:p>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4231"/>
            <a:ext cx="7838496" cy="5961932"/>
          </a:xfrm>
        </p:spPr>
        <p:txBody>
          <a:bodyPr>
            <a:normAutofit fontScale="92500" lnSpcReduction="20000"/>
          </a:bodyPr>
          <a:lstStyle/>
          <a:p>
            <a:pPr>
              <a:buNone/>
            </a:pPr>
            <a:endParaRPr lang="en-US" dirty="0" smtClean="0"/>
          </a:p>
          <a:p>
            <a:r>
              <a:rPr lang="en-US" dirty="0" smtClean="0"/>
              <a:t> Provides coagulation factors</a:t>
            </a:r>
          </a:p>
          <a:p>
            <a:endParaRPr lang="en-US" dirty="0" smtClean="0"/>
          </a:p>
          <a:p>
            <a:r>
              <a:rPr lang="en-US" dirty="0" smtClean="0"/>
              <a:t> Provides albumin</a:t>
            </a:r>
          </a:p>
          <a:p>
            <a:endParaRPr lang="en-US" dirty="0" smtClean="0"/>
          </a:p>
          <a:p>
            <a:r>
              <a:rPr lang="en-US" dirty="0" smtClean="0"/>
              <a:t>Study: JVECC 19(6),209. P617-622</a:t>
            </a:r>
          </a:p>
          <a:p>
            <a:pPr>
              <a:buNone/>
            </a:pPr>
            <a:r>
              <a:rPr lang="en-US" dirty="0" smtClean="0"/>
              <a:t>      - no benefit of FFP</a:t>
            </a:r>
          </a:p>
          <a:p>
            <a:pPr>
              <a:buNone/>
            </a:pPr>
            <a:r>
              <a:rPr lang="en-US" dirty="0" smtClean="0"/>
              <a:t>      - Higher mortality rate in dogs who </a:t>
            </a:r>
          </a:p>
          <a:p>
            <a:pPr>
              <a:buNone/>
            </a:pPr>
            <a:r>
              <a:rPr lang="en-US" dirty="0" smtClean="0"/>
              <a:t>         received FFP</a:t>
            </a:r>
          </a:p>
          <a:p>
            <a:pPr>
              <a:buNone/>
            </a:pPr>
            <a:endParaRPr lang="en-US" dirty="0" smtClean="0"/>
          </a:p>
          <a:p>
            <a:r>
              <a:rPr lang="en-US" dirty="0" smtClean="0"/>
              <a:t>Recommendation: </a:t>
            </a:r>
          </a:p>
          <a:p>
            <a:pPr>
              <a:buNone/>
            </a:pPr>
            <a:r>
              <a:rPr lang="en-US" dirty="0" smtClean="0"/>
              <a:t>        - Use in patients with </a:t>
            </a:r>
            <a:r>
              <a:rPr lang="en-US" dirty="0" err="1" smtClean="0"/>
              <a:t>coagulopathy</a:t>
            </a:r>
            <a:r>
              <a:rPr lang="en-US" dirty="0" smtClean="0"/>
              <a:t>/DIC</a:t>
            </a:r>
          </a:p>
          <a:p>
            <a:endParaRPr lang="en-US" dirty="0"/>
          </a:p>
        </p:txBody>
      </p:sp>
      <p:pic>
        <p:nvPicPr>
          <p:cNvPr id="4" name="Picture 3"/>
          <p:cNvPicPr>
            <a:picLocks noChangeAspect="1"/>
          </p:cNvPicPr>
          <p:nvPr/>
        </p:nvPicPr>
        <p:blipFill>
          <a:blip r:embed="rId2"/>
          <a:stretch>
            <a:fillRect/>
          </a:stretch>
        </p:blipFill>
        <p:spPr>
          <a:xfrm>
            <a:off x="6130667" y="558386"/>
            <a:ext cx="2540000" cy="2574761"/>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36870"/>
            <a:ext cx="9144000" cy="5589293"/>
          </a:xfrm>
        </p:spPr>
        <p:txBody>
          <a:bodyPr>
            <a:normAutofit fontScale="70000" lnSpcReduction="20000"/>
          </a:bodyPr>
          <a:lstStyle/>
          <a:p>
            <a:pPr lvl="0"/>
            <a:r>
              <a:rPr lang="en-US" dirty="0"/>
              <a:t>Pain </a:t>
            </a:r>
            <a:r>
              <a:rPr lang="en-US" dirty="0" smtClean="0"/>
              <a:t>control</a:t>
            </a:r>
          </a:p>
          <a:p>
            <a:pPr lvl="0">
              <a:buNone/>
            </a:pPr>
            <a:endParaRPr lang="en-US" dirty="0" smtClean="0"/>
          </a:p>
          <a:p>
            <a:pPr lvl="0"/>
            <a:r>
              <a:rPr lang="en-US" dirty="0"/>
              <a:t>Anti-</a:t>
            </a:r>
            <a:r>
              <a:rPr lang="en-US" dirty="0" smtClean="0"/>
              <a:t>emetics:</a:t>
            </a:r>
          </a:p>
          <a:p>
            <a:pPr lvl="0">
              <a:buNone/>
            </a:pPr>
            <a:r>
              <a:rPr lang="en-US" dirty="0" smtClean="0"/>
              <a:t>       - 5</a:t>
            </a:r>
            <a:r>
              <a:rPr lang="en-US" dirty="0"/>
              <a:t>-HT3 </a:t>
            </a:r>
            <a:r>
              <a:rPr lang="en-US" dirty="0" smtClean="0"/>
              <a:t>antagonist; </a:t>
            </a:r>
            <a:r>
              <a:rPr lang="en-US" dirty="0" err="1" smtClean="0"/>
              <a:t>Dolasetron</a:t>
            </a:r>
            <a:r>
              <a:rPr lang="en-US" dirty="0" smtClean="0"/>
              <a:t>, </a:t>
            </a:r>
            <a:r>
              <a:rPr lang="en-US" dirty="0" err="1" smtClean="0"/>
              <a:t>ondansetron</a:t>
            </a:r>
            <a:endParaRPr lang="en-US" dirty="0" smtClean="0"/>
          </a:p>
          <a:p>
            <a:pPr lvl="0">
              <a:buNone/>
            </a:pPr>
            <a:r>
              <a:rPr lang="en-US" dirty="0" smtClean="0"/>
              <a:t>       - NK1 antagonist; </a:t>
            </a:r>
            <a:r>
              <a:rPr lang="en-US" dirty="0" err="1" smtClean="0"/>
              <a:t>Cerenia</a:t>
            </a:r>
            <a:endParaRPr lang="en-US" dirty="0" smtClean="0"/>
          </a:p>
          <a:p>
            <a:pPr lvl="0">
              <a:buNone/>
            </a:pPr>
            <a:r>
              <a:rPr lang="en-US" dirty="0" smtClean="0"/>
              <a:t>       - </a:t>
            </a:r>
            <a:r>
              <a:rPr lang="en-US" dirty="0" err="1" smtClean="0"/>
              <a:t>Metoclopramide</a:t>
            </a:r>
            <a:r>
              <a:rPr lang="en-US" dirty="0" smtClean="0"/>
              <a:t> ??</a:t>
            </a:r>
          </a:p>
          <a:p>
            <a:pPr lvl="0">
              <a:buNone/>
            </a:pPr>
            <a:endParaRPr lang="en-US" dirty="0" smtClean="0"/>
          </a:p>
          <a:p>
            <a:pPr lvl="0">
              <a:buNone/>
            </a:pPr>
            <a:endParaRPr lang="en-US" dirty="0" smtClean="0"/>
          </a:p>
          <a:p>
            <a:pPr lvl="0"/>
            <a:r>
              <a:rPr lang="en-US" dirty="0"/>
              <a:t>Antibiotics:</a:t>
            </a:r>
            <a:r>
              <a:rPr lang="en-US" dirty="0" smtClean="0"/>
              <a:t> </a:t>
            </a:r>
          </a:p>
          <a:p>
            <a:pPr lvl="0">
              <a:buNone/>
            </a:pPr>
            <a:r>
              <a:rPr lang="en-US" dirty="0" smtClean="0"/>
              <a:t>      - Only </a:t>
            </a:r>
            <a:r>
              <a:rPr lang="en-US" dirty="0"/>
              <a:t>in those with proven infection or high suspicion of in infectious</a:t>
            </a:r>
            <a:r>
              <a:rPr lang="en-US" dirty="0" smtClean="0"/>
              <a:t> cause</a:t>
            </a:r>
          </a:p>
          <a:p>
            <a:pPr lvl="0">
              <a:buNone/>
            </a:pPr>
            <a:r>
              <a:rPr lang="en-US" dirty="0" smtClean="0"/>
              <a:t>      - </a:t>
            </a:r>
            <a:r>
              <a:rPr lang="en-US" dirty="0" err="1" smtClean="0"/>
              <a:t>Clindamycin</a:t>
            </a:r>
            <a:r>
              <a:rPr lang="en-US" dirty="0" smtClean="0"/>
              <a:t>, </a:t>
            </a:r>
            <a:r>
              <a:rPr lang="en-US" dirty="0" err="1" smtClean="0"/>
              <a:t>chloramphenicol</a:t>
            </a:r>
            <a:r>
              <a:rPr lang="en-US" dirty="0" smtClean="0"/>
              <a:t>, ciprofloxacin, </a:t>
            </a:r>
            <a:r>
              <a:rPr lang="en-US" dirty="0" err="1" smtClean="0"/>
              <a:t>metronidazole</a:t>
            </a:r>
            <a:r>
              <a:rPr lang="en-US" dirty="0" smtClean="0"/>
              <a:t> in humans</a:t>
            </a:r>
          </a:p>
          <a:p>
            <a:pPr lvl="0">
              <a:buNone/>
            </a:pPr>
            <a:endParaRPr lang="en-US" dirty="0" smtClean="0"/>
          </a:p>
          <a:p>
            <a:pPr lvl="0"/>
            <a:r>
              <a:rPr lang="en-US" dirty="0"/>
              <a:t>Anti-inflammatory agents: </a:t>
            </a:r>
            <a:r>
              <a:rPr lang="en-US" dirty="0" smtClean="0"/>
              <a:t> </a:t>
            </a:r>
          </a:p>
          <a:p>
            <a:pPr lvl="0">
              <a:buNone/>
            </a:pPr>
            <a:r>
              <a:rPr lang="en-US" dirty="0" smtClean="0"/>
              <a:t>      - No </a:t>
            </a:r>
            <a:r>
              <a:rPr lang="en-US" dirty="0"/>
              <a:t>data in </a:t>
            </a:r>
            <a:r>
              <a:rPr lang="en-US" dirty="0" smtClean="0"/>
              <a:t>dogs</a:t>
            </a:r>
          </a:p>
          <a:p>
            <a:pPr lvl="0">
              <a:buNone/>
            </a:pPr>
            <a:r>
              <a:rPr lang="en-US" dirty="0" smtClean="0"/>
              <a:t>      - No </a:t>
            </a:r>
            <a:r>
              <a:rPr lang="en-US" dirty="0"/>
              <a:t>benefits demonstrated in humans</a:t>
            </a:r>
          </a:p>
          <a:p>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75209"/>
          </a:xfrm>
        </p:spPr>
        <p:txBody>
          <a:bodyPr>
            <a:normAutofit fontScale="90000"/>
          </a:bodyPr>
          <a:lstStyle/>
          <a:p>
            <a:r>
              <a:rPr lang="en-US" dirty="0" smtClean="0"/>
              <a:t>Other therapies…</a:t>
            </a:r>
            <a:endParaRPr lang="en-US" dirty="0"/>
          </a:p>
        </p:txBody>
      </p:sp>
      <p:sp>
        <p:nvSpPr>
          <p:cNvPr id="3" name="Content Placeholder 2"/>
          <p:cNvSpPr>
            <a:spLocks noGrp="1"/>
          </p:cNvSpPr>
          <p:nvPr>
            <p:ph idx="1"/>
          </p:nvPr>
        </p:nvSpPr>
        <p:spPr>
          <a:xfrm>
            <a:off x="0" y="1146012"/>
            <a:ext cx="8686800" cy="5711988"/>
          </a:xfrm>
        </p:spPr>
        <p:txBody>
          <a:bodyPr>
            <a:normAutofit fontScale="92500" lnSpcReduction="20000"/>
          </a:bodyPr>
          <a:lstStyle/>
          <a:p>
            <a:pPr lvl="0">
              <a:buNone/>
            </a:pPr>
            <a:r>
              <a:rPr lang="en-US" dirty="0" smtClean="0"/>
              <a:t>Administration </a:t>
            </a:r>
            <a:r>
              <a:rPr lang="en-US" dirty="0"/>
              <a:t>of protease </a:t>
            </a:r>
            <a:r>
              <a:rPr lang="en-US" dirty="0" smtClean="0"/>
              <a:t>inhibitors: </a:t>
            </a:r>
          </a:p>
          <a:p>
            <a:pPr lvl="0">
              <a:buNone/>
            </a:pPr>
            <a:r>
              <a:rPr lang="en-US" sz="2065" dirty="0" smtClean="0"/>
              <a:t>          - </a:t>
            </a:r>
            <a:r>
              <a:rPr lang="en-US" sz="2065" dirty="0" err="1" smtClean="0"/>
              <a:t>aprotinin</a:t>
            </a:r>
            <a:r>
              <a:rPr lang="en-US" sz="2065" dirty="0"/>
              <a:t>, platelet activating factor </a:t>
            </a:r>
            <a:r>
              <a:rPr lang="en-US" sz="2065" dirty="0" smtClean="0"/>
              <a:t>inhibitors</a:t>
            </a:r>
          </a:p>
          <a:p>
            <a:pPr lvl="0">
              <a:buNone/>
            </a:pPr>
            <a:r>
              <a:rPr lang="en-US" sz="2065" dirty="0" smtClean="0"/>
              <a:t>          - failure to be effective in clinical trials in humans (non in dogs)</a:t>
            </a:r>
          </a:p>
          <a:p>
            <a:pPr lvl="0">
              <a:buNone/>
            </a:pPr>
            <a:r>
              <a:rPr lang="en-US" sz="2065" dirty="0" smtClean="0"/>
              <a:t>          - does not address cytokine component of inflammatory response</a:t>
            </a:r>
          </a:p>
          <a:p>
            <a:pPr lvl="0">
              <a:buNone/>
            </a:pPr>
            <a:r>
              <a:rPr lang="en-US" sz="2065" dirty="0" smtClean="0"/>
              <a:t>          - No clear benefit of providing anti-proteases in plasma in dogs</a:t>
            </a:r>
          </a:p>
          <a:p>
            <a:pPr lvl="0">
              <a:buNone/>
            </a:pPr>
            <a:r>
              <a:rPr lang="en-US" sz="2065" dirty="0" smtClean="0"/>
              <a:t>          - Recommendations to use FFP in patients with a documented </a:t>
            </a:r>
            <a:r>
              <a:rPr lang="en-US" sz="2065" dirty="0" err="1" smtClean="0"/>
              <a:t>coagulopathy</a:t>
            </a:r>
            <a:endParaRPr lang="en-US" sz="2065" dirty="0"/>
          </a:p>
          <a:p>
            <a:pPr lvl="0">
              <a:buNone/>
            </a:pPr>
            <a:endParaRPr lang="en-US" dirty="0" smtClean="0"/>
          </a:p>
          <a:p>
            <a:pPr lvl="0">
              <a:buNone/>
            </a:pPr>
            <a:r>
              <a:rPr lang="en-US" dirty="0" smtClean="0"/>
              <a:t>Anti-</a:t>
            </a:r>
            <a:r>
              <a:rPr lang="en-US" dirty="0" err="1"/>
              <a:t>secretory</a:t>
            </a:r>
            <a:r>
              <a:rPr lang="en-US" dirty="0"/>
              <a:t> </a:t>
            </a:r>
            <a:r>
              <a:rPr lang="en-US" dirty="0" smtClean="0"/>
              <a:t>agents:</a:t>
            </a:r>
          </a:p>
          <a:p>
            <a:pPr lvl="0">
              <a:buNone/>
            </a:pPr>
            <a:r>
              <a:rPr lang="en-US" sz="1882" dirty="0" smtClean="0"/>
              <a:t>            - Goal to </a:t>
            </a:r>
            <a:r>
              <a:rPr lang="en-US" sz="1882" dirty="0" err="1" smtClean="0"/>
              <a:t>minimze</a:t>
            </a:r>
            <a:r>
              <a:rPr lang="en-US" sz="1882" dirty="0" smtClean="0"/>
              <a:t> pancreatic secretions</a:t>
            </a:r>
          </a:p>
          <a:p>
            <a:pPr lvl="0">
              <a:buNone/>
            </a:pPr>
            <a:r>
              <a:rPr lang="en-US" sz="1882" dirty="0" smtClean="0"/>
              <a:t>            - </a:t>
            </a:r>
            <a:r>
              <a:rPr lang="en-US" sz="1882" dirty="0" err="1"/>
              <a:t>A</a:t>
            </a:r>
            <a:r>
              <a:rPr lang="en-US" sz="1882" dirty="0" err="1" smtClean="0"/>
              <a:t>nticholinergics</a:t>
            </a:r>
            <a:r>
              <a:rPr lang="en-US" sz="1882" dirty="0"/>
              <a:t>, glucagon,</a:t>
            </a:r>
            <a:r>
              <a:rPr lang="en-US" sz="1882" dirty="0" smtClean="0"/>
              <a:t> </a:t>
            </a:r>
            <a:r>
              <a:rPr lang="en-US" sz="1882" dirty="0" err="1" smtClean="0"/>
              <a:t>somatostatin</a:t>
            </a:r>
            <a:r>
              <a:rPr lang="en-US" sz="1882" dirty="0"/>
              <a:t>, </a:t>
            </a:r>
            <a:r>
              <a:rPr lang="en-US" sz="1882" dirty="0" err="1" smtClean="0"/>
              <a:t>calcitonin</a:t>
            </a:r>
            <a:endParaRPr lang="en-US" sz="1882" dirty="0" smtClean="0"/>
          </a:p>
          <a:p>
            <a:pPr lvl="0">
              <a:buNone/>
            </a:pPr>
            <a:endParaRPr lang="en-US" sz="1882" dirty="0" smtClean="0"/>
          </a:p>
          <a:p>
            <a:pPr lvl="0">
              <a:buNone/>
            </a:pPr>
            <a:r>
              <a:rPr lang="en-US" dirty="0" smtClean="0"/>
              <a:t>Selenium</a:t>
            </a:r>
          </a:p>
          <a:p>
            <a:pPr lvl="0">
              <a:buNone/>
            </a:pPr>
            <a:endParaRPr lang="en-US" dirty="0" smtClean="0"/>
          </a:p>
          <a:p>
            <a:pPr lvl="0">
              <a:buNone/>
            </a:pPr>
            <a:r>
              <a:rPr lang="en-US" dirty="0" smtClean="0"/>
              <a:t>Dopamine</a:t>
            </a:r>
          </a:p>
          <a:p>
            <a:pPr lvl="0">
              <a:buNone/>
            </a:pPr>
            <a:r>
              <a:rPr lang="en-US" dirty="0" smtClean="0"/>
              <a:t>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Etiology</a:t>
            </a:r>
            <a:endParaRPr lang="en-US" dirty="0"/>
          </a:p>
        </p:txBody>
      </p:sp>
      <p:sp>
        <p:nvSpPr>
          <p:cNvPr id="3" name="Content Placeholder 2"/>
          <p:cNvSpPr>
            <a:spLocks noGrp="1"/>
          </p:cNvSpPr>
          <p:nvPr>
            <p:ph idx="1"/>
          </p:nvPr>
        </p:nvSpPr>
        <p:spPr>
          <a:xfrm>
            <a:off x="457200" y="1249256"/>
            <a:ext cx="8686800" cy="5368701"/>
          </a:xfrm>
        </p:spPr>
        <p:txBody>
          <a:bodyPr>
            <a:normAutofit fontScale="77500" lnSpcReduction="20000"/>
          </a:bodyPr>
          <a:lstStyle/>
          <a:p>
            <a:pPr lvl="0"/>
            <a:r>
              <a:rPr lang="en-US" dirty="0"/>
              <a:t>Cause </a:t>
            </a:r>
            <a:r>
              <a:rPr lang="en-US" dirty="0" smtClean="0"/>
              <a:t>– unknown</a:t>
            </a:r>
          </a:p>
          <a:p>
            <a:pPr lvl="0">
              <a:buNone/>
            </a:pPr>
            <a:endParaRPr lang="en-US" dirty="0" smtClean="0"/>
          </a:p>
          <a:p>
            <a:pPr lvl="0"/>
            <a:r>
              <a:rPr lang="en-US" dirty="0"/>
              <a:t>Dietary indiscretion</a:t>
            </a:r>
            <a:r>
              <a:rPr lang="en-US" dirty="0" smtClean="0"/>
              <a:t> ? High fat diet?</a:t>
            </a:r>
          </a:p>
          <a:p>
            <a:pPr lvl="0">
              <a:buNone/>
            </a:pPr>
            <a:r>
              <a:rPr lang="en-US" dirty="0" smtClean="0"/>
              <a:t>     </a:t>
            </a:r>
            <a:r>
              <a:rPr lang="en-US" sz="2118" dirty="0" smtClean="0"/>
              <a:t>Stimulation of pancreatic secretion via excessive release of CCK</a:t>
            </a:r>
          </a:p>
          <a:p>
            <a:pPr lvl="0">
              <a:buNone/>
            </a:pPr>
            <a:r>
              <a:rPr lang="en-US" sz="2118" dirty="0" smtClean="0"/>
              <a:t>        Iatrogenic infusion of CCK results in pancreatic </a:t>
            </a:r>
            <a:r>
              <a:rPr lang="en-US" sz="2118" dirty="0" err="1" smtClean="0"/>
              <a:t>hyperstimulation</a:t>
            </a:r>
            <a:endParaRPr lang="en-US" sz="2118" dirty="0" smtClean="0"/>
          </a:p>
          <a:p>
            <a:pPr lvl="0">
              <a:buNone/>
            </a:pPr>
            <a:r>
              <a:rPr lang="en-US" sz="1730" dirty="0" smtClean="0"/>
              <a:t>       </a:t>
            </a:r>
          </a:p>
          <a:p>
            <a:pPr lvl="0"/>
            <a:r>
              <a:rPr lang="en-US" dirty="0" err="1" smtClean="0"/>
              <a:t>Hypertriglyceridemia</a:t>
            </a:r>
            <a:r>
              <a:rPr lang="en-US" dirty="0" smtClean="0"/>
              <a:t> </a:t>
            </a:r>
            <a:r>
              <a:rPr lang="en-US" dirty="0"/>
              <a:t>(cause </a:t>
            </a:r>
            <a:r>
              <a:rPr lang="en-US" dirty="0" err="1"/>
              <a:t>vs</a:t>
            </a:r>
            <a:r>
              <a:rPr lang="en-US" dirty="0"/>
              <a:t> effect);</a:t>
            </a:r>
            <a:r>
              <a:rPr lang="en-US" dirty="0" smtClean="0"/>
              <a:t>           </a:t>
            </a:r>
          </a:p>
          <a:p>
            <a:pPr lvl="0">
              <a:buNone/>
            </a:pPr>
            <a:r>
              <a:rPr lang="en-US" sz="1800" dirty="0" smtClean="0"/>
              <a:t>        </a:t>
            </a:r>
            <a:r>
              <a:rPr lang="en-US" sz="2118" dirty="0" smtClean="0"/>
              <a:t>Study </a:t>
            </a:r>
            <a:r>
              <a:rPr lang="en-US" sz="2118" dirty="0"/>
              <a:t>showing it Is a risk factor in schnauzers and </a:t>
            </a:r>
            <a:r>
              <a:rPr lang="en-US" sz="2118" dirty="0" smtClean="0"/>
              <a:t>humans</a:t>
            </a:r>
          </a:p>
          <a:p>
            <a:pPr lvl="0">
              <a:buNone/>
            </a:pPr>
            <a:endParaRPr lang="en-US" sz="1800" dirty="0" smtClean="0"/>
          </a:p>
          <a:p>
            <a:r>
              <a:rPr lang="en-US" dirty="0" smtClean="0"/>
              <a:t>Bile reflux</a:t>
            </a:r>
          </a:p>
          <a:p>
            <a:pPr>
              <a:buNone/>
            </a:pPr>
            <a:endParaRPr lang="en-US" dirty="0" smtClean="0"/>
          </a:p>
          <a:p>
            <a:r>
              <a:rPr lang="en-US" dirty="0" smtClean="0"/>
              <a:t>Infectious? Majority of cases are considered sterile    </a:t>
            </a:r>
          </a:p>
          <a:p>
            <a:pPr>
              <a:buNone/>
            </a:pPr>
            <a:r>
              <a:rPr lang="en-US" sz="2000" dirty="0" smtClean="0"/>
              <a:t>       Generally only see bacteria in those with pancreatic abscesses</a:t>
            </a:r>
          </a:p>
          <a:p>
            <a:pPr>
              <a:buNone/>
            </a:pPr>
            <a:endParaRPr lang="en-US" sz="2000" dirty="0" smtClean="0"/>
          </a:p>
          <a:p>
            <a:r>
              <a:rPr lang="en-US" dirty="0" err="1" smtClean="0"/>
              <a:t>Endocrinopathies</a:t>
            </a:r>
            <a:endParaRPr lang="en-US" dirty="0" smtClean="0"/>
          </a:p>
          <a:p>
            <a:pPr>
              <a:buNone/>
            </a:pPr>
            <a:r>
              <a:rPr lang="en-US" sz="1946" dirty="0" smtClean="0"/>
              <a:t>       </a:t>
            </a:r>
          </a:p>
          <a:p>
            <a:pPr lvl="0"/>
            <a:endParaRPr lang="en-US" sz="1800" dirty="0" smtClean="0"/>
          </a:p>
          <a:p>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19466"/>
            <a:ext cx="8229600" cy="5506697"/>
          </a:xfrm>
        </p:spPr>
        <p:txBody>
          <a:bodyPr>
            <a:normAutofit lnSpcReduction="10000"/>
          </a:bodyPr>
          <a:lstStyle/>
          <a:p>
            <a:pPr lvl="0">
              <a:buNone/>
            </a:pPr>
            <a:endParaRPr lang="en-US" dirty="0" smtClean="0"/>
          </a:p>
          <a:p>
            <a:pPr lvl="0">
              <a:buFontTx/>
              <a:buChar char="-"/>
            </a:pPr>
            <a:r>
              <a:rPr lang="en-US" dirty="0" smtClean="0"/>
              <a:t> Surgical intervention</a:t>
            </a:r>
          </a:p>
          <a:p>
            <a:pPr lvl="0">
              <a:buNone/>
            </a:pPr>
            <a:r>
              <a:rPr lang="en-US" dirty="0" smtClean="0"/>
              <a:t>        </a:t>
            </a:r>
            <a:r>
              <a:rPr lang="en-US" sz="2400" dirty="0" smtClean="0"/>
              <a:t>-  Human patient with &gt; 50% necrosis?</a:t>
            </a:r>
          </a:p>
          <a:p>
            <a:pPr lvl="0">
              <a:buNone/>
            </a:pPr>
            <a:r>
              <a:rPr lang="en-US" sz="2400" dirty="0" smtClean="0"/>
              <a:t>              (questionable if sterile) </a:t>
            </a:r>
          </a:p>
          <a:p>
            <a:pPr lvl="0">
              <a:buNone/>
            </a:pPr>
            <a:r>
              <a:rPr lang="en-US" sz="2400" dirty="0" smtClean="0"/>
              <a:t>           -  In sterile cases, reserved for those who fail  </a:t>
            </a:r>
          </a:p>
          <a:p>
            <a:pPr lvl="0">
              <a:buNone/>
            </a:pPr>
            <a:r>
              <a:rPr lang="en-US" sz="2400" dirty="0" smtClean="0"/>
              <a:t>              to respond to aggressive medical management</a:t>
            </a:r>
          </a:p>
          <a:p>
            <a:pPr lvl="0">
              <a:buNone/>
            </a:pPr>
            <a:r>
              <a:rPr lang="en-US" dirty="0" smtClean="0"/>
              <a:t>    - No extensive veterinary studies</a:t>
            </a:r>
          </a:p>
          <a:p>
            <a:pPr lvl="0">
              <a:buNone/>
            </a:pPr>
            <a:r>
              <a:rPr lang="en-US" dirty="0" smtClean="0"/>
              <a:t>    - Veterinary recommendations for surgery</a:t>
            </a:r>
          </a:p>
          <a:p>
            <a:pPr lvl="0">
              <a:buNone/>
            </a:pPr>
            <a:r>
              <a:rPr lang="en-US" dirty="0" smtClean="0"/>
              <a:t>        </a:t>
            </a:r>
            <a:r>
              <a:rPr lang="en-US" sz="2400" dirty="0" smtClean="0"/>
              <a:t>-  Documented infection</a:t>
            </a:r>
          </a:p>
          <a:p>
            <a:pPr lvl="0">
              <a:buNone/>
            </a:pPr>
            <a:r>
              <a:rPr lang="en-US" sz="2400" dirty="0" smtClean="0"/>
              <a:t>           - Failure to respond to medical management</a:t>
            </a:r>
          </a:p>
          <a:p>
            <a:pPr lvl="0">
              <a:buNone/>
            </a:pPr>
            <a:r>
              <a:rPr lang="en-US" sz="2400" dirty="0" smtClean="0"/>
              <a:t>           -  Cases where diagnostic confirmation is necessary </a:t>
            </a:r>
          </a:p>
          <a:p>
            <a:endParaRPr lang="en-US" dirty="0"/>
          </a:p>
        </p:txBody>
      </p:sp>
      <p:pic>
        <p:nvPicPr>
          <p:cNvPr id="4" name="Picture 3"/>
          <p:cNvPicPr>
            <a:picLocks noChangeAspect="1"/>
          </p:cNvPicPr>
          <p:nvPr/>
        </p:nvPicPr>
        <p:blipFill>
          <a:blip r:embed="rId2"/>
          <a:stretch>
            <a:fillRect/>
          </a:stretch>
        </p:blipFill>
        <p:spPr>
          <a:xfrm>
            <a:off x="5709676" y="619466"/>
            <a:ext cx="3076990" cy="1878173"/>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450263" cy="4525963"/>
          </a:xfrm>
        </p:spPr>
        <p:txBody>
          <a:bodyPr/>
          <a:lstStyle/>
          <a:p>
            <a:r>
              <a:rPr lang="en-US" dirty="0" smtClean="0"/>
              <a:t>Peritoneal </a:t>
            </a:r>
            <a:r>
              <a:rPr lang="en-US" dirty="0" err="1" smtClean="0"/>
              <a:t>lavage</a:t>
            </a:r>
            <a:endParaRPr lang="en-US" dirty="0" smtClean="0"/>
          </a:p>
          <a:p>
            <a:pPr>
              <a:buNone/>
            </a:pPr>
            <a:r>
              <a:rPr lang="en-US" dirty="0" smtClean="0"/>
              <a:t>   - Removal of substances from peritoneal cavity   </a:t>
            </a:r>
          </a:p>
          <a:p>
            <a:pPr>
              <a:buNone/>
            </a:pPr>
            <a:r>
              <a:rPr lang="en-US" dirty="0" smtClean="0"/>
              <a:t>     (</a:t>
            </a:r>
            <a:r>
              <a:rPr lang="en-US" dirty="0" err="1" smtClean="0"/>
              <a:t>ie</a:t>
            </a:r>
            <a:r>
              <a:rPr lang="en-US" dirty="0" smtClean="0"/>
              <a:t>. </a:t>
            </a:r>
            <a:r>
              <a:rPr lang="en-US" dirty="0" err="1" smtClean="0"/>
              <a:t>Trypsins</a:t>
            </a:r>
            <a:r>
              <a:rPr lang="en-US" dirty="0" smtClean="0"/>
              <a:t>, </a:t>
            </a:r>
            <a:r>
              <a:rPr lang="en-US" dirty="0" err="1" smtClean="0"/>
              <a:t>kinins</a:t>
            </a:r>
            <a:r>
              <a:rPr lang="en-US" dirty="0" smtClean="0"/>
              <a:t>)</a:t>
            </a:r>
          </a:p>
          <a:p>
            <a:pPr>
              <a:buNone/>
            </a:pPr>
            <a:r>
              <a:rPr lang="en-US" dirty="0" smtClean="0"/>
              <a:t>   - </a:t>
            </a:r>
            <a:r>
              <a:rPr lang="en-US" dirty="0"/>
              <a:t>N</a:t>
            </a:r>
            <a:r>
              <a:rPr lang="en-US" dirty="0" smtClean="0"/>
              <a:t>o longer recommended in humans</a:t>
            </a:r>
          </a:p>
          <a:p>
            <a:pPr>
              <a:buNone/>
            </a:pPr>
            <a:r>
              <a:rPr lang="en-US" dirty="0" smtClean="0"/>
              <a:t>   - Early canine study documented positive  </a:t>
            </a:r>
          </a:p>
          <a:p>
            <a:pPr>
              <a:buNone/>
            </a:pPr>
            <a:r>
              <a:rPr lang="en-US" dirty="0" smtClean="0"/>
              <a:t>      results</a:t>
            </a:r>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3911"/>
          </a:xfrm>
        </p:spPr>
        <p:txBody>
          <a:bodyPr>
            <a:normAutofit fontScale="90000"/>
          </a:bodyPr>
          <a:lstStyle/>
          <a:p>
            <a:r>
              <a:rPr lang="en-US" dirty="0"/>
              <a:t>C</a:t>
            </a:r>
            <a:r>
              <a:rPr lang="en-US" dirty="0" smtClean="0"/>
              <a:t>omplications:</a:t>
            </a:r>
            <a:endParaRPr lang="en-US" dirty="0"/>
          </a:p>
        </p:txBody>
      </p:sp>
      <p:sp>
        <p:nvSpPr>
          <p:cNvPr id="3" name="Content Placeholder 2"/>
          <p:cNvSpPr>
            <a:spLocks noGrp="1"/>
          </p:cNvSpPr>
          <p:nvPr>
            <p:ph idx="1"/>
          </p:nvPr>
        </p:nvSpPr>
        <p:spPr>
          <a:xfrm>
            <a:off x="457200" y="1032443"/>
            <a:ext cx="8229600" cy="5492594"/>
          </a:xfrm>
        </p:spPr>
        <p:txBody>
          <a:bodyPr>
            <a:normAutofit fontScale="70000" lnSpcReduction="20000"/>
          </a:bodyPr>
          <a:lstStyle/>
          <a:p>
            <a:pPr lvl="0"/>
            <a:r>
              <a:rPr lang="en-US" dirty="0"/>
              <a:t>Acute </a:t>
            </a:r>
            <a:r>
              <a:rPr lang="en-US" smtClean="0"/>
              <a:t>Kidney Injury:</a:t>
            </a:r>
            <a:endParaRPr lang="en-US" dirty="0" smtClean="0"/>
          </a:p>
          <a:p>
            <a:pPr lvl="0">
              <a:buNone/>
            </a:pPr>
            <a:r>
              <a:rPr lang="en-US" dirty="0" smtClean="0"/>
              <a:t>      - Secondary </a:t>
            </a:r>
            <a:r>
              <a:rPr lang="en-US" dirty="0"/>
              <a:t>to </a:t>
            </a:r>
            <a:r>
              <a:rPr lang="en-US" dirty="0" err="1"/>
              <a:t>hypovolemia</a:t>
            </a:r>
            <a:r>
              <a:rPr lang="en-US" dirty="0"/>
              <a:t>, ischemia,</a:t>
            </a:r>
            <a:r>
              <a:rPr lang="en-US" dirty="0" smtClean="0"/>
              <a:t> </a:t>
            </a:r>
          </a:p>
          <a:p>
            <a:pPr lvl="0">
              <a:buNone/>
            </a:pPr>
            <a:r>
              <a:rPr lang="en-US" dirty="0" smtClean="0"/>
              <a:t>         </a:t>
            </a:r>
            <a:r>
              <a:rPr lang="en-US" dirty="0" err="1" smtClean="0"/>
              <a:t>coagulopathy</a:t>
            </a:r>
            <a:r>
              <a:rPr lang="en-US" dirty="0" smtClean="0"/>
              <a:t> </a:t>
            </a:r>
            <a:r>
              <a:rPr lang="en-US" dirty="0"/>
              <a:t>and inflammation</a:t>
            </a:r>
            <a:r>
              <a:rPr lang="en-US" dirty="0" smtClean="0"/>
              <a:t> </a:t>
            </a:r>
          </a:p>
          <a:p>
            <a:pPr lvl="0">
              <a:buNone/>
            </a:pPr>
            <a:r>
              <a:rPr lang="en-US" dirty="0" smtClean="0"/>
              <a:t>      - Aggregation </a:t>
            </a:r>
            <a:r>
              <a:rPr lang="en-US" dirty="0"/>
              <a:t>of </a:t>
            </a:r>
            <a:r>
              <a:rPr lang="en-US" dirty="0" err="1"/>
              <a:t>neutrophils</a:t>
            </a:r>
            <a:r>
              <a:rPr lang="en-US" dirty="0"/>
              <a:t> in </a:t>
            </a:r>
            <a:r>
              <a:rPr lang="en-US" dirty="0" err="1" smtClean="0"/>
              <a:t>glomeruli</a:t>
            </a:r>
            <a:endParaRPr lang="en-US" dirty="0" smtClean="0"/>
          </a:p>
          <a:p>
            <a:pPr lvl="0">
              <a:buNone/>
            </a:pPr>
            <a:r>
              <a:rPr lang="en-US" dirty="0" smtClean="0"/>
              <a:t>      - </a:t>
            </a:r>
            <a:r>
              <a:rPr lang="en-US" dirty="0" err="1" smtClean="0"/>
              <a:t>Endotoxin</a:t>
            </a:r>
            <a:r>
              <a:rPr lang="en-US" dirty="0" smtClean="0"/>
              <a:t> </a:t>
            </a:r>
            <a:r>
              <a:rPr lang="en-US" dirty="0"/>
              <a:t>may promote renal </a:t>
            </a:r>
            <a:r>
              <a:rPr lang="en-US" dirty="0" smtClean="0"/>
              <a:t>vasoconstriction</a:t>
            </a:r>
          </a:p>
          <a:p>
            <a:pPr lvl="0">
              <a:buNone/>
            </a:pPr>
            <a:r>
              <a:rPr lang="en-US" dirty="0" smtClean="0"/>
              <a:t> </a:t>
            </a:r>
            <a:endParaRPr lang="en-US" dirty="0"/>
          </a:p>
          <a:p>
            <a:pPr lvl="0"/>
            <a:r>
              <a:rPr lang="en-US" dirty="0"/>
              <a:t>DIC, Cardiac </a:t>
            </a:r>
            <a:r>
              <a:rPr lang="en-US" dirty="0" smtClean="0"/>
              <a:t>arrhythmias</a:t>
            </a:r>
          </a:p>
          <a:p>
            <a:pPr lvl="0">
              <a:buNone/>
            </a:pPr>
            <a:r>
              <a:rPr lang="en-US" dirty="0" smtClean="0"/>
              <a:t>       - Mediated by systemic inflammatory cascades </a:t>
            </a:r>
          </a:p>
          <a:p>
            <a:pPr lvl="0">
              <a:buNone/>
            </a:pPr>
            <a:r>
              <a:rPr lang="en-US" dirty="0" smtClean="0"/>
              <a:t>         secondary to pancreatitis</a:t>
            </a:r>
          </a:p>
          <a:p>
            <a:pPr lvl="0">
              <a:buNone/>
            </a:pPr>
            <a:endParaRPr lang="en-US" dirty="0" smtClean="0"/>
          </a:p>
          <a:p>
            <a:pPr lvl="0"/>
            <a:r>
              <a:rPr lang="en-US" dirty="0" smtClean="0"/>
              <a:t>MOF</a:t>
            </a:r>
          </a:p>
          <a:p>
            <a:pPr lvl="0">
              <a:buNone/>
            </a:pPr>
            <a:endParaRPr lang="en-US" dirty="0" smtClean="0"/>
          </a:p>
          <a:p>
            <a:r>
              <a:rPr lang="en-US" dirty="0"/>
              <a:t>Acute lung injury</a:t>
            </a:r>
            <a:r>
              <a:rPr lang="en-US" dirty="0" smtClean="0"/>
              <a:t> </a:t>
            </a:r>
          </a:p>
          <a:p>
            <a:pPr>
              <a:buNone/>
            </a:pPr>
            <a:r>
              <a:rPr lang="en-US" dirty="0" smtClean="0"/>
              <a:t>     - Major complication in people </a:t>
            </a:r>
          </a:p>
          <a:p>
            <a:pPr>
              <a:buNone/>
            </a:pPr>
            <a:r>
              <a:rPr lang="en-US" dirty="0" smtClean="0"/>
              <a:t>     - Associated </a:t>
            </a:r>
            <a:r>
              <a:rPr lang="en-US" dirty="0"/>
              <a:t>with </a:t>
            </a:r>
            <a:r>
              <a:rPr lang="en-US" dirty="0" smtClean="0"/>
              <a:t>PAF</a:t>
            </a:r>
          </a:p>
          <a:p>
            <a:pPr>
              <a:buNone/>
            </a:pPr>
            <a:r>
              <a:rPr lang="en-US" dirty="0" smtClean="0"/>
              <a:t>     - PLA</a:t>
            </a:r>
            <a:r>
              <a:rPr lang="en-US" dirty="0"/>
              <a:t>-2, </a:t>
            </a:r>
            <a:r>
              <a:rPr lang="en-US" dirty="0" err="1"/>
              <a:t>TNFa</a:t>
            </a:r>
            <a:r>
              <a:rPr lang="en-US" dirty="0"/>
              <a:t>, IL-1B may play a </a:t>
            </a:r>
            <a:r>
              <a:rPr lang="en-US" dirty="0" smtClean="0"/>
              <a:t>role</a:t>
            </a:r>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smtClean="0"/>
              <a:t>Complications continued…</a:t>
            </a:r>
            <a:endParaRPr lang="en-US" dirty="0"/>
          </a:p>
        </p:txBody>
      </p:sp>
      <p:sp>
        <p:nvSpPr>
          <p:cNvPr id="3" name="Content Placeholder 2"/>
          <p:cNvSpPr>
            <a:spLocks noGrp="1"/>
          </p:cNvSpPr>
          <p:nvPr>
            <p:ph idx="1"/>
          </p:nvPr>
        </p:nvSpPr>
        <p:spPr>
          <a:xfrm>
            <a:off x="457200" y="1280230"/>
            <a:ext cx="6718614" cy="5317078"/>
          </a:xfrm>
        </p:spPr>
        <p:txBody>
          <a:bodyPr>
            <a:normAutofit fontScale="77500" lnSpcReduction="20000"/>
          </a:bodyPr>
          <a:lstStyle/>
          <a:p>
            <a:pPr lvl="0"/>
            <a:r>
              <a:rPr lang="en-US" dirty="0"/>
              <a:t>Chronic, relapsing </a:t>
            </a:r>
            <a:r>
              <a:rPr lang="en-US" dirty="0" smtClean="0"/>
              <a:t>pancreatitis</a:t>
            </a:r>
          </a:p>
          <a:p>
            <a:pPr lvl="0">
              <a:buNone/>
            </a:pPr>
            <a:r>
              <a:rPr lang="en-US" dirty="0" smtClean="0"/>
              <a:t>       - Subsequent </a:t>
            </a:r>
            <a:r>
              <a:rPr lang="en-US" dirty="0"/>
              <a:t>development of </a:t>
            </a:r>
            <a:r>
              <a:rPr lang="en-US" dirty="0" smtClean="0"/>
              <a:t>EPI</a:t>
            </a:r>
          </a:p>
          <a:p>
            <a:pPr lvl="0">
              <a:buNone/>
            </a:pPr>
            <a:endParaRPr lang="en-US" dirty="0" smtClean="0"/>
          </a:p>
          <a:p>
            <a:pPr lvl="0"/>
            <a:r>
              <a:rPr lang="en-US" dirty="0"/>
              <a:t>Area of necrosis that may become a </a:t>
            </a:r>
            <a:r>
              <a:rPr lang="en-US" dirty="0" err="1"/>
              <a:t>nidus</a:t>
            </a:r>
            <a:r>
              <a:rPr lang="en-US" dirty="0"/>
              <a:t> for </a:t>
            </a:r>
            <a:r>
              <a:rPr lang="en-US" dirty="0" smtClean="0"/>
              <a:t>infection</a:t>
            </a:r>
            <a:r>
              <a:rPr lang="en-US" dirty="0"/>
              <a:t> </a:t>
            </a:r>
            <a:r>
              <a:rPr lang="en-US" dirty="0" smtClean="0"/>
              <a:t> </a:t>
            </a:r>
          </a:p>
          <a:p>
            <a:pPr lvl="0">
              <a:buNone/>
            </a:pPr>
            <a:r>
              <a:rPr lang="en-US" dirty="0" smtClean="0"/>
              <a:t>       - Pancreatic abscess</a:t>
            </a:r>
          </a:p>
          <a:p>
            <a:pPr lvl="0">
              <a:buNone/>
            </a:pPr>
            <a:r>
              <a:rPr lang="en-US" dirty="0" smtClean="0"/>
              <a:t>       - More so in humans</a:t>
            </a:r>
            <a:endParaRPr lang="en-US" dirty="0"/>
          </a:p>
          <a:p>
            <a:pPr lvl="0"/>
            <a:r>
              <a:rPr lang="en-US" dirty="0"/>
              <a:t>Pancreatic fluid accumulations</a:t>
            </a:r>
            <a:r>
              <a:rPr lang="en-US" dirty="0" smtClean="0"/>
              <a:t> </a:t>
            </a:r>
          </a:p>
          <a:p>
            <a:pPr lvl="0">
              <a:buNone/>
            </a:pPr>
            <a:r>
              <a:rPr lang="en-US" dirty="0" smtClean="0"/>
              <a:t>       - Cyst</a:t>
            </a:r>
          </a:p>
          <a:p>
            <a:pPr lvl="0">
              <a:buNone/>
            </a:pPr>
            <a:r>
              <a:rPr lang="en-US" dirty="0" smtClean="0"/>
              <a:t>       - </a:t>
            </a:r>
            <a:r>
              <a:rPr lang="en-US" dirty="0" err="1" smtClean="0"/>
              <a:t>Pseudocyst</a:t>
            </a:r>
            <a:endParaRPr lang="en-US" dirty="0" smtClean="0"/>
          </a:p>
          <a:p>
            <a:pPr lvl="0">
              <a:buNone/>
            </a:pPr>
            <a:r>
              <a:rPr lang="en-US" dirty="0" smtClean="0"/>
              <a:t>       - These are chronic </a:t>
            </a:r>
          </a:p>
          <a:p>
            <a:pPr lvl="0">
              <a:buNone/>
            </a:pPr>
            <a:endParaRPr lang="en-US" dirty="0" smtClean="0"/>
          </a:p>
          <a:p>
            <a:pPr lvl="0"/>
            <a:r>
              <a:rPr lang="en-US" dirty="0"/>
              <a:t>Fluid in the canine pancreas is generally acute and sterile in nature </a:t>
            </a:r>
          </a:p>
          <a:p>
            <a:endParaRPr lang="en-US" dirty="0"/>
          </a:p>
        </p:txBody>
      </p:sp>
      <p:pic>
        <p:nvPicPr>
          <p:cNvPr id="4" name="Picture 3"/>
          <p:cNvPicPr>
            <a:picLocks noChangeAspect="1"/>
          </p:cNvPicPr>
          <p:nvPr/>
        </p:nvPicPr>
        <p:blipFill>
          <a:blip r:embed="rId2"/>
          <a:stretch>
            <a:fillRect/>
          </a:stretch>
        </p:blipFill>
        <p:spPr>
          <a:xfrm>
            <a:off x="5703545" y="2942462"/>
            <a:ext cx="3275256" cy="2615614"/>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 </a:t>
            </a:r>
            <a:endParaRPr lang="en-US" dirty="0"/>
          </a:p>
        </p:txBody>
      </p:sp>
      <p:sp>
        <p:nvSpPr>
          <p:cNvPr id="3" name="Content Placeholder 2"/>
          <p:cNvSpPr>
            <a:spLocks noGrp="1"/>
          </p:cNvSpPr>
          <p:nvPr>
            <p:ph idx="1"/>
          </p:nvPr>
        </p:nvSpPr>
        <p:spPr/>
        <p:txBody>
          <a:bodyPr/>
          <a:lstStyle/>
          <a:p>
            <a:r>
              <a:rPr lang="en-US" dirty="0" smtClean="0"/>
              <a:t>Variable depending on severity of disease and other organ systems affected</a:t>
            </a:r>
          </a:p>
          <a:p>
            <a:r>
              <a:rPr lang="en-US" dirty="0" smtClean="0"/>
              <a:t>Guarded?</a:t>
            </a:r>
          </a:p>
          <a:p>
            <a:pPr>
              <a:buNone/>
            </a:pPr>
            <a:r>
              <a:rPr lang="en-US" dirty="0" smtClean="0"/>
              <a:t>    - No specific criteria for predicting outcome</a:t>
            </a:r>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99797"/>
          </a:xfrm>
        </p:spPr>
        <p:txBody>
          <a:bodyPr>
            <a:normAutofit fontScale="90000"/>
          </a:bodyPr>
          <a:lstStyle/>
          <a:p>
            <a:r>
              <a:rPr lang="en-US" dirty="0" smtClean="0"/>
              <a:t>References</a:t>
            </a:r>
            <a:endParaRPr lang="en-US" dirty="0"/>
          </a:p>
        </p:txBody>
      </p:sp>
      <p:sp>
        <p:nvSpPr>
          <p:cNvPr id="3" name="Content Placeholder 2"/>
          <p:cNvSpPr>
            <a:spLocks noGrp="1"/>
          </p:cNvSpPr>
          <p:nvPr>
            <p:ph idx="1"/>
          </p:nvPr>
        </p:nvSpPr>
        <p:spPr>
          <a:xfrm>
            <a:off x="457200" y="1352500"/>
            <a:ext cx="8229600" cy="5048644"/>
          </a:xfrm>
        </p:spPr>
        <p:txBody>
          <a:bodyPr>
            <a:normAutofit lnSpcReduction="10000"/>
          </a:bodyPr>
          <a:lstStyle/>
          <a:p>
            <a:r>
              <a:rPr lang="en-US" sz="1800" dirty="0" err="1" smtClean="0"/>
              <a:t>Ettinger</a:t>
            </a:r>
            <a:r>
              <a:rPr lang="en-US" sz="1800" dirty="0" smtClean="0"/>
              <a:t>, S.J. Textbook of Veterinary Internal Medicine 7</a:t>
            </a:r>
            <a:r>
              <a:rPr lang="en-US" sz="1800" baseline="30000" dirty="0" smtClean="0"/>
              <a:t>th</a:t>
            </a:r>
            <a:r>
              <a:rPr lang="en-US" sz="1800" dirty="0" smtClean="0"/>
              <a:t> ed. Saunders Elsevier. 3251 </a:t>
            </a:r>
            <a:r>
              <a:rPr lang="en-US" sz="1800" dirty="0" err="1" smtClean="0"/>
              <a:t>Riber</a:t>
            </a:r>
            <a:r>
              <a:rPr lang="en-US" sz="1800" dirty="0" smtClean="0"/>
              <a:t> Port Lane. St Louis Missouri 63043.</a:t>
            </a:r>
          </a:p>
          <a:p>
            <a:endParaRPr lang="en-US" sz="1800" dirty="0" smtClean="0"/>
          </a:p>
          <a:p>
            <a:r>
              <a:rPr lang="en-US" sz="1800" dirty="0" smtClean="0"/>
              <a:t>Freeman, L.M., </a:t>
            </a:r>
            <a:r>
              <a:rPr lang="en-US" sz="1800" dirty="0" err="1" smtClean="0"/>
              <a:t>Labato</a:t>
            </a:r>
            <a:r>
              <a:rPr lang="en-US" sz="1800" dirty="0" smtClean="0"/>
              <a:t>, M.A., Rush, J.E., </a:t>
            </a:r>
            <a:r>
              <a:rPr lang="en-US" sz="1800" dirty="0" err="1" smtClean="0"/>
              <a:t>Murtaugh</a:t>
            </a:r>
            <a:r>
              <a:rPr lang="en-US" sz="1800" dirty="0" smtClean="0"/>
              <a:t>. Nutritional Support in Pancreatitis: A Retrospective Study. Journal of Veterinary Emergency and Critical Care 5(1), pp 32-41</a:t>
            </a:r>
          </a:p>
          <a:p>
            <a:pPr>
              <a:buNone/>
            </a:pPr>
            <a:endParaRPr lang="en-US" sz="1800" dirty="0" smtClean="0"/>
          </a:p>
          <a:p>
            <a:r>
              <a:rPr lang="en-US" sz="1800" dirty="0" smtClean="0"/>
              <a:t>Holm, J.L., Chan, D. L. and </a:t>
            </a:r>
            <a:r>
              <a:rPr lang="en-US" sz="1800" dirty="0" err="1" smtClean="0"/>
              <a:t>Rosanski</a:t>
            </a:r>
            <a:r>
              <a:rPr lang="en-US" sz="1800" dirty="0" smtClean="0"/>
              <a:t>. Acute pancreatitis in dogs. Journal of Veterinary Emergency and Critical Care. 13(4) 2003, pp 201-213</a:t>
            </a:r>
          </a:p>
          <a:p>
            <a:endParaRPr lang="en-US" sz="1800" dirty="0" smtClean="0"/>
          </a:p>
          <a:p>
            <a:r>
              <a:rPr lang="en-US" sz="1800" dirty="0" smtClean="0"/>
              <a:t>Holm, J.L., </a:t>
            </a:r>
            <a:r>
              <a:rPr lang="en-US" sz="1800" dirty="0" err="1" smtClean="0"/>
              <a:t>Rozanski</a:t>
            </a:r>
            <a:r>
              <a:rPr lang="en-US" sz="1800" dirty="0" smtClean="0"/>
              <a:t>, E. A., Freeman, L. M. and Webster, C.R. C-reactive protein concentrations in canine acute pancreatitis. Journal of Veterinary Emergency and Critical Care. 2004; 14(3), pp 183-186</a:t>
            </a:r>
          </a:p>
          <a:p>
            <a:endParaRPr lang="en-US" sz="1800" dirty="0" smtClean="0"/>
          </a:p>
          <a:p>
            <a:r>
              <a:rPr lang="en-US" sz="1800" dirty="0" smtClean="0"/>
              <a:t>McCord, K. ., Morley, P.S. , Armstrong, J., Simpson, K., et. Al. A Multi-Institutional Study Evaluating the Diagnostic Utility of the Spec </a:t>
            </a:r>
            <a:r>
              <a:rPr lang="en-US" sz="1800" dirty="0" err="1" smtClean="0"/>
              <a:t>cPL</a:t>
            </a:r>
            <a:r>
              <a:rPr lang="en-US" sz="1800" dirty="0" smtClean="0"/>
              <a:t> and SNAP </a:t>
            </a:r>
            <a:r>
              <a:rPr lang="en-US" sz="1800" dirty="0" err="1" smtClean="0"/>
              <a:t>cPL</a:t>
            </a:r>
            <a:r>
              <a:rPr lang="en-US" sz="1800" dirty="0" smtClean="0"/>
              <a:t> in Clinical Acute Pancreatitis in 84 Dogs. J Vet Intern Med 2012;26:888-896 </a:t>
            </a:r>
          </a:p>
          <a:p>
            <a:endParaRPr lang="en-US" sz="1600" dirty="0"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continued…</a:t>
            </a:r>
            <a:endParaRPr lang="en-US" dirty="0"/>
          </a:p>
        </p:txBody>
      </p:sp>
      <p:sp>
        <p:nvSpPr>
          <p:cNvPr id="3" name="Content Placeholder 2"/>
          <p:cNvSpPr>
            <a:spLocks noGrp="1"/>
          </p:cNvSpPr>
          <p:nvPr>
            <p:ph idx="1"/>
          </p:nvPr>
        </p:nvSpPr>
        <p:spPr>
          <a:xfrm>
            <a:off x="457200" y="1600200"/>
            <a:ext cx="8229600" cy="4893864"/>
          </a:xfrm>
        </p:spPr>
        <p:txBody>
          <a:bodyPr>
            <a:normAutofit fontScale="55000" lnSpcReduction="20000"/>
          </a:bodyPr>
          <a:lstStyle/>
          <a:p>
            <a:r>
              <a:rPr lang="en-US" dirty="0" smtClean="0"/>
              <a:t>Mansfield, C.S. </a:t>
            </a:r>
            <a:r>
              <a:rPr lang="en-US" dirty="0" err="1" smtClean="0"/>
              <a:t>Pathophysiology</a:t>
            </a:r>
            <a:r>
              <a:rPr lang="en-US" dirty="0" smtClean="0"/>
              <a:t> of Acute Pancreatitis: Potential Applications from Experimental Models and Human Medicine to Dogs. J Vet Intern Med 2012;26:875-887</a:t>
            </a:r>
          </a:p>
          <a:p>
            <a:pPr>
              <a:buNone/>
            </a:pPr>
            <a:endParaRPr lang="en-US" dirty="0" smtClean="0"/>
          </a:p>
          <a:p>
            <a:r>
              <a:rPr lang="en-US" dirty="0" smtClean="0"/>
              <a:t>Mansfield, C.S., James, J.M., et al. A Pilot Study to Assess Tolerability of Early </a:t>
            </a:r>
            <a:r>
              <a:rPr lang="en-US" dirty="0" err="1" smtClean="0"/>
              <a:t>Enteral</a:t>
            </a:r>
            <a:r>
              <a:rPr lang="en-US" dirty="0" smtClean="0"/>
              <a:t> Nutrition via </a:t>
            </a:r>
            <a:r>
              <a:rPr lang="en-US" dirty="0" err="1" smtClean="0"/>
              <a:t>Esophagostomy</a:t>
            </a:r>
            <a:r>
              <a:rPr lang="en-US" dirty="0" smtClean="0"/>
              <a:t> Tube Feeding in Dogs with Severe Acute Pancreatitis. J Vet Intern Med 2011;25:419-425</a:t>
            </a:r>
          </a:p>
          <a:p>
            <a:pPr>
              <a:buNone/>
            </a:pPr>
            <a:endParaRPr lang="en-US" dirty="0" smtClean="0"/>
          </a:p>
          <a:p>
            <a:r>
              <a:rPr lang="en-US" dirty="0" smtClean="0"/>
              <a:t>Simpson, K., Lamb, C.  Acute Pancreatitis in the dog. Companion Animal Practice. 1995. 17. pp 328-337</a:t>
            </a:r>
          </a:p>
          <a:p>
            <a:pPr>
              <a:buNone/>
            </a:pPr>
            <a:endParaRPr lang="en-US" dirty="0" smtClean="0"/>
          </a:p>
          <a:p>
            <a:r>
              <a:rPr lang="en-US" dirty="0" smtClean="0"/>
              <a:t>Simpson, K. Update on pancreatitis in dogs. G-Gastroenterology. 2006. pp 382-389</a:t>
            </a:r>
          </a:p>
          <a:p>
            <a:pPr>
              <a:buNone/>
            </a:pPr>
            <a:endParaRPr lang="en-US" dirty="0" smtClean="0"/>
          </a:p>
          <a:p>
            <a:r>
              <a:rPr lang="en-US" dirty="0" smtClean="0"/>
              <a:t>Steiner, J.M. Diagnosis of pancreatitis. The Veterinary Clinical of Small Animal Practice. 2003; 33 pp 1181-11195</a:t>
            </a:r>
          </a:p>
          <a:p>
            <a:endParaRPr lang="en-US" dirty="0" smtClean="0"/>
          </a:p>
          <a:p>
            <a:r>
              <a:rPr lang="en-US" dirty="0" err="1" smtClean="0"/>
              <a:t>Weatherton</a:t>
            </a:r>
            <a:r>
              <a:rPr lang="en-US" dirty="0" smtClean="0"/>
              <a:t>, L.K., Streeter, E.M. Evaluation of fresh frozen plasma </a:t>
            </a:r>
            <a:r>
              <a:rPr lang="en-US" dirty="0" err="1" smtClean="0"/>
              <a:t>adminsitration</a:t>
            </a:r>
            <a:r>
              <a:rPr lang="en-US" dirty="0" smtClean="0"/>
              <a:t> in dogs with pancreatitis: 77 cases (1995-2005). Journal of Veterinary Emergency and Critical Care. 2009; 19(6), pp 617-62</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04862"/>
          </a:xfrm>
        </p:spPr>
        <p:txBody>
          <a:bodyPr>
            <a:normAutofit/>
          </a:bodyPr>
          <a:lstStyle/>
          <a:p>
            <a:r>
              <a:rPr lang="en-US" sz="3600" dirty="0" smtClean="0"/>
              <a:t>Continued …</a:t>
            </a:r>
            <a:endParaRPr lang="en-US" sz="3600" dirty="0"/>
          </a:p>
        </p:txBody>
      </p:sp>
      <p:sp>
        <p:nvSpPr>
          <p:cNvPr id="3" name="Content Placeholder 2"/>
          <p:cNvSpPr>
            <a:spLocks noGrp="1"/>
          </p:cNvSpPr>
          <p:nvPr>
            <p:ph idx="1"/>
          </p:nvPr>
        </p:nvSpPr>
        <p:spPr>
          <a:xfrm>
            <a:off x="457200" y="1079500"/>
            <a:ext cx="8229600" cy="5046663"/>
          </a:xfrm>
        </p:spPr>
        <p:txBody>
          <a:bodyPr>
            <a:normAutofit fontScale="85000" lnSpcReduction="20000"/>
          </a:bodyPr>
          <a:lstStyle/>
          <a:p>
            <a:pPr lvl="0"/>
            <a:r>
              <a:rPr lang="en-US" dirty="0" smtClean="0"/>
              <a:t>Drugs:</a:t>
            </a:r>
          </a:p>
          <a:p>
            <a:pPr lvl="0">
              <a:buNone/>
            </a:pPr>
            <a:r>
              <a:rPr lang="en-US" dirty="0"/>
              <a:t> </a:t>
            </a:r>
            <a:r>
              <a:rPr lang="en-US" dirty="0" smtClean="0"/>
              <a:t> </a:t>
            </a:r>
            <a:r>
              <a:rPr lang="en-US" dirty="0" smtClean="0">
                <a:sym typeface="Wingdings"/>
              </a:rPr>
              <a:t>  </a:t>
            </a:r>
            <a:r>
              <a:rPr lang="en-US" sz="2400" dirty="0" err="1" smtClean="0"/>
              <a:t>azathioprine</a:t>
            </a:r>
            <a:r>
              <a:rPr lang="en-US" sz="2400" dirty="0"/>
              <a:t>, L-</a:t>
            </a:r>
            <a:r>
              <a:rPr lang="en-US" sz="2400" dirty="0" err="1"/>
              <a:t>asparaginase</a:t>
            </a:r>
            <a:r>
              <a:rPr lang="en-US" sz="2400" dirty="0"/>
              <a:t>, estrogen, </a:t>
            </a:r>
            <a:r>
              <a:rPr lang="en-US" sz="2400" dirty="0" err="1"/>
              <a:t>furosemide</a:t>
            </a:r>
            <a:r>
              <a:rPr lang="en-US" sz="2400" dirty="0"/>
              <a:t>, </a:t>
            </a:r>
            <a:r>
              <a:rPr lang="en-US" sz="2400" dirty="0" err="1"/>
              <a:t>KBr</a:t>
            </a:r>
            <a:r>
              <a:rPr lang="en-US" sz="2400" dirty="0"/>
              <a:t>, sulfonamides, </a:t>
            </a:r>
            <a:r>
              <a:rPr lang="en-US" sz="2400" dirty="0" err="1"/>
              <a:t>tetracyclines</a:t>
            </a:r>
            <a:r>
              <a:rPr lang="en-US" sz="2400" dirty="0"/>
              <a:t>, </a:t>
            </a:r>
            <a:r>
              <a:rPr lang="en-US" sz="2400" dirty="0" err="1"/>
              <a:t>thiazide</a:t>
            </a:r>
            <a:r>
              <a:rPr lang="en-US" sz="2400" dirty="0"/>
              <a:t> diuretics and </a:t>
            </a:r>
            <a:r>
              <a:rPr lang="en-US" sz="2400" dirty="0" err="1"/>
              <a:t>vinca</a:t>
            </a:r>
            <a:r>
              <a:rPr lang="en-US" sz="2400" dirty="0"/>
              <a:t> </a:t>
            </a:r>
            <a:r>
              <a:rPr lang="en-US" sz="2400" dirty="0" smtClean="0"/>
              <a:t>alkaloids, steroids</a:t>
            </a:r>
          </a:p>
          <a:p>
            <a:pPr lvl="0">
              <a:buNone/>
            </a:pPr>
            <a:endParaRPr lang="en-US" sz="2400" dirty="0" smtClean="0"/>
          </a:p>
          <a:p>
            <a:pPr lvl="0"/>
            <a:r>
              <a:rPr lang="en-US" dirty="0"/>
              <a:t>Zinc </a:t>
            </a:r>
            <a:r>
              <a:rPr lang="en-US" dirty="0" err="1" smtClean="0"/>
              <a:t>toxicosis</a:t>
            </a:r>
            <a:endParaRPr lang="en-US" dirty="0" smtClean="0"/>
          </a:p>
          <a:p>
            <a:pPr lvl="0">
              <a:buNone/>
            </a:pPr>
            <a:endParaRPr lang="en-US" dirty="0" smtClean="0"/>
          </a:p>
          <a:p>
            <a:pPr lvl="0"/>
            <a:r>
              <a:rPr lang="en-US" dirty="0" err="1" smtClean="0"/>
              <a:t>Hypercalcemia</a:t>
            </a:r>
            <a:r>
              <a:rPr lang="en-US" dirty="0" smtClean="0"/>
              <a:t> (rare)</a:t>
            </a:r>
          </a:p>
          <a:p>
            <a:pPr lvl="0">
              <a:buNone/>
            </a:pPr>
            <a:endParaRPr lang="en-US" dirty="0" smtClean="0"/>
          </a:p>
          <a:p>
            <a:r>
              <a:rPr lang="en-US" dirty="0"/>
              <a:t>Obese animals</a:t>
            </a:r>
            <a:r>
              <a:rPr lang="en-US" dirty="0" smtClean="0"/>
              <a:t> </a:t>
            </a:r>
          </a:p>
          <a:p>
            <a:pPr>
              <a:buNone/>
            </a:pPr>
            <a:r>
              <a:rPr lang="en-US" dirty="0" smtClean="0"/>
              <a:t>    </a:t>
            </a:r>
            <a:r>
              <a:rPr lang="en-US" sz="2400" dirty="0" smtClean="0"/>
              <a:t>- inappropriate diet</a:t>
            </a:r>
          </a:p>
          <a:p>
            <a:pPr>
              <a:buNone/>
            </a:pPr>
            <a:r>
              <a:rPr lang="en-US" sz="2400" dirty="0" smtClean="0"/>
              <a:t>     - chronic inflammation</a:t>
            </a:r>
          </a:p>
          <a:p>
            <a:pPr>
              <a:buNone/>
            </a:pPr>
            <a:endParaRPr lang="en-US" sz="3459" dirty="0" smtClean="0"/>
          </a:p>
          <a:p>
            <a:r>
              <a:rPr lang="en-US" sz="3294" dirty="0" smtClean="0"/>
              <a:t>Ischemia/reperfusion</a:t>
            </a:r>
            <a:endParaRPr lang="en-US" sz="3294" dirty="0"/>
          </a:p>
        </p:txBody>
      </p:sp>
      <p:pic>
        <p:nvPicPr>
          <p:cNvPr id="4" name="Picture 3"/>
          <p:cNvPicPr>
            <a:picLocks noChangeAspect="1"/>
          </p:cNvPicPr>
          <p:nvPr/>
        </p:nvPicPr>
        <p:blipFill>
          <a:blip r:embed="rId2"/>
          <a:stretch>
            <a:fillRect/>
          </a:stretch>
        </p:blipFill>
        <p:spPr>
          <a:xfrm>
            <a:off x="4719847" y="3737442"/>
            <a:ext cx="3966953" cy="273955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13556</TotalTime>
  <Words>5221</Words>
  <Application>Microsoft Office PowerPoint</Application>
  <PresentationFormat>On-screen Show (4:3)</PresentationFormat>
  <Paragraphs>809</Paragraphs>
  <Slides>86</Slides>
  <Notes>25</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Office Theme</vt:lpstr>
      <vt:lpstr>Pancreatitis</vt:lpstr>
      <vt:lpstr>Acute vs Chronic</vt:lpstr>
      <vt:lpstr>Overview</vt:lpstr>
      <vt:lpstr>Slide 4</vt:lpstr>
      <vt:lpstr>Slide 5</vt:lpstr>
      <vt:lpstr>Scoring system</vt:lpstr>
      <vt:lpstr>Common Breeds</vt:lpstr>
      <vt:lpstr>Etiology</vt:lpstr>
      <vt:lpstr>Continued …</vt:lpstr>
      <vt:lpstr>Slide 10</vt:lpstr>
      <vt:lpstr>Other causes documented in humans</vt:lpstr>
      <vt:lpstr>Pathogenesis Overview</vt:lpstr>
      <vt:lpstr>Inciting causes of autodigestion….</vt:lpstr>
      <vt:lpstr>Slide 14</vt:lpstr>
      <vt:lpstr>Studies in animal models</vt:lpstr>
      <vt:lpstr>Pathophysiology</vt:lpstr>
      <vt:lpstr>Normal Safe Guards</vt:lpstr>
      <vt:lpstr>Slide 18</vt:lpstr>
      <vt:lpstr>Slide 19</vt:lpstr>
      <vt:lpstr>Initiating cellular events</vt:lpstr>
      <vt:lpstr>Slide 21</vt:lpstr>
      <vt:lpstr>The role of pH and calcium in colocalization</vt:lpstr>
      <vt:lpstr>Continued….</vt:lpstr>
      <vt:lpstr>Take home message</vt:lpstr>
      <vt:lpstr>Slide 25</vt:lpstr>
      <vt:lpstr>Recruitment of Neutrophils  and production of ROS </vt:lpstr>
      <vt:lpstr>Slide 27</vt:lpstr>
      <vt:lpstr>Slide 28</vt:lpstr>
      <vt:lpstr>Slide 29</vt:lpstr>
      <vt:lpstr>Take home message</vt:lpstr>
      <vt:lpstr>NO and oxidative stress </vt:lpstr>
      <vt:lpstr>isoforms</vt:lpstr>
      <vt:lpstr>NOS effects</vt:lpstr>
      <vt:lpstr>Effects continued</vt:lpstr>
      <vt:lpstr>Blood flow</vt:lpstr>
      <vt:lpstr>Circulation and perfusion disturbances</vt:lpstr>
      <vt:lpstr>Pancreatic microcirculation</vt:lpstr>
      <vt:lpstr>Disturbed pancreatic microcirculation</vt:lpstr>
      <vt:lpstr>Slide 39</vt:lpstr>
      <vt:lpstr>Kallin-kallikrein system: </vt:lpstr>
      <vt:lpstr>Slide 41</vt:lpstr>
      <vt:lpstr>Slide 42</vt:lpstr>
      <vt:lpstr>Substance P</vt:lpstr>
      <vt:lpstr>Renin angiotensin System</vt:lpstr>
      <vt:lpstr>The cytokine storm</vt:lpstr>
      <vt:lpstr>Intro</vt:lpstr>
      <vt:lpstr>Slide 47</vt:lpstr>
      <vt:lpstr>Major players</vt:lpstr>
      <vt:lpstr>Slide 49</vt:lpstr>
      <vt:lpstr>Slide 50</vt:lpstr>
      <vt:lpstr>Slide 51</vt:lpstr>
      <vt:lpstr>Slide 52</vt:lpstr>
      <vt:lpstr>Take home message</vt:lpstr>
      <vt:lpstr>Factors involved in perpetuation of disease…</vt:lpstr>
      <vt:lpstr>Slide 55</vt:lpstr>
      <vt:lpstr>Gut contribution to an inflammatory state</vt:lpstr>
      <vt:lpstr>Slide 57</vt:lpstr>
      <vt:lpstr>Clinical signs</vt:lpstr>
      <vt:lpstr>Diagnostics</vt:lpstr>
      <vt:lpstr>Clinical Pathology</vt:lpstr>
      <vt:lpstr>Markers for pancreatitis</vt:lpstr>
      <vt:lpstr>Markers for Pancreatitis</vt:lpstr>
      <vt:lpstr>Markers continued…</vt:lpstr>
      <vt:lpstr>Markers continued…</vt:lpstr>
      <vt:lpstr>Interpretation of Spec and SNAP</vt:lpstr>
      <vt:lpstr>C-reactive protein </vt:lpstr>
      <vt:lpstr>Slide 67</vt:lpstr>
      <vt:lpstr>Imaging</vt:lpstr>
      <vt:lpstr>Slide 69</vt:lpstr>
      <vt:lpstr>Imaging continued</vt:lpstr>
      <vt:lpstr>Cytology</vt:lpstr>
      <vt:lpstr>Therapy</vt:lpstr>
      <vt:lpstr>Slide 73</vt:lpstr>
      <vt:lpstr>Nutrition</vt:lpstr>
      <vt:lpstr>Slide 75</vt:lpstr>
      <vt:lpstr>Plasma administration</vt:lpstr>
      <vt:lpstr>Slide 77</vt:lpstr>
      <vt:lpstr>Slide 78</vt:lpstr>
      <vt:lpstr>Other therapies…</vt:lpstr>
      <vt:lpstr>Slide 80</vt:lpstr>
      <vt:lpstr>Slide 81</vt:lpstr>
      <vt:lpstr>Complications:</vt:lpstr>
      <vt:lpstr>Complications continued…</vt:lpstr>
      <vt:lpstr>Prognosis </vt:lpstr>
      <vt:lpstr>References</vt:lpstr>
      <vt:lpstr>References continued…</vt:lpstr>
    </vt:vector>
  </TitlesOfParts>
  <Company>Western College of Veterinary Medicine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Pancreatitis</dc:title>
  <dc:creator>ROBERT CAMPBELL</dc:creator>
  <cp:lastModifiedBy>vrm26</cp:lastModifiedBy>
  <cp:revision>191</cp:revision>
  <dcterms:created xsi:type="dcterms:W3CDTF">2012-09-17T22:23:21Z</dcterms:created>
  <dcterms:modified xsi:type="dcterms:W3CDTF">2012-10-12T04:44:38Z</dcterms:modified>
</cp:coreProperties>
</file>