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71" r:id="rId12"/>
    <p:sldId id="266" r:id="rId13"/>
    <p:sldId id="272" r:id="rId14"/>
    <p:sldId id="267" r:id="rId15"/>
    <p:sldId id="273" r:id="rId16"/>
    <p:sldId id="268" r:id="rId17"/>
    <p:sldId id="274" r:id="rId18"/>
    <p:sldId id="269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0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80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3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15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4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6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8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49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2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6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7BEA-8375-2247-AE54-7BAE46808C0D}" type="datetimeFigureOut">
              <a:rPr lang="en-US" smtClean="0"/>
              <a:t>3/19/13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E0351-F5A7-5340-A420-B7B27DDD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2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Heart sounds and Jugular distention/pulsation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Joel Green Weltman</a:t>
            </a:r>
          </a:p>
          <a:p>
            <a:r>
              <a:rPr lang="en-US" dirty="0" smtClean="0"/>
              <a:t>3/19/13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70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Suspicion for which of the following diseases should prompt the astute veterinarian to auscult to the top of a dog’s head?</a:t>
            </a:r>
          </a:p>
          <a:p>
            <a:pPr lvl="1"/>
            <a:r>
              <a:rPr lang="en-US" dirty="0" smtClean="0"/>
              <a:t>PDA</a:t>
            </a:r>
          </a:p>
          <a:p>
            <a:pPr lvl="1"/>
            <a:r>
              <a:rPr lang="en-US" dirty="0" smtClean="0"/>
              <a:t>SAS</a:t>
            </a:r>
          </a:p>
          <a:p>
            <a:pPr lvl="1"/>
            <a:r>
              <a:rPr lang="en-US" dirty="0" smtClean="0"/>
              <a:t>VSD</a:t>
            </a:r>
          </a:p>
          <a:p>
            <a:pPr lvl="1"/>
            <a:r>
              <a:rPr lang="en-US" dirty="0" smtClean="0"/>
              <a:t>MR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9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Suspicion for which of the following diseases should prompt the astute veterinarian to auscult to the top of a dog’s head?</a:t>
            </a:r>
          </a:p>
          <a:p>
            <a:pPr lvl="1"/>
            <a:r>
              <a:rPr lang="en-US" dirty="0" smtClean="0"/>
              <a:t>PDA</a:t>
            </a:r>
          </a:p>
          <a:p>
            <a:pPr lvl="1"/>
            <a:r>
              <a:rPr lang="en-US" b="1" i="1" dirty="0" smtClean="0"/>
              <a:t>SAS</a:t>
            </a:r>
          </a:p>
          <a:p>
            <a:pPr lvl="1"/>
            <a:r>
              <a:rPr lang="en-US" dirty="0" smtClean="0"/>
              <a:t>VSD</a:t>
            </a:r>
          </a:p>
          <a:p>
            <a:pPr lvl="1"/>
            <a:r>
              <a:rPr lang="en-US" dirty="0" smtClean="0"/>
              <a:t>MR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91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A murmur in both systole and diastole should lend the veterinarian to be suspicious of which diseases in addition to PDA?</a:t>
            </a:r>
          </a:p>
          <a:p>
            <a:pPr lvl="1"/>
            <a:r>
              <a:rPr lang="en-US" dirty="0" smtClean="0"/>
              <a:t>MR</a:t>
            </a:r>
          </a:p>
          <a:p>
            <a:pPr lvl="1"/>
            <a:r>
              <a:rPr lang="en-US" dirty="0" smtClean="0"/>
              <a:t>TR</a:t>
            </a:r>
          </a:p>
          <a:p>
            <a:pPr lvl="1"/>
            <a:r>
              <a:rPr lang="en-US" dirty="0" smtClean="0"/>
              <a:t>A-V fistula</a:t>
            </a:r>
          </a:p>
          <a:p>
            <a:pPr lvl="1"/>
            <a:r>
              <a:rPr lang="en-US" dirty="0" smtClean="0"/>
              <a:t>SAS</a:t>
            </a:r>
          </a:p>
        </p:txBody>
      </p:sp>
    </p:spTree>
    <p:extLst>
      <p:ext uri="{BB962C8B-B14F-4D97-AF65-F5344CB8AC3E}">
        <p14:creationId xmlns:p14="http://schemas.microsoft.com/office/powerpoint/2010/main" val="218809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A murmur in both systole and diastole should lend the veterinarian to be suspicious of which diseases in addition to PDA?</a:t>
            </a:r>
          </a:p>
          <a:p>
            <a:pPr lvl="1"/>
            <a:r>
              <a:rPr lang="en-US" dirty="0" smtClean="0"/>
              <a:t>MR</a:t>
            </a:r>
          </a:p>
          <a:p>
            <a:pPr lvl="1"/>
            <a:r>
              <a:rPr lang="en-US" dirty="0" smtClean="0"/>
              <a:t>TR</a:t>
            </a:r>
          </a:p>
          <a:p>
            <a:pPr lvl="1"/>
            <a:r>
              <a:rPr lang="en-US" b="1" i="1" dirty="0" smtClean="0"/>
              <a:t>A-V fistula</a:t>
            </a:r>
          </a:p>
          <a:p>
            <a:pPr lvl="1"/>
            <a:r>
              <a:rPr lang="en-US" dirty="0" smtClean="0"/>
              <a:t>SAS</a:t>
            </a:r>
          </a:p>
        </p:txBody>
      </p:sp>
    </p:spTree>
    <p:extLst>
      <p:ext uri="{BB962C8B-B14F-4D97-AF65-F5344CB8AC3E}">
        <p14:creationId xmlns:p14="http://schemas.microsoft.com/office/powerpoint/2010/main" val="1067736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Please list the physiologic events associated with each of each of the following-</a:t>
            </a:r>
          </a:p>
          <a:p>
            <a:pPr lvl="1"/>
            <a:r>
              <a:rPr lang="en-US" dirty="0" smtClean="0"/>
              <a:t>S1 sound:</a:t>
            </a:r>
          </a:p>
          <a:p>
            <a:pPr lvl="1"/>
            <a:r>
              <a:rPr lang="en-US" dirty="0" smtClean="0"/>
              <a:t>S2 sound:</a:t>
            </a:r>
          </a:p>
          <a:p>
            <a:pPr lvl="1"/>
            <a:r>
              <a:rPr lang="en-US" dirty="0" smtClean="0"/>
              <a:t>S3 sound:</a:t>
            </a:r>
          </a:p>
          <a:p>
            <a:pPr lvl="1"/>
            <a:r>
              <a:rPr lang="en-US" dirty="0" smtClean="0"/>
              <a:t>S4 sound: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9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Please list the physiologic events associated with each of each of the following-</a:t>
            </a:r>
          </a:p>
          <a:p>
            <a:pPr lvl="1"/>
            <a:r>
              <a:rPr lang="en-US" dirty="0" smtClean="0"/>
              <a:t>S1 sound: Closure of the AV valves</a:t>
            </a:r>
          </a:p>
          <a:p>
            <a:pPr lvl="1"/>
            <a:r>
              <a:rPr lang="en-US" dirty="0" smtClean="0"/>
              <a:t>S2 sound: Closure of the aortic/pulmonic valves</a:t>
            </a:r>
          </a:p>
          <a:p>
            <a:pPr lvl="1"/>
            <a:r>
              <a:rPr lang="en-US" dirty="0" smtClean="0"/>
              <a:t>S3 sound: Rapid ventricular filling</a:t>
            </a:r>
          </a:p>
          <a:p>
            <a:pPr lvl="1"/>
            <a:r>
              <a:rPr lang="en-US" dirty="0" smtClean="0"/>
              <a:t>S4 sound: Atrial contraction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37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Which of the following is more typically associated with hypertrophic cardiomyopathy?</a:t>
            </a:r>
          </a:p>
          <a:p>
            <a:pPr lvl="1"/>
            <a:r>
              <a:rPr lang="en-US" dirty="0" smtClean="0"/>
              <a:t>Diastolic murmur</a:t>
            </a:r>
          </a:p>
          <a:p>
            <a:pPr lvl="1"/>
            <a:r>
              <a:rPr lang="en-US" dirty="0" smtClean="0"/>
              <a:t>S3 gallop sound</a:t>
            </a:r>
          </a:p>
          <a:p>
            <a:pPr lvl="1"/>
            <a:r>
              <a:rPr lang="en-US" dirty="0" smtClean="0"/>
              <a:t>Continuous murmur</a:t>
            </a:r>
          </a:p>
          <a:p>
            <a:pPr lvl="1"/>
            <a:r>
              <a:rPr lang="en-US" dirty="0" smtClean="0"/>
              <a:t>S4 gallop sound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9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Which of the following is more typically associated with hypertrophic cardiomyopathy?</a:t>
            </a:r>
          </a:p>
          <a:p>
            <a:pPr lvl="1"/>
            <a:r>
              <a:rPr lang="en-US" dirty="0" smtClean="0"/>
              <a:t>Diastolic murmur</a:t>
            </a:r>
          </a:p>
          <a:p>
            <a:pPr lvl="1"/>
            <a:r>
              <a:rPr lang="en-US" dirty="0" smtClean="0"/>
              <a:t>S3 gallop sound</a:t>
            </a:r>
          </a:p>
          <a:p>
            <a:pPr lvl="1"/>
            <a:r>
              <a:rPr lang="en-US" dirty="0" smtClean="0"/>
              <a:t>Continuous murmur</a:t>
            </a:r>
          </a:p>
          <a:p>
            <a:pPr lvl="1"/>
            <a:r>
              <a:rPr lang="en-US" b="1" i="1" dirty="0" smtClean="0"/>
              <a:t>S4 gallop sound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798896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What cardiac event is jugular pulsation associated with?</a:t>
            </a:r>
          </a:p>
          <a:p>
            <a:pPr lvl="1"/>
            <a:r>
              <a:rPr lang="en-US" dirty="0" smtClean="0"/>
              <a:t>Atrial contraction</a:t>
            </a:r>
          </a:p>
          <a:p>
            <a:pPr lvl="1"/>
            <a:r>
              <a:rPr lang="en-US" dirty="0" smtClean="0"/>
              <a:t>Bulging of the AV valve during ventricular contraction</a:t>
            </a:r>
          </a:p>
          <a:p>
            <a:pPr lvl="1"/>
            <a:r>
              <a:rPr lang="en-US" dirty="0" smtClean="0"/>
              <a:t>Closing of the AV valve</a:t>
            </a:r>
          </a:p>
          <a:p>
            <a:pPr lvl="1"/>
            <a:r>
              <a:rPr lang="en-US" dirty="0" smtClean="0"/>
              <a:t>Closure of the </a:t>
            </a:r>
            <a:r>
              <a:rPr lang="en-US" dirty="0" err="1" smtClean="0"/>
              <a:t>cavoatrial</a:t>
            </a:r>
            <a:r>
              <a:rPr lang="en-US" dirty="0" smtClean="0"/>
              <a:t> valve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9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What cardiac event is jugular pulsation associated with?</a:t>
            </a:r>
          </a:p>
          <a:p>
            <a:pPr lvl="1"/>
            <a:r>
              <a:rPr lang="en-US" b="1" i="1" dirty="0" smtClean="0"/>
              <a:t>Atrial contraction</a:t>
            </a:r>
          </a:p>
          <a:p>
            <a:pPr lvl="1"/>
            <a:r>
              <a:rPr lang="en-US" dirty="0" smtClean="0"/>
              <a:t>Bulging of the AV valve during ventricular contraction</a:t>
            </a:r>
          </a:p>
          <a:p>
            <a:pPr lvl="1"/>
            <a:r>
              <a:rPr lang="en-US" dirty="0" smtClean="0"/>
              <a:t>Closing of the AV valve</a:t>
            </a:r>
          </a:p>
          <a:p>
            <a:pPr lvl="1"/>
            <a:r>
              <a:rPr lang="en-US" dirty="0" smtClean="0"/>
              <a:t>Closure of the </a:t>
            </a:r>
            <a:r>
              <a:rPr lang="en-US" dirty="0" err="1" smtClean="0"/>
              <a:t>cavoatrial</a:t>
            </a:r>
            <a:r>
              <a:rPr lang="en-US" dirty="0" smtClean="0"/>
              <a:t> valve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9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Name 5 attributes of a murmur which should be evaluated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4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Name 5 attributes of a murmur which should be evaluated</a:t>
            </a:r>
          </a:p>
          <a:p>
            <a:pPr lvl="1"/>
            <a:r>
              <a:rPr lang="en-US" dirty="0" smtClean="0"/>
              <a:t>Timing</a:t>
            </a:r>
          </a:p>
          <a:p>
            <a:pPr lvl="1"/>
            <a:r>
              <a:rPr lang="en-US" dirty="0" smtClean="0"/>
              <a:t>Intensity</a:t>
            </a:r>
          </a:p>
          <a:p>
            <a:pPr lvl="1"/>
            <a:r>
              <a:rPr lang="en-US" dirty="0" smtClean="0"/>
              <a:t>PMI</a:t>
            </a:r>
          </a:p>
          <a:p>
            <a:pPr lvl="1"/>
            <a:r>
              <a:rPr lang="en-US" dirty="0" smtClean="0"/>
              <a:t>Pattern/radiation</a:t>
            </a:r>
          </a:p>
          <a:p>
            <a:pPr lvl="1"/>
            <a:r>
              <a:rPr lang="en-US" dirty="0" smtClean="0"/>
              <a:t>Quality</a:t>
            </a:r>
          </a:p>
          <a:p>
            <a:pPr lvl="1"/>
            <a:r>
              <a:rPr lang="en-US" dirty="0" smtClean="0"/>
              <a:t>Pitch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3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Which is the most likely cause of an ejection murmur?</a:t>
            </a:r>
          </a:p>
          <a:p>
            <a:pPr lvl="1"/>
            <a:r>
              <a:rPr lang="en-US" dirty="0" smtClean="0"/>
              <a:t>Ventricular outflow obstruction</a:t>
            </a:r>
          </a:p>
          <a:p>
            <a:pPr lvl="1"/>
            <a:r>
              <a:rPr lang="en-US" dirty="0" smtClean="0"/>
              <a:t>AV valve insufficiency</a:t>
            </a:r>
          </a:p>
          <a:p>
            <a:pPr lvl="1"/>
            <a:r>
              <a:rPr lang="en-US" dirty="0" smtClean="0"/>
              <a:t>IVS defect</a:t>
            </a:r>
          </a:p>
          <a:p>
            <a:pPr lvl="1"/>
            <a:r>
              <a:rPr lang="en-US" dirty="0" smtClean="0"/>
              <a:t>PDA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3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Which is the most likely cause of an ejection murmur?</a:t>
            </a:r>
          </a:p>
          <a:p>
            <a:pPr lvl="1"/>
            <a:r>
              <a:rPr lang="en-US" b="1" i="1" dirty="0" smtClean="0"/>
              <a:t>Ventricular outflow obstruction</a:t>
            </a:r>
          </a:p>
          <a:p>
            <a:pPr lvl="1"/>
            <a:r>
              <a:rPr lang="en-US" dirty="0" smtClean="0"/>
              <a:t>AV valve insufficiency</a:t>
            </a:r>
          </a:p>
          <a:p>
            <a:pPr lvl="1"/>
            <a:r>
              <a:rPr lang="en-US" dirty="0" smtClean="0"/>
              <a:t>IVS defect</a:t>
            </a:r>
          </a:p>
          <a:p>
            <a:pPr lvl="1"/>
            <a:r>
              <a:rPr lang="en-US" dirty="0" smtClean="0"/>
              <a:t>PDA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702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Name five causes of a physiologic murmur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32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Name seven causes of a physiologic murmur</a:t>
            </a:r>
          </a:p>
          <a:p>
            <a:pPr lvl="1"/>
            <a:r>
              <a:rPr lang="en-US" dirty="0" smtClean="0"/>
              <a:t>Innocent puppy murmur</a:t>
            </a:r>
          </a:p>
          <a:p>
            <a:pPr lvl="1"/>
            <a:r>
              <a:rPr lang="en-US" dirty="0" smtClean="0"/>
              <a:t>Anemia</a:t>
            </a:r>
          </a:p>
          <a:p>
            <a:pPr lvl="1"/>
            <a:r>
              <a:rPr lang="en-US" dirty="0" smtClean="0"/>
              <a:t>Fever</a:t>
            </a:r>
          </a:p>
          <a:p>
            <a:pPr lvl="1"/>
            <a:r>
              <a:rPr lang="en-US" dirty="0" smtClean="0"/>
              <a:t>High sympathetic tone</a:t>
            </a:r>
          </a:p>
          <a:p>
            <a:pPr lvl="1"/>
            <a:r>
              <a:rPr lang="en-US" dirty="0" smtClean="0"/>
              <a:t>Hyperthyroidism</a:t>
            </a:r>
          </a:p>
          <a:p>
            <a:pPr lvl="1"/>
            <a:r>
              <a:rPr lang="en-US" dirty="0" smtClean="0"/>
              <a:t>Peripheral A-V fistulae</a:t>
            </a:r>
          </a:p>
          <a:p>
            <a:pPr lvl="1"/>
            <a:r>
              <a:rPr lang="en-US" dirty="0" smtClean="0"/>
              <a:t>Hypoproteinemia</a:t>
            </a:r>
          </a:p>
          <a:p>
            <a:pPr lvl="1"/>
            <a:r>
              <a:rPr lang="en-US" dirty="0" smtClean="0"/>
              <a:t>Athletic heart</a:t>
            </a:r>
          </a:p>
          <a:p>
            <a:pPr lvl="1"/>
            <a:r>
              <a:rPr lang="en-US" dirty="0" smtClean="0"/>
              <a:t>Extreme bradycardia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3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A murmur is </a:t>
            </a:r>
            <a:r>
              <a:rPr lang="en-US" dirty="0" err="1" smtClean="0"/>
              <a:t>ausculted</a:t>
            </a:r>
            <a:r>
              <a:rPr lang="en-US" dirty="0" smtClean="0"/>
              <a:t> on the red dot below.  Which is the most likely cause?</a:t>
            </a:r>
          </a:p>
          <a:p>
            <a:pPr lvl="1"/>
            <a:r>
              <a:rPr lang="en-US" dirty="0" smtClean="0"/>
              <a:t>PDA</a:t>
            </a:r>
          </a:p>
          <a:p>
            <a:pPr lvl="1"/>
            <a:r>
              <a:rPr lang="en-US" dirty="0" smtClean="0"/>
              <a:t>MR</a:t>
            </a:r>
          </a:p>
          <a:p>
            <a:pPr lvl="1"/>
            <a:r>
              <a:rPr lang="en-US" dirty="0" smtClean="0"/>
              <a:t>PS</a:t>
            </a:r>
          </a:p>
          <a:p>
            <a:pPr lvl="1"/>
            <a:r>
              <a:rPr lang="en-US" dirty="0" smtClean="0"/>
              <a:t>VSD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96847" y="1557866"/>
            <a:ext cx="2627954" cy="235373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671734" y="3098801"/>
            <a:ext cx="287867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32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29600" cy="5787496"/>
          </a:xfrm>
        </p:spPr>
        <p:txBody>
          <a:bodyPr/>
          <a:lstStyle/>
          <a:p>
            <a:r>
              <a:rPr lang="en-US" dirty="0" smtClean="0"/>
              <a:t>A murmur is </a:t>
            </a:r>
            <a:r>
              <a:rPr lang="en-US" dirty="0" err="1" smtClean="0"/>
              <a:t>ausculted</a:t>
            </a:r>
            <a:r>
              <a:rPr lang="en-US" dirty="0" smtClean="0"/>
              <a:t> on the red dot below.  Which is the most likely cause?</a:t>
            </a:r>
          </a:p>
          <a:p>
            <a:pPr lvl="1"/>
            <a:r>
              <a:rPr lang="en-US" dirty="0" smtClean="0"/>
              <a:t>PDA</a:t>
            </a:r>
          </a:p>
          <a:p>
            <a:pPr lvl="1"/>
            <a:r>
              <a:rPr lang="en-US" dirty="0" smtClean="0"/>
              <a:t>MR</a:t>
            </a:r>
          </a:p>
          <a:p>
            <a:pPr lvl="1"/>
            <a:r>
              <a:rPr lang="en-US" dirty="0" smtClean="0"/>
              <a:t>PS</a:t>
            </a:r>
          </a:p>
          <a:p>
            <a:pPr lvl="1"/>
            <a:r>
              <a:rPr lang="en-US" b="1" i="1" dirty="0" smtClean="0"/>
              <a:t>VSD</a:t>
            </a:r>
            <a:endParaRPr lang="en-US" b="1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96847" y="1557866"/>
            <a:ext cx="2627954" cy="235373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671734" y="3098801"/>
            <a:ext cx="287867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16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439</Words>
  <Application>Microsoft Macintosh PowerPoint</Application>
  <PresentationFormat>On-screen Show (4:3)</PresentationFormat>
  <Paragraphs>92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Heart sounds and Jugular distention/pulsation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 sounds and Jugular distention/pulsation</dc:title>
  <dc:creator>Joel Weltman</dc:creator>
  <cp:lastModifiedBy>Joel Weltman</cp:lastModifiedBy>
  <cp:revision>4</cp:revision>
  <dcterms:created xsi:type="dcterms:W3CDTF">2013-03-19T19:50:13Z</dcterms:created>
  <dcterms:modified xsi:type="dcterms:W3CDTF">2013-03-19T20:26:46Z</dcterms:modified>
</cp:coreProperties>
</file>