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342" r:id="rId4"/>
    <p:sldId id="259" r:id="rId5"/>
    <p:sldId id="258" r:id="rId6"/>
    <p:sldId id="299" r:id="rId7"/>
    <p:sldId id="260" r:id="rId8"/>
    <p:sldId id="300" r:id="rId9"/>
    <p:sldId id="261" r:id="rId10"/>
    <p:sldId id="262" r:id="rId11"/>
    <p:sldId id="331" r:id="rId12"/>
    <p:sldId id="296" r:id="rId13"/>
    <p:sldId id="263" r:id="rId14"/>
    <p:sldId id="270" r:id="rId15"/>
    <p:sldId id="294" r:id="rId16"/>
    <p:sldId id="343" r:id="rId17"/>
    <p:sldId id="295" r:id="rId18"/>
    <p:sldId id="332" r:id="rId19"/>
    <p:sldId id="264" r:id="rId20"/>
    <p:sldId id="323" r:id="rId21"/>
    <p:sldId id="326" r:id="rId22"/>
    <p:sldId id="322" r:id="rId23"/>
    <p:sldId id="333" r:id="rId24"/>
    <p:sldId id="268" r:id="rId25"/>
    <p:sldId id="272" r:id="rId26"/>
    <p:sldId id="271" r:id="rId27"/>
    <p:sldId id="273" r:id="rId28"/>
    <p:sldId id="338" r:id="rId29"/>
    <p:sldId id="334" r:id="rId30"/>
    <p:sldId id="269" r:id="rId31"/>
    <p:sldId id="301" r:id="rId32"/>
    <p:sldId id="302" r:id="rId33"/>
    <p:sldId id="303" r:id="rId34"/>
    <p:sldId id="304" r:id="rId35"/>
    <p:sldId id="335" r:id="rId36"/>
    <p:sldId id="265" r:id="rId37"/>
    <p:sldId id="276" r:id="rId38"/>
    <p:sldId id="274" r:id="rId39"/>
    <p:sldId id="275" r:id="rId40"/>
    <p:sldId id="285" r:id="rId41"/>
    <p:sldId id="287" r:id="rId42"/>
    <p:sldId id="277" r:id="rId43"/>
    <p:sldId id="286" r:id="rId44"/>
    <p:sldId id="278" r:id="rId45"/>
    <p:sldId id="279" r:id="rId46"/>
    <p:sldId id="321" r:id="rId47"/>
    <p:sldId id="319" r:id="rId48"/>
    <p:sldId id="280" r:id="rId49"/>
    <p:sldId id="290" r:id="rId50"/>
    <p:sldId id="305" r:id="rId51"/>
    <p:sldId id="309" r:id="rId52"/>
    <p:sldId id="311" r:id="rId53"/>
    <p:sldId id="313" r:id="rId54"/>
    <p:sldId id="347" r:id="rId55"/>
    <p:sldId id="315" r:id="rId56"/>
    <p:sldId id="316" r:id="rId57"/>
    <p:sldId id="317" r:id="rId58"/>
    <p:sldId id="318" r:id="rId59"/>
    <p:sldId id="281" r:id="rId60"/>
    <p:sldId id="292" r:id="rId61"/>
    <p:sldId id="324" r:id="rId62"/>
    <p:sldId id="346" r:id="rId63"/>
    <p:sldId id="282" r:id="rId64"/>
    <p:sldId id="293" r:id="rId65"/>
    <p:sldId id="297" r:id="rId66"/>
    <p:sldId id="328" r:id="rId67"/>
    <p:sldId id="298" r:id="rId68"/>
    <p:sldId id="283" r:id="rId69"/>
    <p:sldId id="325" r:id="rId70"/>
    <p:sldId id="329" r:id="rId71"/>
    <p:sldId id="330" r:id="rId72"/>
    <p:sldId id="339" r:id="rId73"/>
    <p:sldId id="340" r:id="rId74"/>
    <p:sldId id="341" r:id="rId75"/>
    <p:sldId id="345" r:id="rId76"/>
    <p:sldId id="336" r:id="rId77"/>
    <p:sldId id="266" r:id="rId78"/>
    <p:sldId id="284" r:id="rId79"/>
    <p:sldId id="337" r:id="rId80"/>
    <p:sldId id="289" r:id="rId81"/>
    <p:sldId id="267" r:id="rId82"/>
    <p:sldId id="327" r:id="rId83"/>
    <p:sldId id="344" r:id="rId84"/>
    <p:sldId id="308" r:id="rId85"/>
    <p:sldId id="348" r:id="rId86"/>
    <p:sldId id="307" r:id="rId8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3" autoAdjust="0"/>
    <p:restoredTop sz="94690" autoAdjust="0"/>
  </p:normalViewPr>
  <p:slideViewPr>
    <p:cSldViewPr>
      <p:cViewPr varScale="1">
        <p:scale>
          <a:sx n="69" d="100"/>
          <a:sy n="69" d="100"/>
        </p:scale>
        <p:origin x="-5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B2A8-9F85-4328-92B3-1978E0BE566C}" type="datetimeFigureOut">
              <a:rPr lang="en-US" smtClean="0"/>
              <a:pPr/>
              <a:t>4/28/2013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DE1E2EF-2178-454A-A8E6-3D7CE8643F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  <a:latin typeface="Calibri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B2A8-9F85-4328-92B3-1978E0BE566C}" type="datetimeFigureOut">
              <a:rPr lang="en-US" smtClean="0"/>
              <a:pPr/>
              <a:t>4/28/2013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1E2EF-2178-454A-A8E6-3D7CE8643F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DE1E2EF-2178-454A-A8E6-3D7CE8643F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B2A8-9F85-4328-92B3-1978E0BE566C}" type="datetimeFigureOut">
              <a:rPr lang="en-US" smtClean="0"/>
              <a:pPr/>
              <a:t>4/28/2013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Calibri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DE1E2EF-2178-454A-A8E6-3D7CE8643F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9755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B2A8-9F85-4328-92B3-1978E0BE566C}" type="datetimeFigureOut">
              <a:rPr lang="en-US" smtClean="0"/>
              <a:pPr/>
              <a:t>4/28/2013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DE1E2EF-2178-454A-A8E6-3D7CE8643F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688B2A8-9F85-4328-92B3-1978E0BE566C}" type="datetimeFigureOut">
              <a:rPr lang="en-US" smtClean="0"/>
              <a:pPr/>
              <a:t>4/28/2013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1E2EF-2178-454A-A8E6-3D7CE8643F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  <a:latin typeface="Calibri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 eaLnBrk="1" latinLnBrk="0" hangingPunct="1">
              <a:buNone/>
              <a:defRPr sz="2200" b="1">
                <a:latin typeface="Calibri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B2A8-9F85-4328-92B3-1978E0BE566C}" type="datetimeFigureOut">
              <a:rPr lang="en-US" smtClean="0"/>
              <a:pPr/>
              <a:t>4/28/2013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DE1E2EF-2178-454A-A8E6-3D7CE8643F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B2A8-9F85-4328-92B3-1978E0BE566C}" type="datetimeFigureOut">
              <a:rPr lang="en-US" smtClean="0"/>
              <a:pPr/>
              <a:t>4/28/2013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DE1E2EF-2178-454A-A8E6-3D7CE8643F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B2A8-9F85-4328-92B3-1978E0BE566C}" type="datetimeFigureOut">
              <a:rPr lang="en-US" smtClean="0"/>
              <a:pPr/>
              <a:t>4/28/2013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E1E2EF-2178-454A-A8E6-3D7CE8643F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DE1E2EF-2178-454A-A8E6-3D7CE8643F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8B2A8-9F85-4328-92B3-1978E0BE566C}" type="datetimeFigureOut">
              <a:rPr lang="en-US" smtClean="0"/>
              <a:pPr/>
              <a:t>4/28/2013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DE1E2EF-2178-454A-A8E6-3D7CE8643F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688B2A8-9F85-4328-92B3-1978E0BE566C}" type="datetimeFigureOut">
              <a:rPr lang="en-US" smtClean="0"/>
              <a:pPr/>
              <a:t>4/28/2013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688B2A8-9F85-4328-92B3-1978E0BE566C}" type="datetimeFigureOut">
              <a:rPr lang="en-US" smtClean="0"/>
              <a:pPr/>
              <a:t>4/28/2013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DE1E2EF-2178-454A-A8E6-3D7CE8643F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Calibri" pitchFamily="34" charset="0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/url?sa=i&amp;rct=j&amp;q=heart&amp;source=images&amp;cd=&amp;cad=rja&amp;docid=vtA3UkeDQVeOVM&amp;tbnid=IjN7xB3MKhNvKM:&amp;ved=0CAUQjRw&amp;url=http%3A%2F%2Fwww.shutterstock.com%2Fblog%2F2013%2F02%2Fheart-iconic-symbol-love%2F&amp;ei=yN1_UdqwBNe34APqi4CQCw&amp;bvm=bv.45645796,d.dmg&amp;psig=AFQjCNFloAdL9JWUXrgFblECFYL9GsbOqg&amp;ust=1367420692005259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google.com/url?sa=i&amp;rct=j&amp;q=subaortic+stenosis&amp;source=images&amp;cd=&amp;cad=rja&amp;docid=GMf95jEFFVHAdM&amp;tbnid=c3q8orvMJodTkM:&amp;ved=0CAUQjRw&amp;url=http://www.larserickson.com/PatientInfo/AS_Sub.htm&amp;ei=mT93UcKxII3_4AOSn4CYCw&amp;bvm=bv.45645796,bs.1,d.dmQ&amp;psig=AFQjCNFl_Q5V5AQmdpfdVud_Lw_o1ljh0g&amp;ust=1366855951051003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hyperlink" Target="http://www.google.com/url?sa=i&amp;rct=j&amp;q=bacteremia&amp;source=images&amp;cd=&amp;cad=rja&amp;docid=TSL7T-QSmurJlM&amp;tbnid=f-0FYmLz6iPzXM:&amp;ved=0CAUQjRw&amp;url=http://www.orasurgery.com/blog/dangers-of-a-tooth-abscess-part-1-bacteremia-and-septicemia/&amp;ei=RkF3UbDWDrXh4APjn4GICQ&amp;bvm=bv.45645796,bs.1,d.dmQ&amp;psig=AFQjCNE0jOgx_Agg_qMeNkH17240ozyZ0A&amp;ust=1366856349025162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/url?sa=i&amp;rct=j&amp;q=heart&amp;source=images&amp;cd=&amp;cad=rja&amp;docid=vtA3UkeDQVeOVM&amp;tbnid=IjN7xB3MKhNvKM:&amp;ved=0CAUQjRw&amp;url=http%3A%2F%2Fwww.shutterstock.com%2Fblog%2F2013%2F02%2Fheart-iconic-symbol-love%2F&amp;ei=yN1_UdqwBNe34APqi4CQCw&amp;bvm=bv.45645796,d.dmg&amp;psig=AFQjCNFloAdL9JWUXrgFblECFYL9GsbOqg&amp;ust=1367420692005259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/url?sa=i&amp;rct=j&amp;q=heart&amp;source=images&amp;cd=&amp;cad=rja&amp;docid=vtA3UkeDQVeOVM&amp;tbnid=IjN7xB3MKhNvKM:&amp;ved=0CAUQjRw&amp;url=http%3A%2F%2Fwww.shutterstock.com%2Fblog%2F2013%2F02%2Fheart-iconic-symbol-love%2F&amp;ei=yN1_UdqwBNe34APqi4CQCw&amp;bvm=bv.45645796,d.dmg&amp;psig=AFQjCNFloAdL9JWUXrgFblECFYL9GsbOqg&amp;ust=1367420692005259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/url?sa=i&amp;rct=j&amp;q=heart&amp;source=images&amp;cd=&amp;cad=rja&amp;docid=vtA3UkeDQVeOVM&amp;tbnid=IjN7xB3MKhNvKM:&amp;ved=0CAUQjRw&amp;url=http%3A%2F%2Fwww.shutterstock.com%2Fblog%2F2013%2F02%2Fheart-iconic-symbol-love%2F&amp;ei=yN1_UdqwBNe34APqi4CQCw&amp;bvm=bv.45645796,d.dmg&amp;psig=AFQjCNFloAdL9JWUXrgFblECFYL9GsbOqg&amp;ust=1367420692005259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google.com/url?sa=i&amp;rct=j&amp;q=german+shepherd&amp;source=images&amp;cd=&amp;cad=rja&amp;docid=-oNKKUjpScmwiM&amp;tbnid=BcbzIItPwBS8vM:&amp;ved=0CAUQjRw&amp;url=http://batman.wikia.com/wiki/File:German-shepherd-training.jpg&amp;ei=mu11UejbPOza4APRrYHYBw&amp;bvm=bv.45512109,d.dmg&amp;psig=AFQjCNFRA6u06ODT_Nm4gOGWsRIPpfZ-MA&amp;ust=1366769429191402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google.com/url?sa=i&amp;rct=j&amp;q=&amp;esrc=s&amp;frm=1&amp;source=images&amp;cd=&amp;cad=rja&amp;docid=BzrJhGLQXtDzvM&amp;tbnid=5yEXIND5d6FWWM:&amp;ved=0CAUQjRw&amp;url=http://castlevetsreading.wordpress.com/&amp;ei=Fg1WUdKCH7ai4AP6wYGICQ&amp;bvm=bv.44442042,d.dmg&amp;psig=AFQjCNEM0qgci2IU4IyYR-o4k5oHOY6QYA&amp;ust=1364679583384221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hyperlink" Target="http://www.google.com/url?sa=i&amp;rct=j&amp;q=to+and+fro+murmur+&amp;source=images&amp;cd=&amp;cad=rja&amp;docid=9_89doEsNih8jM&amp;tbnid=PQZfILGyo5pxDM:&amp;ved=0CAUQjRw&amp;url=http%3A%2F%2Fdualibra.com%2Fwp-content%2Fuploads%2F2012%2F04%2F037800~1%2FPart%25202.%2520Cardinal%2520Manifestations%2520and%2520Presentation%2520of%2520Diseases%2FSection%25205.%2520Alterations%2520in%2520Circulatory%2520and%2520Respiratory%2520Functions%2Fe08.htm&amp;ei=EOJ_UfqUJNa44APU-4CYBw&amp;bvm=bv.45645796,d.dmg&amp;psig=AFQjCNE0sK2LTdm7r9R05Jcf-ahxZDU74Q&amp;ust=1367421738288943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/url?sa=i&amp;rct=j&amp;q=heart&amp;source=images&amp;cd=&amp;cad=rja&amp;docid=vtA3UkeDQVeOVM&amp;tbnid=IjN7xB3MKhNvKM:&amp;ved=0CAUQjRw&amp;url=http%3A%2F%2Fwww.shutterstock.com%2Fblog%2F2013%2F02%2Fheart-iconic-symbol-love%2F&amp;ei=yN1_UdqwBNe34APqi4CQCw&amp;bvm=bv.45645796,d.dmg&amp;psig=AFQjCNFloAdL9JWUXrgFblECFYL9GsbOqg&amp;ust=136742069200525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/url?sa=i&amp;rct=j&amp;q=heart&amp;source=images&amp;cd=&amp;cad=rja&amp;docid=vtA3UkeDQVeOVM&amp;tbnid=IjN7xB3MKhNvKM:&amp;ved=0CAUQjRw&amp;url=http%3A%2F%2Fwww.shutterstock.com%2Fblog%2F2013%2F02%2Fheart-iconic-symbol-love%2F&amp;ei=yN1_UdqwBNe34APqi4CQCw&amp;bvm=bv.45645796,d.dmg&amp;psig=AFQjCNFloAdL9JWUXrgFblECFYL9GsbOqg&amp;ust=1367420692005259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google.com/url?sa=i&amp;rct=j&amp;q=congestive+heart+failure&amp;source=images&amp;cd=&amp;cad=rja&amp;docid=cT_v_i4_iOI5HM&amp;tbnid=VIDbqkh9zesLvM:&amp;ved=0CAUQjRw&amp;url=http://www.freewebs.com/drfahd/congestiveheartfailure.htm&amp;ei=tPF1UZD0N5b84AODtIDQBA&amp;bvm=bv.45512109,d.dmg&amp;psig=AFQjCNFgRj-9rZDgpMfkJxgsd5stsn-wXw&amp;ust=1366770479205595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hyperlink" Target="http://www.google.com/url?sa=i&amp;rct=j&amp;q=immune+mediated+glomerulonephritis+dogs&amp;source=images&amp;cd=&amp;cad=rja&amp;docid=F-68LW1-MJX3KM&amp;tbnid=_jbIdfpYWmmXcM:&amp;ved=0CAUQjRw&amp;url=http://www.vetnext.com/search.php?s=aandoening&amp;id=73057953490%20357&amp;ei=SvJ1Ue-pMMLD4APD7YEg&amp;bvm=bv.45512109,d.dmg&amp;psig=AFQjCNFs18re2fwPTGbcHBM8LWjP4_LGdA&amp;ust=1366770611950116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google.com/url?sa=i&amp;rct=j&amp;q=thromboembolism&amp;source=images&amp;cd=&amp;cad=rja&amp;docid=ADwf7JH6fuHxyM&amp;tbnid=xt2rOwdW7QGGsM:&amp;ved=0CAUQjRw&amp;url=http://www.pharm-olam.com/casestudies/index.cfm?type_id=cardiology&amp;ei=A_J1UeLVNKv_4APaqIAg&amp;bvm=bv.45512109,d.dmg&amp;psig=AFQjCNGCLzz0P5_uD7Z23Yx1Ew-OXWBNgw&amp;ust=1366770537107302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www.google.com/url?sa=i&amp;rct=j&amp;q=hypertrophic+osteopathy&amp;source=images&amp;cd=&amp;cad=rja&amp;docid=BNViXrHIkQBHQM&amp;tbnid=TNhzZIQWsCwKhM:&amp;ved=0CAUQjRw&amp;url=http://www.vetsurgerycentral.com/oncology_hyertrophic_osteopathy.htm&amp;ei=gfJ1UabXDcnj4AOEhIDwAQ&amp;bvm=bv.45512109,d.dmg&amp;psig=AFQjCNHFDaTNKXZ-XzSvhw0m-O6w-J2xog&amp;ust=1366770673313759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/url?sa=i&amp;rct=j&amp;q=heart&amp;source=images&amp;cd=&amp;cad=rja&amp;docid=vtA3UkeDQVeOVM&amp;tbnid=IjN7xB3MKhNvKM:&amp;ved=0CAUQjRw&amp;url=http%3A%2F%2Fwww.shutterstock.com%2Fblog%2F2013%2F02%2Fheart-iconic-symbol-love%2F&amp;ei=yN1_UdqwBNe34APqi4CQCw&amp;bvm=bv.45645796,d.dmg&amp;psig=AFQjCNFloAdL9JWUXrgFblECFYL9GsbOqg&amp;ust=1367420692005259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www.google.com/url?sa=i&amp;rct=j&amp;q=endocarditis+&amp;source=images&amp;cd=&amp;cad=rja&amp;docid=_kp8MsXmyvmMZM&amp;tbnid=Zvw8UlxHWHtfkM:&amp;ved=0CAUQjRw&amp;url=http://www.rwc.org.nz/endocarditis-xidc3958.html&amp;ei=BTZ3UeCTL8jz0gGdi4Ag&amp;bvm=bv.45645796,d.dmQ&amp;psig=AFQjCNFsqjWnmjUWkDjNvLLDp0q0cjfnqg&amp;ust=1366853401783237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/url?sa=i&amp;rct=j&amp;q=&amp;esrc=s&amp;frm=1&amp;source=images&amp;cd=&amp;cad=rja&amp;docid=pwnWedHXGcq4bM&amp;tbnid=1OKetpc23qsCyM:&amp;ved=0CAUQjRw&amp;url=http://www.metrohealth.org/body.cfm?id=1536&amp;ei=6x5WUY6yFNHD4AP8gIHoAQ&amp;bvm=bv.44442042,d.dmg&amp;psig=AFQjCNF_7DYvfiM7-bwXnrQJ9uah3voB0w&amp;ust=1364684834950068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://www.google.com/url?sa=i&amp;rct=j&amp;q=&amp;esrc=s&amp;frm=1&amp;source=images&amp;cd=&amp;cad=rja&amp;docid=2gia5kWvcHR0NM&amp;tbnid=UMym_l6ieH_R7M:&amp;ved=0CAUQjRw&amp;url=http://www.daneangelnetwork.org/Dogs%208/Dogs%203/zeus.htm&amp;ei=uAlWUdX5KYfj4AOHhIGoDg&amp;bvm=bv.44442042,d.dmg&amp;psig=AFQjCNGBYR1gLstNSwHohwNScxxWKtKMgw&amp;ust=1364679475177208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hyperlink" Target="http://www.google.com/url?sa=i&amp;rct=j&amp;q=tachyarrhythmia&amp;source=images&amp;cd=&amp;cad=rja&amp;docid=trI8JDFEavrQKM&amp;tbnid=utHo7Nj_Z-XsJM:&amp;ved=0CAUQjRw&amp;url=http://www.sciencedirect.com/science/article/pii/S0735109797001629&amp;ei=BTd3UcvQCcXC0gG6rIDgCg&amp;bvm=bv.45645796,d.dmQ&amp;psig=AFQjCNHJG1HJFcrRNFayzIntUCOLM5Tvbg&amp;ust=1366853661426733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C:\Users\Hyatt\Documents\Endocarditis\211083_mitral_01.avi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C:\Users\Hyatt\Documents\Endocarditis\211083_mitral_03.avi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E:\Aortic%20valve%20endocarditis%20images\219375_1.avi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C:\Users\Hyatt\Desktop\Davignon\219375_12.avi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E:\Aortic%20valve%20endocarditis%20images\219375_16.avi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E:\Aortic%20valve%20endocarditis%20images\219375_19.avi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E:\Aortic%20valve%20endocarditis%20images\219375_23.avi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E:\Aortic%20valve%20endocarditis%20images\219375_27.avi" TargetMode="Externa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http://www.google.com/url?sa=i&amp;rct=j&amp;q=blood+culture+bottles&amp;source=images&amp;cd=&amp;cad=rja&amp;docid=YEkdlaKIWLiG7M&amp;tbnid=esXPVrL859nhtM:&amp;ved=0CAUQjRw&amp;url=http://rettajay.biz/2012/06/page/29&amp;ei=4-Z1UffSB-3-4AP8j4DQCw&amp;bvm=bv.45512109,d.dmg&amp;psig=AFQjCNH6A2QmBCB2EfXX9y00Hgi_am9xTA&amp;ust=1366767662539896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://www.google.com/url?sa=i&amp;rct=j&amp;q=bartonella&amp;source=images&amp;cd=&amp;cad=rja&amp;docid=oFpPiYi8m039IM&amp;tbnid=ObKzX75P31Hq8M:&amp;ved=0CAUQjRw&amp;url=http%3A%2F%2Flymepie.blogspot.com%2F2012%2F06%2Fstarting-to-target-bartonella.html&amp;ei=vvx_UcSCG4f00gGZkYDwCA&amp;bvm=bv.45645796,d.dmg&amp;psig=AFQjCNGeuA2Eh6eU5Wmy0t7LHSdX6BXXpw&amp;ust=1367428612337796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hyperlink" Target="http://www.google.com/url?sa=i&amp;rct=j&amp;q=pet+scan+cartoons&amp;source=images&amp;cd=&amp;cad=rja&amp;docid=nLWlaCjsGdkJ6M&amp;tbnid=slxzHsByxC7EHM:&amp;ved=0CAUQjRw&amp;url=http%3A%2F%2Fwww.ourhealthcoop.com%2Fpets%2Fcat_cartoons.htm&amp;ei=yPt_UZ6IDcvL0gHNwIDoCg&amp;bvm=bv.45645796,d.dmg&amp;psig=AFQjCNHACIPqBSfcgkg1b2p03pDNLh0PUA&amp;ust=1367428399962608" TargetMode="External"/><Relationship Id="rId1" Type="http://schemas.openxmlformats.org/officeDocument/2006/relationships/slideLayout" Target="../slideLayouts/slideLayout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/url?sa=i&amp;rct=j&amp;q=heart&amp;source=images&amp;cd=&amp;cad=rja&amp;docid=vtA3UkeDQVeOVM&amp;tbnid=IjN7xB3MKhNvKM:&amp;ved=0CAUQjRw&amp;url=http%3A%2F%2Fwww.shutterstock.com%2Fblog%2F2013%2F02%2Fheart-iconic-symbol-love%2F&amp;ei=yN1_UdqwBNe34APqi4CQCw&amp;bvm=bv.45645796,d.dmg&amp;psig=AFQjCNFloAdL9JWUXrgFblECFYL9GsbOqg&amp;ust=1367420692005259" TargetMode="Externa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hyperlink" Target="http://www.google.com/url?sa=i&amp;rct=j&amp;q=antibiotics&amp;source=images&amp;cd=&amp;cad=rja&amp;docid=CRGZ8xmnY87riM&amp;tbnid=upUc6okI3ebzkM:&amp;ved=0CAUQjRw&amp;url=http%3A%2F%2Fwww.redbookmag.com%2Fhealth-wellness%2Fadvice%2Fhow-antibiotics-cause-superbugs&amp;ei=vf1_Ub_2N4uI0QGZvYCwBg&amp;bvm=bv.45645796,d.dmg&amp;psig=AFQjCNGJ2HWA9okC1rhXkjh1Pglzv1MNpg&amp;ust=1367428764426963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/url?sa=i&amp;rct=j&amp;q=heart&amp;source=images&amp;cd=&amp;cad=rja&amp;docid=vtA3UkeDQVeOVM&amp;tbnid=IjN7xB3MKhNvKM:&amp;ved=0CAUQjRw&amp;url=http%3A%2F%2Fwww.shutterstock.com%2Fblog%2F2013%2F02%2Fheart-iconic-symbol-love%2F&amp;ei=yN1_UdqwBNe34APqi4CQCw&amp;bvm=bv.45645796,d.dmg&amp;psig=AFQjCNFloAdL9JWUXrgFblECFYL9GsbOqg&amp;ust=1367420692005259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hyperlink" Target="http://www.google.com/url?sa=i&amp;rct=j&amp;q=thumbs+down&amp;source=images&amp;cd=&amp;cad=rja&amp;docid=X3jKJDUH7eFMuM&amp;tbnid=7fSGXv8Cj0Ua7M:&amp;ved=0CAUQjRw&amp;url=http%3A%2F%2Ftjthesportsgeek.wordpress.com%2F2011%2F08%2F24%2F&amp;ei=G_5_UYb9HpS70AGL7YGIDw&amp;bvm=bv.45645796,d.dmg&amp;psig=AFQjCNHu8sKFQvYUthy_wp6e8d-GSsn3Ig&amp;ust=1367428996466009" TargetMode="Externa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8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hyperlink" Target="http://www.google.com/url?sa=i&amp;rct=j&amp;q=math+word+problem+joke&amp;source=images&amp;cd=&amp;cad=rja&amp;docid=4CTv5zNVK7YWIM&amp;tbnid=sk59E66EuSTZ_M:&amp;ved=0CAUQjRw&amp;url=http://www.someecards.com/usercards/viewcard/MjAxMi1mOThmZjNhOGJiYmE5YzMy&amp;ei=iEV3UfyGOeX_4AOiuIGoAw&amp;psig=AFQjCNEIGnmzJr0syCDtbFANdoQ6Z903Dw&amp;ust=136685745928386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art 4"/>
          <p:cNvSpPr/>
          <p:nvPr/>
        </p:nvSpPr>
        <p:spPr>
          <a:xfrm>
            <a:off x="3352800" y="3733800"/>
            <a:ext cx="2362200" cy="2057400"/>
          </a:xfrm>
          <a:prstGeom prst="hear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746" name="Picture 2" descr="https://encrypted-tbn1.gstatic.com/images?q=tbn:ANd9GcTKo4IbTmTrnAqIwkdFtdCcqzqv8HmGVSz0Qwq9GgVvAtavx4S6-A"/>
          <p:cNvPicPr>
            <a:picLocks noChangeAspect="1" noChangeArrowheads="1"/>
          </p:cNvPicPr>
          <p:nvPr/>
        </p:nvPicPr>
        <p:blipFill>
          <a:blip r:embed="rId2" cstate="print"/>
          <a:srcRect t="23917" b="17378"/>
          <a:stretch>
            <a:fillRect/>
          </a:stretch>
        </p:blipFill>
        <p:spPr bwMode="auto">
          <a:xfrm>
            <a:off x="2209800" y="228600"/>
            <a:ext cx="4648200" cy="1792877"/>
          </a:xfrm>
          <a:prstGeom prst="rect">
            <a:avLst/>
          </a:prstGeom>
          <a:noFill/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/>
          <a:p>
            <a:r>
              <a:rPr lang="en-US" dirty="0" smtClean="0"/>
              <a:t>Clare Hyatt, DVM, MS</a:t>
            </a:r>
          </a:p>
          <a:p>
            <a:r>
              <a:rPr lang="en-US" dirty="0" smtClean="0"/>
              <a:t>Resident, Emergency/Critical Care</a:t>
            </a:r>
          </a:p>
          <a:p>
            <a:r>
              <a:rPr lang="en-US" dirty="0" smtClean="0"/>
              <a:t>Cornell University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Infective Endocarditis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517585"/>
            <a:ext cx="4724400" cy="588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Infective Endocarditis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</a:p>
          <a:p>
            <a:r>
              <a:rPr lang="en-US" b="1" dirty="0" smtClean="0"/>
              <a:t>Predisposing factors</a:t>
            </a:r>
          </a:p>
          <a:p>
            <a:r>
              <a:rPr lang="en-US" dirty="0" smtClean="0"/>
              <a:t>Causative agents</a:t>
            </a:r>
          </a:p>
          <a:p>
            <a:r>
              <a:rPr lang="en-US" dirty="0" smtClean="0"/>
              <a:t>Clinical </a:t>
            </a:r>
            <a:r>
              <a:rPr lang="en-US" dirty="0" smtClean="0"/>
              <a:t>presentation</a:t>
            </a:r>
            <a:endParaRPr lang="en-US" dirty="0" smtClean="0"/>
          </a:p>
          <a:p>
            <a:r>
              <a:rPr lang="en-US" dirty="0" err="1" smtClean="0"/>
              <a:t>Sequela</a:t>
            </a:r>
            <a:endParaRPr lang="en-US" dirty="0" smtClean="0"/>
          </a:p>
          <a:p>
            <a:r>
              <a:rPr lang="en-US" dirty="0" smtClean="0"/>
              <a:t>Diagnosis</a:t>
            </a:r>
          </a:p>
          <a:p>
            <a:r>
              <a:rPr lang="en-US" dirty="0" smtClean="0"/>
              <a:t>Treatment</a:t>
            </a:r>
          </a:p>
          <a:p>
            <a:r>
              <a:rPr lang="en-US" dirty="0" smtClean="0"/>
              <a:t>Prognosis</a:t>
            </a:r>
          </a:p>
          <a:p>
            <a:endParaRPr lang="en-US" dirty="0"/>
          </a:p>
        </p:txBody>
      </p:sp>
      <p:pic>
        <p:nvPicPr>
          <p:cNvPr id="69634" name="Picture 2" descr="http://www.shutterstock.com/blog/wp-content/uploads/2013/02/hear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743200"/>
            <a:ext cx="5181600" cy="345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Accepted predisposing factors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794248" cy="4797552"/>
          </a:xfrm>
        </p:spPr>
        <p:txBody>
          <a:bodyPr/>
          <a:lstStyle/>
          <a:p>
            <a:r>
              <a:rPr lang="en-US" dirty="0" err="1" smtClean="0"/>
              <a:t>Subaortic</a:t>
            </a:r>
            <a:r>
              <a:rPr lang="en-US" dirty="0" smtClean="0"/>
              <a:t> </a:t>
            </a:r>
            <a:r>
              <a:rPr lang="en-US" dirty="0" err="1" smtClean="0"/>
              <a:t>stenosis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Bacteremia</a:t>
            </a:r>
            <a:endParaRPr lang="en-US" dirty="0" smtClean="0"/>
          </a:p>
          <a:p>
            <a:r>
              <a:rPr lang="en-US" dirty="0" smtClean="0"/>
              <a:t>Endothelial </a:t>
            </a:r>
            <a:r>
              <a:rPr lang="en-US" dirty="0" smtClean="0"/>
              <a:t>disruption</a:t>
            </a:r>
          </a:p>
          <a:p>
            <a:endParaRPr lang="en-US" dirty="0" smtClean="0"/>
          </a:p>
          <a:p>
            <a:r>
              <a:rPr lang="en-US" dirty="0" smtClean="0"/>
              <a:t>JAVMA 2006 – no definitive predisposing causes identified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 descr="http://www.larserickson.com/PatientInfo/Images/AS_Sub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981200"/>
            <a:ext cx="2695575" cy="3638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Predisposing factors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Subaortic</a:t>
            </a:r>
            <a:r>
              <a:rPr lang="en-US" dirty="0" smtClean="0"/>
              <a:t> </a:t>
            </a:r>
            <a:r>
              <a:rPr lang="en-US" dirty="0" err="1" smtClean="0"/>
              <a:t>stenosis</a:t>
            </a:r>
            <a:endParaRPr lang="en-US" dirty="0" smtClean="0"/>
          </a:p>
          <a:p>
            <a:pPr lvl="1"/>
            <a:r>
              <a:rPr lang="en-US" dirty="0" smtClean="0"/>
              <a:t>Causes turbulent blood flow, damage to ventricular side of aortic valve leaflets</a:t>
            </a:r>
          </a:p>
          <a:p>
            <a:r>
              <a:rPr lang="en-US" dirty="0" err="1" smtClean="0"/>
              <a:t>Bacteremia</a:t>
            </a:r>
            <a:endParaRPr lang="en-US" dirty="0" smtClean="0"/>
          </a:p>
          <a:p>
            <a:pPr lvl="1"/>
            <a:r>
              <a:rPr lang="en-US" dirty="0" smtClean="0"/>
              <a:t>Necessary for development</a:t>
            </a:r>
          </a:p>
          <a:p>
            <a:pPr lvl="1"/>
            <a:r>
              <a:rPr lang="en-US" dirty="0" err="1" smtClean="0"/>
              <a:t>Diskospondylosis</a:t>
            </a:r>
            <a:endParaRPr lang="en-US" dirty="0" smtClean="0"/>
          </a:p>
          <a:p>
            <a:pPr lvl="1"/>
            <a:r>
              <a:rPr lang="en-US" dirty="0" err="1" smtClean="0"/>
              <a:t>Prostatitis</a:t>
            </a:r>
            <a:endParaRPr lang="en-US" dirty="0" smtClean="0"/>
          </a:p>
          <a:p>
            <a:pPr lvl="1"/>
            <a:r>
              <a:rPr lang="en-US" dirty="0" smtClean="0"/>
              <a:t>Pneumonia</a:t>
            </a:r>
            <a:endParaRPr lang="en-US" dirty="0"/>
          </a:p>
          <a:p>
            <a:pPr lvl="1"/>
            <a:r>
              <a:rPr lang="en-US" dirty="0" smtClean="0"/>
              <a:t>UTI</a:t>
            </a:r>
          </a:p>
          <a:p>
            <a:pPr lvl="1"/>
            <a:r>
              <a:rPr lang="en-US" dirty="0" smtClean="0"/>
              <a:t>Pyoderma</a:t>
            </a:r>
          </a:p>
          <a:p>
            <a:pPr lvl="1"/>
            <a:r>
              <a:rPr lang="en-US" dirty="0" smtClean="0"/>
              <a:t>Periodontal disease</a:t>
            </a:r>
          </a:p>
          <a:p>
            <a:pPr lvl="1"/>
            <a:r>
              <a:rPr lang="en-US" dirty="0" smtClean="0"/>
              <a:t>Long-term indwelling central venous catheters</a:t>
            </a:r>
          </a:p>
        </p:txBody>
      </p:sp>
      <p:pic>
        <p:nvPicPr>
          <p:cNvPr id="35842" name="Picture 2" descr="http://www.orasurgery.com/blog/wp-content/uploads/2012/01/Bacteremia-Septicemia-Tooth-Abscess-Chicago-1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667000"/>
            <a:ext cx="3028223" cy="289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Predisposing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Immunosuppression</a:t>
            </a:r>
            <a:r>
              <a:rPr lang="en-US" dirty="0" smtClean="0"/>
              <a:t> – controversial</a:t>
            </a:r>
          </a:p>
          <a:p>
            <a:pPr lvl="1"/>
            <a:r>
              <a:rPr lang="en-US" dirty="0" smtClean="0"/>
              <a:t>JAVMA 2006 – 30% had acquired defects of innate or adaptive immunity</a:t>
            </a:r>
          </a:p>
          <a:p>
            <a:pPr lvl="2"/>
            <a:r>
              <a:rPr lang="en-US" dirty="0" smtClean="0"/>
              <a:t>Neoplasia, barrier disruption, hepatic disease, </a:t>
            </a:r>
            <a:r>
              <a:rPr lang="en-US" dirty="0" err="1" smtClean="0"/>
              <a:t>hyperadrenocorticism</a:t>
            </a:r>
            <a:endParaRPr lang="en-US" dirty="0" smtClean="0"/>
          </a:p>
          <a:p>
            <a:pPr lvl="1"/>
            <a:r>
              <a:rPr lang="en-US" dirty="0" smtClean="0"/>
              <a:t>JVIM 2004 – 1/18 had recent immunosuppressive drugs</a:t>
            </a:r>
          </a:p>
          <a:p>
            <a:pPr lvl="1"/>
            <a:r>
              <a:rPr lang="en-US" dirty="0" smtClean="0"/>
              <a:t>JAVMA 1982 – 38% of dogs received steroids</a:t>
            </a:r>
          </a:p>
          <a:p>
            <a:r>
              <a:rPr lang="en-US" dirty="0" err="1" smtClean="0"/>
              <a:t>Myxomatous</a:t>
            </a:r>
            <a:r>
              <a:rPr lang="en-US" dirty="0" smtClean="0"/>
              <a:t> valvular degeneration</a:t>
            </a:r>
          </a:p>
          <a:p>
            <a:pPr lvl="1"/>
            <a:r>
              <a:rPr lang="en-US" dirty="0" smtClean="0"/>
              <a:t>Unlikely predisposing cause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Dental surgery and endocarditis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NSD between dogs with endocarditis and case control dogs – evidence of oral infection</a:t>
            </a:r>
          </a:p>
          <a:p>
            <a:r>
              <a:rPr lang="en-US" dirty="0" smtClean="0"/>
              <a:t>NSD between dogs with endocarditis and case control dogs in terms of recent dental or surgical procedure</a:t>
            </a:r>
          </a:p>
          <a:p>
            <a:r>
              <a:rPr lang="en-US" dirty="0" smtClean="0"/>
              <a:t>No evidence to suggest an association between endocarditis and dental /oral surgical procedures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524000"/>
            <a:ext cx="73152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6477000"/>
            <a:ext cx="2038350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Dental surgery and endocarditis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Case report – 9y MC Rat Terrier</a:t>
            </a:r>
          </a:p>
          <a:p>
            <a:r>
              <a:rPr lang="en-US" dirty="0" smtClean="0"/>
              <a:t>Presented with three week history of fever, anorexia, weight loss following dental prophylaxis (no </a:t>
            </a:r>
            <a:r>
              <a:rPr lang="en-US" dirty="0" err="1" smtClean="0"/>
              <a:t>abx</a:t>
            </a:r>
            <a:r>
              <a:rPr lang="en-US" dirty="0" smtClean="0"/>
              <a:t>)</a:t>
            </a:r>
          </a:p>
          <a:p>
            <a:r>
              <a:rPr lang="en-US" dirty="0" smtClean="0"/>
              <a:t>Echo – vegetative lesion mitral valve</a:t>
            </a:r>
          </a:p>
          <a:p>
            <a:r>
              <a:rPr lang="en-US" dirty="0" smtClean="0"/>
              <a:t>Blood cultures – </a:t>
            </a:r>
            <a:r>
              <a:rPr lang="en-US" i="1" dirty="0" smtClean="0"/>
              <a:t>Strep. </a:t>
            </a:r>
            <a:r>
              <a:rPr lang="en-US" i="1" dirty="0" err="1" smtClean="0"/>
              <a:t>bovis</a:t>
            </a:r>
            <a:endParaRPr lang="en-US" i="1" dirty="0" smtClean="0"/>
          </a:p>
          <a:p>
            <a:r>
              <a:rPr lang="en-US" dirty="0" smtClean="0"/>
              <a:t>Patient died</a:t>
            </a:r>
          </a:p>
          <a:p>
            <a:endParaRPr lang="en-US" dirty="0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600200"/>
            <a:ext cx="52292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1295400"/>
          </a:xfrm>
        </p:spPr>
        <p:txBody>
          <a:bodyPr/>
          <a:lstStyle/>
          <a:p>
            <a:r>
              <a:rPr lang="en-US" dirty="0" smtClean="0"/>
              <a:t>AHA 2007 Endocarditis prophylaxis guidelines</a:t>
            </a:r>
            <a:endParaRPr lang="en-US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838200"/>
            <a:ext cx="60960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Infective Endocarditis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</a:p>
          <a:p>
            <a:r>
              <a:rPr lang="en-US" dirty="0" smtClean="0"/>
              <a:t>Predisposing factors</a:t>
            </a:r>
          </a:p>
          <a:p>
            <a:r>
              <a:rPr lang="en-US" b="1" dirty="0" smtClean="0"/>
              <a:t>Causative agents</a:t>
            </a:r>
          </a:p>
          <a:p>
            <a:r>
              <a:rPr lang="en-US" dirty="0" smtClean="0"/>
              <a:t>Clinical </a:t>
            </a:r>
            <a:r>
              <a:rPr lang="en-US" dirty="0" smtClean="0"/>
              <a:t>presentation</a:t>
            </a:r>
            <a:endParaRPr lang="en-US" dirty="0" smtClean="0"/>
          </a:p>
          <a:p>
            <a:r>
              <a:rPr lang="en-US" dirty="0" err="1" smtClean="0"/>
              <a:t>Sequela</a:t>
            </a:r>
            <a:endParaRPr lang="en-US" dirty="0" smtClean="0"/>
          </a:p>
          <a:p>
            <a:r>
              <a:rPr lang="en-US" dirty="0" smtClean="0"/>
              <a:t>Diagnosis</a:t>
            </a:r>
          </a:p>
          <a:p>
            <a:r>
              <a:rPr lang="en-US" dirty="0" smtClean="0"/>
              <a:t>Treatment</a:t>
            </a:r>
          </a:p>
          <a:p>
            <a:r>
              <a:rPr lang="en-US" dirty="0" smtClean="0"/>
              <a:t>Prognosis</a:t>
            </a:r>
          </a:p>
          <a:p>
            <a:endParaRPr lang="en-US" dirty="0"/>
          </a:p>
        </p:txBody>
      </p:sp>
      <p:pic>
        <p:nvPicPr>
          <p:cNvPr id="69634" name="Picture 2" descr="http://www.shutterstock.com/blog/wp-content/uploads/2013/02/hear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743200"/>
            <a:ext cx="5181600" cy="345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Causative 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i="1" dirty="0" smtClean="0"/>
              <a:t>Staphylococcal</a:t>
            </a:r>
            <a:r>
              <a:rPr lang="en-US" b="1" dirty="0" smtClean="0"/>
              <a:t> </a:t>
            </a:r>
            <a:r>
              <a:rPr lang="en-US" b="1" dirty="0" err="1" smtClean="0"/>
              <a:t>spp</a:t>
            </a:r>
            <a:endParaRPr lang="en-US" b="1" dirty="0" smtClean="0"/>
          </a:p>
          <a:p>
            <a:pPr lvl="1"/>
            <a:r>
              <a:rPr lang="en-US" b="1" dirty="0" smtClean="0"/>
              <a:t>Aureus, </a:t>
            </a:r>
            <a:r>
              <a:rPr lang="en-US" b="1" dirty="0" err="1" smtClean="0"/>
              <a:t>intermedius</a:t>
            </a:r>
            <a:r>
              <a:rPr lang="en-US" b="1" dirty="0" smtClean="0"/>
              <a:t>, coagulase positive/negative</a:t>
            </a:r>
          </a:p>
          <a:p>
            <a:r>
              <a:rPr lang="en-US" b="1" i="1" dirty="0" smtClean="0"/>
              <a:t>Streptococcal</a:t>
            </a:r>
            <a:r>
              <a:rPr lang="en-US" b="1" dirty="0" smtClean="0"/>
              <a:t> </a:t>
            </a:r>
            <a:r>
              <a:rPr lang="en-US" b="1" dirty="0" err="1" smtClean="0"/>
              <a:t>spp</a:t>
            </a:r>
            <a:endParaRPr lang="en-US" b="1" dirty="0" smtClean="0"/>
          </a:p>
          <a:p>
            <a:pPr lvl="1"/>
            <a:r>
              <a:rPr lang="en-US" b="1" dirty="0" err="1" smtClean="0"/>
              <a:t>Canis</a:t>
            </a:r>
            <a:r>
              <a:rPr lang="en-US" b="1" dirty="0" smtClean="0"/>
              <a:t>, </a:t>
            </a:r>
            <a:r>
              <a:rPr lang="en-US" b="1" dirty="0" err="1" smtClean="0"/>
              <a:t>bovis</a:t>
            </a:r>
            <a:r>
              <a:rPr lang="en-US" b="1" dirty="0" smtClean="0"/>
              <a:t>, b-hemolytic</a:t>
            </a:r>
            <a:endParaRPr lang="en-US" b="1" dirty="0" smtClean="0"/>
          </a:p>
          <a:p>
            <a:r>
              <a:rPr lang="en-US" b="1" i="1" dirty="0" smtClean="0"/>
              <a:t>E</a:t>
            </a:r>
            <a:r>
              <a:rPr lang="en-US" b="1" i="1" dirty="0" smtClean="0"/>
              <a:t>. coli</a:t>
            </a:r>
          </a:p>
          <a:p>
            <a:r>
              <a:rPr lang="en-US" i="1" dirty="0" err="1" smtClean="0"/>
              <a:t>Corynebacterium</a:t>
            </a:r>
            <a:endParaRPr lang="en-US" i="1" dirty="0" smtClean="0"/>
          </a:p>
          <a:p>
            <a:r>
              <a:rPr lang="en-US" i="1" dirty="0" smtClean="0"/>
              <a:t>Pseudomonas</a:t>
            </a:r>
          </a:p>
          <a:p>
            <a:r>
              <a:rPr lang="en-US" i="1" dirty="0" err="1" smtClean="0"/>
              <a:t>Erysipelothrix</a:t>
            </a:r>
            <a:r>
              <a:rPr lang="en-US" i="1" dirty="0" smtClean="0"/>
              <a:t> </a:t>
            </a:r>
            <a:r>
              <a:rPr lang="en-US" i="1" dirty="0" err="1" smtClean="0"/>
              <a:t>rhusiopathiae</a:t>
            </a:r>
            <a:endParaRPr lang="en-US" i="1" dirty="0" smtClean="0"/>
          </a:p>
          <a:p>
            <a:r>
              <a:rPr lang="en-US" i="1" dirty="0" err="1" smtClean="0"/>
              <a:t>Enterobacter</a:t>
            </a:r>
            <a:endParaRPr lang="en-US" i="1" dirty="0" smtClean="0"/>
          </a:p>
          <a:p>
            <a:r>
              <a:rPr lang="en-US" i="1" dirty="0" err="1" smtClean="0"/>
              <a:t>Pasteurella</a:t>
            </a:r>
            <a:endParaRPr lang="en-US" i="1" dirty="0" smtClean="0"/>
          </a:p>
          <a:p>
            <a:r>
              <a:rPr lang="en-US" i="1" dirty="0" smtClean="0"/>
              <a:t>Proteus</a:t>
            </a:r>
          </a:p>
          <a:p>
            <a:r>
              <a:rPr lang="en-US" i="1" dirty="0" err="1" smtClean="0"/>
              <a:t>Bordetella</a:t>
            </a:r>
            <a:r>
              <a:rPr lang="en-US" i="1" dirty="0" smtClean="0"/>
              <a:t> </a:t>
            </a:r>
            <a:r>
              <a:rPr lang="en-US" i="1" dirty="0" err="1" smtClean="0"/>
              <a:t>avium</a:t>
            </a:r>
            <a:r>
              <a:rPr lang="en-US" i="1" dirty="0" smtClean="0"/>
              <a:t>-</a:t>
            </a:r>
            <a:r>
              <a:rPr lang="en-US" dirty="0" smtClean="0"/>
              <a:t>like</a:t>
            </a:r>
            <a:r>
              <a:rPr lang="en-US" i="1" dirty="0" smtClean="0"/>
              <a:t> </a:t>
            </a:r>
            <a:r>
              <a:rPr lang="en-US" dirty="0" smtClean="0"/>
              <a:t>organism</a:t>
            </a:r>
          </a:p>
          <a:p>
            <a:r>
              <a:rPr lang="en-US" i="1" dirty="0" err="1" smtClean="0"/>
              <a:t>Actinomyces</a:t>
            </a:r>
            <a:r>
              <a:rPr lang="en-US" i="1" dirty="0" smtClean="0"/>
              <a:t> </a:t>
            </a:r>
            <a:r>
              <a:rPr lang="en-US" i="1" dirty="0" err="1" smtClean="0"/>
              <a:t>turicensis</a:t>
            </a:r>
            <a:endParaRPr lang="en-US" i="1" dirty="0" smtClean="0"/>
          </a:p>
          <a:p>
            <a:r>
              <a:rPr lang="en-US" i="1" dirty="0" err="1" smtClean="0"/>
              <a:t>Bartonella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Infective Endocarditis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</a:p>
          <a:p>
            <a:r>
              <a:rPr lang="en-US" dirty="0" smtClean="0"/>
              <a:t>Predisposing factors</a:t>
            </a:r>
          </a:p>
          <a:p>
            <a:r>
              <a:rPr lang="en-US" dirty="0" smtClean="0"/>
              <a:t>Causative agents</a:t>
            </a:r>
          </a:p>
          <a:p>
            <a:r>
              <a:rPr lang="en-US" dirty="0" smtClean="0"/>
              <a:t>Clinical </a:t>
            </a:r>
            <a:r>
              <a:rPr lang="en-US" dirty="0" smtClean="0"/>
              <a:t>presentation</a:t>
            </a:r>
            <a:endParaRPr lang="en-US" dirty="0" smtClean="0"/>
          </a:p>
          <a:p>
            <a:r>
              <a:rPr lang="en-US" dirty="0" err="1" smtClean="0"/>
              <a:t>Sequela</a:t>
            </a:r>
            <a:endParaRPr lang="en-US" dirty="0" smtClean="0"/>
          </a:p>
          <a:p>
            <a:r>
              <a:rPr lang="en-US" dirty="0" smtClean="0"/>
              <a:t>Diagnosis</a:t>
            </a:r>
          </a:p>
          <a:p>
            <a:r>
              <a:rPr lang="en-US" dirty="0" smtClean="0"/>
              <a:t>Treatment</a:t>
            </a:r>
          </a:p>
          <a:p>
            <a:r>
              <a:rPr lang="en-US" dirty="0" smtClean="0"/>
              <a:t>Prognosis</a:t>
            </a:r>
          </a:p>
          <a:p>
            <a:endParaRPr lang="en-US" dirty="0"/>
          </a:p>
        </p:txBody>
      </p:sp>
      <p:pic>
        <p:nvPicPr>
          <p:cNvPr id="69634" name="Picture 2" descr="http://www.shutterstock.com/blog/wp-content/uploads/2013/02/hear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743200"/>
            <a:ext cx="5181600" cy="345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Causative 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53% had negative blood cultures</a:t>
            </a:r>
          </a:p>
          <a:p>
            <a:pPr lvl="1"/>
            <a:r>
              <a:rPr lang="en-US" dirty="0" err="1" smtClean="0"/>
              <a:t>Bartonella</a:t>
            </a:r>
            <a:r>
              <a:rPr lang="en-US" dirty="0" smtClean="0"/>
              <a:t> 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3352800"/>
            <a:ext cx="413288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6400800"/>
            <a:ext cx="19812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600200"/>
            <a:ext cx="7543800" cy="168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 of lesion by causative organism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95600" y="1248106"/>
            <a:ext cx="6137118" cy="431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6477000"/>
            <a:ext cx="196215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Causative agents - human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Streptococci (60-80%)</a:t>
            </a:r>
          </a:p>
          <a:p>
            <a:r>
              <a:rPr lang="en-US" dirty="0" smtClean="0"/>
              <a:t>Staphylococci (20-35%)</a:t>
            </a:r>
          </a:p>
          <a:p>
            <a:r>
              <a:rPr lang="en-US" dirty="0" smtClean="0"/>
              <a:t>G</a:t>
            </a:r>
            <a:r>
              <a:rPr lang="en-US" dirty="0" smtClean="0"/>
              <a:t>ram negative bacteria (1.3-13%)</a:t>
            </a:r>
          </a:p>
          <a:p>
            <a:r>
              <a:rPr lang="en-US" dirty="0" smtClean="0"/>
              <a:t>Less common:</a:t>
            </a:r>
          </a:p>
          <a:p>
            <a:pPr lvl="1"/>
            <a:r>
              <a:rPr lang="en-US" dirty="0" smtClean="0"/>
              <a:t>Fungi - </a:t>
            </a:r>
            <a:r>
              <a:rPr lang="en-US" i="1" dirty="0" err="1" smtClean="0"/>
              <a:t>Aspergillus</a:t>
            </a:r>
            <a:endParaRPr lang="en-US" i="1" dirty="0" smtClean="0"/>
          </a:p>
          <a:p>
            <a:pPr lvl="1"/>
            <a:r>
              <a:rPr lang="en-US" dirty="0" smtClean="0"/>
              <a:t>Gram-positive rods</a:t>
            </a:r>
          </a:p>
          <a:p>
            <a:pPr lvl="1"/>
            <a:r>
              <a:rPr lang="en-US" dirty="0" smtClean="0"/>
              <a:t>Anaerobes</a:t>
            </a:r>
          </a:p>
          <a:p>
            <a:pPr lvl="1"/>
            <a:r>
              <a:rPr lang="en-US" i="1" dirty="0" err="1" smtClean="0"/>
              <a:t>Brucella</a:t>
            </a:r>
            <a:endParaRPr lang="en-US" i="1" dirty="0" smtClean="0"/>
          </a:p>
          <a:p>
            <a:pPr lvl="1"/>
            <a:r>
              <a:rPr lang="en-US" i="1" dirty="0" err="1" smtClean="0"/>
              <a:t>Coxiella</a:t>
            </a:r>
            <a:endParaRPr lang="en-US" i="1" dirty="0" smtClean="0"/>
          </a:p>
          <a:p>
            <a:pPr lvl="1"/>
            <a:r>
              <a:rPr lang="en-US" i="1" dirty="0" err="1" smtClean="0"/>
              <a:t>Bartonella</a:t>
            </a:r>
            <a:endParaRPr lang="en-US" i="1" dirty="0" smtClean="0"/>
          </a:p>
          <a:p>
            <a:pPr lvl="1"/>
            <a:r>
              <a:rPr lang="en-US" i="1" dirty="0" err="1" smtClean="0"/>
              <a:t>Chlamydophila</a:t>
            </a:r>
            <a:endParaRPr lang="en-US" i="1" dirty="0" smtClean="0"/>
          </a:p>
          <a:p>
            <a:pPr lvl="1"/>
            <a:r>
              <a:rPr lang="en-US" i="1" dirty="0" smtClean="0"/>
              <a:t>Mycobacterium</a:t>
            </a:r>
          </a:p>
          <a:p>
            <a:pPr lvl="1"/>
            <a:r>
              <a:rPr lang="en-US" i="1" dirty="0" smtClean="0"/>
              <a:t>Pseudomonas</a:t>
            </a:r>
          </a:p>
          <a:p>
            <a:pPr lvl="1"/>
            <a:r>
              <a:rPr lang="en-US" dirty="0" smtClean="0"/>
              <a:t>HACEK (</a:t>
            </a:r>
            <a:r>
              <a:rPr lang="en-US" i="1" dirty="0" err="1" smtClean="0"/>
              <a:t>Haemophilus</a:t>
            </a:r>
            <a:r>
              <a:rPr lang="en-US" i="1" dirty="0" smtClean="0"/>
              <a:t>, </a:t>
            </a:r>
            <a:r>
              <a:rPr lang="en-US" i="1" dirty="0" err="1" smtClean="0"/>
              <a:t>Actinobacillus</a:t>
            </a:r>
            <a:r>
              <a:rPr lang="en-US" i="1" dirty="0" smtClean="0"/>
              <a:t>, </a:t>
            </a:r>
            <a:r>
              <a:rPr lang="en-US" i="1" dirty="0" err="1" smtClean="0"/>
              <a:t>Cardiobacter</a:t>
            </a:r>
            <a:r>
              <a:rPr lang="en-US" i="1" dirty="0" smtClean="0"/>
              <a:t>, </a:t>
            </a:r>
            <a:r>
              <a:rPr lang="en-US" i="1" dirty="0" err="1" smtClean="0"/>
              <a:t>Eikenella</a:t>
            </a:r>
            <a:r>
              <a:rPr lang="en-US" i="1" dirty="0" smtClean="0"/>
              <a:t>, </a:t>
            </a:r>
            <a:r>
              <a:rPr lang="en-US" i="1" dirty="0" err="1" smtClean="0"/>
              <a:t>Kingella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Infective Endocarditis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</a:p>
          <a:p>
            <a:r>
              <a:rPr lang="en-US" dirty="0" smtClean="0"/>
              <a:t>Predisposing factors</a:t>
            </a:r>
          </a:p>
          <a:p>
            <a:r>
              <a:rPr lang="en-US" dirty="0" smtClean="0"/>
              <a:t>Causative agents</a:t>
            </a:r>
          </a:p>
          <a:p>
            <a:r>
              <a:rPr lang="en-US" b="1" dirty="0" smtClean="0"/>
              <a:t>Clinical </a:t>
            </a:r>
            <a:r>
              <a:rPr lang="en-US" b="1" dirty="0" smtClean="0"/>
              <a:t>presentation</a:t>
            </a:r>
            <a:endParaRPr lang="en-US" b="1" dirty="0" smtClean="0"/>
          </a:p>
          <a:p>
            <a:r>
              <a:rPr lang="en-US" dirty="0" err="1" smtClean="0"/>
              <a:t>Sequela</a:t>
            </a:r>
            <a:endParaRPr lang="en-US" dirty="0" smtClean="0"/>
          </a:p>
          <a:p>
            <a:r>
              <a:rPr lang="en-US" dirty="0" smtClean="0"/>
              <a:t>Diagnosis</a:t>
            </a:r>
          </a:p>
          <a:p>
            <a:r>
              <a:rPr lang="en-US" dirty="0" smtClean="0"/>
              <a:t>Treatment</a:t>
            </a:r>
          </a:p>
          <a:p>
            <a:r>
              <a:rPr lang="en-US" dirty="0" smtClean="0"/>
              <a:t>Prognosis</a:t>
            </a:r>
          </a:p>
          <a:p>
            <a:endParaRPr lang="en-US" dirty="0"/>
          </a:p>
        </p:txBody>
      </p:sp>
      <p:pic>
        <p:nvPicPr>
          <p:cNvPr id="69634" name="Picture 2" descr="http://www.shutterstock.com/blog/wp-content/uploads/2013/02/hear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2743200"/>
            <a:ext cx="5181600" cy="345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Vague, non-specific</a:t>
            </a:r>
          </a:p>
          <a:p>
            <a:r>
              <a:rPr lang="en-US" dirty="0" smtClean="0"/>
              <a:t>Lethargy</a:t>
            </a:r>
          </a:p>
          <a:p>
            <a:r>
              <a:rPr lang="en-US" dirty="0" smtClean="0"/>
              <a:t>Weakness</a:t>
            </a:r>
          </a:p>
          <a:p>
            <a:r>
              <a:rPr lang="en-US" dirty="0" smtClean="0"/>
              <a:t>Weight loss</a:t>
            </a:r>
          </a:p>
          <a:p>
            <a:r>
              <a:rPr lang="en-US" dirty="0" smtClean="0"/>
              <a:t>Lameness </a:t>
            </a:r>
          </a:p>
          <a:p>
            <a:r>
              <a:rPr lang="en-US" dirty="0" smtClean="0"/>
              <a:t>Anorexia</a:t>
            </a:r>
          </a:p>
          <a:p>
            <a:r>
              <a:rPr lang="en-US" dirty="0" smtClean="0"/>
              <a:t>Vomiting</a:t>
            </a:r>
          </a:p>
          <a:p>
            <a:r>
              <a:rPr lang="en-US" dirty="0" smtClean="0"/>
              <a:t>Respiratory abnormalities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Signalment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Medium to large breed dogs</a:t>
            </a:r>
          </a:p>
          <a:p>
            <a:r>
              <a:rPr lang="en-US" dirty="0" smtClean="0"/>
              <a:t>Male &gt; Female</a:t>
            </a:r>
          </a:p>
          <a:p>
            <a:r>
              <a:rPr lang="en-US" dirty="0" smtClean="0"/>
              <a:t>German shepherd predisposed</a:t>
            </a:r>
            <a:endParaRPr lang="en-US" dirty="0"/>
          </a:p>
        </p:txBody>
      </p:sp>
      <p:pic>
        <p:nvPicPr>
          <p:cNvPr id="30722" name="Picture 2" descr="http://images.wikia.com/batman/images/6/66/German-shepherd-training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276600"/>
            <a:ext cx="4267200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Relative to underlying cause or </a:t>
            </a:r>
            <a:r>
              <a:rPr lang="en-US" dirty="0" err="1" smtClean="0"/>
              <a:t>sequela</a:t>
            </a:r>
            <a:r>
              <a:rPr lang="en-US" dirty="0" smtClean="0"/>
              <a:t> (variable)</a:t>
            </a:r>
          </a:p>
          <a:p>
            <a:r>
              <a:rPr lang="en-US" dirty="0" smtClean="0"/>
              <a:t>Fever common but not </a:t>
            </a:r>
            <a:r>
              <a:rPr lang="en-US" dirty="0" smtClean="0"/>
              <a:t>required</a:t>
            </a:r>
          </a:p>
          <a:p>
            <a:pPr lvl="1"/>
            <a:r>
              <a:rPr lang="en-US" dirty="0" smtClean="0"/>
              <a:t>Less common with </a:t>
            </a:r>
            <a:r>
              <a:rPr lang="en-US" dirty="0" err="1" smtClean="0"/>
              <a:t>Bartonella</a:t>
            </a:r>
            <a:endParaRPr lang="en-US" dirty="0" smtClean="0"/>
          </a:p>
          <a:p>
            <a:r>
              <a:rPr lang="en-US" dirty="0" smtClean="0"/>
              <a:t>Signs of sepsis in severely affected animals</a:t>
            </a:r>
          </a:p>
          <a:p>
            <a:r>
              <a:rPr lang="en-US" dirty="0" smtClean="0"/>
              <a:t>Murmur (often “new”)</a:t>
            </a:r>
          </a:p>
          <a:p>
            <a:r>
              <a:rPr lang="en-US" dirty="0" smtClean="0"/>
              <a:t>Bounding femoral pulses</a:t>
            </a:r>
          </a:p>
          <a:p>
            <a:pPr lvl="1"/>
            <a:r>
              <a:rPr lang="en-US" dirty="0" smtClean="0"/>
              <a:t>With severe aortic insufficiency</a:t>
            </a:r>
          </a:p>
          <a:p>
            <a:r>
              <a:rPr lang="en-US" dirty="0" smtClean="0"/>
              <a:t>Lameness</a:t>
            </a:r>
          </a:p>
          <a:p>
            <a:r>
              <a:rPr lang="en-US" dirty="0" smtClean="0"/>
              <a:t>Joint pain/swelling</a:t>
            </a:r>
          </a:p>
          <a:p>
            <a:r>
              <a:rPr lang="en-US" dirty="0" smtClean="0"/>
              <a:t>Neurologic signs</a:t>
            </a:r>
          </a:p>
          <a:p>
            <a:pPr lvl="1"/>
            <a:r>
              <a:rPr lang="en-US" dirty="0" smtClean="0"/>
              <a:t>Ataxia, CP deficits, vestibular signs</a:t>
            </a:r>
          </a:p>
          <a:p>
            <a:r>
              <a:rPr lang="en-US" dirty="0" smtClean="0"/>
              <a:t>Arterial </a:t>
            </a:r>
            <a:r>
              <a:rPr lang="en-US" dirty="0" err="1" smtClean="0"/>
              <a:t>thromboembolism</a:t>
            </a:r>
            <a:endParaRPr lang="en-US" dirty="0" smtClean="0"/>
          </a:p>
          <a:p>
            <a:pPr lvl="1"/>
            <a:r>
              <a:rPr lang="en-US" dirty="0" smtClean="0"/>
              <a:t>Right thoracic limb or pelvic limbs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Cardiac murmur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89-96% of cases</a:t>
            </a:r>
          </a:p>
          <a:p>
            <a:r>
              <a:rPr lang="en-US" dirty="0" smtClean="0"/>
              <a:t>New, changing</a:t>
            </a:r>
          </a:p>
          <a:p>
            <a:r>
              <a:rPr lang="en-US" dirty="0" smtClean="0"/>
              <a:t>Mitral valve </a:t>
            </a:r>
          </a:p>
          <a:p>
            <a:pPr lvl="1"/>
            <a:r>
              <a:rPr lang="en-US" dirty="0" smtClean="0"/>
              <a:t>Mitral regurgitation</a:t>
            </a:r>
          </a:p>
          <a:p>
            <a:pPr lvl="2"/>
            <a:r>
              <a:rPr lang="en-US" dirty="0" smtClean="0"/>
              <a:t>Left apical systolic murmur</a:t>
            </a:r>
          </a:p>
          <a:p>
            <a:r>
              <a:rPr lang="en-US" dirty="0" smtClean="0"/>
              <a:t>Aortic valve</a:t>
            </a:r>
          </a:p>
          <a:p>
            <a:pPr lvl="1"/>
            <a:r>
              <a:rPr lang="en-US" dirty="0" smtClean="0"/>
              <a:t>Aortic insufficiency</a:t>
            </a:r>
          </a:p>
          <a:p>
            <a:pPr lvl="2"/>
            <a:r>
              <a:rPr lang="en-US" dirty="0" smtClean="0"/>
              <a:t>Soft diastolic basilar murmur</a:t>
            </a:r>
          </a:p>
          <a:p>
            <a:pPr lvl="1"/>
            <a:r>
              <a:rPr lang="en-US" dirty="0" err="1" smtClean="0"/>
              <a:t>Subaortic</a:t>
            </a:r>
            <a:r>
              <a:rPr lang="en-US" dirty="0" smtClean="0"/>
              <a:t> </a:t>
            </a:r>
            <a:r>
              <a:rPr lang="en-US" dirty="0" err="1" smtClean="0"/>
              <a:t>stenosis</a:t>
            </a:r>
            <a:endParaRPr lang="en-US" dirty="0" smtClean="0"/>
          </a:p>
          <a:p>
            <a:pPr lvl="2"/>
            <a:r>
              <a:rPr lang="en-US" dirty="0" smtClean="0"/>
              <a:t>Systolic basilar ejection </a:t>
            </a:r>
            <a:r>
              <a:rPr lang="en-US" dirty="0" smtClean="0"/>
              <a:t>murmur</a:t>
            </a:r>
            <a:endParaRPr lang="en-US" dirty="0" smtClean="0"/>
          </a:p>
        </p:txBody>
      </p:sp>
      <p:pic>
        <p:nvPicPr>
          <p:cNvPr id="14338" name="Picture 2" descr="http://castlevetsreading.files.wordpress.com/2013/01/endocarditis-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057400"/>
            <a:ext cx="43815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Cardiac murmur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“To-and-Fro” murmur</a:t>
            </a:r>
          </a:p>
          <a:p>
            <a:pPr lvl="1"/>
            <a:r>
              <a:rPr lang="en-US" dirty="0" smtClean="0"/>
              <a:t>Combination </a:t>
            </a:r>
            <a:r>
              <a:rPr lang="en-US" dirty="0" smtClean="0"/>
              <a:t>systolic (</a:t>
            </a:r>
            <a:r>
              <a:rPr lang="en-US" dirty="0" err="1" smtClean="0"/>
              <a:t>ie</a:t>
            </a:r>
            <a:r>
              <a:rPr lang="en-US" dirty="0" smtClean="0"/>
              <a:t> SAS or MR) </a:t>
            </a:r>
            <a:r>
              <a:rPr lang="en-US" dirty="0" smtClean="0"/>
              <a:t>and diastolic </a:t>
            </a:r>
            <a:r>
              <a:rPr lang="en-US" dirty="0" smtClean="0"/>
              <a:t>murmur (AI)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83970" name="Picture 2" descr="http://dualibra.com/wp-content/uploads/2012/04/037800~1/Part%202.%20Cardinal%20Manifestations%20and%20Presentation%20of%20Diseases/Section%205.%20Alterations%20in%20Circulatory%20and%20Respiratory%20Functions/e08_files/loadBinary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3581400"/>
            <a:ext cx="4800600" cy="2571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Infective Endocarditis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</a:p>
          <a:p>
            <a:r>
              <a:rPr lang="en-US" dirty="0" smtClean="0"/>
              <a:t>Predisposing factors</a:t>
            </a:r>
          </a:p>
          <a:p>
            <a:r>
              <a:rPr lang="en-US" dirty="0" smtClean="0"/>
              <a:t>Causative agents</a:t>
            </a:r>
          </a:p>
          <a:p>
            <a:r>
              <a:rPr lang="en-US" dirty="0" smtClean="0"/>
              <a:t>Clinical </a:t>
            </a:r>
            <a:r>
              <a:rPr lang="en-US" dirty="0" smtClean="0"/>
              <a:t>presentation</a:t>
            </a:r>
            <a:endParaRPr lang="en-US" dirty="0" smtClean="0"/>
          </a:p>
          <a:p>
            <a:r>
              <a:rPr lang="en-US" b="1" dirty="0" err="1" smtClean="0"/>
              <a:t>Sequela</a:t>
            </a:r>
            <a:endParaRPr lang="en-US" b="1" dirty="0" smtClean="0"/>
          </a:p>
          <a:p>
            <a:r>
              <a:rPr lang="en-US" dirty="0" smtClean="0"/>
              <a:t>Diagnosis</a:t>
            </a:r>
          </a:p>
          <a:p>
            <a:r>
              <a:rPr lang="en-US" dirty="0" smtClean="0"/>
              <a:t>Treatment</a:t>
            </a:r>
          </a:p>
          <a:p>
            <a:r>
              <a:rPr lang="en-US" dirty="0" smtClean="0"/>
              <a:t>Prognosis</a:t>
            </a:r>
          </a:p>
          <a:p>
            <a:endParaRPr lang="en-US" dirty="0"/>
          </a:p>
        </p:txBody>
      </p:sp>
      <p:pic>
        <p:nvPicPr>
          <p:cNvPr id="69634" name="Picture 2" descr="http://www.shutterstock.com/blog/wp-content/uploads/2013/02/hear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743200"/>
            <a:ext cx="5181600" cy="345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Infective Endocarditis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Pathogenesis</a:t>
            </a:r>
          </a:p>
          <a:p>
            <a:r>
              <a:rPr lang="en-US" dirty="0" smtClean="0"/>
              <a:t>Predisposing factors</a:t>
            </a:r>
          </a:p>
          <a:p>
            <a:r>
              <a:rPr lang="en-US" dirty="0" smtClean="0"/>
              <a:t>Causative agents</a:t>
            </a:r>
          </a:p>
          <a:p>
            <a:r>
              <a:rPr lang="en-US" dirty="0" smtClean="0"/>
              <a:t>Clinical </a:t>
            </a:r>
            <a:r>
              <a:rPr lang="en-US" dirty="0" smtClean="0"/>
              <a:t>presentation</a:t>
            </a:r>
            <a:endParaRPr lang="en-US" dirty="0" smtClean="0"/>
          </a:p>
          <a:p>
            <a:r>
              <a:rPr lang="en-US" dirty="0" err="1" smtClean="0"/>
              <a:t>Sequela</a:t>
            </a:r>
            <a:endParaRPr lang="en-US" dirty="0" smtClean="0"/>
          </a:p>
          <a:p>
            <a:r>
              <a:rPr lang="en-US" dirty="0" smtClean="0"/>
              <a:t>Diagnosis</a:t>
            </a:r>
          </a:p>
          <a:p>
            <a:r>
              <a:rPr lang="en-US" dirty="0" smtClean="0"/>
              <a:t>Treatment</a:t>
            </a:r>
          </a:p>
          <a:p>
            <a:r>
              <a:rPr lang="en-US" dirty="0" smtClean="0"/>
              <a:t>Prognosis</a:t>
            </a:r>
          </a:p>
          <a:p>
            <a:endParaRPr lang="en-US" dirty="0"/>
          </a:p>
        </p:txBody>
      </p:sp>
      <p:pic>
        <p:nvPicPr>
          <p:cNvPr id="69634" name="Picture 2" descr="http://www.shutterstock.com/blog/wp-content/uploads/2013/02/hear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743200"/>
            <a:ext cx="5181600" cy="345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Sequela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Congestive heart failure</a:t>
            </a:r>
          </a:p>
          <a:p>
            <a:r>
              <a:rPr lang="en-US" dirty="0" smtClean="0"/>
              <a:t>Immune-mediated disease</a:t>
            </a:r>
          </a:p>
          <a:p>
            <a:r>
              <a:rPr lang="en-US" dirty="0" err="1" smtClean="0"/>
              <a:t>Thromboembolism</a:t>
            </a:r>
            <a:endParaRPr lang="en-US" dirty="0" smtClean="0"/>
          </a:p>
          <a:p>
            <a:r>
              <a:rPr lang="en-US" dirty="0" smtClean="0"/>
              <a:t>Hypertrophic osteopathy</a:t>
            </a:r>
          </a:p>
        </p:txBody>
      </p:sp>
      <p:pic>
        <p:nvPicPr>
          <p:cNvPr id="27650" name="Picture 2" descr="http://www.freewebs.com/drfahd/chf%20intro%20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600200"/>
            <a:ext cx="3333750" cy="3562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Congestive heart failure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Most common </a:t>
            </a:r>
            <a:r>
              <a:rPr lang="en-US" dirty="0" err="1" smtClean="0"/>
              <a:t>sequela</a:t>
            </a:r>
            <a:r>
              <a:rPr lang="en-US" dirty="0" smtClean="0"/>
              <a:t> of IE </a:t>
            </a:r>
          </a:p>
          <a:p>
            <a:r>
              <a:rPr lang="en-US" dirty="0" smtClean="0"/>
              <a:t>Aortic insufficiency </a:t>
            </a:r>
            <a:r>
              <a:rPr lang="en-US" dirty="0" smtClean="0">
                <a:sym typeface="Wingdings" pitchFamily="2" charset="2"/>
              </a:rPr>
              <a:t> increased LVEDV LVEDP</a:t>
            </a:r>
          </a:p>
          <a:p>
            <a:r>
              <a:rPr lang="en-US" dirty="0" smtClean="0">
                <a:sym typeface="Wingdings" pitchFamily="2" charset="2"/>
              </a:rPr>
              <a:t>Mitral regurgitation, rupture of </a:t>
            </a:r>
            <a:r>
              <a:rPr lang="en-US" dirty="0" err="1" smtClean="0">
                <a:sym typeface="Wingdings" pitchFamily="2" charset="2"/>
              </a:rPr>
              <a:t>cordae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tendinae</a:t>
            </a:r>
            <a:r>
              <a:rPr lang="en-US" dirty="0" smtClean="0">
                <a:sym typeface="Wingdings" pitchFamily="2" charset="2"/>
              </a:rPr>
              <a:t>, valvular erosion  increased LVEDP</a:t>
            </a:r>
          </a:p>
          <a:p>
            <a:r>
              <a:rPr lang="en-US" dirty="0" smtClean="0">
                <a:sym typeface="Wingdings" pitchFamily="2" charset="2"/>
              </a:rPr>
              <a:t>Most cause </a:t>
            </a:r>
            <a:r>
              <a:rPr lang="en-US" dirty="0" err="1" smtClean="0">
                <a:sym typeface="Wingdings" pitchFamily="2" charset="2"/>
              </a:rPr>
              <a:t>fulminant</a:t>
            </a:r>
            <a:r>
              <a:rPr lang="en-US" dirty="0" smtClean="0">
                <a:sym typeface="Wingdings" pitchFamily="2" charset="2"/>
              </a:rPr>
              <a:t> pulmonary edema </a:t>
            </a:r>
          </a:p>
          <a:p>
            <a:r>
              <a:rPr lang="en-US" dirty="0" smtClean="0">
                <a:sym typeface="Wingdings" pitchFamily="2" charset="2"/>
              </a:rPr>
              <a:t>Often occur prior to left </a:t>
            </a:r>
            <a:r>
              <a:rPr lang="en-US" dirty="0" err="1" smtClean="0">
                <a:sym typeface="Wingdings" pitchFamily="2" charset="2"/>
              </a:rPr>
              <a:t>atrial</a:t>
            </a:r>
            <a:r>
              <a:rPr lang="en-US" dirty="0" smtClean="0">
                <a:sym typeface="Wingdings" pitchFamily="2" charset="2"/>
              </a:rPr>
              <a:t> enlargement</a:t>
            </a:r>
          </a:p>
          <a:p>
            <a:r>
              <a:rPr lang="en-US" dirty="0" smtClean="0">
                <a:sym typeface="Wingdings" pitchFamily="2" charset="2"/>
              </a:rPr>
              <a:t>Can see as distended pulmonary veins in absence of marked </a:t>
            </a:r>
            <a:r>
              <a:rPr lang="en-US" dirty="0" err="1" smtClean="0">
                <a:sym typeface="Wingdings" pitchFamily="2" charset="2"/>
              </a:rPr>
              <a:t>cardiomegaly</a:t>
            </a:r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Chronic and severe AI and MR  volume overload of the left heart, increased LVEDD and LA diameter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Immune mediated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IgM</a:t>
            </a:r>
            <a:r>
              <a:rPr lang="en-US" dirty="0" smtClean="0"/>
              <a:t>, </a:t>
            </a:r>
            <a:r>
              <a:rPr lang="en-US" dirty="0" err="1" smtClean="0"/>
              <a:t>IgG</a:t>
            </a:r>
            <a:r>
              <a:rPr lang="en-US" dirty="0" smtClean="0"/>
              <a:t>, Complement immune complexes secondary to high antibody titers to causative agents</a:t>
            </a:r>
          </a:p>
          <a:p>
            <a:r>
              <a:rPr lang="en-US" dirty="0" err="1" smtClean="0"/>
              <a:t>Polyarthritis</a:t>
            </a:r>
            <a:r>
              <a:rPr lang="en-US" dirty="0" smtClean="0"/>
              <a:t> 75%</a:t>
            </a:r>
          </a:p>
          <a:p>
            <a:r>
              <a:rPr lang="en-US" dirty="0" err="1" smtClean="0"/>
              <a:t>Glomerulonephritis</a:t>
            </a:r>
            <a:r>
              <a:rPr lang="en-US" dirty="0" smtClean="0"/>
              <a:t> 36%</a:t>
            </a:r>
            <a:endParaRPr lang="en-US" dirty="0"/>
          </a:p>
        </p:txBody>
      </p:sp>
      <p:pic>
        <p:nvPicPr>
          <p:cNvPr id="62466" name="Picture 2" descr="http://www.vetnext.com/fotos/glomerulus_drawing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3455518"/>
            <a:ext cx="4610100" cy="3107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Thromboembolism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Common </a:t>
            </a:r>
            <a:r>
              <a:rPr lang="en-US" dirty="0" err="1" smtClean="0"/>
              <a:t>sequela</a:t>
            </a:r>
            <a:r>
              <a:rPr lang="en-US" dirty="0" smtClean="0"/>
              <a:t> seen at necropsy</a:t>
            </a:r>
          </a:p>
          <a:p>
            <a:pPr lvl="1"/>
            <a:r>
              <a:rPr lang="en-US" dirty="0" smtClean="0"/>
              <a:t>Septic 70%, aseptic 80%</a:t>
            </a:r>
          </a:p>
          <a:p>
            <a:r>
              <a:rPr lang="en-US" dirty="0" smtClean="0"/>
              <a:t>Mitral &gt; </a:t>
            </a:r>
            <a:r>
              <a:rPr lang="en-US" dirty="0" err="1" smtClean="0"/>
              <a:t>aotric</a:t>
            </a:r>
            <a:endParaRPr lang="en-US" dirty="0" smtClean="0"/>
          </a:p>
          <a:p>
            <a:r>
              <a:rPr lang="en-US" dirty="0" smtClean="0"/>
              <a:t>Kidney, spleen</a:t>
            </a:r>
          </a:p>
          <a:p>
            <a:r>
              <a:rPr lang="en-US" dirty="0" smtClean="0"/>
              <a:t>Myocardium, brain, systemic arteries</a:t>
            </a:r>
          </a:p>
          <a:p>
            <a:r>
              <a:rPr lang="en-US" dirty="0" smtClean="0"/>
              <a:t>Vascular encephalopathy uncommon in dogs</a:t>
            </a:r>
          </a:p>
          <a:p>
            <a:pPr lvl="1"/>
            <a:r>
              <a:rPr lang="en-US" dirty="0" smtClean="0"/>
              <a:t>Middle cerebral artery </a:t>
            </a:r>
            <a:r>
              <a:rPr lang="en-US" dirty="0" smtClean="0">
                <a:sym typeface="Wingdings" pitchFamily="2" charset="2"/>
              </a:rPr>
              <a:t> brain ischemia  possible ischemic necrosis</a:t>
            </a:r>
          </a:p>
          <a:p>
            <a:r>
              <a:rPr lang="en-US" dirty="0" smtClean="0">
                <a:sym typeface="Wingdings" pitchFamily="2" charset="2"/>
              </a:rPr>
              <a:t>Clinical signs in people vary from headache to major neurological deficits </a:t>
            </a:r>
            <a:endParaRPr lang="en-US" dirty="0"/>
          </a:p>
        </p:txBody>
      </p:sp>
      <p:pic>
        <p:nvPicPr>
          <p:cNvPr id="61442" name="Picture 2" descr="http://www.pharm-olam.com/images/case-cardio-thromboembolis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914400"/>
            <a:ext cx="2619375" cy="2609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Hypertrophic osteopathy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6175248" cy="4797552"/>
          </a:xfrm>
        </p:spPr>
        <p:txBody>
          <a:bodyPr/>
          <a:lstStyle/>
          <a:p>
            <a:r>
              <a:rPr lang="en-US" dirty="0" smtClean="0"/>
              <a:t>Rare</a:t>
            </a:r>
          </a:p>
          <a:p>
            <a:r>
              <a:rPr lang="en-US" dirty="0" smtClean="0"/>
              <a:t>Increased blood flow to extremities</a:t>
            </a:r>
          </a:p>
          <a:p>
            <a:r>
              <a:rPr lang="en-US" dirty="0" smtClean="0"/>
              <a:t>Platelet clumps detach from vegetative lesion and obstruct a peripheral artery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plt</a:t>
            </a:r>
            <a:r>
              <a:rPr lang="en-US" dirty="0" smtClean="0">
                <a:sym typeface="Wingdings" pitchFamily="2" charset="2"/>
              </a:rPr>
              <a:t>-derived growth factor increases vascular permeability </a:t>
            </a:r>
            <a:r>
              <a:rPr lang="en-US" dirty="0" err="1" smtClean="0">
                <a:sym typeface="Wingdings" pitchFamily="2" charset="2"/>
              </a:rPr>
              <a:t>chemotactic</a:t>
            </a:r>
            <a:endParaRPr lang="en-US" dirty="0" smtClean="0"/>
          </a:p>
          <a:p>
            <a:r>
              <a:rPr lang="en-US" dirty="0" smtClean="0"/>
              <a:t>Triggers overgrowth of vascular connective tissue and subsequent </a:t>
            </a:r>
            <a:r>
              <a:rPr lang="en-US" dirty="0" err="1" smtClean="0"/>
              <a:t>fibrochondroid</a:t>
            </a:r>
            <a:r>
              <a:rPr lang="en-US" dirty="0" smtClean="0"/>
              <a:t> </a:t>
            </a:r>
            <a:r>
              <a:rPr lang="en-US" dirty="0" err="1" smtClean="0"/>
              <a:t>metaplasia</a:t>
            </a:r>
            <a:r>
              <a:rPr lang="en-US" dirty="0" smtClean="0"/>
              <a:t> and </a:t>
            </a:r>
            <a:r>
              <a:rPr lang="en-US" dirty="0" err="1" smtClean="0"/>
              <a:t>subperiosteal</a:t>
            </a:r>
            <a:r>
              <a:rPr lang="en-US" dirty="0" smtClean="0"/>
              <a:t> new bone formation</a:t>
            </a:r>
          </a:p>
        </p:txBody>
      </p:sp>
      <p:pic>
        <p:nvPicPr>
          <p:cNvPr id="60418" name="Picture 2" descr="http://www.vetsurgerycentral.com/images/oncology/hypertrophic_osteopathy/fig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1905000"/>
            <a:ext cx="2714625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Infective Endocarditis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</a:p>
          <a:p>
            <a:r>
              <a:rPr lang="en-US" dirty="0" smtClean="0"/>
              <a:t>Predisposing factors</a:t>
            </a:r>
          </a:p>
          <a:p>
            <a:r>
              <a:rPr lang="en-US" dirty="0" smtClean="0"/>
              <a:t>Causative agents</a:t>
            </a:r>
          </a:p>
          <a:p>
            <a:r>
              <a:rPr lang="en-US" dirty="0" smtClean="0"/>
              <a:t>Clinical </a:t>
            </a:r>
            <a:r>
              <a:rPr lang="en-US" dirty="0" smtClean="0"/>
              <a:t>presentation</a:t>
            </a:r>
            <a:endParaRPr lang="en-US" dirty="0" smtClean="0"/>
          </a:p>
          <a:p>
            <a:r>
              <a:rPr lang="en-US" dirty="0" err="1" smtClean="0"/>
              <a:t>Sequela</a:t>
            </a:r>
            <a:endParaRPr lang="en-US" dirty="0" smtClean="0"/>
          </a:p>
          <a:p>
            <a:r>
              <a:rPr lang="en-US" b="1" dirty="0" smtClean="0"/>
              <a:t>Diagnosis</a:t>
            </a:r>
          </a:p>
          <a:p>
            <a:r>
              <a:rPr lang="en-US" dirty="0" smtClean="0"/>
              <a:t>Treatment</a:t>
            </a:r>
          </a:p>
          <a:p>
            <a:r>
              <a:rPr lang="en-US" dirty="0" smtClean="0"/>
              <a:t>Prognosis</a:t>
            </a:r>
          </a:p>
          <a:p>
            <a:endParaRPr lang="en-US" dirty="0"/>
          </a:p>
        </p:txBody>
      </p:sp>
      <p:pic>
        <p:nvPicPr>
          <p:cNvPr id="69634" name="Picture 2" descr="http://www.shutterstock.com/blog/wp-content/uploads/2013/02/hear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743200"/>
            <a:ext cx="5181600" cy="345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Challenging</a:t>
            </a:r>
          </a:p>
          <a:p>
            <a:r>
              <a:rPr lang="en-US" dirty="0" smtClean="0"/>
              <a:t>Combination of </a:t>
            </a:r>
            <a:r>
              <a:rPr lang="en-US" dirty="0" smtClean="0"/>
              <a:t>diagnostics and clinical suspicion</a:t>
            </a:r>
            <a:endParaRPr lang="en-US" dirty="0" smtClean="0"/>
          </a:p>
          <a:p>
            <a:r>
              <a:rPr lang="en-US" dirty="0" smtClean="0"/>
              <a:t>Duke criteria</a:t>
            </a:r>
            <a:endParaRPr lang="en-US" dirty="0"/>
          </a:p>
        </p:txBody>
      </p:sp>
      <p:pic>
        <p:nvPicPr>
          <p:cNvPr id="26626" name="Picture 2" descr="http://www.rwc.org.nz/site/images/220566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3962400"/>
            <a:ext cx="2695575" cy="22574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676400"/>
            <a:ext cx="61245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1625" y="3078273"/>
            <a:ext cx="8504238" cy="169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Modified Duke Criteria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Proposed 1994</a:t>
            </a:r>
          </a:p>
          <a:p>
            <a:r>
              <a:rPr lang="en-US" dirty="0" smtClean="0"/>
              <a:t>Revised 2000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657600" y="533400"/>
            <a:ext cx="4686300" cy="5795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5630" b="44640"/>
          <a:stretch>
            <a:fillRect/>
          </a:stretch>
        </p:blipFill>
        <p:spPr bwMode="auto">
          <a:xfrm>
            <a:off x="76200" y="2362200"/>
            <a:ext cx="41211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55360"/>
          <a:stretch>
            <a:fillRect/>
          </a:stretch>
        </p:blipFill>
        <p:spPr bwMode="auto">
          <a:xfrm>
            <a:off x="4823297" y="2590800"/>
            <a:ext cx="424450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609600"/>
            <a:ext cx="6172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Infective Endocarditis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Disease caused by microbial invasion into the endothelium of the heart valves or the </a:t>
            </a:r>
            <a:r>
              <a:rPr lang="en-US" dirty="0" err="1" smtClean="0"/>
              <a:t>endocardium</a:t>
            </a:r>
            <a:endParaRPr lang="en-US" dirty="0" smtClean="0"/>
          </a:p>
          <a:p>
            <a:r>
              <a:rPr lang="en-US" dirty="0" smtClean="0"/>
              <a:t>Low prevalence in dogs</a:t>
            </a:r>
          </a:p>
          <a:p>
            <a:r>
              <a:rPr lang="en-US" dirty="0" smtClean="0"/>
              <a:t>Very rare in cats</a:t>
            </a:r>
            <a:endParaRPr lang="en-US" dirty="0"/>
          </a:p>
        </p:txBody>
      </p:sp>
      <p:pic>
        <p:nvPicPr>
          <p:cNvPr id="30722" name="Picture 2" descr="http://www.metrohealth.org/images/Patient%20Services/Heart%20and%20Vascular/endocarditi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514600"/>
            <a:ext cx="4724400" cy="37795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888386"/>
            <a:ext cx="8461466" cy="505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CBC</a:t>
            </a:r>
          </a:p>
          <a:p>
            <a:r>
              <a:rPr lang="en-US" dirty="0" smtClean="0"/>
              <a:t>Chemistry</a:t>
            </a:r>
          </a:p>
          <a:p>
            <a:r>
              <a:rPr lang="en-US" dirty="0" smtClean="0"/>
              <a:t>Urinalysis</a:t>
            </a:r>
          </a:p>
          <a:p>
            <a:r>
              <a:rPr lang="en-US" dirty="0" smtClean="0"/>
              <a:t>Urine culture</a:t>
            </a:r>
          </a:p>
          <a:p>
            <a:r>
              <a:rPr lang="en-US" dirty="0" smtClean="0"/>
              <a:t>Urine </a:t>
            </a:r>
            <a:r>
              <a:rPr lang="en-US" dirty="0" err="1" smtClean="0"/>
              <a:t>protein:creatinine</a:t>
            </a:r>
            <a:r>
              <a:rPr lang="en-US" dirty="0" smtClean="0"/>
              <a:t> ratio</a:t>
            </a:r>
          </a:p>
          <a:p>
            <a:r>
              <a:rPr lang="en-US" dirty="0" smtClean="0"/>
              <a:t>Thoracic radiographs</a:t>
            </a:r>
          </a:p>
          <a:p>
            <a:r>
              <a:rPr lang="en-US" dirty="0" smtClean="0"/>
              <a:t>Electrocardiogram</a:t>
            </a:r>
          </a:p>
          <a:p>
            <a:r>
              <a:rPr lang="en-US" dirty="0" smtClean="0"/>
              <a:t>Echocardiogram</a:t>
            </a:r>
          </a:p>
          <a:p>
            <a:r>
              <a:rPr lang="en-US" dirty="0" smtClean="0"/>
              <a:t>Blood cultures</a:t>
            </a:r>
          </a:p>
          <a:p>
            <a:r>
              <a:rPr lang="en-US" dirty="0" smtClean="0"/>
              <a:t>Joint fluid analysis</a:t>
            </a:r>
          </a:p>
          <a:p>
            <a:r>
              <a:rPr lang="en-US" dirty="0" smtClean="0"/>
              <a:t>Infectious disease </a:t>
            </a:r>
            <a:r>
              <a:rPr lang="en-US" dirty="0" smtClean="0"/>
              <a:t>testing</a:t>
            </a:r>
          </a:p>
          <a:p>
            <a:r>
              <a:rPr lang="en-US" dirty="0" smtClean="0"/>
              <a:t>And when all else fails….Necropsy</a:t>
            </a:r>
            <a:endParaRPr lang="en-US" dirty="0"/>
          </a:p>
        </p:txBody>
      </p:sp>
      <p:pic>
        <p:nvPicPr>
          <p:cNvPr id="4" name="Picture 3" descr="211083_mitral_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2276475"/>
            <a:ext cx="3810615" cy="2600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Clinicopathologic</a:t>
            </a:r>
            <a:r>
              <a:rPr lang="en-US" dirty="0" smtClean="0"/>
              <a:t> abnormalities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Complete blood count:</a:t>
            </a:r>
          </a:p>
          <a:p>
            <a:pPr lvl="1"/>
            <a:r>
              <a:rPr lang="en-US" dirty="0" err="1" smtClean="0"/>
              <a:t>Leukocytosis</a:t>
            </a:r>
            <a:endParaRPr lang="en-US" dirty="0" smtClean="0"/>
          </a:p>
          <a:p>
            <a:pPr lvl="2"/>
            <a:r>
              <a:rPr lang="en-US" dirty="0" smtClean="0"/>
              <a:t>Mature </a:t>
            </a:r>
            <a:r>
              <a:rPr lang="en-US" dirty="0" err="1" smtClean="0"/>
              <a:t>neutrophilia</a:t>
            </a:r>
            <a:r>
              <a:rPr lang="en-US" dirty="0" smtClean="0"/>
              <a:t>, </a:t>
            </a:r>
            <a:r>
              <a:rPr lang="en-US" dirty="0" err="1" smtClean="0"/>
              <a:t>monocytosis</a:t>
            </a:r>
            <a:endParaRPr lang="en-US" dirty="0" smtClean="0"/>
          </a:p>
          <a:p>
            <a:pPr lvl="1"/>
            <a:r>
              <a:rPr lang="en-US" dirty="0" smtClean="0"/>
              <a:t>Mild to severe thrombocytopenia</a:t>
            </a:r>
          </a:p>
          <a:p>
            <a:pPr lvl="1"/>
            <a:r>
              <a:rPr lang="en-US" dirty="0" smtClean="0"/>
              <a:t>Mild regenerative anemia</a:t>
            </a:r>
          </a:p>
          <a:p>
            <a:r>
              <a:rPr lang="en-US" dirty="0" smtClean="0"/>
              <a:t>Chemistry:</a:t>
            </a:r>
          </a:p>
          <a:p>
            <a:pPr lvl="1"/>
            <a:r>
              <a:rPr lang="en-US" dirty="0" smtClean="0"/>
              <a:t>Hypoalbuminemia</a:t>
            </a:r>
          </a:p>
          <a:p>
            <a:pPr lvl="1"/>
            <a:r>
              <a:rPr lang="en-US" dirty="0" smtClean="0"/>
              <a:t>Elevations in hepatic enzymes</a:t>
            </a:r>
          </a:p>
          <a:p>
            <a:pPr lvl="1"/>
            <a:r>
              <a:rPr lang="en-US" dirty="0" err="1" smtClean="0"/>
              <a:t>Azotemia</a:t>
            </a:r>
            <a:r>
              <a:rPr lang="en-US" dirty="0" smtClean="0"/>
              <a:t> – renal or </a:t>
            </a:r>
            <a:r>
              <a:rPr lang="en-US" dirty="0" err="1" smtClean="0"/>
              <a:t>prerenal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Clinicopathologic</a:t>
            </a:r>
            <a:r>
              <a:rPr lang="en-US" dirty="0" smtClean="0"/>
              <a:t> abnormalities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Coagulation testing</a:t>
            </a:r>
          </a:p>
          <a:p>
            <a:pPr lvl="1"/>
            <a:r>
              <a:rPr lang="en-US" dirty="0" smtClean="0"/>
              <a:t>Elevated D-</a:t>
            </a:r>
            <a:r>
              <a:rPr lang="en-US" dirty="0" err="1" smtClean="0"/>
              <a:t>dimers</a:t>
            </a:r>
            <a:r>
              <a:rPr lang="en-US" dirty="0" smtClean="0"/>
              <a:t> or FDP’s</a:t>
            </a:r>
          </a:p>
          <a:p>
            <a:pPr lvl="1"/>
            <a:r>
              <a:rPr lang="en-US" dirty="0" err="1" smtClean="0"/>
              <a:t>Hyperfibrinogenemia</a:t>
            </a:r>
            <a:endParaRPr lang="en-US" dirty="0" smtClean="0"/>
          </a:p>
          <a:p>
            <a:r>
              <a:rPr lang="en-US" dirty="0" smtClean="0"/>
              <a:t>Urinalysis:</a:t>
            </a:r>
          </a:p>
          <a:p>
            <a:pPr lvl="1"/>
            <a:r>
              <a:rPr lang="en-US" dirty="0" err="1" smtClean="0"/>
              <a:t>Proteinuria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Urine </a:t>
            </a:r>
            <a:r>
              <a:rPr lang="en-US" dirty="0" err="1" smtClean="0"/>
              <a:t>protein:creatinine</a:t>
            </a:r>
            <a:r>
              <a:rPr lang="en-US" dirty="0" smtClean="0"/>
              <a:t> ratio</a:t>
            </a:r>
          </a:p>
          <a:p>
            <a:r>
              <a:rPr lang="en-US" dirty="0" smtClean="0"/>
              <a:t>Urine </a:t>
            </a:r>
            <a:r>
              <a:rPr lang="en-US" dirty="0" smtClean="0"/>
              <a:t>culture</a:t>
            </a:r>
          </a:p>
          <a:p>
            <a:pPr lvl="1"/>
            <a:r>
              <a:rPr lang="en-US" dirty="0" smtClean="0"/>
              <a:t>JAVMA 2006 – 3/42 dogs with suspected endocarditis had growth of same organism as blood cultures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Joint fluid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Indicated in dogs with lameness or joint swelling</a:t>
            </a:r>
          </a:p>
          <a:p>
            <a:r>
              <a:rPr lang="en-US" dirty="0" smtClean="0"/>
              <a:t>Most commonly sterile </a:t>
            </a:r>
            <a:r>
              <a:rPr lang="en-US" dirty="0" err="1" smtClean="0"/>
              <a:t>suppurative</a:t>
            </a:r>
            <a:r>
              <a:rPr lang="en-US" dirty="0" smtClean="0"/>
              <a:t> inflammation</a:t>
            </a:r>
          </a:p>
          <a:p>
            <a:r>
              <a:rPr lang="en-US" dirty="0" smtClean="0"/>
              <a:t>Immune-mediated </a:t>
            </a:r>
            <a:r>
              <a:rPr lang="en-US" dirty="0" err="1" smtClean="0"/>
              <a:t>polyarthritis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2290" name="Picture 2" descr="http://www.daneangelnetwork.org/Dogs%208/Dogs%203/images/Zeus%20in%20pain,%20can't%20get%20up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500" y="3048000"/>
            <a:ext cx="4762500" cy="3571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Electrocardiogram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Normal</a:t>
            </a:r>
          </a:p>
          <a:p>
            <a:r>
              <a:rPr lang="en-US" dirty="0" smtClean="0"/>
              <a:t>Ventricular </a:t>
            </a:r>
            <a:r>
              <a:rPr lang="en-US" dirty="0" smtClean="0"/>
              <a:t>arrhythmias</a:t>
            </a:r>
          </a:p>
          <a:p>
            <a:r>
              <a:rPr lang="en-US" dirty="0" err="1" smtClean="0"/>
              <a:t>Supraventricular</a:t>
            </a:r>
            <a:r>
              <a:rPr lang="en-US" dirty="0" smtClean="0"/>
              <a:t> tachycardia</a:t>
            </a:r>
          </a:p>
          <a:p>
            <a:r>
              <a:rPr lang="en-US" dirty="0" smtClean="0"/>
              <a:t>Third-degree AV block</a:t>
            </a:r>
          </a:p>
          <a:p>
            <a:r>
              <a:rPr lang="en-US" dirty="0" err="1" smtClean="0"/>
              <a:t>Atrial</a:t>
            </a:r>
            <a:r>
              <a:rPr lang="en-US" dirty="0" smtClean="0"/>
              <a:t> fibrillation</a:t>
            </a:r>
            <a:endParaRPr lang="en-US" dirty="0"/>
          </a:p>
        </p:txBody>
      </p:sp>
      <p:pic>
        <p:nvPicPr>
          <p:cNvPr id="17410" name="Picture 2" descr="http://ars.els-cdn.com/content/image/1-s2.0-S0735109797001629-gr4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51948"/>
          <a:stretch>
            <a:fillRect/>
          </a:stretch>
        </p:blipFill>
        <p:spPr bwMode="auto">
          <a:xfrm>
            <a:off x="2438400" y="4495800"/>
            <a:ext cx="4676775" cy="18343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Echocardiogram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Should be performed in all cases of suspected IE</a:t>
            </a:r>
          </a:p>
          <a:p>
            <a:pPr lvl="1"/>
            <a:r>
              <a:rPr lang="en-US" dirty="0" smtClean="0"/>
              <a:t>Class I, LOE A</a:t>
            </a:r>
          </a:p>
          <a:p>
            <a:r>
              <a:rPr lang="en-US" dirty="0" err="1" smtClean="0"/>
              <a:t>Transthoracic</a:t>
            </a:r>
            <a:r>
              <a:rPr lang="en-US" dirty="0" smtClean="0"/>
              <a:t> vs </a:t>
            </a:r>
            <a:r>
              <a:rPr lang="en-US" dirty="0" err="1" smtClean="0"/>
              <a:t>transesophageal</a:t>
            </a:r>
            <a:endParaRPr lang="en-US" dirty="0" smtClean="0"/>
          </a:p>
          <a:p>
            <a:pPr lvl="1"/>
            <a:r>
              <a:rPr lang="en-US" dirty="0" smtClean="0"/>
              <a:t>TTE: children, low suspicion, TEE unavailable.	</a:t>
            </a:r>
          </a:p>
          <a:p>
            <a:pPr lvl="2"/>
            <a:r>
              <a:rPr lang="en-US" dirty="0" smtClean="0"/>
              <a:t>Will not definitively exclude vegetations or abscesses, but will ID high risk patients</a:t>
            </a:r>
          </a:p>
          <a:p>
            <a:pPr lvl="1"/>
            <a:r>
              <a:rPr lang="en-US" dirty="0" smtClean="0"/>
              <a:t>TEE: Superior imaging. Recommended if: TTE imaging insufficient (COPD, previous thoracic surgery, obesity), secondary to negative TTE if clinical suspicion high or patient at risk for complications.</a:t>
            </a:r>
          </a:p>
          <a:p>
            <a:pPr lvl="1"/>
            <a:r>
              <a:rPr lang="en-US" dirty="0" smtClean="0"/>
              <a:t>Either could produce false negatives</a:t>
            </a:r>
          </a:p>
          <a:p>
            <a:pPr lvl="1"/>
            <a:r>
              <a:rPr lang="en-US" dirty="0" smtClean="0"/>
              <a:t>False positives can be cause by previous valve scarring, severe </a:t>
            </a:r>
            <a:r>
              <a:rPr lang="en-US" dirty="0" err="1" smtClean="0"/>
              <a:t>myxomatous</a:t>
            </a:r>
            <a:r>
              <a:rPr lang="en-US" dirty="0" smtClean="0"/>
              <a:t> changes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AHA recommendations echocardiogram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586862"/>
            <a:ext cx="4267200" cy="5815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Echocardiogram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Hyperechoic</a:t>
            </a:r>
            <a:r>
              <a:rPr lang="en-US" dirty="0" smtClean="0"/>
              <a:t>, irregular shaped mass</a:t>
            </a:r>
          </a:p>
          <a:p>
            <a:r>
              <a:rPr lang="en-US" dirty="0" smtClean="0"/>
              <a:t>Oscillating: mobile, independent of the underlying valve structure</a:t>
            </a:r>
          </a:p>
          <a:p>
            <a:r>
              <a:rPr lang="en-US" dirty="0" smtClean="0"/>
              <a:t>Aortic, mitral valves</a:t>
            </a:r>
          </a:p>
          <a:p>
            <a:r>
              <a:rPr lang="en-US" dirty="0" smtClean="0"/>
              <a:t>Valvular insufficiency</a:t>
            </a:r>
          </a:p>
          <a:p>
            <a:pPr lvl="1"/>
            <a:r>
              <a:rPr lang="en-US" dirty="0" smtClean="0"/>
              <a:t>Mitral regurgitation</a:t>
            </a:r>
          </a:p>
          <a:p>
            <a:pPr lvl="1"/>
            <a:r>
              <a:rPr lang="en-US" dirty="0" smtClean="0"/>
              <a:t>Aortic insufficiency – red flag!!</a:t>
            </a:r>
          </a:p>
          <a:p>
            <a:r>
              <a:rPr lang="en-US" dirty="0" smtClean="0"/>
              <a:t>LAE, eccentric hypertrophy in chronic cases</a:t>
            </a:r>
          </a:p>
          <a:p>
            <a:r>
              <a:rPr lang="en-US" dirty="0" smtClean="0"/>
              <a:t>Abscess in myocardium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Echocardiogram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SAS</a:t>
            </a:r>
          </a:p>
          <a:p>
            <a:pPr lvl="1"/>
            <a:r>
              <a:rPr lang="en-US" dirty="0" smtClean="0"/>
              <a:t>Narrowing of LVOT on 2D imaging</a:t>
            </a:r>
          </a:p>
          <a:p>
            <a:pPr lvl="1"/>
            <a:r>
              <a:rPr lang="en-US" dirty="0" smtClean="0"/>
              <a:t>Velocity measurements can determine severity</a:t>
            </a:r>
          </a:p>
          <a:p>
            <a:pPr lvl="1"/>
            <a:r>
              <a:rPr lang="en-US" dirty="0" smtClean="0"/>
              <a:t>Associated with eccentric hypertrophy, LAE and mild to moderate myocardial failure in chronic cases</a:t>
            </a:r>
          </a:p>
          <a:p>
            <a:r>
              <a:rPr lang="en-US" dirty="0" smtClean="0"/>
              <a:t>Valvular changes must be differentiated from </a:t>
            </a:r>
            <a:r>
              <a:rPr lang="en-US" dirty="0" err="1" smtClean="0"/>
              <a:t>myxomatous</a:t>
            </a:r>
            <a:r>
              <a:rPr lang="en-US" dirty="0" smtClean="0"/>
              <a:t> valvular degeneration</a:t>
            </a:r>
          </a:p>
          <a:p>
            <a:pPr lvl="1"/>
            <a:r>
              <a:rPr lang="en-US" dirty="0" smtClean="0"/>
              <a:t>Less proliferative, may </a:t>
            </a:r>
            <a:r>
              <a:rPr lang="en-US" dirty="0" err="1" smtClean="0"/>
              <a:t>prolapse</a:t>
            </a:r>
            <a:endParaRPr lang="en-US" dirty="0" smtClean="0"/>
          </a:p>
          <a:p>
            <a:pPr lvl="1"/>
            <a:r>
              <a:rPr lang="en-US" dirty="0" smtClean="0"/>
              <a:t>Lacks the vegetative appearance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Endothelial surface of heart normally resistant to microbial invasion</a:t>
            </a:r>
          </a:p>
          <a:p>
            <a:r>
              <a:rPr lang="en-US" dirty="0" smtClean="0"/>
              <a:t>Three basic steps</a:t>
            </a:r>
          </a:p>
          <a:p>
            <a:pPr lvl="1"/>
            <a:r>
              <a:rPr lang="en-US" dirty="0" smtClean="0"/>
              <a:t>Endothelial damage</a:t>
            </a:r>
          </a:p>
          <a:p>
            <a:pPr lvl="1"/>
            <a:r>
              <a:rPr lang="en-US" dirty="0" smtClean="0"/>
              <a:t>Platelet-fibrin deposition that allows for bacterial colonization</a:t>
            </a:r>
          </a:p>
          <a:p>
            <a:pPr lvl="1"/>
            <a:r>
              <a:rPr lang="en-US" dirty="0" smtClean="0"/>
              <a:t>Bacterial adherence to coagulum</a:t>
            </a:r>
          </a:p>
          <a:p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4495800"/>
            <a:ext cx="4460394" cy="164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7448" cy="732974"/>
          </a:xfrm>
        </p:spPr>
        <p:txBody>
          <a:bodyPr/>
          <a:lstStyle/>
          <a:p>
            <a:pPr algn="ctr"/>
            <a:r>
              <a:rPr lang="en-US" dirty="0" smtClean="0"/>
              <a:t>Mitral valve leaflet vegetative lesions, </a:t>
            </a:r>
            <a:r>
              <a:rPr lang="en-US" dirty="0" err="1" smtClean="0"/>
              <a:t>prolapse</a:t>
            </a:r>
            <a:endParaRPr lang="en-US" dirty="0"/>
          </a:p>
        </p:txBody>
      </p:sp>
      <p:pic>
        <p:nvPicPr>
          <p:cNvPr id="7" name="Picture Placeholder 6" descr="211083_mitral_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01625" y="3001673"/>
            <a:ext cx="4041775" cy="2758067"/>
          </a:xfr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Echocardiogram</a:t>
            </a:r>
            <a:endParaRPr lang="en-US" dirty="0"/>
          </a:p>
        </p:txBody>
      </p:sp>
      <p:pic>
        <p:nvPicPr>
          <p:cNvPr id="14" name="Picture Placeholder 4" descr="211083_mitral_0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l="3086" r="3086"/>
          <a:stretch>
            <a:fillRect/>
          </a:stretch>
        </p:blipFill>
        <p:spPr>
          <a:xfrm>
            <a:off x="4800600" y="2913702"/>
            <a:ext cx="4038600" cy="29371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Longitudinal view</a:t>
            </a:r>
            <a:br>
              <a:rPr lang="en-US" dirty="0" smtClean="0"/>
            </a:br>
            <a:r>
              <a:rPr lang="en-US" dirty="0" smtClean="0"/>
              <a:t>Mitral valve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211083_mitral_01.avi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914650" y="1333500"/>
            <a:ext cx="60579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Mitral valve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Short axis view</a:t>
            </a:r>
            <a:endParaRPr lang="en-US" dirty="0"/>
          </a:p>
        </p:txBody>
      </p:sp>
      <p:pic>
        <p:nvPicPr>
          <p:cNvPr id="7" name="211083_mitral_03.avi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914650" y="1333500"/>
            <a:ext cx="60579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axis view</a:t>
            </a:r>
            <a:br>
              <a:rPr lang="en-US" dirty="0" smtClean="0"/>
            </a:br>
            <a:r>
              <a:rPr lang="en-US" dirty="0" smtClean="0"/>
              <a:t>Aortic valve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219375_1.avi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914650" y="1333500"/>
            <a:ext cx="60579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219375_12.avi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914650" y="1333500"/>
            <a:ext cx="60579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Longitudinal view</a:t>
            </a:r>
            <a:br>
              <a:rPr lang="en-US" dirty="0" smtClean="0"/>
            </a:br>
            <a:r>
              <a:rPr lang="en-US" dirty="0" smtClean="0"/>
              <a:t>Aortic outflow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219375_16.avi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914650" y="1333500"/>
            <a:ext cx="60579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 flow</a:t>
            </a:r>
            <a:br>
              <a:rPr lang="en-US" dirty="0" smtClean="0"/>
            </a:br>
            <a:r>
              <a:rPr lang="en-US" dirty="0" smtClean="0"/>
              <a:t>Aortic outflow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219375_19.avi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914650" y="1333500"/>
            <a:ext cx="60579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chamber view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219375_23.avi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914650" y="1333500"/>
            <a:ext cx="60579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Aortic valve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219375_27.avi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914650" y="1333500"/>
            <a:ext cx="60579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Thoracic radiographs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Pulmonary edema ~50%</a:t>
            </a:r>
          </a:p>
          <a:p>
            <a:r>
              <a:rPr lang="en-US" dirty="0" smtClean="0"/>
              <a:t>Non-</a:t>
            </a:r>
            <a:r>
              <a:rPr lang="en-US" dirty="0" err="1" smtClean="0"/>
              <a:t>cardiogenic</a:t>
            </a:r>
            <a:r>
              <a:rPr lang="en-US" dirty="0" smtClean="0"/>
              <a:t> edema ~25%</a:t>
            </a:r>
          </a:p>
          <a:p>
            <a:pPr lvl="1"/>
            <a:r>
              <a:rPr lang="en-US" dirty="0" smtClean="0"/>
              <a:t>Pulmonary hemorrhage</a:t>
            </a:r>
          </a:p>
          <a:p>
            <a:pPr lvl="1"/>
            <a:r>
              <a:rPr lang="en-US" dirty="0" smtClean="0"/>
              <a:t>pneumonia</a:t>
            </a:r>
          </a:p>
          <a:p>
            <a:r>
              <a:rPr lang="en-US" dirty="0" smtClean="0"/>
              <a:t>Without LAE in acute cases</a:t>
            </a:r>
          </a:p>
          <a:p>
            <a:pPr lvl="1"/>
            <a:r>
              <a:rPr lang="en-US" dirty="0" smtClean="0"/>
              <a:t>LAE, LVE develop over weeks</a:t>
            </a:r>
          </a:p>
          <a:p>
            <a:r>
              <a:rPr lang="en-US" dirty="0" smtClean="0"/>
              <a:t>Pulmonary venous distension with normal heart size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Lesions develop in the regions of highest blood flow</a:t>
            </a:r>
          </a:p>
          <a:p>
            <a:pPr lvl="1"/>
            <a:r>
              <a:rPr lang="en-US" dirty="0" err="1" smtClean="0"/>
              <a:t>Atrial</a:t>
            </a:r>
            <a:r>
              <a:rPr lang="en-US" dirty="0" smtClean="0"/>
              <a:t> side of mitral valve</a:t>
            </a:r>
          </a:p>
          <a:p>
            <a:pPr lvl="1"/>
            <a:r>
              <a:rPr lang="en-US" dirty="0" smtClean="0"/>
              <a:t>Ventricular side of aortic valve</a:t>
            </a:r>
          </a:p>
          <a:p>
            <a:r>
              <a:rPr lang="en-US" dirty="0" smtClean="0"/>
              <a:t>Mechanical lesions can promote bacterial seeding</a:t>
            </a:r>
          </a:p>
          <a:p>
            <a:pPr lvl="1"/>
            <a:r>
              <a:rPr lang="en-US" dirty="0" err="1" smtClean="0"/>
              <a:t>Subaortic</a:t>
            </a:r>
            <a:r>
              <a:rPr lang="en-US" dirty="0" smtClean="0"/>
              <a:t> </a:t>
            </a:r>
            <a:r>
              <a:rPr lang="en-US" dirty="0" err="1" smtClean="0"/>
              <a:t>stenosis</a:t>
            </a:r>
            <a:r>
              <a:rPr lang="en-US" dirty="0" smtClean="0"/>
              <a:t>, cardiac catheterization 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191000" y="4343400"/>
            <a:ext cx="6858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886200"/>
            <a:ext cx="52292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Thoracic radiographs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St. Bernard</a:t>
            </a:r>
          </a:p>
          <a:p>
            <a:r>
              <a:rPr lang="en-US" dirty="0" smtClean="0"/>
              <a:t>Necropsy confirmed endocarditis</a:t>
            </a:r>
          </a:p>
          <a:p>
            <a:r>
              <a:rPr lang="en-US" dirty="0" smtClean="0"/>
              <a:t>Alveolar pattern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24200" y="1084631"/>
            <a:ext cx="5638800" cy="461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Thoracic radiographs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10.5y MI GRT</a:t>
            </a:r>
          </a:p>
          <a:p>
            <a:r>
              <a:rPr lang="en-US" dirty="0" err="1" smtClean="0"/>
              <a:t>Dyspnea</a:t>
            </a:r>
            <a:endParaRPr lang="en-US" dirty="0" smtClean="0"/>
          </a:p>
          <a:p>
            <a:r>
              <a:rPr lang="en-US" dirty="0" smtClean="0"/>
              <a:t>Aortic valve endocarditis</a:t>
            </a:r>
          </a:p>
          <a:p>
            <a:r>
              <a:rPr lang="en-US" dirty="0" err="1" smtClean="0"/>
              <a:t>Caudodorsal</a:t>
            </a:r>
            <a:r>
              <a:rPr lang="en-US" dirty="0" smtClean="0"/>
              <a:t> </a:t>
            </a:r>
            <a:r>
              <a:rPr lang="en-US" dirty="0" err="1" smtClean="0"/>
              <a:t>alveloar</a:t>
            </a:r>
            <a:r>
              <a:rPr lang="en-US" dirty="0" smtClean="0"/>
              <a:t> pattern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24200" y="1084631"/>
            <a:ext cx="5638800" cy="461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Thoracic radiographs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10.5y MI GRT</a:t>
            </a:r>
          </a:p>
          <a:p>
            <a:r>
              <a:rPr lang="en-US" dirty="0" err="1" smtClean="0"/>
              <a:t>Dyspnea</a:t>
            </a:r>
            <a:endParaRPr lang="en-US" dirty="0" smtClean="0"/>
          </a:p>
          <a:p>
            <a:r>
              <a:rPr lang="en-US" dirty="0" smtClean="0"/>
              <a:t>Aortic valve endocarditis</a:t>
            </a:r>
          </a:p>
          <a:p>
            <a:r>
              <a:rPr lang="en-US" dirty="0" err="1" smtClean="0"/>
              <a:t>Caudodorsal</a:t>
            </a:r>
            <a:r>
              <a:rPr lang="en-US" dirty="0" smtClean="0"/>
              <a:t> </a:t>
            </a:r>
            <a:r>
              <a:rPr lang="en-US" dirty="0" err="1" smtClean="0"/>
              <a:t>alveloar</a:t>
            </a:r>
            <a:r>
              <a:rPr lang="en-US" dirty="0" smtClean="0"/>
              <a:t> pattern</a:t>
            </a:r>
          </a:p>
          <a:p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730828" y="685800"/>
            <a:ext cx="4425544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cultures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641848" cy="4797552"/>
          </a:xfrm>
        </p:spPr>
        <p:txBody>
          <a:bodyPr/>
          <a:lstStyle/>
          <a:p>
            <a:r>
              <a:rPr lang="en-US" dirty="0" smtClean="0"/>
              <a:t>Before antibiotics if possible</a:t>
            </a:r>
          </a:p>
          <a:p>
            <a:r>
              <a:rPr lang="en-US" dirty="0" smtClean="0"/>
              <a:t>2-3 samples, 30min-1 hour apart</a:t>
            </a:r>
          </a:p>
          <a:p>
            <a:r>
              <a:rPr lang="en-US" dirty="0" smtClean="0"/>
              <a:t>When patient is febrile</a:t>
            </a:r>
          </a:p>
          <a:p>
            <a:r>
              <a:rPr lang="en-US" dirty="0" smtClean="0"/>
              <a:t>Aseptically collected</a:t>
            </a:r>
          </a:p>
          <a:p>
            <a:r>
              <a:rPr lang="en-US" dirty="0" smtClean="0"/>
              <a:t>Ideally 5-10mls each depending on laboratory recommendations</a:t>
            </a:r>
          </a:p>
          <a:p>
            <a:r>
              <a:rPr lang="en-US" dirty="0" smtClean="0"/>
              <a:t>Cultures are negative in 60-70% of IE </a:t>
            </a:r>
            <a:r>
              <a:rPr lang="en-US" dirty="0" smtClean="0"/>
              <a:t>cases</a:t>
            </a:r>
          </a:p>
          <a:p>
            <a:pPr lvl="1"/>
            <a:r>
              <a:rPr lang="en-US" dirty="0" err="1" smtClean="0"/>
              <a:t>Bartonella</a:t>
            </a:r>
            <a:r>
              <a:rPr lang="en-US" dirty="0" smtClean="0"/>
              <a:t> unlikely to grow</a:t>
            </a:r>
            <a:endParaRPr lang="en-US" dirty="0"/>
          </a:p>
        </p:txBody>
      </p:sp>
      <p:pic>
        <p:nvPicPr>
          <p:cNvPr id="11266" name="Picture 2" descr="http://farm1.staticflickr.com/28/48025150_db0fa4b5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905000"/>
            <a:ext cx="2809875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Infectious disease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4Dx snap – Lyme, </a:t>
            </a:r>
            <a:r>
              <a:rPr lang="en-US" dirty="0" err="1" smtClean="0"/>
              <a:t>Anaplasma</a:t>
            </a:r>
            <a:r>
              <a:rPr lang="en-US" dirty="0" smtClean="0"/>
              <a:t>, </a:t>
            </a:r>
            <a:r>
              <a:rPr lang="en-US" dirty="0" err="1" smtClean="0"/>
              <a:t>Ehrlichia</a:t>
            </a:r>
            <a:r>
              <a:rPr lang="en-US" dirty="0" smtClean="0"/>
              <a:t>, Heartworm</a:t>
            </a:r>
          </a:p>
          <a:p>
            <a:r>
              <a:rPr lang="en-US" dirty="0" smtClean="0"/>
              <a:t>Serology </a:t>
            </a:r>
            <a:endParaRPr lang="en-US" dirty="0" smtClean="0"/>
          </a:p>
          <a:p>
            <a:pPr lvl="1"/>
            <a:r>
              <a:rPr lang="en-US" dirty="0" smtClean="0"/>
              <a:t>JAVMA 2006 –</a:t>
            </a:r>
          </a:p>
          <a:p>
            <a:pPr lvl="1"/>
            <a:r>
              <a:rPr lang="en-US" dirty="0" smtClean="0"/>
              <a:t>All dogs </a:t>
            </a:r>
            <a:r>
              <a:rPr lang="en-US" dirty="0" err="1" smtClean="0"/>
              <a:t>seropositive</a:t>
            </a:r>
            <a:r>
              <a:rPr lang="en-US" dirty="0" smtClean="0"/>
              <a:t> for </a:t>
            </a:r>
            <a:r>
              <a:rPr lang="en-US" dirty="0" err="1" smtClean="0"/>
              <a:t>Bartonella</a:t>
            </a:r>
            <a:r>
              <a:rPr lang="en-US" dirty="0" smtClean="0"/>
              <a:t> were also positive for </a:t>
            </a:r>
            <a:r>
              <a:rPr lang="en-US" dirty="0" err="1" smtClean="0"/>
              <a:t>Anaplasma</a:t>
            </a:r>
            <a:endParaRPr lang="en-US" dirty="0" smtClean="0"/>
          </a:p>
          <a:p>
            <a:pPr lvl="1"/>
            <a:r>
              <a:rPr lang="en-US" dirty="0" smtClean="0"/>
              <a:t> 1 dog </a:t>
            </a:r>
            <a:r>
              <a:rPr lang="en-US" dirty="0" err="1" smtClean="0"/>
              <a:t>seropositive</a:t>
            </a:r>
            <a:r>
              <a:rPr lang="en-US" dirty="0" smtClean="0"/>
              <a:t> to </a:t>
            </a:r>
            <a:r>
              <a:rPr lang="en-US" dirty="0" err="1" smtClean="0"/>
              <a:t>Bartonella</a:t>
            </a:r>
            <a:r>
              <a:rPr lang="en-US" dirty="0" smtClean="0"/>
              <a:t>, </a:t>
            </a:r>
            <a:r>
              <a:rPr lang="en-US" dirty="0" err="1" smtClean="0"/>
              <a:t>Anaplasma</a:t>
            </a:r>
            <a:r>
              <a:rPr lang="en-US" dirty="0" smtClean="0"/>
              <a:t>, E. </a:t>
            </a:r>
            <a:r>
              <a:rPr lang="en-US" dirty="0" err="1" smtClean="0"/>
              <a:t>canis</a:t>
            </a:r>
            <a:r>
              <a:rPr lang="en-US" dirty="0" smtClean="0"/>
              <a:t>, and </a:t>
            </a:r>
            <a:r>
              <a:rPr lang="en-US" dirty="0" err="1" smtClean="0"/>
              <a:t>Borrelia</a:t>
            </a:r>
            <a:endParaRPr lang="en-US" dirty="0" smtClean="0"/>
          </a:p>
          <a:p>
            <a:pPr lvl="1"/>
            <a:r>
              <a:rPr lang="en-US" dirty="0" smtClean="0"/>
              <a:t> 1 dog for R. </a:t>
            </a:r>
            <a:r>
              <a:rPr lang="en-US" dirty="0" err="1" smtClean="0"/>
              <a:t>rickettsii</a:t>
            </a:r>
            <a:r>
              <a:rPr lang="en-US" dirty="0" smtClean="0"/>
              <a:t>, 2 low for </a:t>
            </a:r>
            <a:r>
              <a:rPr lang="en-US" dirty="0" err="1" smtClean="0"/>
              <a:t>Borellia</a:t>
            </a:r>
            <a:endParaRPr lang="en-US" dirty="0" smtClean="0"/>
          </a:p>
          <a:p>
            <a:r>
              <a:rPr lang="en-US" dirty="0" smtClean="0"/>
              <a:t>PCR – </a:t>
            </a:r>
            <a:r>
              <a:rPr lang="en-US" dirty="0" err="1" smtClean="0"/>
              <a:t>Ehrlichia</a:t>
            </a:r>
            <a:r>
              <a:rPr lang="en-US" dirty="0" smtClean="0"/>
              <a:t>, </a:t>
            </a:r>
            <a:r>
              <a:rPr lang="en-US" dirty="0" err="1" smtClean="0"/>
              <a:t>Bartonella</a:t>
            </a:r>
            <a:r>
              <a:rPr lang="en-US" dirty="0" smtClean="0"/>
              <a:t>, RMSF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Bartonella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Gram-negative, aerobic, fastidious intracellular bacteria</a:t>
            </a:r>
          </a:p>
          <a:p>
            <a:r>
              <a:rPr lang="en-US" dirty="0" smtClean="0"/>
              <a:t>Not often identified on traditional blood cultures</a:t>
            </a:r>
          </a:p>
          <a:p>
            <a:r>
              <a:rPr lang="en-US" dirty="0" smtClean="0"/>
              <a:t>JVIM 2004 – </a:t>
            </a:r>
            <a:r>
              <a:rPr lang="en-US" dirty="0" err="1" smtClean="0"/>
              <a:t>Bartonella</a:t>
            </a:r>
            <a:r>
              <a:rPr lang="en-US" dirty="0" smtClean="0"/>
              <a:t> sp most common bacterial cause of </a:t>
            </a:r>
            <a:r>
              <a:rPr lang="en-US" dirty="0" smtClean="0"/>
              <a:t>IE in California</a:t>
            </a:r>
            <a:endParaRPr lang="en-US" dirty="0" smtClean="0"/>
          </a:p>
          <a:p>
            <a:r>
              <a:rPr lang="en-US" dirty="0" smtClean="0"/>
              <a:t>Aortic valve </a:t>
            </a:r>
          </a:p>
          <a:p>
            <a:r>
              <a:rPr lang="en-US" dirty="0" smtClean="0"/>
              <a:t>Patients may </a:t>
            </a:r>
            <a:r>
              <a:rPr lang="en-US" dirty="0" err="1" smtClean="0"/>
              <a:t>seroreact</a:t>
            </a:r>
            <a:r>
              <a:rPr lang="en-US" dirty="0" smtClean="0"/>
              <a:t> to other organisms</a:t>
            </a:r>
          </a:p>
          <a:p>
            <a:pPr lvl="1"/>
            <a:r>
              <a:rPr lang="en-US" i="1" dirty="0" err="1" smtClean="0"/>
              <a:t>Anaplasma</a:t>
            </a:r>
            <a:r>
              <a:rPr lang="en-US" i="1" dirty="0" smtClean="0"/>
              <a:t> </a:t>
            </a:r>
            <a:r>
              <a:rPr lang="en-US" i="1" dirty="0" err="1" smtClean="0"/>
              <a:t>phagocytophilum</a:t>
            </a:r>
            <a:endParaRPr lang="en-US" i="1" dirty="0" smtClean="0"/>
          </a:p>
          <a:p>
            <a:pPr lvl="1"/>
            <a:r>
              <a:rPr lang="en-US" i="1" dirty="0" err="1" smtClean="0"/>
              <a:t>Rickettsia</a:t>
            </a:r>
            <a:r>
              <a:rPr lang="en-US" i="1" dirty="0" smtClean="0"/>
              <a:t> </a:t>
            </a:r>
            <a:r>
              <a:rPr lang="en-US" i="1" dirty="0" err="1" smtClean="0"/>
              <a:t>rickettsii</a:t>
            </a:r>
            <a:endParaRPr lang="en-US" i="1" dirty="0" smtClean="0"/>
          </a:p>
          <a:p>
            <a:pPr lvl="1"/>
            <a:r>
              <a:rPr lang="en-US" i="1" dirty="0" err="1" smtClean="0"/>
              <a:t>Ehrlichia</a:t>
            </a:r>
            <a:r>
              <a:rPr lang="en-US" i="1" dirty="0" smtClean="0"/>
              <a:t> </a:t>
            </a:r>
            <a:r>
              <a:rPr lang="en-US" i="1" dirty="0" err="1" smtClean="0"/>
              <a:t>canis</a:t>
            </a:r>
            <a:endParaRPr lang="en-US" i="1" dirty="0" smtClean="0"/>
          </a:p>
          <a:p>
            <a:pPr lvl="1"/>
            <a:r>
              <a:rPr lang="en-US" i="1" dirty="0" err="1" smtClean="0"/>
              <a:t>Borrelia</a:t>
            </a:r>
            <a:r>
              <a:rPr lang="en-US" i="1" dirty="0" smtClean="0"/>
              <a:t> </a:t>
            </a:r>
            <a:r>
              <a:rPr lang="en-US" i="1" dirty="0" err="1" smtClean="0"/>
              <a:t>burgdorferi</a:t>
            </a:r>
            <a:endParaRPr lang="en-US" i="1" dirty="0" smtClean="0"/>
          </a:p>
          <a:p>
            <a:pPr lvl="1"/>
            <a:r>
              <a:rPr lang="en-US" i="1" dirty="0" err="1" smtClean="0"/>
              <a:t>Coxiella</a:t>
            </a:r>
            <a:r>
              <a:rPr lang="en-US" i="1" dirty="0" smtClean="0"/>
              <a:t> </a:t>
            </a:r>
            <a:r>
              <a:rPr lang="en-US" i="1" dirty="0" err="1" smtClean="0"/>
              <a:t>burnetti</a:t>
            </a:r>
            <a:endParaRPr 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Bartonella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JAVMA 2006</a:t>
            </a:r>
          </a:p>
          <a:p>
            <a:pPr lvl="1"/>
            <a:r>
              <a:rPr lang="en-US" dirty="0" smtClean="0"/>
              <a:t>More likely to be </a:t>
            </a:r>
            <a:r>
              <a:rPr lang="en-US" dirty="0" err="1" smtClean="0"/>
              <a:t>afebrile</a:t>
            </a:r>
            <a:endParaRPr lang="en-US" dirty="0" smtClean="0"/>
          </a:p>
          <a:p>
            <a:pPr lvl="1"/>
            <a:r>
              <a:rPr lang="en-US" dirty="0" smtClean="0"/>
              <a:t>Predominately aortic valve involvement</a:t>
            </a:r>
          </a:p>
          <a:p>
            <a:pPr lvl="1"/>
            <a:r>
              <a:rPr lang="en-US" dirty="0" smtClean="0"/>
              <a:t>Higher prevalence of congestive heart failure</a:t>
            </a:r>
          </a:p>
          <a:p>
            <a:pPr lvl="1"/>
            <a:r>
              <a:rPr lang="en-US" dirty="0" smtClean="0"/>
              <a:t>Shorter survival times</a:t>
            </a:r>
            <a:endParaRPr lang="en-US" dirty="0"/>
          </a:p>
        </p:txBody>
      </p:sp>
      <p:pic>
        <p:nvPicPr>
          <p:cNvPr id="8194" name="Picture 2" descr="http://3.bp.blogspot.com/-mw6z7YG_RtM/UQaQ8A_hQ9I/AAAAAAAAAmw/01cF5agCAl4/s1600/bart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3276600"/>
            <a:ext cx="299085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Bartonella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Serology</a:t>
            </a:r>
          </a:p>
          <a:p>
            <a:pPr lvl="1"/>
            <a:r>
              <a:rPr lang="en-US" dirty="0" smtClean="0"/>
              <a:t>High </a:t>
            </a:r>
            <a:r>
              <a:rPr lang="en-US" dirty="0" err="1" smtClean="0"/>
              <a:t>seroreactivity</a:t>
            </a:r>
            <a:r>
              <a:rPr lang="en-US" dirty="0" smtClean="0"/>
              <a:t> may be considered as a minor criteria for diagnosis of IE</a:t>
            </a:r>
          </a:p>
          <a:p>
            <a:r>
              <a:rPr lang="en-US" dirty="0" smtClean="0"/>
              <a:t>PCR blood</a:t>
            </a:r>
          </a:p>
          <a:p>
            <a:pPr lvl="1"/>
            <a:r>
              <a:rPr lang="en-US" dirty="0" smtClean="0"/>
              <a:t>Humans – insensitive, but specific for IE due to </a:t>
            </a:r>
            <a:r>
              <a:rPr lang="en-US" dirty="0" err="1" smtClean="0"/>
              <a:t>Bartonella</a:t>
            </a:r>
            <a:endParaRPr lang="en-US" dirty="0" smtClean="0"/>
          </a:p>
          <a:p>
            <a:r>
              <a:rPr lang="en-US" dirty="0" smtClean="0"/>
              <a:t>PCR postmortem (gold standard)</a:t>
            </a:r>
          </a:p>
          <a:p>
            <a:r>
              <a:rPr lang="en-US" dirty="0" smtClean="0"/>
              <a:t>Culture (BAPGM)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Bartonella</a:t>
            </a:r>
            <a:r>
              <a:rPr lang="en-US" dirty="0" smtClean="0"/>
              <a:t>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870448" cy="4797552"/>
          </a:xfrm>
        </p:spPr>
        <p:txBody>
          <a:bodyPr/>
          <a:lstStyle/>
          <a:p>
            <a:r>
              <a:rPr lang="en-US" dirty="0" err="1" smtClean="0"/>
              <a:t>Bartonella</a:t>
            </a:r>
            <a:r>
              <a:rPr lang="en-US" dirty="0" smtClean="0"/>
              <a:t> alpha </a:t>
            </a:r>
            <a:r>
              <a:rPr lang="en-US" dirty="0" err="1" smtClean="0"/>
              <a:t>Proteobacteria</a:t>
            </a:r>
            <a:r>
              <a:rPr lang="en-US" dirty="0" smtClean="0"/>
              <a:t> growth medium (BAPGM)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170" name="Picture 2" descr="http://www.galaxydx.com/web/wp-content/themes/this-just-in/images/header_images/header2.png"/>
          <p:cNvPicPr>
            <a:picLocks noChangeAspect="1" noChangeArrowheads="1"/>
          </p:cNvPicPr>
          <p:nvPr/>
        </p:nvPicPr>
        <p:blipFill>
          <a:blip r:embed="rId2" cstate="print"/>
          <a:srcRect t="20000"/>
          <a:stretch>
            <a:fillRect/>
          </a:stretch>
        </p:blipFill>
        <p:spPr bwMode="auto">
          <a:xfrm>
            <a:off x="514350" y="4876800"/>
            <a:ext cx="8096250" cy="1524000"/>
          </a:xfrm>
          <a:prstGeom prst="rect">
            <a:avLst/>
          </a:prstGeom>
          <a:noFill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9633" y="1447800"/>
            <a:ext cx="3776717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Histopathology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JAVMA 2006</a:t>
            </a:r>
          </a:p>
          <a:p>
            <a:pPr lvl="1"/>
            <a:r>
              <a:rPr lang="en-US" dirty="0" smtClean="0"/>
              <a:t>Valvular mineralization in ~1/3 of cases</a:t>
            </a:r>
          </a:p>
          <a:p>
            <a:pPr lvl="1"/>
            <a:r>
              <a:rPr lang="en-US" dirty="0" smtClean="0"/>
              <a:t>Inflammation</a:t>
            </a:r>
          </a:p>
          <a:p>
            <a:pPr lvl="2"/>
            <a:r>
              <a:rPr lang="en-US" dirty="0" smtClean="0"/>
              <a:t>Chronic – </a:t>
            </a:r>
            <a:r>
              <a:rPr lang="en-US" dirty="0" err="1" smtClean="0"/>
              <a:t>lymphoplasmacytic</a:t>
            </a:r>
            <a:r>
              <a:rPr lang="en-US" dirty="0" smtClean="0"/>
              <a:t>, </a:t>
            </a:r>
            <a:r>
              <a:rPr lang="en-US" dirty="0" err="1" smtClean="0"/>
              <a:t>histiocytic</a:t>
            </a:r>
            <a:r>
              <a:rPr lang="en-US" dirty="0" smtClean="0"/>
              <a:t> and granulation tissue</a:t>
            </a:r>
          </a:p>
          <a:p>
            <a:pPr lvl="2"/>
            <a:r>
              <a:rPr lang="en-US" dirty="0" smtClean="0"/>
              <a:t>Acute -  </a:t>
            </a:r>
            <a:r>
              <a:rPr lang="en-US" dirty="0" err="1" smtClean="0"/>
              <a:t>suppurative</a:t>
            </a:r>
            <a:r>
              <a:rPr lang="en-US" dirty="0" smtClean="0"/>
              <a:t>, </a:t>
            </a:r>
            <a:r>
              <a:rPr lang="en-US" dirty="0" err="1" smtClean="0"/>
              <a:t>fibrinous</a:t>
            </a:r>
            <a:endParaRPr lang="en-US" dirty="0" smtClean="0"/>
          </a:p>
          <a:p>
            <a:pPr lvl="2"/>
            <a:r>
              <a:rPr lang="en-US" dirty="0" err="1" smtClean="0"/>
              <a:t>Subacute</a:t>
            </a:r>
            <a:r>
              <a:rPr lang="en-US" dirty="0" smtClean="0"/>
              <a:t> – </a:t>
            </a:r>
            <a:r>
              <a:rPr lang="en-US" dirty="0" err="1" smtClean="0"/>
              <a:t>neutrophilic-histiocytic</a:t>
            </a:r>
            <a:r>
              <a:rPr lang="en-US" dirty="0" smtClean="0"/>
              <a:t> and </a:t>
            </a:r>
            <a:r>
              <a:rPr lang="en-US" dirty="0" err="1" smtClean="0"/>
              <a:t>fibrinous</a:t>
            </a:r>
            <a:r>
              <a:rPr lang="en-US" dirty="0" smtClean="0"/>
              <a:t> infiltrates</a:t>
            </a:r>
          </a:p>
          <a:p>
            <a:pPr lvl="2"/>
            <a:r>
              <a:rPr lang="en-US" dirty="0" smtClean="0"/>
              <a:t>Chronic-active – </a:t>
            </a:r>
            <a:r>
              <a:rPr lang="en-US" dirty="0" err="1" smtClean="0"/>
              <a:t>neutrophil</a:t>
            </a:r>
            <a:r>
              <a:rPr lang="en-US" dirty="0" smtClean="0"/>
              <a:t> infiltrates on granulation tissue bed</a:t>
            </a:r>
          </a:p>
          <a:p>
            <a:pPr lvl="1"/>
            <a:r>
              <a:rPr lang="en-US" dirty="0" err="1" smtClean="0"/>
              <a:t>Intralesional</a:t>
            </a:r>
            <a:r>
              <a:rPr lang="en-US" dirty="0" smtClean="0"/>
              <a:t> organisms in ~1/3 of cases</a:t>
            </a:r>
          </a:p>
          <a:p>
            <a:pPr lvl="1"/>
            <a:r>
              <a:rPr lang="en-US" dirty="0" err="1" smtClean="0"/>
              <a:t>Bartonella</a:t>
            </a:r>
            <a:r>
              <a:rPr lang="en-US" dirty="0" smtClean="0"/>
              <a:t> seen in one dog with electron microscopy only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Following disruption of the endothelium, coagulation is triggered</a:t>
            </a:r>
          </a:p>
          <a:p>
            <a:pPr lvl="1"/>
            <a:r>
              <a:rPr lang="en-US" dirty="0" smtClean="0"/>
              <a:t>Extracellular matrix proteins, </a:t>
            </a:r>
            <a:r>
              <a:rPr lang="en-US" dirty="0" err="1" smtClean="0"/>
              <a:t>thromboplastin</a:t>
            </a:r>
            <a:r>
              <a:rPr lang="en-US" dirty="0" smtClean="0"/>
              <a:t>, and tissue factor</a:t>
            </a:r>
          </a:p>
          <a:p>
            <a:pPr lvl="1"/>
            <a:r>
              <a:rPr lang="en-US" dirty="0" smtClean="0"/>
              <a:t>A coagulum forms on damaged endothelium</a:t>
            </a:r>
          </a:p>
          <a:p>
            <a:pPr lvl="2"/>
            <a:r>
              <a:rPr lang="en-US" dirty="0" smtClean="0"/>
              <a:t>Fibrinogen, fibrin, platelet proteins</a:t>
            </a:r>
          </a:p>
          <a:p>
            <a:pPr lvl="2"/>
            <a:r>
              <a:rPr lang="en-US" dirty="0" smtClean="0"/>
              <a:t>Avidly binds bacteria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191000"/>
            <a:ext cx="396084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t="3572"/>
          <a:stretch>
            <a:fillRect/>
          </a:stretch>
        </p:blipFill>
        <p:spPr bwMode="auto">
          <a:xfrm>
            <a:off x="4724400" y="4191000"/>
            <a:ext cx="3974926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Aortic valve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Valvular erosion</a:t>
            </a:r>
          </a:p>
          <a:p>
            <a:r>
              <a:rPr lang="en-US" dirty="0" smtClean="0"/>
              <a:t>Mineralized nodules</a:t>
            </a:r>
          </a:p>
          <a:p>
            <a:r>
              <a:rPr lang="en-US" dirty="0" smtClean="0"/>
              <a:t>White plaques on aorta and </a:t>
            </a:r>
            <a:r>
              <a:rPr lang="en-US" dirty="0" err="1" smtClean="0"/>
              <a:t>endocardium</a:t>
            </a:r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402138"/>
            <a:ext cx="5989233" cy="4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6477000"/>
            <a:ext cx="90487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Aortic valve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/>
              <a:t>Mineral deposits (star)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Endothelial-lined clefts (arrow)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6477000"/>
            <a:ext cx="90487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4969" y="914400"/>
            <a:ext cx="588645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of the Art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sz="2000" dirty="0" smtClean="0"/>
          </a:p>
          <a:p>
            <a:r>
              <a:rPr lang="en-US" sz="2000" dirty="0" smtClean="0"/>
              <a:t>Use of SPECT/CT (single photon emission computed tomography) or PET/CT (positron emission tomography) to aid in diagnosis</a:t>
            </a:r>
          </a:p>
          <a:p>
            <a:r>
              <a:rPr lang="en-US" sz="2000" dirty="0" smtClean="0"/>
              <a:t>99Tc-hexamethylpropylenamine </a:t>
            </a:r>
            <a:r>
              <a:rPr lang="en-US" sz="2000" dirty="0" err="1" smtClean="0"/>
              <a:t>oxime</a:t>
            </a:r>
            <a:r>
              <a:rPr lang="en-US" sz="2000" dirty="0" smtClean="0"/>
              <a:t> (HMPAO) labeled WBC</a:t>
            </a:r>
          </a:p>
          <a:p>
            <a:r>
              <a:rPr lang="en-US" sz="2000" dirty="0" smtClean="0"/>
              <a:t>Detect and localize all sites of infection</a:t>
            </a:r>
          </a:p>
          <a:p>
            <a:r>
              <a:rPr lang="en-US" sz="2000" dirty="0" smtClean="0"/>
              <a:t>Radiopharmaceutical uptake using 3-D </a:t>
            </a:r>
            <a:r>
              <a:rPr lang="en-US" sz="2000" dirty="0" err="1" smtClean="0"/>
              <a:t>reconconstruction</a:t>
            </a:r>
            <a:r>
              <a:rPr lang="en-US" sz="2000" dirty="0" smtClean="0"/>
              <a:t> of </a:t>
            </a:r>
            <a:r>
              <a:rPr lang="en-US" sz="2000" dirty="0" err="1" smtClean="0"/>
              <a:t>hybird</a:t>
            </a:r>
            <a:r>
              <a:rPr lang="en-US" sz="2000" dirty="0" smtClean="0"/>
              <a:t> SPECT/CT or PET/CT</a:t>
            </a:r>
          </a:p>
          <a:p>
            <a:r>
              <a:rPr lang="en-US" sz="2000" dirty="0" smtClean="0"/>
              <a:t>Reveal distant sites of infection as result of septic </a:t>
            </a:r>
            <a:r>
              <a:rPr lang="en-US" sz="2000" dirty="0" err="1" smtClean="0"/>
              <a:t>embolization</a:t>
            </a:r>
            <a:endParaRPr lang="en-US" sz="20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806295"/>
            <a:ext cx="7970838" cy="1927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6477000"/>
            <a:ext cx="28860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Radiolabeled</a:t>
            </a:r>
            <a:r>
              <a:rPr lang="en-US" dirty="0" smtClean="0"/>
              <a:t> SPECT/CT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Mitral valve prosthesis</a:t>
            </a:r>
          </a:p>
          <a:p>
            <a:r>
              <a:rPr lang="en-US" dirty="0" smtClean="0"/>
              <a:t>CT – left</a:t>
            </a:r>
          </a:p>
          <a:p>
            <a:r>
              <a:rPr lang="en-US" dirty="0" smtClean="0"/>
              <a:t>SPECT/CT – middle</a:t>
            </a:r>
          </a:p>
          <a:p>
            <a:r>
              <a:rPr lang="en-US" dirty="0" smtClean="0"/>
              <a:t>SPECT – right</a:t>
            </a:r>
          </a:p>
          <a:p>
            <a:endParaRPr lang="en-US" dirty="0" smtClean="0"/>
          </a:p>
          <a:p>
            <a:r>
              <a:rPr lang="en-US" dirty="0" smtClean="0"/>
              <a:t>Endocarditis of native tricuspid valve</a:t>
            </a:r>
            <a:endParaRPr lang="en-US" dirty="0" smtClean="0"/>
          </a:p>
        </p:txBody>
      </p:sp>
      <p:pic>
        <p:nvPicPr>
          <p:cNvPr id="931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1838563"/>
            <a:ext cx="5638800" cy="310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Septic embolism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CT – left</a:t>
            </a:r>
          </a:p>
          <a:p>
            <a:r>
              <a:rPr lang="en-US" dirty="0" smtClean="0"/>
              <a:t>SPECT/CT – middle</a:t>
            </a:r>
          </a:p>
          <a:p>
            <a:r>
              <a:rPr lang="en-US" dirty="0" smtClean="0"/>
              <a:t>SPECT – right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Septic embolism in the left lung, spleen, spine</a:t>
            </a:r>
            <a:endParaRPr lang="en-US" dirty="0"/>
          </a:p>
        </p:txBody>
      </p:sp>
      <p:pic>
        <p:nvPicPr>
          <p:cNvPr id="942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99552"/>
            <a:ext cx="3962399" cy="658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7282" name="Picture 2" descr="http://www.ourhealthcoop.com/pets/images/Cat_scan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295400"/>
            <a:ext cx="6838950" cy="4559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Infective Endocarditis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</a:p>
          <a:p>
            <a:r>
              <a:rPr lang="en-US" dirty="0" smtClean="0"/>
              <a:t>Predisposing factors</a:t>
            </a:r>
          </a:p>
          <a:p>
            <a:r>
              <a:rPr lang="en-US" dirty="0" smtClean="0"/>
              <a:t>Causative agents</a:t>
            </a:r>
          </a:p>
          <a:p>
            <a:r>
              <a:rPr lang="en-US" dirty="0" smtClean="0"/>
              <a:t>Clinical </a:t>
            </a:r>
            <a:r>
              <a:rPr lang="en-US" dirty="0" smtClean="0"/>
              <a:t>presentation</a:t>
            </a:r>
            <a:endParaRPr lang="en-US" dirty="0" smtClean="0"/>
          </a:p>
          <a:p>
            <a:r>
              <a:rPr lang="en-US" dirty="0" err="1" smtClean="0"/>
              <a:t>Sequela</a:t>
            </a:r>
            <a:endParaRPr lang="en-US" dirty="0" smtClean="0"/>
          </a:p>
          <a:p>
            <a:r>
              <a:rPr lang="en-US" dirty="0" smtClean="0"/>
              <a:t>Diagnosis</a:t>
            </a:r>
          </a:p>
          <a:p>
            <a:r>
              <a:rPr lang="en-US" b="1" dirty="0" smtClean="0"/>
              <a:t>Treatment</a:t>
            </a:r>
          </a:p>
          <a:p>
            <a:r>
              <a:rPr lang="en-US" dirty="0" smtClean="0"/>
              <a:t>Prognosis</a:t>
            </a:r>
          </a:p>
          <a:p>
            <a:endParaRPr lang="en-US" dirty="0"/>
          </a:p>
        </p:txBody>
      </p:sp>
      <p:pic>
        <p:nvPicPr>
          <p:cNvPr id="69634" name="Picture 2" descr="http://www.shutterstock.com/blog/wp-content/uploads/2013/02/hear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743200"/>
            <a:ext cx="5181600" cy="345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4000"/>
            <a:ext cx="5260848" cy="4797552"/>
          </a:xfrm>
        </p:spPr>
        <p:txBody>
          <a:bodyPr/>
          <a:lstStyle/>
          <a:p>
            <a:r>
              <a:rPr lang="en-US" dirty="0" smtClean="0"/>
              <a:t>Long term antibiotics</a:t>
            </a:r>
          </a:p>
          <a:p>
            <a:r>
              <a:rPr lang="en-US" dirty="0" smtClean="0"/>
              <a:t>Empirical broad spectrum pending cultures</a:t>
            </a:r>
          </a:p>
          <a:p>
            <a:r>
              <a:rPr lang="en-US" dirty="0" smtClean="0"/>
              <a:t>IV for 1-2 weeks for aggressive disease</a:t>
            </a:r>
          </a:p>
          <a:p>
            <a:r>
              <a:rPr lang="en-US" dirty="0" smtClean="0"/>
              <a:t>PO for 6-8 weeks longer</a:t>
            </a:r>
            <a:endParaRPr lang="en-US" dirty="0"/>
          </a:p>
        </p:txBody>
      </p:sp>
      <p:pic>
        <p:nvPicPr>
          <p:cNvPr id="18434" name="Picture 2" descr="http://www.redbookmag.com/cm/redbook/images/Dq/rbk-antibiotics-0612-1-mdn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2057400"/>
            <a:ext cx="2809875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798" y="1066800"/>
            <a:ext cx="8609602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Infective Endocarditis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</a:p>
          <a:p>
            <a:r>
              <a:rPr lang="en-US" dirty="0" smtClean="0"/>
              <a:t>Predisposing factors</a:t>
            </a:r>
          </a:p>
          <a:p>
            <a:r>
              <a:rPr lang="en-US" dirty="0" smtClean="0"/>
              <a:t>Causative agents</a:t>
            </a:r>
          </a:p>
          <a:p>
            <a:r>
              <a:rPr lang="en-US" dirty="0" smtClean="0"/>
              <a:t>Clinical </a:t>
            </a:r>
            <a:r>
              <a:rPr lang="en-US" dirty="0" smtClean="0"/>
              <a:t>presentation</a:t>
            </a:r>
            <a:endParaRPr lang="en-US" dirty="0" smtClean="0"/>
          </a:p>
          <a:p>
            <a:r>
              <a:rPr lang="en-US" dirty="0" err="1" smtClean="0"/>
              <a:t>Sequela</a:t>
            </a:r>
            <a:endParaRPr lang="en-US" dirty="0" smtClean="0"/>
          </a:p>
          <a:p>
            <a:r>
              <a:rPr lang="en-US" dirty="0" smtClean="0"/>
              <a:t>Diagnosis</a:t>
            </a:r>
          </a:p>
          <a:p>
            <a:r>
              <a:rPr lang="en-US" dirty="0" smtClean="0"/>
              <a:t>Treatment</a:t>
            </a:r>
          </a:p>
          <a:p>
            <a:r>
              <a:rPr lang="en-US" b="1" dirty="0" smtClean="0"/>
              <a:t>Prognosis</a:t>
            </a:r>
          </a:p>
          <a:p>
            <a:endParaRPr lang="en-US" dirty="0"/>
          </a:p>
        </p:txBody>
      </p:sp>
      <p:pic>
        <p:nvPicPr>
          <p:cNvPr id="69634" name="Picture 2" descr="http://www.shutterstock.com/blog/wp-content/uploads/2013/02/hear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743200"/>
            <a:ext cx="5181600" cy="345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Inflammation induces endothelial cell expression of </a:t>
            </a:r>
            <a:r>
              <a:rPr lang="en-US" dirty="0" err="1" smtClean="0"/>
              <a:t>integrins</a:t>
            </a:r>
            <a:r>
              <a:rPr lang="en-US" dirty="0" smtClean="0"/>
              <a:t> – bind bacteria and </a:t>
            </a:r>
            <a:r>
              <a:rPr lang="en-US" dirty="0" err="1" smtClean="0"/>
              <a:t>fibrinectin</a:t>
            </a:r>
            <a:endParaRPr lang="en-US" dirty="0" smtClean="0"/>
          </a:p>
          <a:p>
            <a:r>
              <a:rPr lang="en-US" dirty="0" smtClean="0"/>
              <a:t>Adherence of bacteria mediated by microbial surface components recognizing adhesive matrix molecules (MSCRAMMS) – staphylococcus and streptococcus</a:t>
            </a:r>
          </a:p>
          <a:p>
            <a:endParaRPr lang="en-US" dirty="0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0"/>
            <a:ext cx="3762375" cy="262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114800"/>
            <a:ext cx="3916154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Aortic valve involvement – grave prognosis</a:t>
            </a:r>
          </a:p>
          <a:p>
            <a:r>
              <a:rPr lang="en-US" dirty="0" smtClean="0"/>
              <a:t>Mitral valve – fair to guarded</a:t>
            </a:r>
          </a:p>
          <a:p>
            <a:r>
              <a:rPr lang="en-US" dirty="0" err="1" smtClean="0"/>
              <a:t>Bartonella</a:t>
            </a:r>
            <a:r>
              <a:rPr lang="en-US" dirty="0" smtClean="0"/>
              <a:t> – shorter survival times (aortic valve involvement</a:t>
            </a:r>
            <a:r>
              <a:rPr lang="en-US" dirty="0" smtClean="0"/>
              <a:t>)</a:t>
            </a:r>
          </a:p>
          <a:p>
            <a:r>
              <a:rPr lang="en-US" dirty="0" smtClean="0"/>
              <a:t>JAVMA 2006 – 56% mortality, MST 54 days</a:t>
            </a:r>
            <a:endParaRPr lang="en-US" dirty="0" smtClean="0"/>
          </a:p>
          <a:p>
            <a:r>
              <a:rPr lang="en-US" dirty="0" smtClean="0"/>
              <a:t>Risk factors for early death</a:t>
            </a:r>
          </a:p>
          <a:p>
            <a:pPr lvl="1"/>
            <a:r>
              <a:rPr lang="en-US" dirty="0" err="1" smtClean="0"/>
              <a:t>Glucocorticoid</a:t>
            </a:r>
            <a:r>
              <a:rPr lang="en-US" dirty="0" smtClean="0"/>
              <a:t> administration before </a:t>
            </a:r>
            <a:r>
              <a:rPr lang="en-US" dirty="0" smtClean="0"/>
              <a:t>diagnosis</a:t>
            </a:r>
            <a:endParaRPr lang="en-US" dirty="0" smtClean="0"/>
          </a:p>
          <a:p>
            <a:pPr lvl="1"/>
            <a:r>
              <a:rPr lang="en-US" dirty="0" smtClean="0"/>
              <a:t>Thrombocytopenia</a:t>
            </a:r>
          </a:p>
          <a:p>
            <a:pPr lvl="1"/>
            <a:r>
              <a:rPr lang="en-US" dirty="0" smtClean="0"/>
              <a:t>High serum creatinine</a:t>
            </a:r>
          </a:p>
          <a:p>
            <a:pPr lvl="1"/>
            <a:r>
              <a:rPr lang="en-US" dirty="0" smtClean="0"/>
              <a:t>Renal complications</a:t>
            </a:r>
          </a:p>
          <a:p>
            <a:pPr lvl="1"/>
            <a:r>
              <a:rPr lang="en-US" dirty="0" err="1" smtClean="0"/>
              <a:t>Thromboembolic</a:t>
            </a:r>
            <a:r>
              <a:rPr lang="en-US" dirty="0" smtClean="0"/>
              <a:t> </a:t>
            </a:r>
            <a:r>
              <a:rPr lang="en-US" dirty="0" smtClean="0"/>
              <a:t>disease</a:t>
            </a:r>
          </a:p>
          <a:p>
            <a:pPr lvl="1"/>
            <a:r>
              <a:rPr lang="en-US" dirty="0" err="1" smtClean="0"/>
              <a:t>Bartonella</a:t>
            </a:r>
            <a:endParaRPr lang="en-US" dirty="0"/>
          </a:p>
        </p:txBody>
      </p:sp>
      <p:pic>
        <p:nvPicPr>
          <p:cNvPr id="16386" name="Picture 2" descr="http://tjthesportsgeek.files.wordpress.com/2011/08/thumbs-down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11765" t="18301" r="14706"/>
          <a:stretch>
            <a:fillRect/>
          </a:stretch>
        </p:blipFill>
        <p:spPr bwMode="auto">
          <a:xfrm>
            <a:off x="5029200" y="4267200"/>
            <a:ext cx="3810000" cy="238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pic>
        <p:nvPicPr>
          <p:cNvPr id="17409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r="18478"/>
          <a:stretch>
            <a:fillRect/>
          </a:stretch>
        </p:blipFill>
        <p:spPr bwMode="auto">
          <a:xfrm>
            <a:off x="2971800" y="838200"/>
            <a:ext cx="5715000" cy="524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6553200"/>
            <a:ext cx="223837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 l="79348" t="36353" b="15662"/>
          <a:stretch>
            <a:fillRect/>
          </a:stretch>
        </p:blipFill>
        <p:spPr bwMode="auto">
          <a:xfrm>
            <a:off x="838200" y="2819400"/>
            <a:ext cx="1447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8534400" y="3200400"/>
            <a:ext cx="228600" cy="1981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Bartonella</a:t>
            </a:r>
            <a:r>
              <a:rPr lang="en-US" dirty="0" smtClean="0"/>
              <a:t> and surviva</a:t>
            </a:r>
            <a:r>
              <a:rPr lang="en-US" dirty="0" smtClean="0"/>
              <a:t>l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8155" y="1658863"/>
            <a:ext cx="6767707" cy="466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6477000"/>
            <a:ext cx="2819400" cy="187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2362200" cy="990600"/>
          </a:xfrm>
        </p:spPr>
        <p:txBody>
          <a:bodyPr/>
          <a:lstStyle/>
          <a:p>
            <a:r>
              <a:rPr lang="en-US" dirty="0" smtClean="0"/>
              <a:t>Factors significantly associated with outcome</a:t>
            </a:r>
            <a:endParaRPr lang="en-US" dirty="0"/>
          </a:p>
        </p:txBody>
      </p:sp>
      <p:pic>
        <p:nvPicPr>
          <p:cNvPr id="962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600200"/>
            <a:ext cx="6858000" cy="4775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6477000"/>
            <a:ext cx="203835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Infectious endocarditis is…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Rare, infectious disease affecting the valvular endothelium</a:t>
            </a:r>
          </a:p>
          <a:p>
            <a:r>
              <a:rPr lang="en-US" dirty="0" smtClean="0"/>
              <a:t>Almost exclusively associated with mitral or aortic valves</a:t>
            </a:r>
            <a:endParaRPr lang="en-US" dirty="0" smtClean="0"/>
          </a:p>
          <a:p>
            <a:r>
              <a:rPr lang="en-US" dirty="0" smtClean="0"/>
              <a:t>Difficult to definitively diagnose</a:t>
            </a:r>
          </a:p>
          <a:p>
            <a:r>
              <a:rPr lang="en-US" dirty="0" smtClean="0"/>
              <a:t>Associated with numerous </a:t>
            </a:r>
            <a:r>
              <a:rPr lang="en-US" dirty="0" err="1" smtClean="0"/>
              <a:t>sequela</a:t>
            </a:r>
            <a:endParaRPr lang="en-US" dirty="0" smtClean="0"/>
          </a:p>
          <a:p>
            <a:r>
              <a:rPr lang="en-US" dirty="0" smtClean="0"/>
              <a:t>Difficult to treat</a:t>
            </a:r>
          </a:p>
          <a:p>
            <a:r>
              <a:rPr lang="en-US" dirty="0" smtClean="0"/>
              <a:t>Associated with a grave prognosis for aortic valve involvement, fair-guarded for mitral valve.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thanks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Sarah Miller – echo images</a:t>
            </a:r>
          </a:p>
          <a:p>
            <a:r>
              <a:rPr lang="en-US" dirty="0" err="1" smtClean="0"/>
              <a:t>Nedra</a:t>
            </a:r>
            <a:r>
              <a:rPr lang="en-US" dirty="0" smtClean="0"/>
              <a:t> Holmes – radiographic images/PACS tutorial/</a:t>
            </a:r>
            <a:r>
              <a:rPr lang="en-US" dirty="0" err="1" smtClean="0"/>
              <a:t>Carestream</a:t>
            </a:r>
            <a:r>
              <a:rPr lang="en-US" dirty="0" smtClean="0"/>
              <a:t> hack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static.someecards.com/someecards/usercards/1340050882014_3068657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90600"/>
            <a:ext cx="8001000" cy="5600702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I feel when Gretchen does math in her head…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794248" cy="479755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Bacteria trigger tissue factor production</a:t>
            </a:r>
          </a:p>
          <a:p>
            <a:pPr lvl="1"/>
            <a:r>
              <a:rPr lang="en-US" dirty="0" smtClean="0"/>
              <a:t>Induce platelet aggregation leading to larger vegetative lesion</a:t>
            </a:r>
          </a:p>
          <a:p>
            <a:pPr lvl="1"/>
            <a:r>
              <a:rPr lang="en-US" dirty="0" smtClean="0"/>
              <a:t>Streptococcus </a:t>
            </a:r>
            <a:r>
              <a:rPr lang="en-US" dirty="0" err="1" smtClean="0"/>
              <a:t>spp</a:t>
            </a:r>
            <a:r>
              <a:rPr lang="en-US" dirty="0" smtClean="0"/>
              <a:t> produce surface </a:t>
            </a:r>
            <a:r>
              <a:rPr lang="en-US" dirty="0" err="1" smtClean="0"/>
              <a:t>glucans</a:t>
            </a:r>
            <a:r>
              <a:rPr lang="en-US" dirty="0" smtClean="0"/>
              <a:t> and </a:t>
            </a:r>
            <a:r>
              <a:rPr lang="en-US" dirty="0" err="1" smtClean="0"/>
              <a:t>dextran</a:t>
            </a:r>
            <a:r>
              <a:rPr lang="en-US" dirty="0" smtClean="0"/>
              <a:t> to facilitate binding to coagulum</a:t>
            </a:r>
          </a:p>
          <a:p>
            <a:r>
              <a:rPr lang="en-US" dirty="0" smtClean="0"/>
              <a:t>Shields bacterium from host defenses</a:t>
            </a:r>
          </a:p>
          <a:p>
            <a:r>
              <a:rPr lang="en-US" dirty="0" smtClean="0"/>
              <a:t> Bacteria can excrete enzymes that destroy valvular tissue and </a:t>
            </a:r>
            <a:r>
              <a:rPr lang="en-US" dirty="0" err="1" smtClean="0"/>
              <a:t>chordae</a:t>
            </a:r>
            <a:r>
              <a:rPr lang="en-US" dirty="0" smtClean="0"/>
              <a:t> </a:t>
            </a:r>
            <a:r>
              <a:rPr lang="en-US" dirty="0" err="1" smtClean="0"/>
              <a:t>tendinae</a:t>
            </a:r>
            <a:endParaRPr lang="en-US" dirty="0" smtClean="0"/>
          </a:p>
          <a:p>
            <a:r>
              <a:rPr lang="en-US" dirty="0" smtClean="0"/>
              <a:t>Staphylococcus and </a:t>
            </a:r>
            <a:r>
              <a:rPr lang="en-US" dirty="0" err="1" smtClean="0"/>
              <a:t>Bartonella</a:t>
            </a:r>
            <a:r>
              <a:rPr lang="en-US" dirty="0" smtClean="0"/>
              <a:t> may become internalized</a:t>
            </a:r>
            <a:endParaRPr lang="en-US" dirty="0"/>
          </a:p>
        </p:txBody>
      </p:sp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9325" y="2219325"/>
            <a:ext cx="2809875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17157</TotalTime>
  <Words>1837</Words>
  <Application>Microsoft Office PowerPoint</Application>
  <PresentationFormat>On-screen Show (4:3)</PresentationFormat>
  <Paragraphs>496</Paragraphs>
  <Slides>86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87" baseType="lpstr">
      <vt:lpstr>Civic</vt:lpstr>
      <vt:lpstr>Infective Endocarditis</vt:lpstr>
      <vt:lpstr>Infective Endocarditis</vt:lpstr>
      <vt:lpstr>Infective Endocarditis</vt:lpstr>
      <vt:lpstr>Infective Endocarditis</vt:lpstr>
      <vt:lpstr>Pathogenesis</vt:lpstr>
      <vt:lpstr>Pathogenesis</vt:lpstr>
      <vt:lpstr>Pathogenesis</vt:lpstr>
      <vt:lpstr>Pathogenesis</vt:lpstr>
      <vt:lpstr>Pathogenesis</vt:lpstr>
      <vt:lpstr>Slide 10</vt:lpstr>
      <vt:lpstr>Infective Endocarditis</vt:lpstr>
      <vt:lpstr>Accepted predisposing factors</vt:lpstr>
      <vt:lpstr>Predisposing factors</vt:lpstr>
      <vt:lpstr>Predisposing factors</vt:lpstr>
      <vt:lpstr>Dental surgery and endocarditis</vt:lpstr>
      <vt:lpstr>Dental surgery and endocarditis</vt:lpstr>
      <vt:lpstr>AHA 2007 Endocarditis prophylaxis guidelines</vt:lpstr>
      <vt:lpstr>Infective Endocarditis</vt:lpstr>
      <vt:lpstr>Causative agents</vt:lpstr>
      <vt:lpstr>Causative agents</vt:lpstr>
      <vt:lpstr>Location of lesion by causative organism</vt:lpstr>
      <vt:lpstr>Causative agents - human</vt:lpstr>
      <vt:lpstr>Infective Endocarditis</vt:lpstr>
      <vt:lpstr>Clinical presentation</vt:lpstr>
      <vt:lpstr>Signalment</vt:lpstr>
      <vt:lpstr>Physical examination</vt:lpstr>
      <vt:lpstr>Cardiac murmur</vt:lpstr>
      <vt:lpstr>Cardiac murmur</vt:lpstr>
      <vt:lpstr>Infective Endocarditis</vt:lpstr>
      <vt:lpstr>Sequela </vt:lpstr>
      <vt:lpstr>Congestive heart failure</vt:lpstr>
      <vt:lpstr>Immune mediated disease</vt:lpstr>
      <vt:lpstr>Thromboembolism </vt:lpstr>
      <vt:lpstr>Hypertrophic osteopathy</vt:lpstr>
      <vt:lpstr>Infective Endocarditis</vt:lpstr>
      <vt:lpstr>Diagnosis</vt:lpstr>
      <vt:lpstr>Slide 37</vt:lpstr>
      <vt:lpstr>Modified Duke Criteria </vt:lpstr>
      <vt:lpstr>Slide 39</vt:lpstr>
      <vt:lpstr>Slide 40</vt:lpstr>
      <vt:lpstr>Diagnostics</vt:lpstr>
      <vt:lpstr>Clinicopathologic abnormalities</vt:lpstr>
      <vt:lpstr>Clinicopathologic abnormalities</vt:lpstr>
      <vt:lpstr>Joint fluid analysis</vt:lpstr>
      <vt:lpstr>Electrocardiogram</vt:lpstr>
      <vt:lpstr>Echocardiogram</vt:lpstr>
      <vt:lpstr>AHA recommendations echocardiogram</vt:lpstr>
      <vt:lpstr>Echocardiogram</vt:lpstr>
      <vt:lpstr>Echocardiogram</vt:lpstr>
      <vt:lpstr>Echocardiogram</vt:lpstr>
      <vt:lpstr>Longitudinal view Mitral valve</vt:lpstr>
      <vt:lpstr>Mitral valve</vt:lpstr>
      <vt:lpstr>Short axis view Aortic valve</vt:lpstr>
      <vt:lpstr>Slide 54</vt:lpstr>
      <vt:lpstr>Longitudinal view Aortic outflow</vt:lpstr>
      <vt:lpstr>Color flow Aortic outflow</vt:lpstr>
      <vt:lpstr>4 chamber view</vt:lpstr>
      <vt:lpstr>Aortic valve</vt:lpstr>
      <vt:lpstr>Thoracic radiographs</vt:lpstr>
      <vt:lpstr>Thoracic radiographs</vt:lpstr>
      <vt:lpstr>Thoracic radiographs</vt:lpstr>
      <vt:lpstr>Thoracic radiographs</vt:lpstr>
      <vt:lpstr>Blood cultures</vt:lpstr>
      <vt:lpstr>Infectious disease testing</vt:lpstr>
      <vt:lpstr>Bartonella</vt:lpstr>
      <vt:lpstr>Bartonella</vt:lpstr>
      <vt:lpstr>Bartonella</vt:lpstr>
      <vt:lpstr>Bartonella testing</vt:lpstr>
      <vt:lpstr>Histopathology</vt:lpstr>
      <vt:lpstr>Aortic valve</vt:lpstr>
      <vt:lpstr>Aortic valve</vt:lpstr>
      <vt:lpstr>State of the Art</vt:lpstr>
      <vt:lpstr>Radiolabeled SPECT/CT</vt:lpstr>
      <vt:lpstr>Septic embolism</vt:lpstr>
      <vt:lpstr>Slide 75</vt:lpstr>
      <vt:lpstr>Infective Endocarditis</vt:lpstr>
      <vt:lpstr>Treatment</vt:lpstr>
      <vt:lpstr>Slide 78</vt:lpstr>
      <vt:lpstr>Infective Endocarditis</vt:lpstr>
      <vt:lpstr>Prognosis </vt:lpstr>
      <vt:lpstr>Prognosis</vt:lpstr>
      <vt:lpstr>Bartonella and survival</vt:lpstr>
      <vt:lpstr>Factors significantly associated with outcome</vt:lpstr>
      <vt:lpstr> Infectious endocarditis is…</vt:lpstr>
      <vt:lpstr>Special thanks</vt:lpstr>
      <vt:lpstr>How I feel when Gretchen does math in her head…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Clare Hyatt</dc:creator>
  <cp:lastModifiedBy>Clare Hyatt</cp:lastModifiedBy>
  <cp:revision>189</cp:revision>
  <dcterms:created xsi:type="dcterms:W3CDTF">2013-03-13T01:32:50Z</dcterms:created>
  <dcterms:modified xsi:type="dcterms:W3CDTF">2013-04-30T22:06:46Z</dcterms:modified>
</cp:coreProperties>
</file>