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96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08778-C95C-4202-B5F7-2D9ED370B906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8FCAE-F142-4C78-95DE-6EE9D0812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20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Hg decreases, carotid</a:t>
            </a:r>
            <a:r>
              <a:rPr lang="en-US" baseline="0" dirty="0" smtClean="0"/>
              <a:t> blood flow is increased to a point of about 15% HCT, MAP remained relatively stable again to about 15%, however despite this and increased CO, brain PO2 steadily decreased. </a:t>
            </a:r>
          </a:p>
          <a:p>
            <a:r>
              <a:rPr lang="en-US" baseline="0" dirty="0" err="1" smtClean="0"/>
              <a:t>Apprently</a:t>
            </a:r>
            <a:r>
              <a:rPr lang="en-US" baseline="0" dirty="0" smtClean="0"/>
              <a:t> in peeps, they begin to experience some delirium at around 15%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8FCAE-F142-4C78-95DE-6EE9D08128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65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E997C16-8AAC-43DA-810F-65DC6B1E9BB0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9044A2-7EBA-4A96-A501-33DB2C77E9F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IVECCS 2013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21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anti-</a:t>
            </a:r>
            <a:r>
              <a:rPr lang="en-US" dirty="0" err="1" smtClean="0"/>
              <a:t>thrombotics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Brainard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985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Fondaparinux</a:t>
            </a:r>
            <a:r>
              <a:rPr lang="en-US" dirty="0" smtClean="0"/>
              <a:t> (</a:t>
            </a:r>
            <a:r>
              <a:rPr lang="en-US" dirty="0" err="1" smtClean="0"/>
              <a:t>Arixtra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Synthetic </a:t>
            </a:r>
            <a:r>
              <a:rPr lang="en-US" dirty="0" err="1" smtClean="0"/>
              <a:t>pentasaccharide</a:t>
            </a:r>
            <a:endParaRPr lang="en-US" dirty="0" smtClean="0"/>
          </a:p>
          <a:p>
            <a:r>
              <a:rPr lang="en-US" dirty="0" smtClean="0"/>
              <a:t>Inhibitor of </a:t>
            </a:r>
            <a:r>
              <a:rPr lang="en-US" dirty="0" err="1" smtClean="0"/>
              <a:t>Xa</a:t>
            </a:r>
            <a:endParaRPr lang="en-US" dirty="0" smtClean="0"/>
          </a:p>
          <a:p>
            <a:r>
              <a:rPr lang="en-US" dirty="0" smtClean="0"/>
              <a:t>SQ in humans</a:t>
            </a:r>
          </a:p>
          <a:p>
            <a:r>
              <a:rPr lang="en-US" dirty="0" smtClean="0"/>
              <a:t>Excreted unchanged in the kidneys</a:t>
            </a:r>
          </a:p>
          <a:p>
            <a:r>
              <a:rPr lang="en-US" dirty="0" smtClean="0"/>
              <a:t>Similar </a:t>
            </a:r>
            <a:r>
              <a:rPr lang="en-US" dirty="0" err="1" smtClean="0"/>
              <a:t>mech</a:t>
            </a:r>
            <a:r>
              <a:rPr lang="en-US" dirty="0" smtClean="0"/>
              <a:t> to LMWH</a:t>
            </a:r>
          </a:p>
          <a:p>
            <a:pPr lvl="1"/>
            <a:r>
              <a:rPr lang="en-US" dirty="0" smtClean="0"/>
              <a:t>Requires AT to bind to </a:t>
            </a:r>
            <a:r>
              <a:rPr lang="en-US" dirty="0" err="1" smtClean="0"/>
              <a:t>Xa</a:t>
            </a:r>
            <a:endParaRPr lang="en-US" dirty="0" smtClean="0"/>
          </a:p>
          <a:p>
            <a:pPr lvl="1"/>
            <a:r>
              <a:rPr lang="en-US" dirty="0" smtClean="0"/>
              <a:t>Smaller molecule</a:t>
            </a:r>
          </a:p>
          <a:p>
            <a:pPr lvl="1"/>
            <a:r>
              <a:rPr lang="en-US" dirty="0" smtClean="0"/>
              <a:t>Less fear of heparin-induced thrombocytopenia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9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Fondaparinux</a:t>
            </a:r>
            <a:r>
              <a:rPr lang="en-US" dirty="0"/>
              <a:t> (</a:t>
            </a:r>
            <a:r>
              <a:rPr lang="en-US" dirty="0" err="1" smtClean="0"/>
              <a:t>Arixtra</a:t>
            </a:r>
            <a:r>
              <a:rPr lang="en-US" dirty="0" smtClean="0"/>
              <a:t>®)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healthy cats –</a:t>
            </a:r>
          </a:p>
          <a:p>
            <a:r>
              <a:rPr lang="en-US" dirty="0" smtClean="0"/>
              <a:t>“Prophylactic” - 0.06mg/kg – targeted to an anti-</a:t>
            </a:r>
            <a:r>
              <a:rPr lang="en-US" dirty="0" err="1" smtClean="0"/>
              <a:t>Xa</a:t>
            </a:r>
            <a:r>
              <a:rPr lang="en-US" dirty="0" smtClean="0"/>
              <a:t> activity of 0.1-0.5mg/ml DQ BID</a:t>
            </a:r>
          </a:p>
          <a:p>
            <a:pPr lvl="1"/>
            <a:r>
              <a:rPr lang="en-US" dirty="0" smtClean="0"/>
              <a:t>Remained in the human range for the entire 12 hours</a:t>
            </a:r>
          </a:p>
          <a:p>
            <a:r>
              <a:rPr lang="en-US" dirty="0" smtClean="0"/>
              <a:t>“Therapeutic” - 0.2mg/kg – targeted to an anti-</a:t>
            </a:r>
            <a:r>
              <a:rPr lang="en-US" dirty="0" err="1" smtClean="0"/>
              <a:t>Xa</a:t>
            </a:r>
            <a:r>
              <a:rPr lang="en-US" dirty="0" smtClean="0"/>
              <a:t> activity of 0.5-1.2mg/ml</a:t>
            </a:r>
          </a:p>
          <a:p>
            <a:pPr lvl="1"/>
            <a:r>
              <a:rPr lang="en-US" dirty="0" smtClean="0"/>
              <a:t>Did not remain in the human range for the entire 12 hours</a:t>
            </a:r>
          </a:p>
          <a:p>
            <a:pPr lvl="1"/>
            <a:r>
              <a:rPr lang="en-US" dirty="0" smtClean="0"/>
              <a:t>May need more frequent dosing</a:t>
            </a:r>
          </a:p>
          <a:p>
            <a:pPr lvl="1"/>
            <a:r>
              <a:rPr lang="en-US" dirty="0" smtClean="0"/>
              <a:t>Higher GFR in cat?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960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anti-</a:t>
            </a:r>
            <a:r>
              <a:rPr lang="en-US" dirty="0" err="1" smtClean="0"/>
              <a:t>Xa</a:t>
            </a:r>
            <a:r>
              <a:rPr lang="en-US" dirty="0" smtClean="0"/>
              <a:t> drugs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Rivaroxaban</a:t>
            </a:r>
            <a:r>
              <a:rPr lang="en-US" dirty="0" smtClean="0"/>
              <a:t> (</a:t>
            </a:r>
            <a:r>
              <a:rPr lang="en-US" dirty="0" err="1" smtClean="0"/>
              <a:t>Xarelto</a:t>
            </a:r>
            <a:r>
              <a:rPr lang="en-US" dirty="0" smtClean="0"/>
              <a:t> ®)</a:t>
            </a:r>
          </a:p>
          <a:p>
            <a:r>
              <a:rPr lang="en-US" dirty="0" err="1" smtClean="0"/>
              <a:t>Apixaban</a:t>
            </a:r>
            <a:r>
              <a:rPr lang="en-US" dirty="0" smtClean="0"/>
              <a:t> (</a:t>
            </a:r>
            <a:r>
              <a:rPr lang="en-US" dirty="0" err="1" smtClean="0"/>
              <a:t>Eliquis</a:t>
            </a:r>
            <a:r>
              <a:rPr lang="en-US" dirty="0" smtClean="0"/>
              <a:t>®)</a:t>
            </a:r>
          </a:p>
          <a:p>
            <a:r>
              <a:rPr lang="en-US" dirty="0" smtClean="0"/>
              <a:t>Both direct </a:t>
            </a:r>
            <a:r>
              <a:rPr lang="en-US" dirty="0" err="1" smtClean="0"/>
              <a:t>Xa</a:t>
            </a:r>
            <a:r>
              <a:rPr lang="en-US" dirty="0" smtClean="0"/>
              <a:t> inhibitors</a:t>
            </a:r>
          </a:p>
          <a:p>
            <a:r>
              <a:rPr lang="en-US" dirty="0" smtClean="0"/>
              <a:t>Do not require AT for activity</a:t>
            </a:r>
          </a:p>
        </p:txBody>
      </p:sp>
    </p:spTree>
    <p:extLst>
      <p:ext uri="{BB962C8B-B14F-4D97-AF65-F5344CB8AC3E}">
        <p14:creationId xmlns:p14="http://schemas.microsoft.com/office/powerpoint/2010/main" val="284365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Rivaroxaban</a:t>
            </a:r>
            <a:r>
              <a:rPr lang="en-US" dirty="0" smtClean="0"/>
              <a:t> (</a:t>
            </a:r>
            <a:r>
              <a:rPr lang="en-US" dirty="0" err="1" smtClean="0"/>
              <a:t>Xarelto</a:t>
            </a:r>
            <a:r>
              <a:rPr lang="en-US" dirty="0" smtClean="0"/>
              <a:t>®)</a:t>
            </a:r>
            <a:br>
              <a:rPr lang="en-US" dirty="0" smtClean="0"/>
            </a:br>
            <a:r>
              <a:rPr lang="en-US" dirty="0" err="1" smtClean="0"/>
              <a:t>Apixaban</a:t>
            </a:r>
            <a:r>
              <a:rPr lang="en-US" dirty="0" smtClean="0"/>
              <a:t> (</a:t>
            </a:r>
            <a:r>
              <a:rPr lang="en-US" dirty="0" err="1" smtClean="0"/>
              <a:t>Eliquis</a:t>
            </a:r>
            <a:r>
              <a:rPr lang="en-US" dirty="0" smtClean="0"/>
              <a:t>®)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Demonstrated non-inferiority to                  warfarin and heparin</a:t>
            </a:r>
          </a:p>
          <a:p>
            <a:pPr lvl="1"/>
            <a:r>
              <a:rPr lang="en-US" dirty="0" smtClean="0"/>
              <a:t>Venous TE prevention in </a:t>
            </a:r>
            <a:r>
              <a:rPr lang="en-US" dirty="0" err="1" smtClean="0"/>
              <a:t>ortho</a:t>
            </a:r>
            <a:r>
              <a:rPr lang="en-US" dirty="0" smtClean="0"/>
              <a:t> </a:t>
            </a:r>
            <a:r>
              <a:rPr lang="en-US" dirty="0" err="1" smtClean="0"/>
              <a:t>sx</a:t>
            </a:r>
            <a:endParaRPr lang="en-US" dirty="0" smtClean="0"/>
          </a:p>
          <a:p>
            <a:pPr lvl="1"/>
            <a:r>
              <a:rPr lang="en-US" dirty="0" smtClean="0"/>
              <a:t>Fewer thromboembolic events</a:t>
            </a:r>
          </a:p>
          <a:p>
            <a:pPr lvl="1"/>
            <a:r>
              <a:rPr lang="en-US" dirty="0" smtClean="0"/>
              <a:t>Less serious bleeding</a:t>
            </a:r>
          </a:p>
          <a:p>
            <a:r>
              <a:rPr lang="en-US" dirty="0" smtClean="0"/>
              <a:t>Approved for long term therapy of VTE in humans</a:t>
            </a:r>
            <a:endParaRPr lang="en-US" dirty="0"/>
          </a:p>
        </p:txBody>
      </p:sp>
      <p:sp>
        <p:nvSpPr>
          <p:cNvPr id="4" name="AutoShape 2" descr="data:image/jpeg;base64,/9j/4AAQSkZJRgABAQAAAQABAAD/2wCEAAkGBhQPEBQUEBQVFBQVFBQVFBQUFBUVFBQXFBUVFhUUFBUXHCYeFxkkGRQUHy8gJCcpLSwsFR4xNTAqNSYsLCkBCQoKDgwOGg8PFykkHCQqLiwsLCwpKikpKSwqKikpKS0sLCwsLCwsLSksKSksLCosKSwsLSwsLCkpLCwsLCwpKf/AABEIAQIAwwMBIgACEQEDEQH/xAAcAAABBQEBAQAAAAAAAAAAAAAAAQMEBQYCBwj/xABHEAACAQMCAwUGAwUGAwYHAAABAhEAAxIEIQUxQQYTIlFhBxQycYGRI6GxM0JS0fAWYnKCwfGSwuEkQ1RjsuIVF2RzlKKz/8QAGQEAAwEBAQAAAAAAAAAAAAAAAAECAwQF/8QAMhEAAgIBAgQEBAQHAQAAAAAAAAECESEDEhMxQVEEYXHRgZGh8LHB4fEUIjJCUmKSFf/aAAwDAQACEQMRAD8A9sxpCtKWpKog5IpIrqkIpiEooK0mNAC0s1xjRjQB3NE1zjS40AGVGVGNGNACZUZUuNJjQATSTXWNLFACCuhRRQAorquZoypDO5pZpvOkzpUOx2imu8rrvKKHZ3RXHeUUUFjU0ZUCl2qiAyoypYrz2zwnVoVGNxkd9VcO5m22Gotqv+FgbJHqDVJWdfh/DrWUrmlXfrhv8j0LKjKvO7fDNQmkVrVq536FQy926Fu8sXLbGWuN3hDMpkBfl5XPZPhV2zeuC6HwtL3NlmJIuKb124XHn4TbE+lU4JdTfW8FDThKS1E66dX9fNfaNXNE153ouFapbN4Xbd1mbTXl05BP4ZNy4WRhPxtKkN5QK51fCdUBctlLjqg0yW3AZu8trddySAQSQjhSJE486Ni7mn/nw3NcZc/ZWs+f49Mno1E1gk4dc95ssbVzu1tIP2FyFcX7jHw99NswQZJfY8ulbDQ68Xra3AGUMJAcQ0dCR0nn9aTjRyeI8OtJJxla9OROpKZ7yjvamjkHooime+pe+ooDsikrjvaTvKKA7ypM65zpJpgdZ0Z1zNJQB3nRlXE0TQB3NGVcZUhegB0Gimw9FAC50veVwaSmIc7ys/a7e6VtX7pk4ui41vdIQus7Bp6xA89qvDXi3E+Dtf1fE7lokXdNe75I5wt1849QAGH+D1rbS04yvcXBJ8z1m32ostrG0gy75UzPh8EQrbNPOHFWedeSdne0XvHFL2qVZb3F3K9M7dm1mo9MkMehFV2h1ur1Vl76NxG5qe88D2ATpljElCoPkTsBA8Ox3q34f4cvmVsPbMqTKvNuI8Vv2Nbw3UX2uW0v20TUWizqi3AMLhNsmBtcVuX7tVHAe0l+1qrWrv3bhsak6wqjOxRcJIAUmB4sQNqlaDau/vPsLYevzWY4v7RdJpbz2bpuZpGWNvIbqGEGd9mFMezBbraLvr7u7XrjMM3ZoVfAAuR2GQc7eYqH7YV/7Ap/+oT/APndojCPE2MSit1Mf1PtR0w07XrS3LgS5btssC2Qbi3GUiZn9k33Fa3TXu8RXiAyq0eWQBj86wHtHUDg2m/xaaf/AMd6qOLWdVw59Bf96uXGvYZISRbUAWvwwswUxeOQ5T8r4UZJVjmVtT5HrVJXmWp0+o1nGdXpU1N21aiWxdjCqtrwoswpLMOXr8jE12su3tfc01xtdctaZBbRNH+0Y2wid9c33kksSZ+JRUrR8+li2Hq80TXnWl41es8LurxJtVZYXVt2rgUpqbimHAUtG8I4LE7A9dpgcK1V/S8T0tse927d8gNa1d1bhYMSuYC8vqAQQelLgvOQ2Hoq8fsnUnTK83gpZkAbwgBTu0RMMu09an5V5Nwzs0W43d0/vGoBRMu+D/jPC2WxZuo8UfICvXcKnUgo1T6CkkhvKlmuu7pcKyJOZpCaVtqj3tRFKwO3u0131RH1FNe80AW1t9qKZ0zyo+v60UrAkZ0ZU3S1QhyaqeGdmbWn1F++hcvqDNwMVK7sW8ICiBJPMmrMGqezx65iuenuZMFMLyGRIAJPKOswRI28qV9DXT0pzT2/ikMcC7BabRXzes95kVdcWZSgVyCQBiDtAAk/eo132ZabNjauaiwr/Fbs3sLZ9IxJj0nbpVvqOOMjsvcXWA/fUSDCBtgBJEsB9D5U2O0p2nT3VyKqswJZgsLv/edR9GPJTV753dmq0NZ5S5+a9zvj3ZSzrrNuzdzC2ypQowDDFSkSQdoO+3QVF13s/wBNe01jTt3gSxOBVlDnL4siVIMnfkNxUy5xq4lxlNhigurbRlklpAliI2USN+XPnFN2e0jwMtNdkiYUGAe7RipLAScmK8h8PoaSlNcmC8PqtWvxXuWvDuHrp7Nu1b+C2ios84URJPU9frUPtH2Zt8Qsi1eLhQ4fwEAyAyjcg7Qx6Vxpu0JLgXLNy2CQAxDGJRW8QC9WJUeo6SAZFzjBDXVWzcJttbUbEC53jY+Ekcl5k77b1FtO+pL0NRPl9V3oj8a7JWdZpk090uLdvDEqyhvAhQSSpHInpXHGuxlnWLYW6bgGn+DBlE7IPFKmfgHKOtL/AGnaJ911EbbY+Ldcj4eeyhvnAHMxTuo49ctuy+73G8CMuPUsBkpaIkT+XWmpTXJlfw2rdV9V7+Ymk7J2rWtu6xS/e3QVYFlwg4chjI/Zjr51F452Csau8L2V2zegA3LD4MwAgZbHeNpEGKnabtAblxV93vKGdlyYAAYxufKZ+w60ye07AEnS3/SBJPwHkBsYfr1UihSmndgvD6t1WfVe5Gu9gNO+k91uNede8N3vHuZXQ5EZZRHLaCCN6Y0fs109q7ZvZ33u2WDB3uhi2MYq0r8IAgARzNWv9oSbeaWLj/iPbhSD8AbJpGxXJWUHqQPOmh2mPXTXxvbHwz8YkkQOQ8+sH5U98+414fW7fVe5E4v2AsanU+853rV2AGNm4EyxAUTKkjwgAxzArSkVF4brzeTJrbWjPwvz3VWB+zR6EEdKks9RKTeH0OeSkntfQCaZd4ouXag39XFTzJ5C6rUxVVe1Nc6rU1W3tTT5CRKuaumPfN6rdTrIFarsz2fKAXbw8Z3VT+4PM/3v0+dSy+RN0Ojud2swDvseYkk70lXGNFPBNkPCju6diliqENC3VWDq8B4LQfMyCSRhAKwQ3xTIn6xV1FEUWaQnt6J+pR2jrJTJLMEjMgnwjIg4+LfwwR8vXYL6tmfFLQUNcwyByIUuF/f6jEztzO0b1e0U7NeP/pH5fqZ0DXydrXPICQB+ygJzJjPc9RtDEcpCNrZErZx6gA5fAN/2kfHO3kOfWrqiKLG/EX/ZH5fqVOps6k3GwfG3lbKwLeRVmti6pyUxiq3CPPvB5VI4OLwtD3gzc/e+COnLDaOfrU6iKVmctW4bdq9az8/PqZvjHbi1pNSLNwNuuTOASF9YAk1Mt9r9MSB3oEmNyPCTuA+/hJG4ms/7U+HjuLd9Vl0uohIG+Dz16QYM+prB6vsudMk3AVkLyHdFUK+EqXHjOYQzsAVPOufdNN2dKhoThGrvrn6nugaeVLNY7sNxoKBpLpPeAM6yBspM934ZAKg8p/ICdlFbJ2rOOUdro5HpS11TGp1aWwTcYIACSWIGwEkyegFDdE1Y4aj2tYlwTbdXAJBKMGAI2IJB5zWA417WguoFq1pzd05ZUfUF/AcwZxQCcR1YkfmJOz72tNqX7vG3aa2oW1BXBmYbDeCpbMjrvygEjJz/AJqZ0x0JODmuhs9XqYECqjUaml1OpmqvUX635HKGo1FV+o1MVzev0vAuEnX6jDfu1hrrDy6KD5tBHyBPSobLRd9iuAG+w1N4eAH8JT+8QfjPoDy8zv033oWubNoIoVQAAAABsABsAPpXdSAmFFdUUWOiJjRjS0taECY0RXVFKwEiiK6pRQBzFEV1RFAHMURXdZXtD2kYObWnMEbPc5wf4Vnr5mhZB4MZ7QRq7d9hea62mfEiMmsn8QEKVXk0gc+m/KqpuG64oGuLdcOv/ZZuZpduXYICqCedsHfkPSa0Z4dmZaWJ5liSfud6dscLIKlCykElSrEFZEGI5bGPrT4D7mn8Sm8rHkZq/p7+i1zOwdbWmvG7tmyraLr4v4XZ5IMkeHbYbV7Rq9bbsibjqo9Tz+Q5n6Vh9Tpr1xSly7cdTEqzkgxBE/UCheGb7ySepMn7mqjovqzKesnyRP412ra6rW9OCoZSvenZhkCMrY6ETIJ+1YVtJeS33bXbjp4eZnLHkX/iPqZrXtpImoGrswDVS04pWxaerO6jeexjNToxdt93Zu21vBgROQMSsoxA2UrP3+UtX7F8ZBiMyqoGRlcsm5DZLynnOx58uVLrrrXb4W3aCucxObYs8hEKMMCTiiz0kDw1O0erF9VYEeEC2QNvEJPlHL67eknlUYzmj0uJPS05ZqqX36F/w3iJe0MzJBYc99iQMvWI/wCtLfvdaqOH3YuXV8mU/wDEv/tqbefw1u8HnrOSNfuEwqglmICgcySYAHzNeq9meBjR6dU2LnxXG/ic8/oNgPQViOwHDO+1RusPDZEj/wC40hfsAx+cV6ZWbKFiiiipGFFFFAEailiiK0smhKWliiKLChJomliiKVjoSaWaWKwvH+2d7Q67G9gNPNqAEZrndt4WuT5h9o8unnLlXMuGnKdqPqaftBxI2LJx+NzinoTzb6CT9qy/D+GbTFGl4+vEbzXPhsWgcCdpUkDvG8pIEDoAOs1q+FWrd22GtMGWTuJ+0H51pCaRlPTl2Kq3wzY/ap1jhkRt/U/9Ktxph+dOhAKp6r6ELS7lQeH7nb+h/tTa6DflyFXhWk7sVK1WPhIzd7Q7H7Vju114KRaJXxKzFTBc4kFcRPh5MciI8MTJ39QuaUGvLfa9o+6uaR1tsxcvbNwO2FsAE7oPDJzIDeWQ8qJz3RaNNFcPUUuxTWOy+PiaJ2gfFjAjcn4j6nnXNhHXUOpUBGPeHBFS2AzBQAAeeZ35fGseVehafguVpPVVP3j+dZTjGlC6hLbpDL+ILgUT4TkbZb+EhCY9ARvVyjGNNc7CEp6jl6NlNohlfvn+8o+01YXx4agdnvF3jedz/Qfzqy17hLbMxACqSZIA2HmdhUPLEkbz2e6PDRBut13c/Q4D8k/OtLVP2OIOg05Xl3YP3Jn85q5isy2qwxKWiigQUUUUDOIpKWKXGgDmlpcaIoASiuoooA5ivB/aDrNQNbctuy3beTEK6Kxj4sFeMkAHRSNh5mT71XhntKsZaw3ouLk2H7rKFCqoJGUrkxG0R4vM7xLJ1eFaUm32Dszd12uu9wllLOmuv+KUtkKqrBwDEkYKoHh6mJJmvbtDoUsW1t2xiq8h+pJ6kncmsd7PONW00oRvC2TE+RLb/wDT6VotX2ms2+RyJ5Rt+dEc+pjqSzS5FtRWF1PbG85/DECegoTtTfDeN1UQOeM8qujHcbqisOnbbGQbqn5genpUvS9ri04vbfyBgH6cqQ07NbVP2k7NrrlRXcoFLElQCSGXEgEjbaoen7ZKWxuLiZgx/I1ajjlkic/yNIZI0+kFtFQSQqhQTzOIgE+teZ8a1N25f1D4zZUX1zDJ4GBIUFT4jIMSOX121nFe1q4lbPMg+I/I8q88va4hLq/xmT95rWK6shy6IqeGawaa210hmVnxIXpBAy+UMfsK47WcYsXrXdrcUsY8G4O4ldxy39eUjrVl2dtB7LA8s2H6Uazs0gR2tqMypjYc+fMjYz1rOVo6IOLa3Ft7Le0TW3Wwp7y07KDJM23Kv4l/ukrBHSJ869br5r4LrLulYi1jmLltlOyw6ksFjkSTJgeW1fRmn1QdFYEEMAQRy3qINu7NvFRjGpLtn1/aiRRTfe0d7WlHFaHKKb72iig3I7iiKWikUJSxRRQARRFFReJ8STTWmu3SQiCWIUsQCQOSiTuRQNK3SJRrwbjKd1e1igC42f4l6549hc/eWCQYR1yEfsxMwJ9C4n2l12qwHDLDKhPivXVUSpiCmTBRzPOTty3rC8U7P6nS6trl4pevahMCibsxuOBmVEAsAiDblnMzUSqjq0Yyi66kvs8GcQu0MdpnYnbfrtV7rgojMiF51kF0r6C/cs3CQZVjvlGahwJ6xlH0pz3kOwV3xBkA85MGAB1PX6VXI5pLdLHOyz1fEGBKY4Ip2ccnBBMqevSqS5rC1wKpBYzu24GIJO3WB/Xkl3iNu4zuil4xFw94ysBEAkBccuYgGfCPnVRqdQIUhFGLyGBeSJkzkd5gfanG9vmXqKCncVgfuIx3Z2J9DA+gEAUxb4i9o7EkeR3/AD51M1HLaqjUDepMzfcH4quqQZcwNj1+VaO1ZC2wMwZ/lXmvALVy3bNyCLZuFA3m4UFgPoVq4GtMc6aQnRdazUpbEJuxiT05dKz187tXTX96jXru5rVYMyd2bb8NvS4Z+oWrXU61baEsYHKTtJJgAT1JNUPZu9D3UPWG/UfyprtQWfu7ZnBn8cdYIx5b9J29efIxI201udEDWKl9wrF1EXWJXdCFUyuQnEkGJAnpHn6T7Mr1xrd6WdreVvAuZhu7BuKBEgglQfMgmOpy/s24La1d/UJqrYJtlXt4FlBHL8Q/EXgp1jn5V63ptGlpAltVRRsFUBQPkBRCNGviNW1srPsKWrnvKcKVybVbHnnOZope6oowBY0VG95o95rLazbeiTRUX3ij3ijaw3olVF4poBqLNy0SVDoy5DYiREj1HOk94pPeKNgLUp2jjXs2n0zHTqhNtBirHBcUiRIG3gBj1Aqn7K9nlU+93mF3UXhnn+6iPJCWxJjYxP6Darl70iDuDsQeRHkRTGhsLp7aWrQC20GKKOSjoB6U9jKWtSaRhva1wnG5a1CjZh3T/NZZCfmCw/y1hLOrwl2EqmJaAGaM1HhUndt/XrtXtnG9AursPZucnHPqpG6sPUGDXiHEdHc0d/C4Ie26sPJsWlWU9VMEfInrymUWghPNkriLHG5i4dBf5hp8RViAwmVIg1DOjmyzeoj7b/qKiqbtmwwsglHcZ4vbLyYcAjcch8JjkPmZ6aksiuSCHHQg7jYhgOR9IFTp4wdPiG5vf9/foR9LqgyYn4l2+Y6Got/ak1em3kH5eY+tRS5Hxb/Mk1W05rPTeGm1qeAhLJ/F0p724pENJZy7DzUqzwf7npWY3iRuP0+dP+zjUNbv3dQ5jTLae3eLcnLwUtKP3mkTA6T51AXWBHIWQsnGeeM+GY6xzoeBcxxr1M3L1Sj3b8/CfNeX1X+VR9RpCBIhh/dO4+hpoBnTarurobpyPyP9D7VZ8Y1RwzSDictxlIA3/wB6o70f71z7wxGJPh8uvnE+Ww+w8qUo7lg10pKErkel+yQW1N/Jh3rlYBmcFBMgnn8QBA5QK9IgV4H2TvONZp1sD4bg2HRP+8J9MC29ez9+1aKBjqTt2WcCkMVW98aO+NVsM9xYzRVf3ppKNgbiwNmue5pykmotjpDfc0hs13JpCTVWycHHdUndV2WNcljTyI57ukwpcm8qQs3kKYgxqo7RdmLOvt43hDD4LiwHSfI9R5g7frVqWb0rr3EXkhmZZJ3Rip+9TJpLJUU28HiHaLsdd4cYJ7zvSxQqG8RQAxj+62MkjeY25GKDWcQCYnAqpEq7ES07lQANgMp+bHaZJ9y1ns1094HJ3bLY5Yv1nmR6VV//AChXMn3hgMgQotryAAg5E9ZMqFmfrWHXB17rjUuZ4uOJl9kVmPoCa0XB+zqXFD6lnP8A5NtCk/47r/CP8Kn0NerW/Zui8rn/AOtJc9nx/duD7GqszowmoTJVUAJbSRbtpsiTzgHcserGSepqj1+j/wChr1FvZ25/71PsaZb2ZM3O6v2NIDyBtW1v4vv0rscUnrXqtz2RBviuKf8AKf51Waz2SWLc5EfYj/WmB5xd1in0qbwDhFzXXMLJt/4nuKg+inxN/lBqZxjsULZXujbBUksCpOe/KWJjb8+tV9vXKtps7DWWVgrXFDBQTJBQ/ECImd+VClizThNuk788nsfZPsdb0Ckz3l1hDXCI2/hQdFn6nr0A0ECsz2N473+itEsXYKFcsPEDzAbc+LErvJmZq799PlXQlg5JYdEuBRAqH74fKj3s+VOiSXtRUT3s+VFFDJZB86IPnUYk0SaKESI9aI9ajyaJNFAP7+dH1pjI0ZGigHj86SaayNGRooByawo4z7lde3fGoDTkXs3Di+W4crBEn1rbSaz3HeDO1w3rZBOIBVpHLqGAPQ8iOlRqLFlweTmx2/sf+Jvr6Pbst/pNTbXbeyeWsX/Npz/ymqm1w26w3syPS5bP/qIpy7wsR49G59RZtP8A+lia5d68jfYXadr0/wDF6c/OzdH6NXX9rh01Gl+14f61lrmh04+LSuvz0rj9FqBctaINuir80uL/AKVe5diXZtz2u/8AO0n/ABXR/pTGo7bFRPe6U/JrxP5CsddXQRtj97g/1rOcX0dp4Nm53ZDcwSQR1DKTuPXmPyqrXYKd8z0g+0BiPj06/MXpqi4p2zLT+Lbn+6h/5zWE1i+Ed0LYaTJZS0idiASQDHp/KmbPeC3gY2EAhSW5yZbkRz2ihSX+JtwknmfyLXivaMEGXk+hA/QTUB17zTgrafMsDkZhxLEkDmQAVHWMq4Ww7o2amBMjOA3VSdhiZ6giKf1vFbmqK2AxtBQikWi64FdiigLidySSDPh36xlJcTB2aMloPes2vz+PY3nsu0hS1dcgi07ILSERsgIdwIBALGP8pPWttmvlULR6VbNtLaTiihRJkwogSTzPmetPTXbCO2KR5WtqcWbn3Y/3i0ZrTGVE1RkP5rRTOVFAE0sKMhTJNITSoY9mKTMUyTSE0UA+bgpO8pjKkJooQ/3lIblMFqQtToB/vaRnBpiaSaKAgLd7p43jofSrfT356/19aq9fakA+X6U5w29G39CvN1IbJUd0Jbol8lF2wrDcTS6UzT9zTT1qYqxMotRwi03NF6dB/XlUC52ctfwj7VoLlmPXnUd18/Xb785q6CzOXuzyDoPy+351W6ngwA5D+v8Ab861V1fPrVZq4Hpz+dUkKzGa/h4ANZ23ZNpzcVWGbQMcizGAWguTkSBvEQG8hFarjvEgkAQSxjfkJ5Ej+Hz/AENddk+Ctccai8IC/BsAXI2DbbYjp5/IbtJt0jWMlCO9/A2fC7ztZtm6uDlFzUGcTG4k7/epWdRs6M67Uee3bsk5UmVR86M6diJM0VGzoosCyIpIqYbFJ3FTuGQ8aoP7ThUzcLBLAIrjvEwDlhdyICtCGB1O3rWq7ioJ1ljG82aEWSRePPuygk57cwKpM30Zacb3wv4193j5eZTjtMhfEW7kFscjgB+17qSMsvjIERO/pTSdq0wBZH3VTIwCljbtXCBLSoi6u52EHer+zqrNwSr2yJ55D+FbhiefhdWnyINLqUtYPmyBFVi5yC4qvxEkEFQI5+lF+RstTw950n/0Uer49jYW8qjEuytmw8IQspYBSc91/dnYzXLdp7YLDFtmxElANmuKciW8G9ptmgnbzq14dqNMw7uyy+ABgpDKQGLnIBwCd1ck/U895HeWiSMk3CGdsWzJCQ3wsSVIEEnb5U78g4mgscN831rF4v8Af3KfR8eS64UBlBBxZ8VBI7rwxMg/jW+Y5mKsLVxX3RlYbbqQeYBHL0IPyIqS7WwAxKkFsQw8QyJ5EiY3G5PKN64v6m1aTNnUJIWQZliYCjGSzTtA3pWYaj05f0Ra+NjZt1ES3g3y/SptnW2nBK3FgFgZOO6AFtmg7Agmo2r4jZXuj3ifiibZnZ1JUAg8ol0G/VgKw14bo8soWk2nRdaS8IFTu8qi0+sXkHUnaIYHrA2nzkfSpa8QtgT3iDlJzWBIJHXqBP0rjjaOiSJd2I+tRHPT+v6/nXH/AMXsksq3Flcw8HZMMcwzclIzXn5+mzdy+p2DKTExkCYIEGOcb/nWyTM2M6twAf6/P71jeMcWJJFvf16fStDxEhpyOw6ef8+lYviutG4WnQhng/BPe9RDyVXxXD6dFHqTt8ga9DWwAAAIA2AG3LpUbstwP3ewMh+I/jfzkjZfoNvnNW/cV0QikjGTtkLuqO6qb3NHc1eCSF3VHdVN7mjuaMCIfdUVM7qijAFz3dJ3dP40mNc1m+0Z7uqTT9jbNtLyKbsX7Zt3SbhYtJcl9x4Xm4/KBvyrQ40Y1Sk1yYUZZfZ9pQ+WLEZXDiWBSLkSkEbKI2iIG0xtTui7E6ezbu2wHZbyBLmTyxABkhgAQxLFierGa0eNGNVxJdx5M1q+xNm+SbzXbrFQpdmQOVCXkAlUECNQ/wAyFnluidhrCsGBuZBg2Upucr7MSuGIn3m7yAiRjiRNabGkxo4ku4smds9i7CafuBn3eYufEMpCBBJx3AUAb77c6ct9lLKW8LeaAXVvIyFQyXFRbYK+HH4Vgggg5N51fY0kUb5dxZM23YmwbmbG4zZZtky+M5ZDLw7eIk+GJmDI2rt+yNkpaVgX7my1m3liYDYeLZQMx3aw3z671oYpMaN8u4ZMT/YrT7wGWbaJ4WAK92LeLocZV/wbZ22kTFODsVppJxMEg4yuIhGSACvKG5E7EAiK0l21uaawrl4s0+bOiyiudkLA38YIOS+JDi02DlBXczprRhpHxbbxTel7OWNMwe2GDKCokg7G3atkExJEWV29T57XrKf6ioWrMA/zrRakniyWZbjOpO4qL2Z4R7xqkDCVT8RvksQPqxX86714m4RuY3gbx6+grU9idGES7cO0kD5Kok/mT/w06M2+xoO6o7mnRdUj4h9xSNeUfvD7/Tn8wa13GVUNd1R3VdvqUHNl6dfMxSi8p/eH3geRgnnvRZOO433VJ3VSFg8vyoxo3Doj91RUjGijcFEuiiisToCiiigAoiiigAikilooASKIpaKYqOYoiuqKLCiJfTemSlTLq0zjWMlktEW5bqu1qVb3FqDqbc1URMyFzSb3DPMz84AEflWo4FpyLTES69020QGZiWxUjc7dd93joYataPY1pbVuFA8gB9tq06kNYwUgdOti5PkASDvzE+XPbz+VPajEwGssQVB6yJYmDHLz59at4oir3LojJ6cmqb+hSoFn9hcmQTzidhsZ3H5belIArKCllmwZhiWIxgAmBJHXl6GruKIp7yeD90irs6vEYrZuALty/Qnn86l6a93iziy7kQwg7dYqTFEUm0y4wa6jeNFORSVJdHdFFFSWFFFFABRRRQAUUUUAFFFFABRRRQBy9NUUVDGhu5UW8KWimgOLA/WreiiqEFFFFAgpKKKAA0UUUwCi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hQPEBQUEBQVFBQVFBQVFBQUFBUVFBQXFBUVFhUUFBUXHCYeFxkkGRQUHy8gJCcpLSwsFR4xNTAqNSYsLCkBCQoKDgwOGg8PFykkHCQqLiwsLCwpKikpKSwqKikpKS0sLCwsLCwsLSksKSksLCosKSwsLSwsLCkpLCwsLCwpKf/AABEIAQIAwwMBIgACEQEDEQH/xAAcAAABBQEBAQAAAAAAAAAAAAAAAQMEBQYCBwj/xABHEAACAQMCAwUGAwUGAwYHAAABAhEAAxIEIQUxQQYTIlFhBxQycYGRI6GxM0JS0fAWYnKCwfGSwuEkQ1RjsuIVF2RzlKKz/8QAGQEAAwEBAQAAAAAAAAAAAAAAAAECAwQF/8QAMhEAAgIBAgQEBAQHAQAAAAAAAAECESEDEhMxQVEEYXHRgZGh8LHB4fEUIjJCUmKSFf/aAAwDAQACEQMRAD8A9sxpCtKWpKog5IpIrqkIpiEooK0mNAC0s1xjRjQB3NE1zjS40AGVGVGNGNACZUZUuNJjQATSTXWNLFACCuhRRQAorquZoypDO5pZpvOkzpUOx2imu8rrvKKHZ3RXHeUUUFjU0ZUCl2qiAyoypYrz2zwnVoVGNxkd9VcO5m22Gotqv+FgbJHqDVJWdfh/DrWUrmlXfrhv8j0LKjKvO7fDNQmkVrVq536FQy926Fu8sXLbGWuN3hDMpkBfl5XPZPhV2zeuC6HwtL3NlmJIuKb124XHn4TbE+lU4JdTfW8FDThKS1E66dX9fNfaNXNE153ouFapbN4Xbd1mbTXl05BP4ZNy4WRhPxtKkN5QK51fCdUBctlLjqg0yW3AZu8trddySAQSQjhSJE486Ni7mn/nw3NcZc/ZWs+f49Mno1E1gk4dc95ssbVzu1tIP2FyFcX7jHw99NswQZJfY8ulbDQ68Xra3AGUMJAcQ0dCR0nn9aTjRyeI8OtJJxla9OROpKZ7yjvamjkHooime+pe+ooDsikrjvaTvKKA7ypM65zpJpgdZ0Z1zNJQB3nRlXE0TQB3NGVcZUhegB0Gimw9FAC50veVwaSmIc7ys/a7e6VtX7pk4ui41vdIQus7Bp6xA89qvDXi3E+Dtf1fE7lokXdNe75I5wt1849QAGH+D1rbS04yvcXBJ8z1m32ostrG0gy75UzPh8EQrbNPOHFWedeSdne0XvHFL2qVZb3F3K9M7dm1mo9MkMehFV2h1ur1Vl76NxG5qe88D2ATpljElCoPkTsBA8Ox3q34f4cvmVsPbMqTKvNuI8Vv2Nbw3UX2uW0v20TUWizqi3AMLhNsmBtcVuX7tVHAe0l+1qrWrv3bhsak6wqjOxRcJIAUmB4sQNqlaDau/vPsLYevzWY4v7RdJpbz2bpuZpGWNvIbqGEGd9mFMezBbraLvr7u7XrjMM3ZoVfAAuR2GQc7eYqH7YV/7Ap/+oT/APndojCPE2MSit1Mf1PtR0w07XrS3LgS5btssC2Qbi3GUiZn9k33Fa3TXu8RXiAyq0eWQBj86wHtHUDg2m/xaaf/AMd6qOLWdVw59Bf96uXGvYZISRbUAWvwwswUxeOQ5T8r4UZJVjmVtT5HrVJXmWp0+o1nGdXpU1N21aiWxdjCqtrwoswpLMOXr8jE12su3tfc01xtdctaZBbRNH+0Y2wid9c33kksSZ+JRUrR8+li2Hq80TXnWl41es8LurxJtVZYXVt2rgUpqbimHAUtG8I4LE7A9dpgcK1V/S8T0tse927d8gNa1d1bhYMSuYC8vqAQQelLgvOQ2Hoq8fsnUnTK83gpZkAbwgBTu0RMMu09an5V5Nwzs0W43d0/vGoBRMu+D/jPC2WxZuo8UfICvXcKnUgo1T6CkkhvKlmuu7pcKyJOZpCaVtqj3tRFKwO3u0131RH1FNe80AW1t9qKZ0zyo+v60UrAkZ0ZU3S1QhyaqeGdmbWn1F++hcvqDNwMVK7sW8ICiBJPMmrMGqezx65iuenuZMFMLyGRIAJPKOswRI28qV9DXT0pzT2/ikMcC7BabRXzes95kVdcWZSgVyCQBiDtAAk/eo132ZabNjauaiwr/Fbs3sLZ9IxJj0nbpVvqOOMjsvcXWA/fUSDCBtgBJEsB9D5U2O0p2nT3VyKqswJZgsLv/edR9GPJTV753dmq0NZ5S5+a9zvj3ZSzrrNuzdzC2ypQowDDFSkSQdoO+3QVF13s/wBNe01jTt3gSxOBVlDnL4siVIMnfkNxUy5xq4lxlNhigurbRlklpAliI2USN+XPnFN2e0jwMtNdkiYUGAe7RipLAScmK8h8PoaSlNcmC8PqtWvxXuWvDuHrp7Nu1b+C2ios84URJPU9frUPtH2Zt8Qsi1eLhQ4fwEAyAyjcg7Qx6Vxpu0JLgXLNy2CQAxDGJRW8QC9WJUeo6SAZFzjBDXVWzcJttbUbEC53jY+Ekcl5k77b1FtO+pL0NRPl9V3oj8a7JWdZpk090uLdvDEqyhvAhQSSpHInpXHGuxlnWLYW6bgGn+DBlE7IPFKmfgHKOtL/AGnaJ911EbbY+Ldcj4eeyhvnAHMxTuo49ctuy+73G8CMuPUsBkpaIkT+XWmpTXJlfw2rdV9V7+Ymk7J2rWtu6xS/e3QVYFlwg4chjI/Zjr51F452Csau8L2V2zegA3LD4MwAgZbHeNpEGKnabtAblxV93vKGdlyYAAYxufKZ+w60ye07AEnS3/SBJPwHkBsYfr1UihSmndgvD6t1WfVe5Gu9gNO+k91uNede8N3vHuZXQ5EZZRHLaCCN6Y0fs109q7ZvZ33u2WDB3uhi2MYq0r8IAgARzNWv9oSbeaWLj/iPbhSD8AbJpGxXJWUHqQPOmh2mPXTXxvbHwz8YkkQOQ8+sH5U98+414fW7fVe5E4v2AsanU+853rV2AGNm4EyxAUTKkjwgAxzArSkVF4brzeTJrbWjPwvz3VWB+zR6EEdKks9RKTeH0OeSkntfQCaZd4ouXag39XFTzJ5C6rUxVVe1Nc6rU1W3tTT5CRKuaumPfN6rdTrIFarsz2fKAXbw8Z3VT+4PM/3v0+dSy+RN0Ojud2swDvseYkk70lXGNFPBNkPCju6diliqENC3VWDq8B4LQfMyCSRhAKwQ3xTIn6xV1FEUWaQnt6J+pR2jrJTJLMEjMgnwjIg4+LfwwR8vXYL6tmfFLQUNcwyByIUuF/f6jEztzO0b1e0U7NeP/pH5fqZ0DXydrXPICQB+ygJzJjPc9RtDEcpCNrZErZx6gA5fAN/2kfHO3kOfWrqiKLG/EX/ZH5fqVOps6k3GwfG3lbKwLeRVmti6pyUxiq3CPPvB5VI4OLwtD3gzc/e+COnLDaOfrU6iKVmctW4bdq9az8/PqZvjHbi1pNSLNwNuuTOASF9YAk1Mt9r9MSB3oEmNyPCTuA+/hJG4ms/7U+HjuLd9Vl0uohIG+Dz16QYM+prB6vsudMk3AVkLyHdFUK+EqXHjOYQzsAVPOufdNN2dKhoThGrvrn6nugaeVLNY7sNxoKBpLpPeAM6yBspM934ZAKg8p/ICdlFbJ2rOOUdro5HpS11TGp1aWwTcYIACSWIGwEkyegFDdE1Y4aj2tYlwTbdXAJBKMGAI2IJB5zWA417WguoFq1pzd05ZUfUF/AcwZxQCcR1YkfmJOz72tNqX7vG3aa2oW1BXBmYbDeCpbMjrvygEjJz/AJqZ0x0JODmuhs9XqYECqjUaml1OpmqvUX635HKGo1FV+o1MVzev0vAuEnX6jDfu1hrrDy6KD5tBHyBPSobLRd9iuAG+w1N4eAH8JT+8QfjPoDy8zv033oWubNoIoVQAAAABsABsAPpXdSAmFFdUUWOiJjRjS0taECY0RXVFKwEiiK6pRQBzFEV1RFAHMURXdZXtD2kYObWnMEbPc5wf4Vnr5mhZB4MZ7QRq7d9hea62mfEiMmsn8QEKVXk0gc+m/KqpuG64oGuLdcOv/ZZuZpduXYICqCedsHfkPSa0Z4dmZaWJ5liSfud6dscLIKlCykElSrEFZEGI5bGPrT4D7mn8Sm8rHkZq/p7+i1zOwdbWmvG7tmyraLr4v4XZ5IMkeHbYbV7Rq9bbsibjqo9Tz+Q5n6Vh9Tpr1xSly7cdTEqzkgxBE/UCheGb7ySepMn7mqjovqzKesnyRP412ra6rW9OCoZSvenZhkCMrY6ETIJ+1YVtJeS33bXbjp4eZnLHkX/iPqZrXtpImoGrswDVS04pWxaerO6jeexjNToxdt93Zu21vBgROQMSsoxA2UrP3+UtX7F8ZBiMyqoGRlcsm5DZLynnOx58uVLrrrXb4W3aCucxObYs8hEKMMCTiiz0kDw1O0erF9VYEeEC2QNvEJPlHL67eknlUYzmj0uJPS05ZqqX36F/w3iJe0MzJBYc99iQMvWI/wCtLfvdaqOH3YuXV8mU/wDEv/tqbefw1u8HnrOSNfuEwqglmICgcySYAHzNeq9meBjR6dU2LnxXG/ic8/oNgPQViOwHDO+1RusPDZEj/wC40hfsAx+cV6ZWbKFiiiipGFFFFAEailiiK0smhKWliiKLChJomliiKVjoSaWaWKwvH+2d7Q67G9gNPNqAEZrndt4WuT5h9o8unnLlXMuGnKdqPqaftBxI2LJx+NzinoTzb6CT9qy/D+GbTFGl4+vEbzXPhsWgcCdpUkDvG8pIEDoAOs1q+FWrd22GtMGWTuJ+0H51pCaRlPTl2Kq3wzY/ap1jhkRt/U/9Ktxph+dOhAKp6r6ELS7lQeH7nb+h/tTa6DflyFXhWk7sVK1WPhIzd7Q7H7Vju114KRaJXxKzFTBc4kFcRPh5MciI8MTJ39QuaUGvLfa9o+6uaR1tsxcvbNwO2FsAE7oPDJzIDeWQ8qJz3RaNNFcPUUuxTWOy+PiaJ2gfFjAjcn4j6nnXNhHXUOpUBGPeHBFS2AzBQAAeeZ35fGseVehafguVpPVVP3j+dZTjGlC6hLbpDL+ILgUT4TkbZb+EhCY9ARvVyjGNNc7CEp6jl6NlNohlfvn+8o+01YXx4agdnvF3jedz/Qfzqy17hLbMxACqSZIA2HmdhUPLEkbz2e6PDRBut13c/Q4D8k/OtLVP2OIOg05Xl3YP3Jn85q5isy2qwxKWiigQUUUUDOIpKWKXGgDmlpcaIoASiuoooA5ivB/aDrNQNbctuy3beTEK6Kxj4sFeMkAHRSNh5mT71XhntKsZaw3ouLk2H7rKFCqoJGUrkxG0R4vM7xLJ1eFaUm32Dszd12uu9wllLOmuv+KUtkKqrBwDEkYKoHh6mJJmvbtDoUsW1t2xiq8h+pJ6kncmsd7PONW00oRvC2TE+RLb/wDT6VotX2ms2+RyJ5Rt+dEc+pjqSzS5FtRWF1PbG85/DECegoTtTfDeN1UQOeM8qujHcbqisOnbbGQbqn5genpUvS9ri04vbfyBgH6cqQ07NbVP2k7NrrlRXcoFLElQCSGXEgEjbaoen7ZKWxuLiZgx/I1ajjlkic/yNIZI0+kFtFQSQqhQTzOIgE+teZ8a1N25f1D4zZUX1zDJ4GBIUFT4jIMSOX121nFe1q4lbPMg+I/I8q88va4hLq/xmT95rWK6shy6IqeGawaa210hmVnxIXpBAy+UMfsK47WcYsXrXdrcUsY8G4O4ldxy39eUjrVl2dtB7LA8s2H6Uazs0gR2tqMypjYc+fMjYz1rOVo6IOLa3Ft7Le0TW3Wwp7y07KDJM23Kv4l/ukrBHSJ869br5r4LrLulYi1jmLltlOyw6ksFjkSTJgeW1fRmn1QdFYEEMAQRy3qINu7NvFRjGpLtn1/aiRRTfe0d7WlHFaHKKb72iig3I7iiKWikUJSxRRQARRFFReJ8STTWmu3SQiCWIUsQCQOSiTuRQNK3SJRrwbjKd1e1igC42f4l6549hc/eWCQYR1yEfsxMwJ9C4n2l12qwHDLDKhPivXVUSpiCmTBRzPOTty3rC8U7P6nS6trl4pevahMCibsxuOBmVEAsAiDblnMzUSqjq0Yyi66kvs8GcQu0MdpnYnbfrtV7rgojMiF51kF0r6C/cs3CQZVjvlGahwJ6xlH0pz3kOwV3xBkA85MGAB1PX6VXI5pLdLHOyz1fEGBKY4Ip2ccnBBMqevSqS5rC1wKpBYzu24GIJO3WB/Xkl3iNu4zuil4xFw94ysBEAkBccuYgGfCPnVRqdQIUhFGLyGBeSJkzkd5gfanG9vmXqKCncVgfuIx3Z2J9DA+gEAUxb4i9o7EkeR3/AD51M1HLaqjUDepMzfcH4quqQZcwNj1+VaO1ZC2wMwZ/lXmvALVy3bNyCLZuFA3m4UFgPoVq4GtMc6aQnRdazUpbEJuxiT05dKz187tXTX96jXru5rVYMyd2bb8NvS4Z+oWrXU61baEsYHKTtJJgAT1JNUPZu9D3UPWG/UfyprtQWfu7ZnBn8cdYIx5b9J29efIxI201udEDWKl9wrF1EXWJXdCFUyuQnEkGJAnpHn6T7Mr1xrd6WdreVvAuZhu7BuKBEgglQfMgmOpy/s24La1d/UJqrYJtlXt4FlBHL8Q/EXgp1jn5V63ptGlpAltVRRsFUBQPkBRCNGviNW1srPsKWrnvKcKVybVbHnnOZope6oowBY0VG95o95rLazbeiTRUX3ij3ijaw3olVF4poBqLNy0SVDoy5DYiREj1HOk94pPeKNgLUp2jjXs2n0zHTqhNtBirHBcUiRIG3gBj1Aqn7K9nlU+93mF3UXhnn+6iPJCWxJjYxP6Darl70iDuDsQeRHkRTGhsLp7aWrQC20GKKOSjoB6U9jKWtSaRhva1wnG5a1CjZh3T/NZZCfmCw/y1hLOrwl2EqmJaAGaM1HhUndt/XrtXtnG9AursPZucnHPqpG6sPUGDXiHEdHc0d/C4Ie26sPJsWlWU9VMEfInrymUWghPNkriLHG5i4dBf5hp8RViAwmVIg1DOjmyzeoj7b/qKiqbtmwwsglHcZ4vbLyYcAjcch8JjkPmZ6aksiuSCHHQg7jYhgOR9IFTp4wdPiG5vf9/foR9LqgyYn4l2+Y6Got/ak1em3kH5eY+tRS5Hxb/Mk1W05rPTeGm1qeAhLJ/F0p724pENJZy7DzUqzwf7npWY3iRuP0+dP+zjUNbv3dQ5jTLae3eLcnLwUtKP3mkTA6T51AXWBHIWQsnGeeM+GY6xzoeBcxxr1M3L1Sj3b8/CfNeX1X+VR9RpCBIhh/dO4+hpoBnTarurobpyPyP9D7VZ8Y1RwzSDictxlIA3/wB6o70f71z7wxGJPh8uvnE+Ww+w8qUo7lg10pKErkel+yQW1N/Jh3rlYBmcFBMgnn8QBA5QK9IgV4H2TvONZp1sD4bg2HRP+8J9MC29ez9+1aKBjqTt2WcCkMVW98aO+NVsM9xYzRVf3ppKNgbiwNmue5pykmotjpDfc0hs13JpCTVWycHHdUndV2WNcljTyI57ukwpcm8qQs3kKYgxqo7RdmLOvt43hDD4LiwHSfI9R5g7frVqWb0rr3EXkhmZZJ3Rip+9TJpLJUU28HiHaLsdd4cYJ7zvSxQqG8RQAxj+62MkjeY25GKDWcQCYnAqpEq7ES07lQANgMp+bHaZJ9y1ns1094HJ3bLY5Yv1nmR6VV//AChXMn3hgMgQotryAAg5E9ZMqFmfrWHXB17rjUuZ4uOJl9kVmPoCa0XB+zqXFD6lnP8A5NtCk/47r/CP8Kn0NerW/Zui8rn/AOtJc9nx/duD7GqszowmoTJVUAJbSRbtpsiTzgHcserGSepqj1+j/wChr1FvZ25/71PsaZb2ZM3O6v2NIDyBtW1v4vv0rscUnrXqtz2RBviuKf8AKf51Waz2SWLc5EfYj/WmB5xd1in0qbwDhFzXXMLJt/4nuKg+inxN/lBqZxjsULZXujbBUksCpOe/KWJjb8+tV9vXKtps7DWWVgrXFDBQTJBQ/ECImd+VClizThNuk788nsfZPsdb0Ckz3l1hDXCI2/hQdFn6nr0A0ECsz2N473+itEsXYKFcsPEDzAbc+LErvJmZq799PlXQlg5JYdEuBRAqH74fKj3s+VOiSXtRUT3s+VFFDJZB86IPnUYk0SaKESI9aI9ajyaJNFAP7+dH1pjI0ZGigHj86SaayNGRooByawo4z7lde3fGoDTkXs3Di+W4crBEn1rbSaz3HeDO1w3rZBOIBVpHLqGAPQ8iOlRqLFlweTmx2/sf+Jvr6Pbst/pNTbXbeyeWsX/Npz/ymqm1w26w3syPS5bP/qIpy7wsR49G59RZtP8A+lia5d68jfYXadr0/wDF6c/OzdH6NXX9rh01Gl+14f61lrmh04+LSuvz0rj9FqBctaINuir80uL/AKVe5diXZtz2u/8AO0n/ABXR/pTGo7bFRPe6U/JrxP5CsddXQRtj97g/1rOcX0dp4Nm53ZDcwSQR1DKTuPXmPyqrXYKd8z0g+0BiPj06/MXpqi4p2zLT+Lbn+6h/5zWE1i+Ed0LYaTJZS0idiASQDHp/KmbPeC3gY2EAhSW5yZbkRz2ihSX+JtwknmfyLXivaMEGXk+hA/QTUB17zTgrafMsDkZhxLEkDmQAVHWMq4Ww7o2amBMjOA3VSdhiZ6giKf1vFbmqK2AxtBQikWi64FdiigLidySSDPh36xlJcTB2aMloPes2vz+PY3nsu0hS1dcgi07ILSERsgIdwIBALGP8pPWttmvlULR6VbNtLaTiihRJkwogSTzPmetPTXbCO2KR5WtqcWbn3Y/3i0ZrTGVE1RkP5rRTOVFAE0sKMhTJNITSoY9mKTMUyTSE0UA+bgpO8pjKkJooQ/3lIblMFqQtToB/vaRnBpiaSaKAgLd7p43jofSrfT356/19aq9fakA+X6U5w29G39CvN1IbJUd0Jbol8lF2wrDcTS6UzT9zTT1qYqxMotRwi03NF6dB/XlUC52ctfwj7VoLlmPXnUd18/Xb785q6CzOXuzyDoPy+351W6ngwA5D+v8Ab861V1fPrVZq4Hpz+dUkKzGa/h4ANZ23ZNpzcVWGbQMcizGAWguTkSBvEQG8hFarjvEgkAQSxjfkJ5Ej+Hz/AENddk+Ctccai8IC/BsAXI2DbbYjp5/IbtJt0jWMlCO9/A2fC7ztZtm6uDlFzUGcTG4k7/epWdRs6M67Uee3bsk5UmVR86M6diJM0VGzoosCyIpIqYbFJ3FTuGQ8aoP7ThUzcLBLAIrjvEwDlhdyICtCGB1O3rWq7ioJ1ljG82aEWSRePPuygk57cwKpM30Zacb3wv4193j5eZTjtMhfEW7kFscjgB+17qSMsvjIERO/pTSdq0wBZH3VTIwCljbtXCBLSoi6u52EHer+zqrNwSr2yJ55D+FbhiefhdWnyINLqUtYPmyBFVi5yC4qvxEkEFQI5+lF+RstTw950n/0Uer49jYW8qjEuytmw8IQspYBSc91/dnYzXLdp7YLDFtmxElANmuKciW8G9ptmgnbzq14dqNMw7uyy+ABgpDKQGLnIBwCd1ck/U895HeWiSMk3CGdsWzJCQ3wsSVIEEnb5U78g4mgscN831rF4v8Af3KfR8eS64UBlBBxZ8VBI7rwxMg/jW+Y5mKsLVxX3RlYbbqQeYBHL0IPyIqS7WwAxKkFsQw8QyJ5EiY3G5PKN64v6m1aTNnUJIWQZliYCjGSzTtA3pWYaj05f0Ra+NjZt1ES3g3y/SptnW2nBK3FgFgZOO6AFtmg7Agmo2r4jZXuj3ifiibZnZ1JUAg8ol0G/VgKw14bo8soWk2nRdaS8IFTu8qi0+sXkHUnaIYHrA2nzkfSpa8QtgT3iDlJzWBIJHXqBP0rjjaOiSJd2I+tRHPT+v6/nXH/AMXsksq3Flcw8HZMMcwzclIzXn5+mzdy+p2DKTExkCYIEGOcb/nWyTM2M6twAf6/P71jeMcWJJFvf16fStDxEhpyOw6ef8+lYviutG4WnQhng/BPe9RDyVXxXD6dFHqTt8ga9DWwAAAIA2AG3LpUbstwP3ewMh+I/jfzkjZfoNvnNW/cV0QikjGTtkLuqO6qb3NHc1eCSF3VHdVN7mjuaMCIfdUVM7qijAFz3dJ3dP40mNc1m+0Z7uqTT9jbNtLyKbsX7Zt3SbhYtJcl9x4Xm4/KBvyrQ40Y1Sk1yYUZZfZ9pQ+WLEZXDiWBSLkSkEbKI2iIG0xtTui7E6ezbu2wHZbyBLmTyxABkhgAQxLFierGa0eNGNVxJdx5M1q+xNm+SbzXbrFQpdmQOVCXkAlUECNQ/wAyFnluidhrCsGBuZBg2Upucr7MSuGIn3m7yAiRjiRNabGkxo4ku4smds9i7CafuBn3eYufEMpCBBJx3AUAb77c6ct9lLKW8LeaAXVvIyFQyXFRbYK+HH4Vgggg5N51fY0kUb5dxZM23YmwbmbG4zZZtky+M5ZDLw7eIk+GJmDI2rt+yNkpaVgX7my1m3liYDYeLZQMx3aw3z671oYpMaN8u4ZMT/YrT7wGWbaJ4WAK92LeLocZV/wbZ22kTFODsVppJxMEg4yuIhGSACvKG5E7EAiK0l21uaawrl4s0+bOiyiudkLA38YIOS+JDi02DlBXczprRhpHxbbxTel7OWNMwe2GDKCokg7G3atkExJEWV29T57XrKf6ioWrMA/zrRakniyWZbjOpO4qL2Z4R7xqkDCVT8RvksQPqxX86714m4RuY3gbx6+grU9idGES7cO0kD5Kok/mT/w06M2+xoO6o7mnRdUj4h9xSNeUfvD7/Tn8wa13GVUNd1R3VdvqUHNl6dfMxSi8p/eH3geRgnnvRZOO433VJ3VSFg8vyoxo3Doj91RUjGijcFEuiiisToCiiigAoiiigAikilooASKIpaKYqOYoiuqKLCiJfTemSlTLq0zjWMlktEW5bqu1qVb3FqDqbc1URMyFzSb3DPMz84AEflWo4FpyLTES69020QGZiWxUjc7dd93joYataPY1pbVuFA8gB9tq06kNYwUgdOti5PkASDvzE+XPbz+VPajEwGssQVB6yJYmDHLz59at4oir3LojJ6cmqb+hSoFn9hcmQTzidhsZ3H5belIArKCllmwZhiWIxgAmBJHXl6GruKIp7yeD90irs6vEYrZuALty/Qnn86l6a93iziy7kQwg7dYqTFEUm0y4wa6jeNFORSVJdHdFFFSWFFFFABRRRQAUUUUAFFFFABRRRQBy9NUUVDGhu5UW8KWimgOLA/WreiiqEFFFFAgpKKKAA0UUUwCiiig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8" name="Picture 6" descr="http://th09.deviantart.net/fs70/PRE/f/2011/115/6/f/xarelto_by_ajnabiali-d3eubq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1297"/>
            <a:ext cx="2695575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711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Rivaroxaban</a:t>
            </a:r>
            <a:r>
              <a:rPr lang="en-US" dirty="0"/>
              <a:t> (</a:t>
            </a:r>
            <a:r>
              <a:rPr lang="en-US" dirty="0" err="1"/>
              <a:t>Xarelto</a:t>
            </a:r>
            <a:r>
              <a:rPr lang="en-US" dirty="0"/>
              <a:t>®)</a:t>
            </a:r>
            <a:br>
              <a:rPr lang="en-US" dirty="0"/>
            </a:br>
            <a:r>
              <a:rPr lang="en-US" dirty="0" err="1"/>
              <a:t>Apixaban</a:t>
            </a:r>
            <a:r>
              <a:rPr lang="en-US" dirty="0"/>
              <a:t> (</a:t>
            </a:r>
            <a:r>
              <a:rPr lang="en-US" dirty="0" err="1"/>
              <a:t>Eliquis</a:t>
            </a:r>
            <a:r>
              <a:rPr lang="en-US" dirty="0"/>
              <a:t>®)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PK (humans)</a:t>
            </a:r>
          </a:p>
          <a:p>
            <a:pPr lvl="1"/>
            <a:r>
              <a:rPr lang="en-US" dirty="0" smtClean="0"/>
              <a:t>Predictable</a:t>
            </a:r>
          </a:p>
          <a:p>
            <a:r>
              <a:rPr lang="en-US" dirty="0" smtClean="0"/>
              <a:t>Increase in bleeding events with concurrent  use of </a:t>
            </a:r>
            <a:r>
              <a:rPr lang="en-US" dirty="0" err="1" smtClean="0"/>
              <a:t>clopidrogrel</a:t>
            </a:r>
            <a:endParaRPr lang="en-US" dirty="0" smtClean="0"/>
          </a:p>
          <a:p>
            <a:r>
              <a:rPr lang="en-US" dirty="0" smtClean="0"/>
              <a:t>Dose dependent prolongation of standard clotting times PT and PTT</a:t>
            </a:r>
          </a:p>
          <a:p>
            <a:pPr lvl="1"/>
            <a:r>
              <a:rPr lang="en-US" dirty="0" smtClean="0"/>
              <a:t>PT more sensitive</a:t>
            </a:r>
          </a:p>
          <a:p>
            <a:pPr lvl="1"/>
            <a:r>
              <a:rPr lang="en-US" dirty="0" err="1" smtClean="0"/>
              <a:t>dPT</a:t>
            </a:r>
            <a:r>
              <a:rPr lang="en-US" dirty="0" smtClean="0"/>
              <a:t> (dilute PT) – may improve sensitivity</a:t>
            </a:r>
            <a:endParaRPr lang="en-US" dirty="0"/>
          </a:p>
        </p:txBody>
      </p:sp>
      <p:sp>
        <p:nvSpPr>
          <p:cNvPr id="4" name="AutoShape 2" descr="data:image/jpeg;base64,/9j/4AAQSkZJRgABAQAAAQABAAD/2wCEAAkGBhAREBQUDxQQFRAVDxAQEBQVEBUXFBQUFRUVFBQQFBQXHCYeFxkjGRQUHy8gIycpLC0sFR4xNTAtNSYrLSkBCQoKDgwOGg8PGikkHRwuLSwsLCwtKiwsLCksLCwpLCwsKi0uKSwsLCosNSwsKSwpLCwsLCwsLCwpLCwpLCkpLP/AABEIAMUBAAMBIgACEQEDEQH/xAAcAAABBQEBAQAAAAAAAAAAAAAAAQMEBQYCBwj/xABGEAACAQMCAgUIBggEBQUAAAABAgMABBESIQUxBhNBUXEHIjJhgZGx0RRCcpKhwSMzQ1JTYoLSY5OiwhaDsuHwFTREc+L/xAAaAQEBAQEBAQEAAAAAAAAAAAAAAQIDBAUG/8QAMREAAgECAwYFAwQDAQAAAAAAAAECAxEEElETFCExQVJhkaHR8IGx4SMyQnFiwfEi/9oADAMBAAIRAxEAPwD0OiiiuZ1ClpKrukHEeogZgcOfMj+0e32DJ9lZk1FXZqMXJpLqWNFednpNdD9q5/pU/lTg6W3Q+uTtneJflXnWJjoz1vBz1R6BRWCXpnc96+2Kux04uM79T9xv7qu8w8TO6T8DdUVio+ncvasJ8NQ/OnF6fN/Di/zCPyrW8QJutT4zY0Vk16dnthHsl/8AzTi9Ol7YW9kgP+2m8U9fuTdaun2NRS1mx04i7Y5fep/OnF6aQfuy+5f7qu2p6md3q9pf0VSr0vtj/EH9HyNOr0otj9ZvbG3yq7an3ImwqdrLWiq5ekNsfr+9G+VOjjNuf2i/iPyq7WHcvMmxqdr8mTKKijisH8SP7wrsX8R5SR/fX51c8dUZ2c10Y/S02LhDyZPvCug47x761dGbMWiilxVIFJS0lAFFLSUAtJS0UAlFLRQCUUtFAJWT6V29zLKAkM5jRdiInKsx3LAgb9g9hrW1oeEPmJfUSPxrE6edZbnSnV2Us1rnhs3CJ85MUw8YG294ph7NgPOXHjGRt3fjX0LRXDdP8vQ9O/6x9T52AA7Vzn1+rsz6qB6iuDt6R5e/nX0M0KnmFPiBTR4fCeccf3F+VZ3SXd6fk1v8e31/B8/6T7Ptn5Uug479+8cvdXvb8GtjzhhP/KX5VHfovZHnb2/+Uvyo8LLo0VY6GjPCurPMg8/5T7eVII/Vju81fXXuD9C+Hn/48XsBHwNMv0C4ef2AHhJIP91Tdp+Bd9p6M8WCnHI5xgebyzz7fX+FIqHPI8iPRb1b7H1V7I3k54f/AA3HhNJ86bbybWXZ1w8JPmDWd2qeHz6Gt8pePz6nk8UPdnHrLg437+dPpA/rxv8AtD8q9NbyaWvZJcD+pD/srg+TWHsmm9oQ/lXJ4erp6naOMoa+h50Vk7j2cnHdvzFdEPn62Mj9z1d/tr0BvJuvZO3tjHzpp/Ju3ZOvtiP91YeGrdv29zqsZQ7vv7GEVpPWDnnhSBty2O/L8aQyv3H7nyatu3k5m7JYj4qw+dNN5PLnseA/1OP9tZ2FXtNrFUO8yCSc9Q/0EbH413HKDyz90j41p26AXn+Cf+Yf7aaboNej6iHwkH51h0KnazosTS70UIc9hPvroXD9jP8AePzq2fodfD9iT4SR/wB1NN0WvR+wk96n4NWNnUX8X5M1tqL/AJLzRBF7L/Ek/wAxvnXY4nMP2kn3jT7dHrsc4JvuE/Cmm4TcDnDN/lP8qv6kdS/pS09BRxmf+I34fKuxx24/iH7q/KorWkg5pIPFGH5U2y455HiKm0mur8xsqT/ivJFiOkNx+8D/AEL8qdh6RTllB0YLKD5vYSAe2qfUO8e+uo3GR4j41pV53/czMsNSt+1eRvjSUtFfdPzIuKKDXBegO6ueBP5jDubPvA+VUeurXgMvnMP5Qfcf+9VEfIuqKy3T+c9XbQqJCZ7+3UqjAMyR5nkQEsuxWIrz7ak2MEKkyfRriExoz5kkGjYHIwsrA7d4rRm3C5oK5eQDmQPE1jOGcUli4Pauxlead7cZMh6wG6nDHDsG2RZDtjkmNuy0bj08lxNFZ28Mgt3SOaSW5aL9IyLJ1aBYpM4V1yTjnihcrLn6fFn0199Pg91Zqy6YRzBNULAycQlsFVip8+JXaR8jbSOrcevHrqxk4hFFdRW6q/WSxTzDSfMVYjGGLDO2TIoGB31niHFFrRWdsul0ZhidtcjXE9xHbJHDpZxG0m+kuQAEQnWWAOxwMgVYw8aUsqtHcIzMVAeLbIGc6lJXHtrRmzLGiqvpHxVraAyIFYh0GDnGGOOys1D5QZmYKsCMxIAAkIJJ2AG1cKmIp05ZZPj/AEz00sJVqxzQXD+0bmislc9M7iIZns2QE4BMpxnc4zo57H3U2nlGTthf2SA/kKzvVLk36P2NLBV2rpX/AKa9zY0VlF8ocHbHMPuf3U6vlAte0TD+gH4GtbzS7kZeDrr+LNNRVPwzpXb3EgjjL6yCQChHLc78quK6xnGavF3OE6coO0lZhRRRWjAUUUUAUxfXBjjZ1UuwGVQc2PYueyn6KAqo+PjLho5l6tZGc6Rp8zAIBzvknb1DJwKa/wCKoDpGmTLsFUFPWoJ57DzufI4OOzN1SFRQFNc9IrJCRIyjBZWJiYjIYoVzpxnI5czzqcbKBl1dXEQV1DMY5YyDuKkPboc5VTnOcqN8881zdHEbfYb4VLI0pMzNFLijFZNilaZdal6a4dKAiYqbwSTEw9YYfhn8qjMtOWLYlQ/zj8dvzoGXPF+BpcGJmaRJIZDJDIhGpGKMhOGBU5ViMEHnTI6PyMkqTXd1LHLDJCVZbddIcaS6tFErBsE8yedXFFbOabRR/wDDGUtUeV2W1nSZPMQF+rjaNEfSANtWrYDcCmf/AEt7aWZoJ4lF1M1wUliLsJBEiv1WHXUNEQOkg437KpuNWN2iXEgj0sIr5maIqiMoDPbtlX6xn8yME6QQWfBxzntZzmdTGtwloGjZk6zzyxhukl04YkL51sRg41LkdpodLeJA6K8AnNlYTIwE6G4unSZSA7XWsvr07o41nfBxkjHdcR8GuWnluZWg+kfRGtbeNC2iPUdZZ5CNRLMI8+bsF7ajdbeKg+kiUsxhLNGZAsadU2xWLJZ+sGGxt56nkMCJbT3Mccsv6cXDwwyonVebPMimIowKZBbq4wc6cBgRjc0HFk+Do80Nra25ghnSCBF19cUkWULpLx+ZtkFvODA78qn9GbC4iSQXDEhpmaBDK0pii0qqxtM41SHIZiTnGvGTiqPiPSK4j64xs2RHeaY3CM0bRBmjbq0jUhW0HGWbIZe+tFY3UguJYHJcJDbzK5UAnrWmQodIAOOpzy+tQjvYjdNEzZSeoxn3Oted8PkKzRsCgIkRgXJCDBzliOQr1m+skmjaOTJRhg4OD386om6A2h5daPB/mDXgxOHnUmpxPo4PF06VNwnfi/8ARR8edHt3eU24n61TGIZ2cMDjUWUnHInfFPcFig6m11RwMZJZY5SygsABIVOezkN6nt5O7fsknHtjP+ymm8nEXZLJ7VU/kK5bKtmzZV5rW/4Ou3oZMmdrjfk9LfkjmxtHWJ5EjjUX01uxUlVZF6wJqOe0qu/zpnpPbhLWPCRx4unVVQhgyYcrITzzjHb21Oh6AGNw8cwypyuqEMPaM4NPX3RW4kj6sSWypr1kJbFMtjGThjR0p5WsnF6W8PnuFXpKcWp3S1v4/PYz3Qn/AN6n2JP+mvS6yXAOh8tvcLIzxsoDggagdxjtFa2vThIShC0l1PJj6sKlVSg7q3uVHEulNtbyMkrFWSEzN5pxpCyPhf3m0xSHSMnCmpcXGLdn6tZoTJlhoEilsrnUNOc5Gk+41xf8Dt589dGr5GDnPLRJHjY/uTSj+s00ejVrqBMYJHezEHeY+cCd97iU7/veoV6zxf8AmxO+mR5I1pqBCkahkE8gR2E0ouUyAGXUdWBqGTpxqwPVkZ8RVZN0Wt2GMMF6xpAoOAC4IcDbYMGPh2YqC3k/tSWOqbW3Xhm1IWxMIw4yV/wU35885ycgkjSGQAgEjJzgZ3OOeB20axjORjbfO2/LeqPhfRCGCbrVZ2PV9WA+k6QUjQqrYyFxEDp5Zdj27QU6CaYkiWd+rjhhhRSnmnqnjdS4UjOeq3xg+c2CNsBZamrzS1mI+idwrIRdyhQ+uQKCDJ5sK4ZiSSAImXvxId8gGpfAuD3MDKJJjJEtskWlmdiZF0jrQWO2cNnJY5YbgDBCy1Lyo3ET+ibwA95AqTUPip/R+JHz/KhEUWKMV3ijFZOg7po009ppClCESVKjE4Oe45qxdKgzpQGsVsgHvGaCKY4e+YkP8i/gMVIrRzOSfj3UpNBFLQHJPPlQG50pFGKABRmgD10AUAE0tIo+NLQCE0ZpGz+HfS0AtBNIBQ1ALmiuSux9dAXegOqKKKAKKKKAKKKKAKKKKAKg8WPmgfzflU6q/iv1fb+VCrmVmKMU5po01k2SMUYp3FJtVA0VpiWHNTDTb0A1HxCSNQqorAZ5uR2+BpRx+XthHsl+a1w9MuwqCyJP/Eh7YZPYyH4kV0OkydsU49ifk9QMijIpcZUWQ6Sw9olH/LP5ZrodJLftZx4xSf21VbUhxS5MqLkdIbb+Io8Qw+IrteN2x/bRf5i/OqA4pt9PqpcZTUrxCE8pIz4Ovzp1ZVPIg+BFYiVY+0L7hUWSCI/UT7opcZT0Sk1V5zoQctvAkfCg3GOTyjwlcfnTMMh6LrFIZRWAiubhv1b3J+yzt86mw2vEm9Ezgd7GMf8AUM0uMpseuFJ14rPwcJ4h9adB4orfBR8asrbhkw/WTavCJV/M1SWRNNwKg8T4q8Wjq4zJqkCuFBLAHbUOzt7SNgfCp4tl/wDDXYjA5AVScCgg6STtFE/0aQMzlZE3BjAAywyoLbtjs5GrCy4jLJp1QTJlFYltGkEqCV9LVsSR6PZVjVWqXusZaDq+tYnzW1dXrOlRvjOjSPHPqwFywAb1UuMczVTLwWZ/1lzJjWGGhVXYZ27juQeX1RXdz0Zt5WLSh3y2rDOcDcNgAY21AHB7h3DAhPuruOJdUrKqlguWOBk7AZqPDx62cAiVMEKdzj0tlBzyJ7udSbm0jkXTIquoIYBhkZG4OD21RsnDSQSighgwzDICCuQD6PYCR4HHKhpWLu2vopBmN0cYz5rA7ZIzt6wfdUbiHpD7P51GspbKNi0bKrFVTd29EEkKAx2AyaeuJQzZUgjAwRyqDqMaaTTTuKMUNHRkrgy1w5pppRQDxmpmSamXuRUSa9FS4H5J6jvPTAkd/QVm8FJ+FOx8JuW5RkfaIHxOahQEtHXVLi6Mzn0mjXwyT8BUuPoqv15HPgAPjmlmS6Kc3FNtdDvrTR9HLcc1LfaY/AHFS4rCJfRRB4KM++rYmZGNVnb0FdvsqT8BTqcIum5RkfaIHxOa2tFLDMZKPonO3pPGvhlvlUqLoYn15XP2QF+Oa0dFWyJmZURdFbUc1ZvtO3wG1TYeFQJ6EUYPfoGffzqVQTVJdiAUtVl/0nsoP19zbxnuaZAT4DOTU2zvEljWSJg0bqHRhyZTuCKCz5j1FFFCBRRXE0yopZyFVQWZicAAbkknkKA7oquvekFvECWkQkFQVVgzDILZ0g5xpDN4KT2VE4l0rihLKQ+tZVhGQApZkDq+ScmPB3YA4we6hpRbLyisqOl07qxhtncgINIycPsZFLLnkHUYxkFJNjgZm8NuL8yIJkUxHWHYKEx6TJIPPJbIMa6cLghj3ULka5l7VfdW41eO/wA6sKauEyPDehlFb1A7hXYTFOYoxUNHGKMV1ijFCkC5bFQNeWAPIsAfDNWF2NqqZWxWWU0y8DhHME+LH8qkR2MS+iiD+kU6hyAe8A11WzncKKbmuUQFnZVUYBLMABk4AJPLJIFI9yoZVJGtgxVe0hcaiPDI99CDtFQbq+iU6ZJo4zgnTrUNgc/S+VMQy27yiNJXaUwrcACRv1TEqsmeWCQceBqNvojSS6lrRWc4t0lSGG80daXtVjDHK7vIoZUQsCNXnLzH1hzpviXSOVLkw6o4I1hik66aGSQSl9YMcelkUFdIJJJ9IbdtUZWaeqDpD04srGRY7h3ErqHREhkcsCSBgqMZyp2zU7hTu4EvXxzRPGhQxoAh73VgxyD3ZrLeUGwuTd2D2cgimd57PrCoYKsidaTgjcgRNj10NU4pytIicT8s0UR0izvQSCV65BCGH7ygkkj2dtcP024rLbpcKnDLWCRdcb3FyWLLjmoGnf1Gqnp5w28mS3gZX6iCZUa9upY1eWSVurDYU6hHlu7J83ljJ46P8b+iJHBPfcNWK2nlUr9HeaZ4y+tlRwdwckDSNsAb4oepQhlvFcfqypsel/HeIuVtpWyEV3WMQRKik41Fn87HgTyqRN0A4jcMFubyBpJEeSCNrqWUTKoBYoMaQBqG+O2oNl0wt7Xi091DGxs5OtTqwAhKOqkkKcAfpFzg9jHt2rnh/TS40WaWtuzmzllMDgSSFo3DoIHWNf3WUZzuUG1U7tSX7EkXfRXoNZotv9KRpJ72KXqf0OqC3ZBqZZMMMvg432ypxjt1vklu2+hPbOcyWd1Pase8BiwI9W5H9NZzoonE8OzwcUUPcvcLFE8ENuNbdYykXH6RBqLZAPI1qeiXA7yK9u7ieO3hguRGwhjlLssiba280LlgWJI7ces0PPVd01J/P+GrvOs6t+q09Zobq9WdOrHm5x2ZxWdtrriTAeaRqSLDMiYTbUzFSVOf0qgj/AbGCRWooqHkTsUa2F66L1koBWRX0jbrBp3SR0xsGb6oGerXOxIqN/wWrFTNNI4V9SgjOQQoYMX1E6guDjAOo4AJzWlooM76FNH0StRnUrOWVVYs5ycDT9XH1RpPeM55nNn9EjznQmoAAHSM4XkM+rNPUUI22FFFFCBRRRQEORMGuMVJuE7aYxUNHOKMV1ijFCkC5XaqS4HOtBOu1UV4u9ZZpGtsHzEh740+ArH3V4s3E7hJFu5YoIbeJIoetEfWsGlkaQqVjJ0vEBrNangj5t4/ske4kflVVZ9HbmGa5eK4iVLi4+kHNuWkU9WkekN1gUgCMfVrZlcLlb0gsYuotoo4Bbm44pZl49KBm6qTr2LlCQTog55PZUvit9IOIv1bORb8JnmMYJw0kkg6ptI2LYhkA2+se+rK76Pxyxx/SpJXaGVpkm1iJlYhl5xaQAFcr4evelW9skbrkaNpJQsAdD1jydWGYRDTksQGY4HeTQtzB8U4jYx9H5Ar28t1Lw8vIV0ySvLIoVp5MZYYdvSOwwB3VpYIJra/kkNvPLG1hZW8LRaCAYmmLo2t107utLxi5tLmGWNzi1IhklaNApVVmdZeu1jZQ8JVtsr52ccxNuOkrNEr26o+pJpIl892kRG0q69WCFRtvOJ21DY0NN8CtbopcTQXXWFI5bq/t7orqLaIoWgAiLDmxSDfGwL43Ayb68sbt2bRcLHERgBLYGVdsEiR3K5zk7pVDa8ZkVXdJgw+nQ9XExBLxXTRSHDHLEgTtoxgeYBjAqPcPcyk9WLgqYZmeEPIW6yOSJ4lZ2CqjMqSpoUhTr3JABoSzNfwrhkdtCkMIIjjXSuSSe8kk8yTkk+uqjp10fmvbTq7ZxHOs0Ukbl2TTg4bDIMg6Sw2qfw7h3UzS9WqrA6RMoXYCQa1kwvZlRHVnQwpOMro8nh8iMrnVdXhY+qJmbfmA8jn4VeWXkZ4agHWfSJT/NMUHui01vKKHV4io+pR2XQbhsO8drbgj6zRhm+82TVzHEqjCgAdwAHwpdVdUOLk3zYUUgOaT50IdUhalpCaACf/AD8qAaCKjXPEoY8iSRFIAJBYZAY6QdPPc7UBKoqruOklukgjLEsREw0jIIlOFIbkRgM23YpNNDpRGwbq0mdhGXVRHu+FDYHd6Selj0xQ1lZc0VnrjjN4xxBb5GpfPJONBHnMNYXfPIb8t8DemnseJyDDywoB1TeZkEug33AJClxrxncAKcZNC5dWaRnA5kDcDc9pOAPeaiz8XgQZeSMDJX0hnIbQRjns2x7qrbvoqJHJaaXq9cj9XnIzJjIJYnYMCQMYGeWwwjdH7GHDTFchWGqSTAwy6W83IXBHZjHcOdBZFxbXccqkxsGAZkOOwg4Ipsis/L0+4PbatNxCSW1OIsyFmwBklAcnAA37qncA6Rw38bS26yiISNGGdQusqBllGc4ycb43BoXJJcbcCxxRiusUmKhkZlWqLiKb1oZVqo4jFUZpFh0bb9APUzj8c/nVpVN0Yb9G47pD+IFXNaRh8yLxSKRoXWHSJChCasYz68gj3g+BrPDgl0syyqVBNzE51MZSAIZYpHc+ZzBjAC8sVqc99Hb7KBOxSr0XU5MjsSwlEoUKqP1kyzFSpBIXzSuM7h2zknIkvwC2LMxTdmdm898ZfTrGAcaWKgleROSRkmrI0hG1BdjMFnEgUIiKEQRppQDSoGAi45ADbAp8UAUm9CC57u/ekPdXVJigFpCaWigOdPPurqiigCimbi8jjGZHRAOZZwo95qgvvKRwuLOq6iYjsizKfdGDQ0oylyRpaK87vvLZZL+piuJT36VjX26jn8Kz975b7ps9TbwR9xeR5PwAT41TqsPUfQ9kqovejkMkxmdpASEyFcKupPQkyBqDDbtxsNtq8TvvKZxWXncdWO6KNU/E5P41QXfEp5c9dNPIDzEk0jj3MSKHZYR9We/XF/wm1jRJJLREjijgRWdWIjjUqiYJJOAzD+o99VVz5XuFRAiIyyY7I4GUHwMgUV4YqAcgB4CuqHVYWPVs9VvPLkP2Fox/+2YL+CBvjVDeeWLib50C2iHZpiZmH9TMQfdWKQKebBfYTn3VKhs9XoJPIf5UwPzodNlTj0Jl70y4jNnrbu4IPYriMe6MLVM6Bmy3nOebHdj4k7mtNZdDb6T9Xa4B7ZMn4/Kr2z8ld+3pyRRA8wi7/hj/AMFS42sI8jz7q2yAASxICr2knZQPEke+vpDo7wYWlrDAv7ONVY9783b2sSazHAPJVBBKk0rvLKjB1znGocjjO+PX3VuaHkr1lOyQmKTFdUVDzHMi1XXkeRVqwqDcpRhEfo5sZB60PxFXdUvBhiVx3pn3H/vV1RElzCkIpaanuUQZkZVHezAD3mqQdorN3/lG4XDkPdREjmsZMh9yA1n7zy22KnEMV1N6wiovh57BvwodFSm+h6JRXkV95a7knEFpGm2QZZSTjJGdIwOYI51Q3/lM4pJzu4Yh3QRKSfVlgx/Gh0WHm+Z73VbxDpJZ2/6+4t4/tyoCfAE5NfO91xe5nOZ57yUHA3kYLqJxjGdPavZ21FhtAv1Ige3U253I5L3VTosMurPcb7yu8Kj9GV5T/hRMR944X8ao7ry152trKZjnGZXCD/QG39W1eZqsmxPmYOwWJRjGRszY2255POuR1WT1jMRnPnPnds74QHPZ286HVUILpf59DZX/AJWuJvsotLceHWN7CSR/p76orzpdfTZEt9dN3iEaB4ZTTmqtHTV+hQsMEebHk8xg+dnu7u2rS34FfSgCK3lA83BJ0jAOcEDAxS5u0I9EilubZ2YF+sO4AaZskEnG7Ny3rqOwJGzIfNLDTqbkQDnA251srPyacSc5PUxewE93PGfxq4t/I2zHNxcsx7gPnUuHXiup5p9Ab6xRRnB1ONvYMn8KaaNQPTy3YFUke84+Fe12PklsI/SVnP8AM35VoLPonZxfq4Yx/TS5zeKXRHz5a8GuJf1cUreCGruy8m3EZP2QQfzNj8K97jt1X0QB4Cu8UOTxUnyPILLyMTn9dMi+pRn41f2Xkds1/WNI58cD8K9BxRQ5OtN9TPWXQOwi9GBM95GT+NXENhGnoIg8FFSaKWObbZyFoxXVFCHNFdUlAJiilxRigOjUa4SpVcutAZTj/GnsoZLiOMSFEyUL6RpyNTZAPIb8uyvPbryzcSkOIxaQqe3q3cjxYtj/AE16lxmzDIysMqylWHeCMEfjXzvfWDQzPEclo5CnLJOPRb2jB9tRHsoxjLmi8vOmd/Mf0l9cMD9WIdX7BpC9tU80IdtTrLIc+nM+52zgs2fjU6Czupf1cEzZxyBUd2PNA+NXNr5PuJS4/RRxjbdhv7zk1bnfPGJm1gOTgQjJAGMuRsBhSM+O/bnFdkPvrZwNuTIg9Y057z2ZreWnkcnbHX3G3coOPjV7Y+RyyT9YXc+tsD3Clzm68UeQ6ogTyJ1HdtTk8sHzcDByfdUq3WRjiGKZhkkBU0jfYjIGfxr3Wx6C2MXoQR57yoJq4hsI09FVHgoFDm8Rojwa36G8RmxptyoGCC7E93ME4x6sVeWXknvnH6WZI1xjCjs5Y2xXsgQUuKHN15Hmtn5F7cbzSyOe3sq/sfJrw+LlCrHvbetXiiljm6knzZCtuDQR+hGi+CipYjA5V3SUMCYpaKKAKKKKAKKKKAKKKKASilooBKKWigEopaKASilooBaKKKAamhDc6h/+jQFtRRC3eVGaKKguS47ZRyAHspwIKKKoFxS0UUAUUlFALRRRQBRSUUAtFFFAFFJRQBRRRQBRRRQC0lFFAFLSUUAUUUUAUUUUAUUUUB//2Q=="/>
          <p:cNvSpPr>
            <a:spLocks noChangeAspect="1" noChangeArrowheads="1"/>
          </p:cNvSpPr>
          <p:nvPr/>
        </p:nvSpPr>
        <p:spPr bwMode="auto">
          <a:xfrm>
            <a:off x="155575" y="-990600"/>
            <a:ext cx="26955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0" name="Picture 4" descr="http://cxcontent.comrz.com/AcuCustom/Sitename/DAM/023/Apixaban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7650"/>
            <a:ext cx="26955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717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Direct thrombin inhibitors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Bind to active fibrin binding site on thrombin</a:t>
            </a:r>
          </a:p>
          <a:p>
            <a:pPr lvl="1"/>
            <a:r>
              <a:rPr lang="en-US" dirty="0" smtClean="0"/>
              <a:t>Action against fibrin bound thrombin (unlike heparin products</a:t>
            </a:r>
          </a:p>
          <a:p>
            <a:pPr lvl="1"/>
            <a:r>
              <a:rPr lang="en-US" dirty="0" smtClean="0"/>
              <a:t>Action against circulating thrombin – no need for  AT</a:t>
            </a:r>
          </a:p>
          <a:p>
            <a:pPr lvl="1"/>
            <a:r>
              <a:rPr lang="en-US" dirty="0" smtClean="0"/>
              <a:t>Platelet activation via PAR receptor leads to deficiencies in platelet function and coagulation function </a:t>
            </a:r>
          </a:p>
          <a:p>
            <a:pPr lvl="2"/>
            <a:r>
              <a:rPr lang="en-US" dirty="0" smtClean="0"/>
              <a:t>More potent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17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thrombin inhibitors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Argatroban</a:t>
            </a:r>
            <a:endParaRPr lang="en-US" dirty="0"/>
          </a:p>
          <a:p>
            <a:r>
              <a:rPr lang="en-US" dirty="0" err="1"/>
              <a:t>Dabigatran</a:t>
            </a:r>
            <a:r>
              <a:rPr lang="en-US" dirty="0"/>
              <a:t> (</a:t>
            </a:r>
            <a:r>
              <a:rPr lang="en-US" dirty="0" err="1"/>
              <a:t>Pradaxa</a:t>
            </a:r>
            <a:r>
              <a:rPr lang="en-US" dirty="0"/>
              <a:t> ®) - PO</a:t>
            </a:r>
          </a:p>
          <a:p>
            <a:r>
              <a:rPr lang="en-US" dirty="0" err="1"/>
              <a:t>Ximelagatran</a:t>
            </a:r>
            <a:r>
              <a:rPr lang="en-US" dirty="0"/>
              <a:t> (</a:t>
            </a:r>
            <a:r>
              <a:rPr lang="en-US" dirty="0" err="1"/>
              <a:t>Exanta</a:t>
            </a:r>
            <a:r>
              <a:rPr lang="en-US" dirty="0"/>
              <a:t> ®) – PO</a:t>
            </a:r>
          </a:p>
          <a:p>
            <a:pPr lvl="1"/>
            <a:r>
              <a:rPr lang="en-US" dirty="0"/>
              <a:t>Recalled bad juju for liver</a:t>
            </a:r>
          </a:p>
          <a:p>
            <a:r>
              <a:rPr lang="en-US" dirty="0" err="1"/>
              <a:t>Lepirudin</a:t>
            </a:r>
            <a:r>
              <a:rPr lang="en-US" dirty="0"/>
              <a:t> (</a:t>
            </a:r>
            <a:r>
              <a:rPr lang="en-US" dirty="0" err="1"/>
              <a:t>Refludan</a:t>
            </a:r>
            <a:r>
              <a:rPr lang="en-US" dirty="0"/>
              <a:t> ®)</a:t>
            </a:r>
          </a:p>
          <a:p>
            <a:r>
              <a:rPr lang="en-US" dirty="0" err="1"/>
              <a:t>Bivalirudin</a:t>
            </a:r>
            <a:r>
              <a:rPr lang="en-US" dirty="0"/>
              <a:t> (</a:t>
            </a:r>
            <a:r>
              <a:rPr lang="en-US" dirty="0" err="1"/>
              <a:t>Angiomax</a:t>
            </a:r>
            <a:r>
              <a:rPr lang="en-US" dirty="0"/>
              <a:t> ®)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442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Dabigatran</a:t>
            </a:r>
            <a:r>
              <a:rPr lang="en-US" dirty="0" smtClean="0"/>
              <a:t> (</a:t>
            </a:r>
            <a:r>
              <a:rPr lang="en-US" dirty="0" err="1" smtClean="0"/>
              <a:t>Pradaxa</a:t>
            </a:r>
            <a:r>
              <a:rPr lang="en-US" dirty="0" smtClean="0"/>
              <a:t> ®)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Monitoring by thrombin time and        PTT</a:t>
            </a:r>
          </a:p>
          <a:p>
            <a:r>
              <a:rPr lang="en-US" dirty="0" smtClean="0"/>
              <a:t>Equivalent to enoxaparin for prevention of postoperative venous TE </a:t>
            </a:r>
          </a:p>
          <a:p>
            <a:r>
              <a:rPr lang="en-US" dirty="0" smtClean="0"/>
              <a:t>Safety superior to warfarin</a:t>
            </a:r>
            <a:endParaRPr lang="en-US" dirty="0"/>
          </a:p>
        </p:txBody>
      </p:sp>
      <p:pic>
        <p:nvPicPr>
          <p:cNvPr id="1026" name="Picture 2" descr="http://ww1.prweb.com/prfiles/2012/10/03/10506458/gI_93267_Pradaxa-Blood-Clots-Stud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8600"/>
            <a:ext cx="21812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radaxapro.com/images/efficayGrap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953000"/>
            <a:ext cx="269557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486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Appropriate antimicrobial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MIC – minimum inhibitory concentration</a:t>
            </a:r>
          </a:p>
          <a:p>
            <a:pPr lvl="1"/>
            <a:r>
              <a:rPr lang="en-US" dirty="0" smtClean="0"/>
              <a:t>Lowest concentration of an antimicrobial that inhibits visible bacterial growth</a:t>
            </a:r>
          </a:p>
          <a:p>
            <a:r>
              <a:rPr lang="en-US" dirty="0" smtClean="0"/>
              <a:t>Breakpoint</a:t>
            </a:r>
          </a:p>
          <a:p>
            <a:pPr lvl="1"/>
            <a:r>
              <a:rPr lang="en-US" dirty="0" smtClean="0"/>
              <a:t>Antimicrobial concentration used to interpret a MIC for a given microorganism</a:t>
            </a:r>
          </a:p>
          <a:p>
            <a:pPr lvl="1"/>
            <a:r>
              <a:rPr lang="en-US" dirty="0" smtClean="0"/>
              <a:t>Each bacteria has established breakpoints</a:t>
            </a:r>
          </a:p>
          <a:p>
            <a:r>
              <a:rPr lang="en-US" dirty="0" smtClean="0"/>
              <a:t>Susceptible</a:t>
            </a:r>
          </a:p>
          <a:p>
            <a:pPr lvl="1"/>
            <a:r>
              <a:rPr lang="en-US" dirty="0" smtClean="0"/>
              <a:t>If the MIC is below the breakpoint for that antimicrobial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5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Cardiovascular responses to hypoxemia, anemia and </a:t>
            </a:r>
            <a:r>
              <a:rPr lang="en-US" dirty="0" err="1" smtClean="0"/>
              <a:t>hyperviscosity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Mellema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001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22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1. </a:t>
            </a:r>
            <a:r>
              <a:rPr lang="en-US" dirty="0"/>
              <a:t> The cardiovascular responses to anemia and hypoxemia are similar, but are not identical in nature.</a:t>
            </a:r>
          </a:p>
          <a:p>
            <a:r>
              <a:rPr lang="en-US" dirty="0"/>
              <a:t>2.  The vascular responses to hypoxemia, anemia, and </a:t>
            </a:r>
            <a:r>
              <a:rPr lang="en-US" dirty="0" err="1"/>
              <a:t>hyperviscosity</a:t>
            </a:r>
            <a:r>
              <a:rPr lang="en-US" dirty="0"/>
              <a:t> are varied and often organ-specific.</a:t>
            </a:r>
          </a:p>
          <a:p>
            <a:r>
              <a:rPr lang="en-US" dirty="0"/>
              <a:t>3.  Polycythemia and colloids/</a:t>
            </a:r>
            <a:r>
              <a:rPr lang="en-US" dirty="0" err="1"/>
              <a:t>hyperproteinemia</a:t>
            </a:r>
            <a:r>
              <a:rPr lang="en-US" dirty="0"/>
              <a:t> both result in </a:t>
            </a:r>
            <a:r>
              <a:rPr lang="en-US" dirty="0" err="1"/>
              <a:t>hyperviscosity</a:t>
            </a:r>
            <a:r>
              <a:rPr lang="en-US" dirty="0"/>
              <a:t> however the cardiovascular responses to each of these states are significantly different.</a:t>
            </a:r>
          </a:p>
          <a:p>
            <a:r>
              <a:rPr lang="en-US" dirty="0"/>
              <a:t>4.  The impact of </a:t>
            </a:r>
            <a:r>
              <a:rPr lang="en-US" dirty="0" err="1"/>
              <a:t>hyperviscosity</a:t>
            </a:r>
            <a:r>
              <a:rPr lang="en-US" dirty="0"/>
              <a:t> on blood flow is highly dependent on shear rate and major differences are found when comparing arterial flow to </a:t>
            </a:r>
            <a:r>
              <a:rPr lang="en-US" dirty="0" err="1"/>
              <a:t>microvascular</a:t>
            </a:r>
            <a:r>
              <a:rPr lang="en-US" dirty="0"/>
              <a:t> flow.</a:t>
            </a:r>
          </a:p>
          <a:p>
            <a:r>
              <a:rPr lang="en-US" dirty="0"/>
              <a:t>5.  Recent studies have highlighted the importance of nitric oxide synthesis by neuronal NOS (</a:t>
            </a:r>
            <a:r>
              <a:rPr lang="en-US" dirty="0" err="1"/>
              <a:t>nNOS</a:t>
            </a:r>
            <a:r>
              <a:rPr lang="en-US" dirty="0"/>
              <a:t>) on adaptation to anemia and survival.</a:t>
            </a:r>
          </a:p>
          <a:p>
            <a:pPr marL="3657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88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:\Desktop\Responses to Hypoxemia, Anemia - IVECCS 2013_files\handler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6985000" cy="5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940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T:\Desktop\Responses to Hypoxemia, Anemia - IVECCS 2013_files\handler_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8255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698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T:\Desktop\Responses to Hypoxemia, Anemia - IVECCS 2013_files\handler_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01153"/>
            <a:ext cx="6985001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25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T:\Desktop\Responses to Hypoxemia, Anemia - IVECCS 2013_files\handler_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28" y="2617414"/>
            <a:ext cx="4445000" cy="332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21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T:\Desktop\Responses to Hypoxemia, Anemia - IVECCS 2013_files\handler_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749425"/>
            <a:ext cx="444500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919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T:\Desktop\Responses to Hypoxemia, Anemia - IVECCS 2013_files\handler_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2320925"/>
            <a:ext cx="825500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914603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524</TotalTime>
  <Words>407</Words>
  <Application>Microsoft Office PowerPoint</Application>
  <PresentationFormat>On-screen Show (4:3)</PresentationFormat>
  <Paragraphs>73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Technic</vt:lpstr>
      <vt:lpstr>IVECCS 2013</vt:lpstr>
      <vt:lpstr>Cardiovascular responses to hypoxemia, anemia and hyperviscosity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anti-thrombotics</vt:lpstr>
      <vt:lpstr>Fondaparinux (Arixtra)</vt:lpstr>
      <vt:lpstr>Fondaparinux (Arixtra®)</vt:lpstr>
      <vt:lpstr>Oral anti-Xa drugs</vt:lpstr>
      <vt:lpstr>Rivaroxaban (Xarelto®) Apixaban (Eliquis®)</vt:lpstr>
      <vt:lpstr>Rivaroxaban (Xarelto®) Apixaban (Eliquis®)</vt:lpstr>
      <vt:lpstr>Direct thrombin inhibitors</vt:lpstr>
      <vt:lpstr>Direct thrombin inhibitors</vt:lpstr>
      <vt:lpstr>Dabigatran (Pradaxa ®)</vt:lpstr>
      <vt:lpstr>Appropriate antimicrobial selection</vt:lpstr>
      <vt:lpstr>PowerPoint Presentation</vt:lpstr>
    </vt:vector>
  </TitlesOfParts>
  <Company>Cornell Veterinary Medicine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IVECCS 2013</dc:title>
  <dc:creator>CAH ICU</dc:creator>
  <cp:lastModifiedBy>CAH ICU</cp:lastModifiedBy>
  <cp:revision>9</cp:revision>
  <dcterms:created xsi:type="dcterms:W3CDTF">2013-09-15T14:40:28Z</dcterms:created>
  <dcterms:modified xsi:type="dcterms:W3CDTF">2013-09-16T21:23:50Z</dcterms:modified>
</cp:coreProperties>
</file>