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8"/>
  </p:notesMasterIdLst>
  <p:sldIdLst>
    <p:sldId id="256" r:id="rId2"/>
    <p:sldId id="257" r:id="rId3"/>
    <p:sldId id="259" r:id="rId4"/>
    <p:sldId id="262" r:id="rId5"/>
    <p:sldId id="263" r:id="rId6"/>
    <p:sldId id="264" r:id="rId7"/>
    <p:sldId id="265" r:id="rId8"/>
    <p:sldId id="266" r:id="rId9"/>
    <p:sldId id="268" r:id="rId10"/>
    <p:sldId id="267" r:id="rId11"/>
    <p:sldId id="269" r:id="rId12"/>
    <p:sldId id="270" r:id="rId13"/>
    <p:sldId id="271" r:id="rId14"/>
    <p:sldId id="272" r:id="rId15"/>
    <p:sldId id="278" r:id="rId16"/>
    <p:sldId id="273" r:id="rId17"/>
    <p:sldId id="274" r:id="rId18"/>
    <p:sldId id="275" r:id="rId19"/>
    <p:sldId id="276" r:id="rId20"/>
    <p:sldId id="277" r:id="rId21"/>
    <p:sldId id="280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12" r:id="rId42"/>
    <p:sldId id="308" r:id="rId43"/>
    <p:sldId id="309" r:id="rId44"/>
    <p:sldId id="310" r:id="rId45"/>
    <p:sldId id="313" r:id="rId46"/>
    <p:sldId id="314" r:id="rId47"/>
    <p:sldId id="315" r:id="rId48"/>
    <p:sldId id="296" r:id="rId49"/>
    <p:sldId id="297" r:id="rId50"/>
    <p:sldId id="298" r:id="rId51"/>
    <p:sldId id="316" r:id="rId52"/>
    <p:sldId id="260" r:id="rId53"/>
    <p:sldId id="322" r:id="rId54"/>
    <p:sldId id="311" r:id="rId55"/>
    <p:sldId id="317" r:id="rId56"/>
    <p:sldId id="318" r:id="rId57"/>
    <p:sldId id="261" r:id="rId58"/>
    <p:sldId id="319" r:id="rId59"/>
    <p:sldId id="320" r:id="rId60"/>
    <p:sldId id="292" r:id="rId61"/>
    <p:sldId id="293" r:id="rId62"/>
    <p:sldId id="294" r:id="rId63"/>
    <p:sldId id="295" r:id="rId64"/>
    <p:sldId id="321" r:id="rId65"/>
    <p:sldId id="323" r:id="rId66"/>
    <p:sldId id="300" r:id="rId6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19" autoAdjust="0"/>
  </p:normalViewPr>
  <p:slideViewPr>
    <p:cSldViewPr>
      <p:cViewPr varScale="1">
        <p:scale>
          <a:sx n="94" d="100"/>
          <a:sy n="94" d="100"/>
        </p:scale>
        <p:origin x="-4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214C25C-1437-403C-91D0-BF89514C5329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0151FCB-FF0E-40F1-92DD-AF2C5DE56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6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Caucasian Shepherd dog - </a:t>
            </a: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037925-6EBC-4FC1-A8EF-203CFAF8BBC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Animals infected with DIM have both wolbachia antigens and antibodies deposited throughout tissues</a:t>
            </a:r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Changes in genes responsible for protein synthesis and the stress response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496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Glomerulonephritis from ag-ab complex deposition in kidneys</a:t>
            </a:r>
            <a:r>
              <a:rPr lang="en-US" baseline="0" dirty="0" smtClean="0"/>
              <a:t> is common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3070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Endothelial swelling and altered intercellular junctions increase vascular permeability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44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Produced by the endothelial cells</a:t>
            </a:r>
          </a:p>
          <a:p>
            <a:r>
              <a:rPr lang="en-US" dirty="0" smtClean="0"/>
              <a:t>Exercise intolerance b/c</a:t>
            </a:r>
            <a:r>
              <a:rPr lang="en-US" baseline="0" dirty="0" smtClean="0"/>
              <a:t> vessels cannot respond to increased oxygen demand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6254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Earliest</a:t>
            </a:r>
            <a:r>
              <a:rPr lang="en-US" baseline="0" dirty="0" smtClean="0"/>
              <a:t> detection is 5-6 months, but dogs on macrocyclic lactones may have antigenemia suppressed until 9 months PI</a:t>
            </a:r>
          </a:p>
          <a:p>
            <a:r>
              <a:rPr lang="en-US" baseline="0" dirty="0" smtClean="0"/>
              <a:t>Specificity varies with low worm/antigen levels</a:t>
            </a:r>
          </a:p>
          <a:p>
            <a:r>
              <a:rPr lang="en-US" baseline="0" dirty="0" smtClean="0"/>
              <a:t>False negatives occur with immature female worms, male only, not following directions, light infection</a:t>
            </a:r>
          </a:p>
          <a:p>
            <a:r>
              <a:rPr lang="en-US" baseline="0" dirty="0" smtClean="0"/>
              <a:t>Technically ELISA tests are positive or below detectable limits – never negative</a:t>
            </a:r>
          </a:p>
          <a:p>
            <a:r>
              <a:rPr lang="en-US" dirty="0" smtClean="0"/>
              <a:t>French bulldog puppy</a:t>
            </a:r>
            <a:r>
              <a:rPr lang="en-US" baseline="0" dirty="0" smtClean="0"/>
              <a:t> with bilat cleft palate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Dim has tapered head and straight tail</a:t>
            </a:r>
          </a:p>
          <a:p>
            <a:r>
              <a:rPr lang="en-US" dirty="0" smtClean="0"/>
              <a:t>A</a:t>
            </a:r>
            <a:r>
              <a:rPr lang="en-US" baseline="0" dirty="0" smtClean="0"/>
              <a:t> reconditum has hooked tail and blunt head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order of decreasing</a:t>
            </a:r>
            <a:r>
              <a:rPr lang="en-US" baseline="0" dirty="0" smtClean="0"/>
              <a:t> frequency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Macrocyclic</a:t>
            </a:r>
            <a:r>
              <a:rPr lang="en-US" baseline="0" dirty="0" smtClean="0"/>
              <a:t> lactones 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(ivermectin, milbemycin oxime, moxidectin, and selamectin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Generally safe to give even to dogs with significant microfilarial burden, monitor known microfilaremic dogs after first dose.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Evidence strongly suggests that by reducing the reservoir population through increasing the number of dogs receiving preventives, a disproportionately large decrease in the prevalence of infection among unprotected dogs may occur relative to the percentage of additional dogs receiving preventives. </a:t>
            </a:r>
          </a:p>
          <a:p>
            <a:r>
              <a:rPr lang="en-US" dirty="0" smtClean="0"/>
              <a:t>4. Pglycoprotein polymorphism may decrease susceptibility to macrocyclic lactones</a:t>
            </a:r>
          </a:p>
          <a:p>
            <a:r>
              <a:rPr lang="en-US" dirty="0" smtClean="0"/>
              <a:t>5. Dog from hurricane</a:t>
            </a:r>
            <a:r>
              <a:rPr lang="en-US" baseline="0" dirty="0" smtClean="0"/>
              <a:t> Katrina adopted in Canada 2008 – MF and ag positive – treated with two courses of melarsomine and multiple doses of ivermectin and milbemycin. Despite being ag negative remains MF positive.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Package:</a:t>
            </a:r>
            <a:r>
              <a:rPr lang="en-US" baseline="0" dirty="0" smtClean="0"/>
              <a:t> recommends two dose protocol for class 1 &amp; 2 dogs, three dose protocol for stage 3 dogs</a:t>
            </a:r>
          </a:p>
          <a:p>
            <a:r>
              <a:rPr lang="en-US" baseline="0" dirty="0" smtClean="0"/>
              <a:t>HWS recommends three dose for all dogs b/c of increased efficacy</a:t>
            </a:r>
            <a:endParaRPr lang="en-US" dirty="0" smtClean="0"/>
          </a:p>
          <a:p>
            <a:r>
              <a:rPr lang="en-US" dirty="0" smtClean="0"/>
              <a:t>Efficacy is % of worms killed, not % of dogs cleared</a:t>
            </a:r>
            <a:r>
              <a:rPr lang="en-US" baseline="0" dirty="0" smtClean="0"/>
              <a:t> which will be less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Molloser comes from mollosia where their large shepherd type dogs were called a mollosus – st bernard, newfie, mastiffs etc.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AA4BBB-451E-4694-95C5-F44C3872828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Pets</a:t>
            </a:r>
            <a:r>
              <a:rPr lang="en-US" baseline="0" dirty="0" smtClean="0"/>
              <a:t> condition may warrant immediate treatment rather than waiting 3 months.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Since 2011 there has been</a:t>
            </a:r>
            <a:r>
              <a:rPr lang="en-US" baseline="0" dirty="0" smtClean="0"/>
              <a:t> melarsomine shortage:</a:t>
            </a:r>
          </a:p>
          <a:p>
            <a:r>
              <a:rPr lang="en-US" baseline="0" dirty="0" smtClean="0"/>
              <a:t>Goals are to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:Reduce potential pathology from the infection. Maintain the health of the dog until it can be appropriately treated. Prevent additional heartworm infection of the dog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Exercise restriction during this period important.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natural remedies to tx heartworm.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Worm burden to create caval syndrome depends on size of patient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Decreased preload because of worm mass, decreased</a:t>
            </a:r>
            <a:r>
              <a:rPr lang="en-US" baseline="0" dirty="0" smtClean="0"/>
              <a:t> CO b/c of worm mass and pulmonary hypertension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do with general anesthesia</a:t>
            </a:r>
            <a:r>
              <a:rPr lang="en-US" baseline="0" dirty="0" smtClean="0"/>
              <a:t> too</a:t>
            </a:r>
          </a:p>
          <a:p>
            <a:r>
              <a:rPr lang="en-US" dirty="0" smtClean="0"/>
              <a:t>Risks of anesthetic</a:t>
            </a:r>
            <a:r>
              <a:rPr lang="en-US" baseline="0" dirty="0" smtClean="0"/>
              <a:t> death, DIC, perioperative mortality within first 72 hours, damage to Pas or heart, worm breakage and shock</a:t>
            </a:r>
          </a:p>
          <a:p>
            <a:r>
              <a:rPr lang="en-US" baseline="0" dirty="0" smtClean="0"/>
              <a:t>Cornell university veterinary specialists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Intrinsic factors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Microfilaria develop one month later than in dogs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</a:t>
            </a:r>
            <a:r>
              <a:rPr lang="en-US" baseline="0" dirty="0" smtClean="0"/>
              <a:t> cats with adult HW infection are AB positive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Worms can get to PA in as little as 10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Oct-Feb in Newfoundland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151FCB-FF0E-40F1-92DD-AF2C5DE56DBB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Kingdom animalia, phylum nematoda, class secernentea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DE0208-4558-4738-8D33-7C354A8D1BB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6959FE-D5C2-4D1D-9252-317D4ED2B87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Reported in primates, deer, beavers, horses, wolverines, coatimundis, red pandas, bears, seals, penguins, domestic ferrets</a:t>
            </a:r>
          </a:p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1E16DD-249F-4097-BFD9-A9B60416815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Over 60 species of mosquito can transmit HW, also 14 Celsius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Heartworm development units – based on temperature for the day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Can arrest development below 57 degrees and then resume once temp warms</a:t>
            </a: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42BB02-6702-4439-AAB1-07994A084DD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MF deposited in saliva over wound and crawl down bite wound into tissues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By 1 month they are 4mm, by 2 months, 1 cm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EC0904-3B9A-41E0-A5AC-A8EC320038A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Fertilization takes place in PA when females are about 4mo old and 7-10 cm in length</a:t>
            </a: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D43FB9-3EBA-424E-A830-4DAE2ED4546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Alpha-proteobacteria are also found in arthropods (up to 70% of species)and are important obligate intracellular mutulaists in plants where they are responsible for nitrogen fixation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Many alpha proteobacteria cause disease in dogs/cats/humans – mostly transmitted by arthropods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Only filarial disease that does not require Wolbachia is Loa loa (African eye worm – travels through SQ but is most notable as it travels through conjunctiva</a:t>
            </a: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12E954-80C3-4A1F-8F28-80BB387CD4C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Straight Connector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Straight Connector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Oval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Oval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Oval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B7121-2E2F-4A79-925F-65254667D996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2F88B-70D9-4409-801B-6E2837797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20452-1464-4EAA-8678-F7999E9B7314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D980E-37C6-4F15-89BC-3B557DB0D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589045" y="1081881"/>
            <a:ext cx="2011362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84B32-F411-4C25-81E4-032BE90460E8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989763" y="3736975"/>
            <a:ext cx="3200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588" y="5734050"/>
            <a:ext cx="609600" cy="5207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9CFC7-BF9A-435B-BD92-A02F26FCBA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al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Straight Connector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523F7-776C-4393-A542-38881E8F202B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15DBF-2895-4972-B15C-88752AC4A8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F4777-B133-406E-B52D-D8E0E4BD3E86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6A564-42CB-48ED-A6EF-C4B64EBC4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53B59-6EBC-4C00-8F4A-AD30C2E7ABFA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0A2EE-B789-4953-AC24-892F7D88F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1F2E892-CCE6-4DB1-BA05-C812A996D9C1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6210F54-3BD5-4F1B-8E2C-3912EBCA24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A7984-8339-4433-9F59-061D76376406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53299-B13D-4206-A618-F0110EC4E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Straight Connector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Oval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3908CDF-0039-4B4B-B70F-FEBEA21BBD42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D351C60-9D65-403C-B201-AA9191CD0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Oval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Straight Connector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E2883D3-FC6A-4C2F-81F3-A72205393620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0B00D28-B6DB-422A-897C-2C6E42330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57212-E708-46AA-A02E-9DFD680564C8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77FDA-A68E-46CF-BFA2-02E3DC832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9748F26-3DC3-4B0C-B3F1-FFC320E509E1}" type="datetimeFigureOut">
              <a:rPr lang="en-US"/>
              <a:pPr>
                <a:defRPr/>
              </a:pPr>
              <a:t>5/7/2013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4D63B05B-E091-4F1D-A5B5-AC4E4B39F1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3" r:id="rId3"/>
    <p:sldLayoutId id="2147483682" r:id="rId4"/>
    <p:sldLayoutId id="2147483687" r:id="rId5"/>
    <p:sldLayoutId id="2147483681" r:id="rId6"/>
    <p:sldLayoutId id="2147483688" r:id="rId7"/>
    <p:sldLayoutId id="2147483689" r:id="rId8"/>
    <p:sldLayoutId id="2147483680" r:id="rId9"/>
    <p:sldLayoutId id="2147483679" r:id="rId10"/>
    <p:sldLayoutId id="214748368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A2355B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D8AFB9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D2B8DA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2675" y="2919413"/>
            <a:ext cx="6172200" cy="18938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Heartworm Disease</a:t>
            </a:r>
            <a:endParaRPr lang="en-US" dirty="0"/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r>
              <a:rPr lang="en-US" sz="1600" dirty="0" smtClean="0"/>
              <a:t>Dr. April Blong</a:t>
            </a:r>
          </a:p>
          <a:p>
            <a:r>
              <a:rPr lang="en-US" sz="1600" dirty="0" smtClean="0"/>
              <a:t>Small Animal Emergency and Critical Care Resident</a:t>
            </a:r>
          </a:p>
          <a:p>
            <a:r>
              <a:rPr lang="en-US" sz="1600" dirty="0" smtClean="0"/>
              <a:t>Cornell University</a:t>
            </a:r>
          </a:p>
          <a:p>
            <a:r>
              <a:rPr lang="en-US" sz="1600" smtClean="0"/>
              <a:t>May </a:t>
            </a:r>
            <a:r>
              <a:rPr lang="en-US" sz="1600" smtClean="0"/>
              <a:t>7, </a:t>
            </a:r>
            <a:r>
              <a:rPr lang="en-US" sz="1600" dirty="0" smtClean="0"/>
              <a:t>2013</a:t>
            </a:r>
          </a:p>
          <a:p>
            <a:endParaRPr lang="en-US" sz="1600" dirty="0" smtClean="0"/>
          </a:p>
        </p:txBody>
      </p:sp>
      <p:pic>
        <p:nvPicPr>
          <p:cNvPr id="14339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8963" y="1295400"/>
            <a:ext cx="459263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4638" y="2797175"/>
            <a:ext cx="31115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1009650" y="23813"/>
            <a:ext cx="5926138" cy="3000375"/>
            <a:chOff x="1009650" y="23812"/>
            <a:chExt cx="5925544" cy="3000375"/>
          </a:xfrm>
        </p:grpSpPr>
        <p:pic>
          <p:nvPicPr>
            <p:cNvPr id="14342" name="Picture 4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09650" y="23812"/>
              <a:ext cx="3409950" cy="2543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Straight Connector 8"/>
            <p:cNvCxnSpPr/>
            <p:nvPr/>
          </p:nvCxnSpPr>
          <p:spPr>
            <a:xfrm>
              <a:off x="1009650" y="2566987"/>
              <a:ext cx="5614425" cy="4572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419258" y="23812"/>
              <a:ext cx="2515936" cy="2751137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 naïve dog is bitten…</a:t>
            </a:r>
            <a:endParaRPr lang="en-US" dirty="0"/>
          </a:p>
        </p:txBody>
      </p:sp>
      <p:sp>
        <p:nvSpPr>
          <p:cNvPr id="2969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L3 enter subcutis (1 mm)</a:t>
            </a:r>
          </a:p>
          <a:p>
            <a:r>
              <a:rPr lang="en-US" dirty="0" smtClean="0"/>
              <a:t>Molt to the L4</a:t>
            </a:r>
          </a:p>
          <a:p>
            <a:pPr lvl="1"/>
            <a:r>
              <a:rPr lang="en-US" dirty="0" smtClean="0"/>
              <a:t>Remain locally in the muscle</a:t>
            </a:r>
          </a:p>
          <a:p>
            <a:r>
              <a:rPr lang="en-US" dirty="0" smtClean="0"/>
              <a:t>Growth of L4 begins 2 weeks post infection</a:t>
            </a:r>
          </a:p>
          <a:p>
            <a:r>
              <a:rPr lang="en-US" dirty="0" smtClean="0"/>
              <a:t>Migrate into veins to travel to PA (2-3 cm)</a:t>
            </a:r>
          </a:p>
          <a:p>
            <a:r>
              <a:rPr lang="en-US" dirty="0" smtClean="0"/>
              <a:t>Molt into immature adults day 50-58</a:t>
            </a:r>
          </a:p>
          <a:p>
            <a:r>
              <a:rPr lang="en-US" dirty="0" smtClean="0"/>
              <a:t>Grow rapidly in PA</a:t>
            </a:r>
          </a:p>
          <a:p>
            <a:pPr lvl="1"/>
            <a:r>
              <a:rPr lang="en-US" dirty="0" smtClean="0"/>
              <a:t>20-30 cm by 6.5 months post infection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29700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341313"/>
            <a:ext cx="2981325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5"/>
          <p:cNvSpPr txBox="1">
            <a:spLocks noChangeArrowheads="1"/>
          </p:cNvSpPr>
          <p:nvPr/>
        </p:nvSpPr>
        <p:spPr bwMode="auto">
          <a:xfrm>
            <a:off x="6324600" y="76200"/>
            <a:ext cx="1947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latin typeface="Century Schoolbook" pitchFamily="18" charset="0"/>
              </a:rPr>
              <a:t>www.alternativeheartwormcure.com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And then they fell in Love…</a:t>
            </a:r>
            <a:endParaRPr lang="en-US" dirty="0"/>
          </a:p>
        </p:txBody>
      </p:sp>
      <p:sp>
        <p:nvSpPr>
          <p:cNvPr id="31746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Fertilization takes place in PA</a:t>
            </a:r>
          </a:p>
          <a:p>
            <a:r>
              <a:rPr lang="en-US" dirty="0" smtClean="0"/>
              <a:t>Males have corkscrew-shaped tail to aid copulation</a:t>
            </a:r>
          </a:p>
          <a:p>
            <a:r>
              <a:rPr lang="en-US" dirty="0" smtClean="0"/>
              <a:t>MF appear 6-9 months post infection</a:t>
            </a:r>
          </a:p>
          <a:p>
            <a:pPr lvl="1"/>
            <a:r>
              <a:rPr lang="en-US" dirty="0" smtClean="0"/>
              <a:t>Homeostatic control of MF numbers in host</a:t>
            </a:r>
          </a:p>
          <a:p>
            <a:pPr lvl="1"/>
            <a:r>
              <a:rPr lang="en-US" dirty="0" smtClean="0"/>
              <a:t>Transfused MF live up to 2.5 years</a:t>
            </a:r>
          </a:p>
          <a:p>
            <a:r>
              <a:rPr lang="en-US" dirty="0" smtClean="0"/>
              <a:t>Infection can remain patent for 7.5 years</a:t>
            </a:r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31748" name="Picture 4" descr="male.female HW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4572000"/>
            <a:ext cx="3124200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Box 5"/>
          <p:cNvSpPr txBox="1">
            <a:spLocks noChangeArrowheads="1"/>
          </p:cNvSpPr>
          <p:nvPr/>
        </p:nvSpPr>
        <p:spPr bwMode="auto">
          <a:xfrm>
            <a:off x="2495550" y="6453188"/>
            <a:ext cx="41148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Century Schoolbook" pitchFamily="18" charset="0"/>
              </a:rPr>
              <a:t>http://www.stanford.edu/class/humbio103/ParaSites2006/Dirofilariasis/Morphology.htm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7467600" cy="8080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What about </a:t>
            </a:r>
            <a:r>
              <a:rPr lang="en-US" i="1" dirty="0" smtClean="0"/>
              <a:t>Wolbachia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379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222375"/>
            <a:ext cx="7467600" cy="4873625"/>
          </a:xfrm>
        </p:spPr>
        <p:txBody>
          <a:bodyPr/>
          <a:lstStyle/>
          <a:p>
            <a:r>
              <a:rPr lang="en-US" dirty="0" smtClean="0"/>
              <a:t>Wolbachia are obligate symbionts/parasites</a:t>
            </a:r>
          </a:p>
          <a:p>
            <a:r>
              <a:rPr lang="en-US" dirty="0" smtClean="0"/>
              <a:t>Alpha-proteobacteria closely related to rickettsial organisms</a:t>
            </a:r>
          </a:p>
          <a:p>
            <a:pPr lvl="1"/>
            <a:r>
              <a:rPr lang="en-US" dirty="0" smtClean="0"/>
              <a:t>Gram-negative bacteria</a:t>
            </a:r>
          </a:p>
          <a:p>
            <a:r>
              <a:rPr lang="en-US" dirty="0" smtClean="0"/>
              <a:t>Express Wolbachia surface proteins (WSP)</a:t>
            </a:r>
          </a:p>
          <a:p>
            <a:r>
              <a:rPr lang="en-US" dirty="0" smtClean="0"/>
              <a:t>All human/veterinary filarial diseases rely on Wolbachia symbiosis except Loa loa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3886200" y="6381750"/>
            <a:ext cx="3505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latin typeface="Century Schoolbook" pitchFamily="18" charset="0"/>
              </a:rPr>
              <a:t>Kramer, LH. How </a:t>
            </a:r>
            <a:r>
              <a:rPr lang="en-US" sz="800" dirty="0" smtClean="0">
                <a:latin typeface="Century Schoolbook" pitchFamily="18" charset="0"/>
              </a:rPr>
              <a:t>Wolbachia/Dirofilaria </a:t>
            </a:r>
            <a:r>
              <a:rPr lang="en-US" sz="800" dirty="0">
                <a:latin typeface="Century Schoolbook" pitchFamily="18" charset="0"/>
              </a:rPr>
              <a:t>immitis interact? NAVC Proceedings 2006</a:t>
            </a:r>
          </a:p>
        </p:txBody>
      </p:sp>
      <p:pic>
        <p:nvPicPr>
          <p:cNvPr id="33799" name="Picture 7" descr="loa lo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4191000"/>
            <a:ext cx="3352800" cy="2498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Walachia pipientis</a:t>
            </a:r>
            <a:endParaRPr lang="en-US" dirty="0"/>
          </a:p>
        </p:txBody>
      </p:sp>
      <p:sp>
        <p:nvSpPr>
          <p:cNvPr id="35845" name="Rectangle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Reside in host derived vacuoles</a:t>
            </a:r>
          </a:p>
          <a:p>
            <a:pPr lvl="1"/>
            <a:r>
              <a:rPr lang="en-US" dirty="0" smtClean="0"/>
              <a:t>Lateral cords, ovarian tissue, oocytes, embryos</a:t>
            </a:r>
          </a:p>
          <a:p>
            <a:r>
              <a:rPr lang="en-US" dirty="0" smtClean="0"/>
              <a:t>Have distinct DNA and ribosomes</a:t>
            </a:r>
          </a:p>
          <a:p>
            <a:r>
              <a:rPr lang="en-US" dirty="0" smtClean="0"/>
              <a:t>Lack many cell wall structures</a:t>
            </a:r>
          </a:p>
          <a:p>
            <a:r>
              <a:rPr lang="en-US" dirty="0" smtClean="0"/>
              <a:t>Worms regulate Wolbachia levels via autophagy</a:t>
            </a:r>
          </a:p>
          <a:p>
            <a:r>
              <a:rPr lang="en-US" dirty="0" smtClean="0"/>
              <a:t>During embryogenesis they are located asymmetrically so they end up in the cords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35846" name="Picture 6" descr="wolbachia_nemato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0"/>
            <a:ext cx="3200400" cy="2087563"/>
          </a:xfrm>
          <a:prstGeom prst="rect">
            <a:avLst/>
          </a:prstGeom>
          <a:noFill/>
        </p:spPr>
      </p:pic>
      <p:pic>
        <p:nvPicPr>
          <p:cNvPr id="35847" name="Picture 7" descr="wolbachia migra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4572000"/>
            <a:ext cx="3048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 smtClean="0"/>
              <a:t>Wolbachia Surface Proteins (WSP)</a:t>
            </a:r>
          </a:p>
        </p:txBody>
      </p:sp>
      <p:sp>
        <p:nvSpPr>
          <p:cNvPr id="36870" name="Rectangle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Circulating antibodies and antigens in tissues</a:t>
            </a:r>
          </a:p>
          <a:p>
            <a:r>
              <a:rPr lang="en-US" dirty="0" smtClean="0"/>
              <a:t>Stimulates canine neutrophil chemotaxsis and IL8</a:t>
            </a:r>
          </a:p>
          <a:p>
            <a:r>
              <a:rPr lang="en-US" dirty="0" smtClean="0"/>
              <a:t>Stimulates endothelium</a:t>
            </a:r>
          </a:p>
          <a:p>
            <a:pPr lvl="1"/>
            <a:r>
              <a:rPr lang="en-US" dirty="0" smtClean="0"/>
              <a:t>COX-2, VEGf, leukotriene B4, ICAMs, E-cadherin</a:t>
            </a:r>
          </a:p>
          <a:p>
            <a:r>
              <a:rPr lang="en-US" dirty="0" smtClean="0"/>
              <a:t>Illicit a damaging humoral response from canine tissue</a:t>
            </a:r>
          </a:p>
          <a:p>
            <a:pPr lvl="1"/>
            <a:r>
              <a:rPr lang="en-US" dirty="0" smtClean="0"/>
              <a:t>Death of parasites w/o Wolbachia results in less intense inflammation in the host</a:t>
            </a:r>
          </a:p>
          <a:p>
            <a:pPr marL="366713" lvl="1" indent="0">
              <a:buNone/>
            </a:pPr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Wolbachia and HW interdependence</a:t>
            </a:r>
            <a:endParaRPr lang="en-US" dirty="0"/>
          </a:p>
        </p:txBody>
      </p:sp>
      <p:sp>
        <p:nvSpPr>
          <p:cNvPr id="43010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Wolbachia synthesize many metabolites for the nematode</a:t>
            </a:r>
          </a:p>
          <a:p>
            <a:pPr lvl="1"/>
            <a:r>
              <a:rPr lang="en-US" dirty="0" smtClean="0"/>
              <a:t>Vice versa</a:t>
            </a:r>
          </a:p>
          <a:p>
            <a:r>
              <a:rPr lang="en-US" dirty="0" smtClean="0"/>
              <a:t>Death of HW results in large release of organisms</a:t>
            </a:r>
          </a:p>
          <a:p>
            <a:r>
              <a:rPr lang="en-US" dirty="0" smtClean="0"/>
              <a:t>HW cleared of Wolbachia leads to permanent sterilization of females and loss of microfilaria</a:t>
            </a:r>
          </a:p>
          <a:p>
            <a:pPr lvl="1"/>
            <a:r>
              <a:rPr lang="en-US" dirty="0" smtClean="0"/>
              <a:t>Altered gene expression</a:t>
            </a:r>
          </a:p>
          <a:p>
            <a:r>
              <a:rPr lang="en-US" dirty="0" smtClean="0"/>
              <a:t>MF without Wolbachia cannot develop in new host</a:t>
            </a:r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43668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Heartworms and dogs have lived together a long time…why is this a problem?</a:t>
            </a:r>
            <a:endParaRPr lang="en-US" dirty="0"/>
          </a:p>
        </p:txBody>
      </p:sp>
      <p:sp>
        <p:nvSpPr>
          <p:cNvPr id="37890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HW adults damage the pulmonary arteries and lungs</a:t>
            </a:r>
          </a:p>
          <a:p>
            <a:pPr lvl="1"/>
            <a:r>
              <a:rPr lang="en-US" dirty="0" smtClean="0"/>
              <a:t>Number of worms</a:t>
            </a:r>
          </a:p>
          <a:p>
            <a:pPr lvl="1"/>
            <a:r>
              <a:rPr lang="en-US" dirty="0" smtClean="0"/>
              <a:t>Amount of exercise</a:t>
            </a:r>
          </a:p>
          <a:p>
            <a:pPr lvl="1"/>
            <a:r>
              <a:rPr lang="en-US" dirty="0" smtClean="0"/>
              <a:t>Duration of infection</a:t>
            </a:r>
          </a:p>
          <a:p>
            <a:r>
              <a:rPr lang="en-US" dirty="0" smtClean="0"/>
              <a:t>Eosinophilic pneumonitis can occur</a:t>
            </a:r>
          </a:p>
          <a:p>
            <a:r>
              <a:rPr lang="en-US" dirty="0" smtClean="0"/>
              <a:t>Glomerulonephritis </a:t>
            </a:r>
          </a:p>
          <a:p>
            <a:pPr lvl="1"/>
            <a:r>
              <a:rPr lang="en-US" dirty="0" smtClean="0"/>
              <a:t>Proteinuria and HW ag can be detected in urine</a:t>
            </a:r>
          </a:p>
          <a:p>
            <a:pPr lvl="1"/>
            <a:r>
              <a:rPr lang="en-US" dirty="0" smtClean="0"/>
              <a:t>Progression to kidney disease/injury uncommon</a:t>
            </a:r>
          </a:p>
          <a:p>
            <a:r>
              <a:rPr lang="en-US" dirty="0" smtClean="0"/>
              <a:t>Aberrant migration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7467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Back in the lungs…</a:t>
            </a:r>
            <a:endParaRPr lang="en-US" dirty="0"/>
          </a:p>
        </p:txBody>
      </p:sp>
      <p:sp>
        <p:nvSpPr>
          <p:cNvPr id="3891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295400"/>
            <a:ext cx="7467600" cy="4038600"/>
          </a:xfrm>
        </p:spPr>
        <p:txBody>
          <a:bodyPr/>
          <a:lstStyle/>
          <a:p>
            <a:r>
              <a:rPr lang="en-US" dirty="0" smtClean="0"/>
              <a:t>Endothelial damage and sloughing, villous proliferation</a:t>
            </a:r>
          </a:p>
          <a:p>
            <a:pPr lvl="1"/>
            <a:r>
              <a:rPr lang="en-US" dirty="0" smtClean="0"/>
              <a:t>Marked villous proliferation of the intima</a:t>
            </a:r>
            <a:endParaRPr lang="en-US" dirty="0"/>
          </a:p>
          <a:p>
            <a:r>
              <a:rPr lang="en-US" dirty="0" smtClean="0"/>
              <a:t>Activation/attraction of leukocytes and platelets</a:t>
            </a:r>
          </a:p>
          <a:p>
            <a:pPr lvl="1"/>
            <a:r>
              <a:rPr lang="en-US" dirty="0" smtClean="0"/>
              <a:t>Factors induce smooth muscle proliferation, collagen accumulation, fibrosis</a:t>
            </a:r>
          </a:p>
          <a:p>
            <a:r>
              <a:rPr lang="en-US" dirty="0" smtClean="0"/>
              <a:t>Endothelial swelling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increased permeability</a:t>
            </a:r>
          </a:p>
          <a:p>
            <a:r>
              <a:rPr lang="en-US" dirty="0" smtClean="0"/>
              <a:t>Caudal lung lobes most affected</a:t>
            </a:r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16" y="4495800"/>
            <a:ext cx="5588000" cy="2057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0" y="6553200"/>
            <a:ext cx="3962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http://cmr.asm.org/content/25/3/507/F16.expansion.html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Vascular occlusion &amp; hypertension</a:t>
            </a:r>
            <a:endParaRPr lang="en-US" dirty="0"/>
          </a:p>
        </p:txBody>
      </p:sp>
      <p:sp>
        <p:nvSpPr>
          <p:cNvPr id="3993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PAs become enlarged, thick-walled, and tortuous with roughened endothelial surfaces</a:t>
            </a:r>
          </a:p>
          <a:p>
            <a:r>
              <a:rPr lang="en-US" dirty="0"/>
              <a:t>Proliferative lesions encroach on vascular lumen</a:t>
            </a:r>
          </a:p>
          <a:p>
            <a:pPr lvl="1"/>
            <a:r>
              <a:rPr lang="en-US" dirty="0"/>
              <a:t>Gradual occlusion allows collateral circulation to develop</a:t>
            </a:r>
          </a:p>
          <a:p>
            <a:pPr lvl="1"/>
            <a:r>
              <a:rPr lang="en-US" dirty="0"/>
              <a:t>Dead worms induce thromboembolic &amp; obstruction</a:t>
            </a:r>
          </a:p>
          <a:p>
            <a:r>
              <a:rPr lang="en-US" dirty="0" smtClean="0"/>
              <a:t>Vasoconstriction caused by vasoactive substances and hypoxia</a:t>
            </a:r>
          </a:p>
          <a:p>
            <a:pPr lvl="1"/>
            <a:r>
              <a:rPr lang="en-US" dirty="0" smtClean="0"/>
              <a:t>Exercise intolerance</a:t>
            </a:r>
          </a:p>
          <a:p>
            <a:pPr lvl="1"/>
            <a:r>
              <a:rPr lang="en-US" dirty="0" smtClean="0"/>
              <a:t>Pulmonary hypertension, remodeling, failure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921125"/>
            <a:ext cx="2049802" cy="1641475"/>
          </a:xfrm>
        </p:spPr>
      </p:pic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5562600"/>
            <a:ext cx="2506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http://www.fanpop.com/clubs/great-danes/images/14115299/title/beautiful-great-dane-wallpaper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08454"/>
            <a:ext cx="2238375" cy="27527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36653" y="2880801"/>
            <a:ext cx="23762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http://www.doggies.com/Bouvier_des_Flanders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18" y="426720"/>
            <a:ext cx="1869281" cy="22319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2418" y="2667000"/>
            <a:ext cx="2097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http://www.123rf.com/photo_10772653_cavalier-king-charles-spaniel-14-months-old-sitting-in-front-of-white-background.html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657600"/>
            <a:ext cx="2190750" cy="20653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5710535"/>
            <a:ext cx="2343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http://www.dogtastic.org/dogtastic/index.php?option=com_content&amp;task=view&amp;id=102&amp;Itemid=58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05075" y="641382"/>
            <a:ext cx="4019550" cy="201731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Which one has Heartworm disease?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Caucasian Ovcharka (shepherd dog)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Molloser type dog – one of the oldest types</a:t>
            </a:r>
          </a:p>
          <a:p>
            <a:r>
              <a:rPr lang="en-US" dirty="0" smtClean="0"/>
              <a:t>Many sub-breeds</a:t>
            </a:r>
          </a:p>
          <a:p>
            <a:r>
              <a:rPr lang="en-US" dirty="0" smtClean="0"/>
              <a:t>Indigenous to the mountain areas</a:t>
            </a:r>
          </a:p>
          <a:p>
            <a:r>
              <a:rPr lang="en-US" dirty="0" smtClean="0"/>
              <a:t>Historically a herding, guardian, and fighting dog</a:t>
            </a:r>
          </a:p>
          <a:p>
            <a:r>
              <a:rPr lang="en-US" dirty="0" smtClean="0"/>
              <a:t>Are part of the  AKC Foundation Stock Service</a:t>
            </a:r>
          </a:p>
          <a:p>
            <a:pPr lvl="1"/>
            <a:r>
              <a:rPr lang="en-US" dirty="0" smtClean="0"/>
              <a:t>Not actually a recognized breed</a:t>
            </a:r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57400"/>
            <a:ext cx="80216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Canine clinical signs</a:t>
            </a:r>
            <a:endParaRPr lang="en-US" dirty="0"/>
          </a:p>
        </p:txBody>
      </p:sp>
      <p:sp>
        <p:nvSpPr>
          <p:cNvPr id="41986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Most dogs show no clinical signs</a:t>
            </a:r>
          </a:p>
          <a:p>
            <a:r>
              <a:rPr lang="en-US" dirty="0" smtClean="0"/>
              <a:t>Primarily vague clinical signs: </a:t>
            </a:r>
          </a:p>
          <a:p>
            <a:pPr lvl="1"/>
            <a:r>
              <a:rPr lang="en-US" dirty="0" smtClean="0"/>
              <a:t>Weight loss, exercise intolerance, lethargy, poor condition</a:t>
            </a:r>
          </a:p>
          <a:p>
            <a:r>
              <a:rPr lang="en-US" dirty="0" smtClean="0"/>
              <a:t>Cough, syncope, dyspnea, ascites</a:t>
            </a:r>
          </a:p>
          <a:p>
            <a:r>
              <a:rPr lang="en-US" sz="2300" dirty="0" smtClean="0"/>
              <a:t>Arrhythmia/conduction disturbance is rare (&lt;10%)</a:t>
            </a:r>
          </a:p>
          <a:p>
            <a:r>
              <a:rPr lang="en-US" sz="2300" dirty="0" smtClean="0"/>
              <a:t>Eosinophilic pneumonitis (14%)</a:t>
            </a:r>
          </a:p>
          <a:p>
            <a:r>
              <a:rPr lang="en-US" dirty="0" smtClean="0"/>
              <a:t>Atypical signs</a:t>
            </a:r>
          </a:p>
          <a:p>
            <a:pPr lvl="1"/>
            <a:r>
              <a:rPr lang="en-US" dirty="0" smtClean="0"/>
              <a:t>Hemoptysis, worms in sputum, monoclonal gammopathy, others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American heartworm society</a:t>
            </a:r>
            <a:endParaRPr lang="en-US" dirty="0"/>
          </a:p>
        </p:txBody>
      </p:sp>
      <p:sp>
        <p:nvSpPr>
          <p:cNvPr id="4505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Class 1: generally asymptomatic</a:t>
            </a:r>
          </a:p>
          <a:p>
            <a:pPr lvl="1"/>
            <a:r>
              <a:rPr lang="en-US" dirty="0" smtClean="0"/>
              <a:t>Occasional cough, mild changes on CXR</a:t>
            </a:r>
          </a:p>
          <a:p>
            <a:r>
              <a:rPr lang="en-US" dirty="0" smtClean="0"/>
              <a:t>Class 2: moderate clinical signs</a:t>
            </a:r>
          </a:p>
          <a:p>
            <a:pPr lvl="1"/>
            <a:r>
              <a:rPr lang="en-US" dirty="0" smtClean="0"/>
              <a:t>Coughing, exercise intolerant, fever, anemia, proteinuria</a:t>
            </a:r>
          </a:p>
          <a:p>
            <a:pPr lvl="1"/>
            <a:r>
              <a:rPr lang="en-US" dirty="0" smtClean="0"/>
              <a:t>Dilated PA with right heart enlargement</a:t>
            </a:r>
          </a:p>
          <a:p>
            <a:r>
              <a:rPr lang="en-US" dirty="0" smtClean="0"/>
              <a:t>Class 3: severe clinical signs</a:t>
            </a:r>
          </a:p>
          <a:p>
            <a:pPr lvl="1"/>
            <a:r>
              <a:rPr lang="en-US" dirty="0" smtClean="0"/>
              <a:t>Increased RE without exercise, frequent cough, ascites, hemoptysis</a:t>
            </a:r>
          </a:p>
          <a:p>
            <a:r>
              <a:rPr lang="en-US" dirty="0" smtClean="0"/>
              <a:t>Class 4: Caval syndrome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6999" y="228600"/>
            <a:ext cx="2091267" cy="1981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05600" y="2133600"/>
            <a:ext cx="17075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http://www.heartwormsociety.org/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44034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Testing methods</a:t>
            </a:r>
          </a:p>
          <a:p>
            <a:r>
              <a:rPr lang="en-US" dirty="0" smtClean="0"/>
              <a:t>Radiography</a:t>
            </a:r>
          </a:p>
          <a:p>
            <a:r>
              <a:rPr lang="en-US" dirty="0" smtClean="0"/>
              <a:t>Echocardiography</a:t>
            </a:r>
          </a:p>
          <a:p>
            <a:r>
              <a:rPr lang="en-US" dirty="0" smtClean="0"/>
              <a:t>Electrocardiography</a:t>
            </a:r>
          </a:p>
          <a:p>
            <a:r>
              <a:rPr lang="en-US" dirty="0" smtClean="0"/>
              <a:t>Clinical pathologic changes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20000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HW post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609600"/>
            <a:ext cx="3810000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7467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Antigen testing</a:t>
            </a:r>
            <a:endParaRPr lang="en-US" dirty="0"/>
          </a:p>
        </p:txBody>
      </p:sp>
      <p:sp>
        <p:nvSpPr>
          <p:cNvPr id="46082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219200"/>
            <a:ext cx="7467600" cy="4873625"/>
          </a:xfrm>
        </p:spPr>
        <p:txBody>
          <a:bodyPr/>
          <a:lstStyle/>
          <a:p>
            <a:r>
              <a:rPr lang="en-US" dirty="0" smtClean="0"/>
              <a:t>Do not test any dog &lt;7mo of age</a:t>
            </a:r>
          </a:p>
          <a:p>
            <a:pPr lvl="1"/>
            <a:r>
              <a:rPr lang="en-US" dirty="0" smtClean="0"/>
              <a:t>Test before new product &amp; yearly</a:t>
            </a:r>
          </a:p>
          <a:p>
            <a:pPr lvl="1"/>
            <a:r>
              <a:rPr lang="en-US" dirty="0"/>
              <a:t>Can detect 5-9 months post </a:t>
            </a:r>
            <a:r>
              <a:rPr lang="en-US" dirty="0" smtClean="0"/>
              <a:t>infection</a:t>
            </a:r>
          </a:p>
          <a:p>
            <a:r>
              <a:rPr lang="en-US" dirty="0" smtClean="0"/>
              <a:t>Detect protein secreted by female worms</a:t>
            </a:r>
          </a:p>
          <a:p>
            <a:r>
              <a:rPr lang="en-US" dirty="0" smtClean="0"/>
              <a:t>Infection with at least 1 female worm ~100% specificity</a:t>
            </a:r>
          </a:p>
          <a:p>
            <a:pPr lvl="1"/>
            <a:r>
              <a:rPr lang="en-US" dirty="0" smtClean="0"/>
              <a:t>No tests to detect male only infection</a:t>
            </a:r>
          </a:p>
          <a:p>
            <a:r>
              <a:rPr lang="en-US" dirty="0" smtClean="0"/>
              <a:t>Commercial tests are not quantitative</a:t>
            </a:r>
          </a:p>
          <a:p>
            <a:r>
              <a:rPr lang="en-US" dirty="0" smtClean="0"/>
              <a:t>Confirm positive with second test or other test</a:t>
            </a:r>
          </a:p>
          <a:p>
            <a:pPr lvl="1"/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witness tes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9700" y="5029200"/>
            <a:ext cx="2349500" cy="1638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77274" y="6642556"/>
            <a:ext cx="23519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http://www.wcvh.com.au/wcvh.php-sec=58.html</a:t>
            </a:r>
            <a:endParaRPr lang="en-US" sz="800" dirty="0"/>
          </a:p>
        </p:txBody>
      </p:sp>
      <p:pic>
        <p:nvPicPr>
          <p:cNvPr id="7" name="Picture 6" descr="puppy17n-7-we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53200" y="0"/>
            <a:ext cx="2435837" cy="2965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3200" y="25146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http://www.nydailynews.com/news/national/cleft-palate-pup-takes-internet-storm-article-1.1290630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Microfilarial Testing</a:t>
            </a:r>
            <a:endParaRPr lang="en-US" dirty="0"/>
          </a:p>
        </p:txBody>
      </p:sp>
      <p:sp>
        <p:nvSpPr>
          <p:cNvPr id="47106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&lt;1% of infections are patent but anantigenemic</a:t>
            </a:r>
          </a:p>
          <a:p>
            <a:r>
              <a:rPr lang="en-US" dirty="0" smtClean="0"/>
              <a:t>In areas of high prevalence, 20% of dogs may not become microfilaremic</a:t>
            </a:r>
          </a:p>
          <a:p>
            <a:pPr lvl="1"/>
            <a:r>
              <a:rPr lang="en-US" dirty="0" smtClean="0"/>
              <a:t>Increases with macrocyclic lactone use</a:t>
            </a:r>
          </a:p>
          <a:p>
            <a:r>
              <a:rPr lang="en-US" dirty="0" smtClean="0"/>
              <a:t>May see cell movement on fresh blood</a:t>
            </a:r>
          </a:p>
          <a:p>
            <a:r>
              <a:rPr lang="en-US" dirty="0" smtClean="0"/>
              <a:t>Concentration methods are preferred</a:t>
            </a:r>
          </a:p>
          <a:p>
            <a:pPr lvl="1"/>
            <a:r>
              <a:rPr lang="en-US" dirty="0" smtClean="0"/>
              <a:t>At least 1 ml of blood</a:t>
            </a:r>
          </a:p>
          <a:p>
            <a:pPr lvl="1"/>
            <a:r>
              <a:rPr lang="en-US" dirty="0" smtClean="0"/>
              <a:t>Modified Knott’s test or filter test</a:t>
            </a:r>
          </a:p>
          <a:p>
            <a:r>
              <a:rPr lang="en-US" dirty="0" smtClean="0"/>
              <a:t>Should differentiate </a:t>
            </a:r>
            <a:r>
              <a:rPr lang="en-US" i="1" dirty="0" smtClean="0"/>
              <a:t>Acanthocheilonema reconditum 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295400" y="2125980"/>
            <a:ext cx="6260968" cy="2827020"/>
            <a:chOff x="1600200" y="2125980"/>
            <a:chExt cx="6260968" cy="2827020"/>
          </a:xfrm>
        </p:grpSpPr>
        <p:pic>
          <p:nvPicPr>
            <p:cNvPr id="6" name="Picture 5" descr="D_reconditum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81600" y="2286000"/>
              <a:ext cx="2438400" cy="24384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953000" y="4724400"/>
              <a:ext cx="2908168" cy="215444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http://cal.vet.upenn.edu/projects/parasit06/website/lab5.htm</a:t>
              </a:r>
              <a:endParaRPr lang="en-US" sz="800" dirty="0"/>
            </a:p>
          </p:txBody>
        </p:sp>
        <p:pic>
          <p:nvPicPr>
            <p:cNvPr id="8" name="Picture 7" descr="1756-3305-3-62-10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5000" y="2125980"/>
              <a:ext cx="1981200" cy="267462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00200" y="4737556"/>
              <a:ext cx="2526654" cy="215444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http://www.parasitesandvectors.com/content/3/1/62</a:t>
              </a:r>
              <a:endParaRPr lang="en-US" sz="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Radiography	</a:t>
            </a:r>
            <a:endParaRPr lang="en-US" dirty="0"/>
          </a:p>
        </p:txBody>
      </p:sp>
      <p:sp>
        <p:nvSpPr>
          <p:cNvPr id="48130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About 85% of dogs with HW have abnormalities</a:t>
            </a:r>
          </a:p>
          <a:p>
            <a:pPr lvl="1"/>
            <a:r>
              <a:rPr lang="en-US" dirty="0" smtClean="0"/>
              <a:t>Prominent main pulmonary artery</a:t>
            </a:r>
          </a:p>
          <a:p>
            <a:pPr lvl="1"/>
            <a:r>
              <a:rPr lang="en-US" dirty="0" smtClean="0"/>
              <a:t>Right ventricular enlargement</a:t>
            </a:r>
          </a:p>
          <a:p>
            <a:pPr lvl="1"/>
            <a:r>
              <a:rPr lang="en-US" dirty="0" smtClean="0"/>
              <a:t>Increased size/density of pulmonary arteries</a:t>
            </a:r>
          </a:p>
          <a:p>
            <a:pPr lvl="1"/>
            <a:r>
              <a:rPr lang="en-US" dirty="0" smtClean="0"/>
              <a:t>Pulmonary artery tortuosity and pruning</a:t>
            </a:r>
          </a:p>
          <a:p>
            <a:r>
              <a:rPr lang="en-US" dirty="0" smtClean="0"/>
              <a:t>DV view is better for imaging caudal vessels</a:t>
            </a:r>
          </a:p>
          <a:p>
            <a:r>
              <a:rPr lang="en-US" dirty="0" smtClean="0"/>
              <a:t>Mild interstitial to alveolar density </a:t>
            </a:r>
          </a:p>
          <a:p>
            <a:pPr lvl="1"/>
            <a:r>
              <a:rPr lang="en-US" dirty="0" smtClean="0"/>
              <a:t>Worst in caudal lung lobes</a:t>
            </a:r>
          </a:p>
          <a:p>
            <a:r>
              <a:rPr lang="en-US" dirty="0" smtClean="0"/>
              <a:t>Eosinophilic granulomatosis</a:t>
            </a:r>
          </a:p>
          <a:p>
            <a:pPr lvl="1"/>
            <a:r>
              <a:rPr lang="en-US" dirty="0" smtClean="0"/>
              <a:t>Interstitial nodules and bronchial lymphadenopathy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662" y="0"/>
            <a:ext cx="7145338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5046662" y="3581400"/>
            <a:ext cx="769938" cy="871538"/>
            <a:chOff x="4953000" y="3581400"/>
            <a:chExt cx="770206" cy="872196"/>
          </a:xfrm>
        </p:grpSpPr>
        <p:cxnSp>
          <p:nvCxnSpPr>
            <p:cNvPr id="7" name="Straight Arrow Connector 6"/>
            <p:cNvCxnSpPr/>
            <p:nvPr/>
          </p:nvCxnSpPr>
          <p:spPr>
            <a:xfrm flipH="1">
              <a:off x="4953000" y="3581400"/>
              <a:ext cx="533586" cy="152515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>
              <a:off x="4991113" y="3767278"/>
              <a:ext cx="533586" cy="152515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H="1">
              <a:off x="4981585" y="3973809"/>
              <a:ext cx="533586" cy="152515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5103865" y="4107260"/>
              <a:ext cx="533586" cy="152515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5189620" y="4301081"/>
              <a:ext cx="533586" cy="152515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228141"/>
            <a:ext cx="9144000" cy="4858917"/>
            <a:chOff x="0" y="1322224"/>
            <a:chExt cx="9144000" cy="4858917"/>
          </a:xfrm>
        </p:grpSpPr>
        <p:pic>
          <p:nvPicPr>
            <p:cNvPr id="12" name="Picture 11" descr="HW radiograph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322224"/>
              <a:ext cx="9144000" cy="4554117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276600" y="5965697"/>
              <a:ext cx="2514600" cy="215444"/>
            </a:xfrm>
            <a:prstGeom prst="rect">
              <a:avLst/>
            </a:prstGeom>
            <a:solidFill>
              <a:srgbClr val="FFFF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http://www.heartworm.com/treatment/dogs</a:t>
              </a:r>
              <a:endParaRPr lang="en-US" sz="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Echocardiography</a:t>
            </a:r>
            <a:endParaRPr lang="en-US" dirty="0"/>
          </a:p>
        </p:txBody>
      </p:sp>
      <p:sp>
        <p:nvSpPr>
          <p:cNvPr id="49154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Insensitive for most infections</a:t>
            </a:r>
          </a:p>
          <a:p>
            <a:pPr lvl="1"/>
            <a:r>
              <a:rPr lang="en-US" dirty="0" smtClean="0"/>
              <a:t>Heavy worm burden or Caval syndrome</a:t>
            </a:r>
          </a:p>
          <a:p>
            <a:pPr lvl="1"/>
            <a:r>
              <a:rPr lang="en-US" dirty="0" smtClean="0"/>
              <a:t>If worms seen it is diagnostic</a:t>
            </a:r>
          </a:p>
          <a:p>
            <a:r>
              <a:rPr lang="en-US" dirty="0" smtClean="0"/>
              <a:t>Can be used to assess RVE and function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pulmonic insufficienc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00400"/>
            <a:ext cx="3993662" cy="284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19800"/>
            <a:ext cx="358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http://cardiology.vetmed.lsu.edu/Education/AcquiredCardiacDiseases/HeartwormDisease/tabid/448/Default.aspx</a:t>
            </a:r>
            <a:endParaRPr lang="en-US" sz="800" dirty="0"/>
          </a:p>
        </p:txBody>
      </p:sp>
      <p:pic>
        <p:nvPicPr>
          <p:cNvPr id="7" name="Picture 6" descr="HW ech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9600" y="3472180"/>
            <a:ext cx="4724400" cy="33858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09398" y="3298372"/>
            <a:ext cx="46346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http://www.vetmed.ucdavis.edu/vmth/small_animal/cardio_kittleson/cases/case33/pa_echoes.htm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Electrocardiography</a:t>
            </a:r>
            <a:endParaRPr lang="en-US" dirty="0"/>
          </a:p>
        </p:txBody>
      </p:sp>
      <p:sp>
        <p:nvSpPr>
          <p:cNvPr id="5017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May be normal or abnormal</a:t>
            </a:r>
          </a:p>
          <a:p>
            <a:r>
              <a:rPr lang="en-US" dirty="0" smtClean="0"/>
              <a:t>Right-sided enlargement patterns</a:t>
            </a:r>
          </a:p>
          <a:p>
            <a:pPr lvl="1"/>
            <a:r>
              <a:rPr lang="en-US" dirty="0" smtClean="0"/>
              <a:t>Tall P waves due to RAE</a:t>
            </a:r>
          </a:p>
          <a:p>
            <a:pPr lvl="1"/>
            <a:r>
              <a:rPr lang="en-US" dirty="0" smtClean="0"/>
              <a:t>Deep S waves due to RVE</a:t>
            </a:r>
          </a:p>
          <a:p>
            <a:r>
              <a:rPr lang="en-US" dirty="0" smtClean="0"/>
              <a:t>Arrhythmias are rare (2-4%)</a:t>
            </a:r>
          </a:p>
          <a:p>
            <a:pPr lvl="1"/>
            <a:r>
              <a:rPr lang="en-US" dirty="0" smtClean="0"/>
              <a:t>More common with failure and Caval syndrome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HW ec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4172838"/>
            <a:ext cx="4876800" cy="26851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23139" y="4432756"/>
            <a:ext cx="53062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http://cardiology.vetmed.lsu.edu/Education/AcquiredCardiacDiseases/HeartwormDisease/tabid/448/Default.aspx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Clinical Pathologic abnormalities</a:t>
            </a:r>
            <a:endParaRPr lang="en-US" dirty="0"/>
          </a:p>
        </p:txBody>
      </p:sp>
      <p:sp>
        <p:nvSpPr>
          <p:cNvPr id="51202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Mild non-regenerative anemia</a:t>
            </a:r>
          </a:p>
          <a:p>
            <a:pPr lvl="1"/>
            <a:r>
              <a:rPr lang="en-US" dirty="0" smtClean="0"/>
              <a:t>10% of mild/moderate cases</a:t>
            </a:r>
          </a:p>
          <a:p>
            <a:pPr lvl="1"/>
            <a:r>
              <a:rPr lang="en-US" dirty="0" smtClean="0"/>
              <a:t>60% of severe cases</a:t>
            </a:r>
          </a:p>
          <a:p>
            <a:r>
              <a:rPr lang="en-US" dirty="0" smtClean="0"/>
              <a:t>Eosinophilia 85%</a:t>
            </a:r>
          </a:p>
          <a:p>
            <a:pPr lvl="1"/>
            <a:r>
              <a:rPr lang="en-US" dirty="0" smtClean="0"/>
              <a:t>Neutrophilia, </a:t>
            </a:r>
            <a:r>
              <a:rPr lang="en-US" dirty="0"/>
              <a:t>b</a:t>
            </a:r>
            <a:r>
              <a:rPr lang="en-US" dirty="0" smtClean="0"/>
              <a:t>asophilia</a:t>
            </a:r>
          </a:p>
          <a:p>
            <a:r>
              <a:rPr lang="en-US" dirty="0" smtClean="0"/>
              <a:t>Albuminuria 10-30%</a:t>
            </a:r>
          </a:p>
          <a:p>
            <a:r>
              <a:rPr lang="en-US" dirty="0" smtClean="0"/>
              <a:t>Increased liver enzymes if right CHF present</a:t>
            </a:r>
          </a:p>
          <a:p>
            <a:r>
              <a:rPr lang="en-US" dirty="0" smtClean="0"/>
              <a:t>Tracheobronchial cytology</a:t>
            </a:r>
          </a:p>
          <a:p>
            <a:pPr lvl="1"/>
            <a:r>
              <a:rPr lang="en-US" dirty="0" smtClean="0"/>
              <a:t>Eosinophilic pneumonitis</a:t>
            </a:r>
          </a:p>
          <a:p>
            <a:pPr lvl="1"/>
            <a:r>
              <a:rPr lang="en-US" dirty="0" smtClean="0"/>
              <a:t>Can be in coughing dogs even without radiographic changes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eosinophilic pneumonit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1447800"/>
            <a:ext cx="2808611" cy="24622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600" y="3886200"/>
            <a:ext cx="33522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http://www.sciencedirect.com/science/article/pii/S0195561607000605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5222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00200"/>
            <a:ext cx="8077200" cy="4873625"/>
          </a:xfrm>
        </p:spPr>
        <p:txBody>
          <a:bodyPr/>
          <a:lstStyle/>
          <a:p>
            <a:r>
              <a:rPr lang="en-US" dirty="0" smtClean="0"/>
              <a:t>Macrocyclic lactones </a:t>
            </a:r>
          </a:p>
          <a:p>
            <a:pPr lvl="1"/>
            <a:r>
              <a:rPr lang="en-US" dirty="0" smtClean="0"/>
              <a:t>Monthly</a:t>
            </a:r>
          </a:p>
          <a:p>
            <a:pPr lvl="1"/>
            <a:r>
              <a:rPr lang="en-US" dirty="0" smtClean="0"/>
              <a:t>Extended release formulas every 6 months</a:t>
            </a:r>
          </a:p>
          <a:p>
            <a:pPr lvl="1"/>
            <a:r>
              <a:rPr lang="en-US" dirty="0" smtClean="0"/>
              <a:t>Standard preventative doses safe in ALL breeds</a:t>
            </a:r>
          </a:p>
          <a:p>
            <a:pPr lvl="1"/>
            <a:r>
              <a:rPr lang="en-US" dirty="0" smtClean="0"/>
              <a:t>Preventative doses are not 100% microfilaricidal</a:t>
            </a:r>
          </a:p>
          <a:p>
            <a:r>
              <a:rPr lang="en-US" dirty="0" smtClean="0"/>
              <a:t>Start at 8 weeks of age</a:t>
            </a:r>
          </a:p>
          <a:p>
            <a:r>
              <a:rPr lang="en-US" dirty="0" smtClean="0"/>
              <a:t>“Herd immunity”</a:t>
            </a:r>
          </a:p>
          <a:p>
            <a:r>
              <a:rPr lang="en-US" dirty="0" smtClean="0"/>
              <a:t>Loss of efficacy</a:t>
            </a:r>
          </a:p>
          <a:p>
            <a:pPr lvl="1"/>
            <a:r>
              <a:rPr lang="en-US" dirty="0" smtClean="0"/>
              <a:t>Mississippi River Valley strain </a:t>
            </a:r>
          </a:p>
          <a:p>
            <a:pPr lvl="2"/>
            <a:r>
              <a:rPr lang="en-US" dirty="0" smtClean="0"/>
              <a:t>P-glycoprotein alteration, phenotype GG-GG</a:t>
            </a:r>
          </a:p>
          <a:p>
            <a:pPr lvl="1"/>
            <a:r>
              <a:rPr lang="en-US" dirty="0" smtClean="0"/>
              <a:t>MP3 strain from Georgia</a:t>
            </a:r>
          </a:p>
          <a:p>
            <a:pPr lvl="2"/>
            <a:r>
              <a:rPr lang="en-US" dirty="0" smtClean="0"/>
              <a:t>Appears susceptible to multiple doses of preventative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think 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228600"/>
            <a:ext cx="2943225" cy="19444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2200" y="1828800"/>
            <a:ext cx="20697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http://www.heartwormsociety.org/think12/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This evening’s plan…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HW lifecycle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i="1" dirty="0" smtClean="0"/>
              <a:t>Wolbachia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Canine HW Disease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Pathophysiology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Signs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Diagnosis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Treatment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Caval syndrome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HW-associated shock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Feline HW disease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French HW (</a:t>
            </a:r>
            <a:r>
              <a:rPr lang="en-US" i="1" dirty="0" smtClean="0"/>
              <a:t>Angiostrongylus vasorum)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Cutaneous filariasis (</a:t>
            </a:r>
            <a:r>
              <a:rPr lang="en-US" i="1" dirty="0" smtClean="0"/>
              <a:t>Dirofilaria repens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Treating infected dogs</a:t>
            </a:r>
            <a:endParaRPr lang="en-US" dirty="0"/>
          </a:p>
        </p:txBody>
      </p:sp>
      <p:sp>
        <p:nvSpPr>
          <p:cNvPr id="53250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Melarsomine dihydrochloride</a:t>
            </a:r>
          </a:p>
          <a:p>
            <a:pPr lvl="1"/>
            <a:r>
              <a:rPr lang="en-US" dirty="0" smtClean="0"/>
              <a:t>Organoarsenic compound</a:t>
            </a:r>
          </a:p>
          <a:p>
            <a:pPr lvl="1"/>
            <a:r>
              <a:rPr lang="en-US" dirty="0" smtClean="0"/>
              <a:t>Worms must be at least 4 months old</a:t>
            </a:r>
          </a:p>
          <a:p>
            <a:pPr lvl="1"/>
            <a:r>
              <a:rPr lang="en-US" dirty="0" smtClean="0"/>
              <a:t>Efficacy 90% with two doses 24 hours apart</a:t>
            </a:r>
          </a:p>
          <a:p>
            <a:pPr lvl="1"/>
            <a:r>
              <a:rPr lang="en-US" dirty="0" smtClean="0"/>
              <a:t>*Efficacy 98% with one dose then two doses 1-3 months later*</a:t>
            </a:r>
          </a:p>
          <a:p>
            <a:pPr lvl="1"/>
            <a:r>
              <a:rPr lang="en-US" dirty="0" smtClean="0"/>
              <a:t>Given deep in the epaxial lumbar muscles</a:t>
            </a:r>
          </a:p>
          <a:p>
            <a:r>
              <a:rPr lang="en-US" dirty="0" smtClean="0"/>
              <a:t>Safer than thiacetarsamide</a:t>
            </a:r>
          </a:p>
          <a:p>
            <a:r>
              <a:rPr lang="en-US" dirty="0" smtClean="0"/>
              <a:t>Thromboembolic events are expected</a:t>
            </a:r>
          </a:p>
          <a:p>
            <a:pPr lvl="1"/>
            <a:r>
              <a:rPr lang="en-US" dirty="0" smtClean="0"/>
              <a:t>Strict exercise restriction decreases severity</a:t>
            </a:r>
          </a:p>
          <a:p>
            <a:r>
              <a:rPr lang="en-US" dirty="0" smtClean="0"/>
              <a:t>Antigen test should be negative 8-12 weeks later</a:t>
            </a:r>
          </a:p>
          <a:p>
            <a:pPr lvl="1"/>
            <a:r>
              <a:rPr lang="en-US" dirty="0" smtClean="0"/>
              <a:t>Antigen positive 6 months later = treatment failure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immiticid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3600" y="304800"/>
            <a:ext cx="2447925" cy="1209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39000" y="1447800"/>
            <a:ext cx="12602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conseilsveterinaire.com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74676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Treating infected dogs</a:t>
            </a:r>
            <a:endParaRPr lang="en-US" dirty="0"/>
          </a:p>
        </p:txBody>
      </p:sp>
      <p:sp>
        <p:nvSpPr>
          <p:cNvPr id="5427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066800"/>
            <a:ext cx="8077200" cy="4873625"/>
          </a:xfrm>
        </p:spPr>
        <p:txBody>
          <a:bodyPr/>
          <a:lstStyle/>
          <a:p>
            <a:r>
              <a:rPr lang="en-US" dirty="0" smtClean="0"/>
              <a:t>Normalize dog as much as possible</a:t>
            </a:r>
          </a:p>
          <a:p>
            <a:pPr lvl="1"/>
            <a:r>
              <a:rPr lang="en-US" dirty="0" smtClean="0"/>
              <a:t>Treat congestive failure</a:t>
            </a:r>
          </a:p>
          <a:p>
            <a:pPr lvl="1"/>
            <a:r>
              <a:rPr lang="en-US" dirty="0" smtClean="0"/>
              <a:t>Treat pulmonary signs</a:t>
            </a:r>
          </a:p>
          <a:p>
            <a:r>
              <a:rPr lang="en-US" dirty="0" smtClean="0"/>
              <a:t>Dying worms cause much of the pathology</a:t>
            </a:r>
          </a:p>
          <a:p>
            <a:pPr lvl="1"/>
            <a:r>
              <a:rPr lang="en-US" dirty="0" smtClean="0"/>
              <a:t>Dead worm fragments obstruct capillary beds</a:t>
            </a:r>
          </a:p>
          <a:p>
            <a:pPr lvl="1"/>
            <a:r>
              <a:rPr lang="en-US" dirty="0" smtClean="0"/>
              <a:t>Worm + inflammation + platelets = thromboembolism</a:t>
            </a:r>
          </a:p>
          <a:p>
            <a:pPr lvl="1"/>
            <a:r>
              <a:rPr lang="en-US" dirty="0" smtClean="0"/>
              <a:t>Increased activity </a:t>
            </a:r>
            <a:r>
              <a:rPr lang="en-US" dirty="0" smtClean="0">
                <a:sym typeface="Wingdings" pitchFamily="2" charset="2"/>
              </a:rPr>
              <a:t> increased flow  delamination  rupture  fibrosis  increased vascular resistance  right heart failure	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096000" y="304800"/>
            <a:ext cx="2466667" cy="1847619"/>
            <a:chOff x="6096000" y="533400"/>
            <a:chExt cx="2466667" cy="1847619"/>
          </a:xfrm>
        </p:grpSpPr>
        <p:pic>
          <p:nvPicPr>
            <p:cNvPr id="5" name="Picture 4" descr="treadmill.bmp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533400"/>
              <a:ext cx="2466667" cy="184761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096000" y="533400"/>
              <a:ext cx="2438400" cy="1828800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 flipH="1">
              <a:off x="6096000" y="533400"/>
              <a:ext cx="2438400" cy="18288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6858000" y="2133600"/>
            <a:ext cx="10518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enlightendogs.com</a:t>
            </a:r>
            <a:endParaRPr lang="en-US" sz="8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57200" y="4495801"/>
            <a:ext cx="8077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EXERCISE RESTRICTION</a:t>
            </a:r>
          </a:p>
          <a:p>
            <a:pPr marL="639763" marR="0" lvl="1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r>
              <a:rPr lang="en-US" sz="2100" noProof="0" dirty="0" smtClean="0">
                <a:latin typeface="+mn-lt"/>
              </a:rPr>
              <a:t>50 worms/exercise restricted vs. 14 worms/moderate activity</a:t>
            </a:r>
          </a:p>
          <a:p>
            <a:pPr marL="639763" lvl="1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sz="2100" noProof="0" dirty="0" smtClean="0">
                <a:latin typeface="+mn-lt"/>
              </a:rPr>
              <a:t>delayed onset, less vascular resistance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00200"/>
            <a:ext cx="7620000" cy="4873625"/>
          </a:xfrm>
        </p:spPr>
        <p:txBody>
          <a:bodyPr/>
          <a:lstStyle/>
          <a:p>
            <a:r>
              <a:rPr lang="en-US" dirty="0" smtClean="0"/>
              <a:t>Steroids reduce signs of PTE</a:t>
            </a:r>
          </a:p>
          <a:p>
            <a:pPr lvl="1"/>
            <a:r>
              <a:rPr lang="en-US" dirty="0" smtClean="0"/>
              <a:t>Tapering anti-inflammatory dose</a:t>
            </a:r>
          </a:p>
          <a:p>
            <a:r>
              <a:rPr lang="en-US" dirty="0" smtClean="0"/>
              <a:t>NSAIDS (aspirin) not shown beneficial</a:t>
            </a:r>
          </a:p>
          <a:p>
            <a:r>
              <a:rPr lang="en-US" dirty="0" smtClean="0"/>
              <a:t>Macrocyclic lactones 2-3 months before Immiticide</a:t>
            </a:r>
          </a:p>
          <a:p>
            <a:pPr lvl="1"/>
            <a:r>
              <a:rPr lang="en-US" dirty="0" smtClean="0"/>
              <a:t>Avoids treatment gap</a:t>
            </a:r>
          </a:p>
          <a:p>
            <a:pPr lvl="1"/>
            <a:r>
              <a:rPr lang="en-US" dirty="0" smtClean="0"/>
              <a:t>Also decreases circulating microfilaria</a:t>
            </a:r>
          </a:p>
          <a:p>
            <a:pPr lvl="1"/>
            <a:r>
              <a:rPr lang="en-US" dirty="0" smtClean="0"/>
              <a:t>Decreases female worm mass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6" name="Picture 5" descr="treatment timelin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4572000"/>
            <a:ext cx="5495238" cy="18190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Adjunct therapy</a:t>
            </a: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7467600" cy="685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doxycycline</a:t>
            </a:r>
            <a:endParaRPr lang="en-US" dirty="0"/>
          </a:p>
        </p:txBody>
      </p:sp>
      <p:sp>
        <p:nvSpPr>
          <p:cNvPr id="56322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838200"/>
            <a:ext cx="7467600" cy="4873625"/>
          </a:xfrm>
        </p:spPr>
        <p:txBody>
          <a:bodyPr/>
          <a:lstStyle/>
          <a:p>
            <a:r>
              <a:rPr lang="en-US" sz="2100" dirty="0" smtClean="0"/>
              <a:t>10 mg/kg twice daily for 4 weeks</a:t>
            </a:r>
          </a:p>
          <a:p>
            <a:pPr lvl="1"/>
            <a:r>
              <a:rPr lang="en-US" sz="1800" dirty="0" smtClean="0"/>
              <a:t>Reduces </a:t>
            </a:r>
            <a:r>
              <a:rPr lang="en-US" sz="1800" i="1" dirty="0" smtClean="0"/>
              <a:t>Wolbachia</a:t>
            </a:r>
            <a:r>
              <a:rPr lang="en-US" sz="1800" dirty="0" smtClean="0"/>
              <a:t> numbers for at least 3 months</a:t>
            </a:r>
          </a:p>
          <a:p>
            <a:pPr lvl="1"/>
            <a:r>
              <a:rPr lang="en-US" sz="1800" dirty="0" smtClean="0"/>
              <a:t>Decreases microfilaria numbers </a:t>
            </a:r>
          </a:p>
          <a:p>
            <a:r>
              <a:rPr lang="en-US" sz="2100" dirty="0" smtClean="0"/>
              <a:t>WSP induces a specific IgG response in the host</a:t>
            </a:r>
          </a:p>
          <a:p>
            <a:pPr lvl="1"/>
            <a:r>
              <a:rPr lang="en-US" sz="1800" dirty="0" smtClean="0"/>
              <a:t>Contributes to pulmonary and kidney inflammation</a:t>
            </a:r>
          </a:p>
          <a:p>
            <a:pPr lvl="1"/>
            <a:r>
              <a:rPr lang="en-US" sz="1800" dirty="0" smtClean="0"/>
              <a:t>Less pulmonary pathology if pretreated with doxycycline and ivermectin before melarsomine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6" name="Picture 5" descr="pathology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3200400"/>
            <a:ext cx="4743450" cy="35575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9686" y="4919246"/>
            <a:ext cx="4724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Melarsomine                    Iver + Doxy + Mel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764968" y="6712373"/>
            <a:ext cx="324960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http://www.heartwormsociety.org/veterinary-resources/canine-guidelines.html</a:t>
            </a:r>
            <a:endParaRPr lang="en-US" sz="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262204800"/>
              </p:ext>
            </p:extLst>
          </p:nvPr>
        </p:nvGraphicFramePr>
        <p:xfrm>
          <a:off x="3048001" y="21773"/>
          <a:ext cx="4343399" cy="6762749"/>
        </p:xfrm>
        <a:graphic>
          <a:graphicData uri="http://schemas.openxmlformats.org/drawingml/2006/table">
            <a:tbl>
              <a:tblPr/>
              <a:tblGrid>
                <a:gridCol w="699669"/>
                <a:gridCol w="3643730"/>
              </a:tblGrid>
              <a:tr h="1714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Century Schoolbook"/>
                          <a:ea typeface="Times New Roman"/>
                          <a:cs typeface="Times New Roman"/>
                        </a:rPr>
                        <a:t>Day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900" b="1" dirty="0">
                          <a:latin typeface="Century Schoolbook"/>
                          <a:ea typeface="Times New Roman"/>
                          <a:cs typeface="Times New Roman"/>
                        </a:rPr>
                        <a:t>Treatment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2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Day 0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  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Dog diagnosed and verified as heartworm positive.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Positive antigen (Ag) test verified with 2nd Ag or microfilaria (MF) test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Clinical signs with one positive Ag test and MF test (for status)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Begin exercise restriction. 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The more pronounced the symptoms, the stricter the exercise restriction.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If the dog is symptomatic: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Stabilize with appropriate therapy and nursing care. 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Prednisone prescribed at 0.5 mg/kg BID 1st week, 0.5 mg/kg SID 2nd week, 0.5 mg/kg EOD 3</a:t>
                      </a:r>
                      <a:r>
                        <a:rPr lang="en-US" sz="900" baseline="30000" dirty="0">
                          <a:latin typeface="Century Schoolbook"/>
                          <a:ea typeface="Times New Roman"/>
                          <a:cs typeface="Times New Roman"/>
                        </a:rPr>
                        <a:t>rd</a:t>
                      </a: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900" dirty="0" smtClean="0">
                          <a:latin typeface="Century Schoolbook"/>
                          <a:ea typeface="Times New Roman"/>
                          <a:cs typeface="Times New Roman"/>
                        </a:rPr>
                        <a:t>and </a:t>
                      </a: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4th week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572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Day 1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Administer heartworm preventive.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If microfilariae are present, pretreat with antihistamine and glucocorticosteroid if not already on prednisone to reduce risk of anaphylaxis. 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Observe for at least 8 hours for signs of reaction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Day 1-28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Doxycycline 10 mg/kg BID for 4 weeks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Reduces pathology associated with dead heartworms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Disrupts heartworm transmission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Day 30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Administer heartworm preventive.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Day 60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Administer heartworm preventive.</a:t>
                      </a:r>
                      <a:b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</a:b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1st melarsomine injection 2.5 mg/kg intramuscularly (IM)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Rx prednisone 0.5 mg/kg BID 1st week, 0.5 mg/kg SID 2nd week, 0.5 mg/kg EOD 3rd and 4th week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Decrease activity level even further.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Cage restriction/on leash when using yard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29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Day 90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Administer heartworm preventive.</a:t>
                      </a:r>
                      <a:b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</a:b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2nd melarsomine injection 2.5 mg/kg IM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572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Day 91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3rd melarsomine injection 2.5 mg/kg IM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Rx prednisone 0.5 mg/kg BID 1st week, 0.5 mg/kg SID 2nd week, 0.5 mg/kg EOD 3rd and 4th week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Continue exercise restriction for 6 to 8 weeks following last melarsomine injections.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57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Day 120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Test for presence of microfilariae.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If positive, treat for microfilariae with additional 30-day regimen of doxycycline and retest in 4 weeks.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Establish year-round heartworm prevention. 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4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Day 271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latin typeface="Century Schoolbook"/>
                          <a:ea typeface="Times New Roman"/>
                          <a:cs typeface="Times New Roman"/>
                        </a:rPr>
                        <a:t>Antigen test 6 months after completion.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838200"/>
            <a:ext cx="2743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American Heartworm Society </a:t>
            </a:r>
          </a:p>
          <a:p>
            <a:pPr algn="ctr"/>
            <a:r>
              <a:rPr lang="en-US" dirty="0" smtClean="0">
                <a:latin typeface="+mn-lt"/>
              </a:rPr>
              <a:t>Recommended Management Protocol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Alternative therapy</a:t>
            </a:r>
            <a:endParaRPr lang="en-US" dirty="0"/>
          </a:p>
        </p:txBody>
      </p:sp>
      <p:sp>
        <p:nvSpPr>
          <p:cNvPr id="53250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Monthly macrocyclic lactones</a:t>
            </a:r>
          </a:p>
          <a:p>
            <a:pPr lvl="1"/>
            <a:r>
              <a:rPr lang="en-US" dirty="0" smtClean="0"/>
              <a:t>Ivermectin for 31 months was 100% effective</a:t>
            </a:r>
          </a:p>
          <a:p>
            <a:pPr lvl="1"/>
            <a:r>
              <a:rPr lang="en-US" dirty="0" smtClean="0"/>
              <a:t>The older the worm at exposure the longer to die</a:t>
            </a:r>
          </a:p>
          <a:p>
            <a:pPr lvl="1"/>
            <a:r>
              <a:rPr lang="en-US" dirty="0" smtClean="0"/>
              <a:t>Continued pathology development</a:t>
            </a:r>
          </a:p>
          <a:p>
            <a:pPr lvl="1"/>
            <a:r>
              <a:rPr lang="en-US" dirty="0" smtClean="0"/>
              <a:t>Risk of resistance</a:t>
            </a:r>
          </a:p>
          <a:p>
            <a:pPr lvl="1"/>
            <a:r>
              <a:rPr lang="en-US" dirty="0" smtClean="0"/>
              <a:t>Lack of control of thromboembolic events</a:t>
            </a:r>
          </a:p>
          <a:p>
            <a:r>
              <a:rPr lang="en-US" dirty="0" smtClean="0"/>
              <a:t>Macrocyclic lactones/doxycycline</a:t>
            </a:r>
          </a:p>
          <a:p>
            <a:pPr lvl="1"/>
            <a:r>
              <a:rPr lang="en-US" dirty="0" smtClean="0"/>
              <a:t>Used when arsenical therapy not available or contraindicated</a:t>
            </a:r>
          </a:p>
          <a:p>
            <a:pPr lvl="1"/>
            <a:r>
              <a:rPr lang="en-US" dirty="0" smtClean="0"/>
              <a:t>Doxycycline cycle one month on, two months off</a:t>
            </a:r>
          </a:p>
          <a:p>
            <a:pPr lvl="1"/>
            <a:r>
              <a:rPr lang="en-US" dirty="0" smtClean="0"/>
              <a:t>Faster than macrocyclic lactones alone</a:t>
            </a:r>
          </a:p>
          <a:p>
            <a:pPr lvl="1"/>
            <a:r>
              <a:rPr lang="en-US" dirty="0" smtClean="0"/>
              <a:t>Ag test every 6 months, treat until two negative tests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alternative medicin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152400"/>
            <a:ext cx="2628572" cy="17428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5789" y="1828800"/>
            <a:ext cx="9028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gaza-health.org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Caval Syndrome </a:t>
            </a:r>
            <a:br>
              <a:rPr lang="en-US" dirty="0" smtClean="0"/>
            </a:br>
            <a:r>
              <a:rPr lang="en-US" sz="2000" dirty="0" smtClean="0"/>
              <a:t>(dirofilarial hemoglobinuria)</a:t>
            </a:r>
            <a:endParaRPr lang="en-US" sz="2000" dirty="0"/>
          </a:p>
        </p:txBody>
      </p:sp>
      <p:sp>
        <p:nvSpPr>
          <p:cNvPr id="54274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Adults migrate retrograde into the right heart</a:t>
            </a:r>
          </a:p>
          <a:p>
            <a:pPr lvl="1"/>
            <a:r>
              <a:rPr lang="en-US" dirty="0" smtClean="0"/>
              <a:t>Worms pass through tricuspid valve</a:t>
            </a:r>
          </a:p>
          <a:p>
            <a:pPr lvl="2"/>
            <a:r>
              <a:rPr lang="en-US" dirty="0" smtClean="0"/>
              <a:t>Tricuspid insufficiency – jugular pulses, ↑ CVP, hepatic congestion</a:t>
            </a:r>
          </a:p>
          <a:p>
            <a:pPr lvl="2"/>
            <a:r>
              <a:rPr lang="en-US" dirty="0" smtClean="0"/>
              <a:t>Partial inflow obstruction into right heart</a:t>
            </a:r>
          </a:p>
          <a:p>
            <a:pPr lvl="1"/>
            <a:r>
              <a:rPr lang="en-US" dirty="0" smtClean="0"/>
              <a:t>Often have pulmonary hypertension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Occurs most often in male dogs (75-90% of cases)</a:t>
            </a:r>
          </a:p>
          <a:p>
            <a:r>
              <a:rPr lang="en-US" dirty="0" smtClean="0"/>
              <a:t>Usually have heavy worm burden (&gt;60 worms)</a:t>
            </a:r>
          </a:p>
          <a:p>
            <a:pPr lvl="2"/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pulmonary hypertens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2895600"/>
            <a:ext cx="1676400" cy="1792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53200" y="4648200"/>
            <a:ext cx="14991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ourlifeandsuch.blogspot.com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Caval Syndrome</a:t>
            </a:r>
            <a:endParaRPr lang="en-US" dirty="0"/>
          </a:p>
        </p:txBody>
      </p:sp>
      <p:sp>
        <p:nvSpPr>
          <p:cNvPr id="5529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Sudden onset</a:t>
            </a:r>
          </a:p>
          <a:p>
            <a:pPr lvl="1"/>
            <a:r>
              <a:rPr lang="en-US" dirty="0" smtClean="0"/>
              <a:t>Anorexia, depression, weakness, dyspnea</a:t>
            </a:r>
          </a:p>
          <a:p>
            <a:pPr lvl="1"/>
            <a:r>
              <a:rPr lang="en-US" dirty="0" smtClean="0"/>
              <a:t>Decreased preload and forward output</a:t>
            </a:r>
          </a:p>
          <a:p>
            <a:r>
              <a:rPr lang="en-US" dirty="0" smtClean="0"/>
              <a:t>Hemoglobinuria is pathognomonic in dog with HWs</a:t>
            </a:r>
          </a:p>
          <a:p>
            <a:pPr lvl="2"/>
            <a:r>
              <a:rPr lang="en-US" dirty="0" smtClean="0"/>
              <a:t>Red blood cells get lysed passing through the sieve of HWs</a:t>
            </a:r>
          </a:p>
          <a:p>
            <a:r>
              <a:rPr lang="en-US" dirty="0" smtClean="0"/>
              <a:t>DIC can occur secondarily</a:t>
            </a:r>
          </a:p>
          <a:p>
            <a:pPr lvl="2"/>
            <a:r>
              <a:rPr lang="en-US" dirty="0" smtClean="0"/>
              <a:t>IV hemolysis, metabolic acidosis, diminished hepatic function contribute to impaired removal of procoagulants</a:t>
            </a:r>
          </a:p>
          <a:p>
            <a:r>
              <a:rPr lang="en-US" dirty="0" smtClean="0"/>
              <a:t>Diagnosis confirmed by echocardiogram</a:t>
            </a:r>
          </a:p>
          <a:p>
            <a:pPr lvl="1"/>
            <a:r>
              <a:rPr lang="en-US" dirty="0" smtClean="0"/>
              <a:t>Worms seen in tricuspid orifice and posterior vena cava</a:t>
            </a:r>
            <a:br>
              <a:rPr lang="en-US" dirty="0" smtClean="0"/>
            </a:br>
            <a:r>
              <a:rPr lang="en-US" dirty="0" smtClean="0"/>
              <a:t>	</a:t>
            </a:r>
          </a:p>
          <a:p>
            <a:pPr lvl="1"/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6" name="Picture 5" descr="caval syndrom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7000" y="152400"/>
            <a:ext cx="2047619" cy="22380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5200" y="2286000"/>
            <a:ext cx="1398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bucknerterraceanimal.com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838200"/>
            <a:ext cx="7467600" cy="5794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Treatment and Prognosis</a:t>
            </a:r>
            <a:endParaRPr lang="en-US" dirty="0"/>
          </a:p>
        </p:txBody>
      </p:sp>
      <p:sp>
        <p:nvSpPr>
          <p:cNvPr id="56322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1524000"/>
            <a:ext cx="7467600" cy="4873625"/>
          </a:xfrm>
        </p:spPr>
        <p:txBody>
          <a:bodyPr/>
          <a:lstStyle/>
          <a:p>
            <a:r>
              <a:rPr lang="en-US" sz="2100" dirty="0" smtClean="0"/>
              <a:t>Death occurs within 24-72 hours of symptoms</a:t>
            </a:r>
          </a:p>
          <a:p>
            <a:r>
              <a:rPr lang="en-US" sz="2100" dirty="0" smtClean="0"/>
              <a:t>Surgical removal should occur rapidly</a:t>
            </a:r>
          </a:p>
          <a:p>
            <a:pPr lvl="1"/>
            <a:r>
              <a:rPr lang="en-US" sz="1800" dirty="0" smtClean="0"/>
              <a:t>Often done with local or sedation/local only</a:t>
            </a:r>
          </a:p>
          <a:p>
            <a:pPr lvl="1"/>
            <a:r>
              <a:rPr lang="en-US" sz="1800" dirty="0" smtClean="0"/>
              <a:t>Isolate and ligate jugular vein proximally &amp; distally</a:t>
            </a:r>
          </a:p>
          <a:p>
            <a:pPr lvl="1"/>
            <a:r>
              <a:rPr lang="en-US" sz="1800" dirty="0" smtClean="0"/>
              <a:t>Use alligator forceps, basket, etc. to blindly grab worms</a:t>
            </a:r>
          </a:p>
          <a:p>
            <a:pPr lvl="1"/>
            <a:r>
              <a:rPr lang="en-US" sz="1800" dirty="0" smtClean="0"/>
              <a:t>Fluoroscopy may help guidance</a:t>
            </a:r>
          </a:p>
          <a:p>
            <a:pPr lvl="1"/>
            <a:r>
              <a:rPr lang="en-US" sz="1800" dirty="0" smtClean="0"/>
              <a:t>Increased ALT preop associated with worse outcome</a:t>
            </a:r>
          </a:p>
          <a:p>
            <a:pPr lvl="1"/>
            <a:r>
              <a:rPr lang="en-US" sz="1800" dirty="0" smtClean="0"/>
              <a:t>Risks: death within 72 hours, damage to PA or heart, worm breakage and shock</a:t>
            </a:r>
          </a:p>
          <a:p>
            <a:r>
              <a:rPr lang="en-US" sz="2100" dirty="0" smtClean="0"/>
              <a:t>Bove, JAVMA 2010</a:t>
            </a:r>
          </a:p>
          <a:p>
            <a:pPr lvl="1"/>
            <a:r>
              <a:rPr lang="en-US" sz="1800" dirty="0" smtClean="0"/>
              <a:t>67% of dogs with attempted worm extraction had successful procedure and survived to discharge</a:t>
            </a:r>
          </a:p>
          <a:p>
            <a:pPr lvl="1"/>
            <a:r>
              <a:rPr lang="en-US" sz="1800" dirty="0" smtClean="0"/>
              <a:t>10 of 13 dog that had post echo still had worms in PA</a:t>
            </a:r>
            <a:r>
              <a:rPr lang="en-US" dirty="0" smtClean="0"/>
              <a:t> </a:t>
            </a:r>
          </a:p>
          <a:p>
            <a:r>
              <a:rPr lang="en-US" sz="2100" dirty="0" smtClean="0"/>
              <a:t>Follow with adulticide therapy a few weeks later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luckyWORM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152400"/>
            <a:ext cx="2748290" cy="2057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48400" y="2209800"/>
            <a:ext cx="295465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http://cuvs.blogspot.com/2011/06/luckys-heartworm-removal-and-orthopedic.html</a:t>
            </a:r>
            <a:endParaRPr lang="en-US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2226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20899925">
            <a:off x="189852" y="2073834"/>
            <a:ext cx="8734763" cy="2769989"/>
          </a:xfrm>
          <a:prstGeom prst="rect">
            <a:avLst/>
          </a:prstGeom>
          <a:noFill/>
          <a:ln w="2222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ECC Topic of the Day</a:t>
            </a:r>
          </a:p>
          <a:p>
            <a:pPr algn="ctr"/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Heartworm Associated</a:t>
            </a:r>
          </a:p>
          <a:p>
            <a:pPr algn="ctr"/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Shock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King Phillip’s Court Ordered Fried Green Shrimp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19200" y="1492250"/>
            <a:ext cx="5915025" cy="5137150"/>
          </a:xfrm>
        </p:spPr>
      </p:pic>
      <p:pic>
        <p:nvPicPr>
          <p:cNvPr id="4" name="Content Placeholder 5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114800" y="4648200"/>
            <a:ext cx="2819400" cy="2209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10200" y="1524000"/>
            <a:ext cx="3048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Century Schoolbook" pitchFamily="18" charset="0"/>
              </a:rPr>
              <a:t>www.oum.ox.ac.uk</a:t>
            </a: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143000" y="1477963"/>
            <a:ext cx="6137275" cy="5151437"/>
            <a:chOff x="1143000" y="1477804"/>
            <a:chExt cx="6137849" cy="5151596"/>
          </a:xfrm>
        </p:grpSpPr>
        <p:pic>
          <p:nvPicPr>
            <p:cNvPr id="1946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43000" y="1477804"/>
              <a:ext cx="6137849" cy="5151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70" name="TextBox 7"/>
            <p:cNvSpPr txBox="1">
              <a:spLocks noChangeArrowheads="1"/>
            </p:cNvSpPr>
            <p:nvPr/>
          </p:nvSpPr>
          <p:spPr bwMode="auto">
            <a:xfrm>
              <a:off x="5071049" y="5787097"/>
              <a:ext cx="220980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 dirty="0">
                  <a:latin typeface="Century Schoolbook" pitchFamily="18" charset="0"/>
                </a:rPr>
                <a:t>danmarkltd.tripod.com </a:t>
              </a:r>
            </a:p>
          </p:txBody>
        </p:sp>
      </p:grpSp>
      <p:sp>
        <p:nvSpPr>
          <p:cNvPr id="10" name="Isosceles Triangle 9"/>
          <p:cNvSpPr/>
          <p:nvPr/>
        </p:nvSpPr>
        <p:spPr>
          <a:xfrm>
            <a:off x="2971800" y="1752600"/>
            <a:ext cx="990600" cy="914400"/>
          </a:xfrm>
          <a:prstGeom prst="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84313" y="1435100"/>
            <a:ext cx="5260975" cy="524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2667000" y="4648200"/>
            <a:ext cx="1066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962400" y="4052888"/>
            <a:ext cx="762000" cy="366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895850" y="4191000"/>
            <a:ext cx="781050" cy="3667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851525" y="3851275"/>
            <a:ext cx="762000" cy="4587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10" grpId="0" animBg="1"/>
      <p:bldP spid="10" grpId="1" animBg="1"/>
      <p:bldP spid="11" grpId="0" animBg="1"/>
      <p:bldP spid="12" grpId="0" animBg="1"/>
      <p:bldP spid="15" grpId="0" animBg="1"/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990600"/>
            <a:ext cx="7467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HW-Associated Shock</a:t>
            </a:r>
            <a:endParaRPr lang="en-US" dirty="0"/>
          </a:p>
        </p:txBody>
      </p:sp>
      <p:sp>
        <p:nvSpPr>
          <p:cNvPr id="53250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04800" y="2212975"/>
            <a:ext cx="7696200" cy="4873625"/>
          </a:xfrm>
        </p:spPr>
        <p:txBody>
          <a:bodyPr/>
          <a:lstStyle/>
          <a:p>
            <a:r>
              <a:rPr lang="en-US" dirty="0" smtClean="0"/>
              <a:t>Injection of HW extract will induce shock in 60-90% of dogs</a:t>
            </a:r>
          </a:p>
          <a:p>
            <a:pPr lvl="1"/>
            <a:r>
              <a:rPr lang="en-US" dirty="0" smtClean="0"/>
              <a:t>Dogs with HW negative status may be at lower end</a:t>
            </a:r>
          </a:p>
          <a:p>
            <a:pPr lvl="1"/>
            <a:r>
              <a:rPr lang="en-US" dirty="0" smtClean="0"/>
              <a:t>Dogs with HW positive status may be at higher end</a:t>
            </a:r>
          </a:p>
          <a:p>
            <a:r>
              <a:rPr lang="en-US" dirty="0" smtClean="0"/>
              <a:t>Experimentally fall into one of four categories</a:t>
            </a:r>
          </a:p>
          <a:p>
            <a:pPr lvl="1"/>
            <a:r>
              <a:rPr lang="en-US" dirty="0" smtClean="0"/>
              <a:t>No shock</a:t>
            </a:r>
          </a:p>
          <a:p>
            <a:pPr lvl="1"/>
            <a:r>
              <a:rPr lang="en-US" dirty="0" smtClean="0"/>
              <a:t>Collapse 5-30 min after injection, death within 2 hours</a:t>
            </a:r>
          </a:p>
          <a:p>
            <a:pPr lvl="1"/>
            <a:r>
              <a:rPr lang="en-US" dirty="0" smtClean="0"/>
              <a:t>Collapse 5-30 min after injection, recover spontaneously within 2 hours</a:t>
            </a:r>
          </a:p>
          <a:p>
            <a:pPr lvl="1"/>
            <a:r>
              <a:rPr lang="en-US" dirty="0" smtClean="0"/>
              <a:t>Collapse, recover, collapse with bloody diarrhea and death within 24 hours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85314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shock day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118820"/>
            <a:ext cx="3000057" cy="21236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7794148" y="2209800"/>
            <a:ext cx="1273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auburnpub.com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Signs</a:t>
            </a:r>
            <a:endParaRPr lang="en-US" dirty="0"/>
          </a:p>
        </p:txBody>
      </p:sp>
      <p:sp>
        <p:nvSpPr>
          <p:cNvPr id="53250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Within 5 minutes of injection</a:t>
            </a:r>
          </a:p>
          <a:p>
            <a:pPr lvl="1"/>
            <a:r>
              <a:rPr lang="en-US" dirty="0" smtClean="0"/>
              <a:t>Lethargy, pale mm, tachypnea, vomiting, struggling</a:t>
            </a:r>
          </a:p>
          <a:p>
            <a:r>
              <a:rPr lang="en-US" dirty="0" smtClean="0"/>
              <a:t>Within 5-30 minutes of injection</a:t>
            </a:r>
          </a:p>
          <a:p>
            <a:pPr lvl="1"/>
            <a:r>
              <a:rPr lang="en-US" dirty="0" smtClean="0"/>
              <a:t>Collapse</a:t>
            </a:r>
          </a:p>
          <a:p>
            <a:pPr lvl="1"/>
            <a:r>
              <a:rPr lang="en-US" dirty="0" smtClean="0"/>
              <a:t>Hypotension (systolic BP 30-45mm Hg)</a:t>
            </a:r>
          </a:p>
          <a:p>
            <a:r>
              <a:rPr lang="en-US" dirty="0" smtClean="0"/>
              <a:t>After 30 minutes</a:t>
            </a:r>
          </a:p>
          <a:p>
            <a:pPr lvl="1"/>
            <a:r>
              <a:rPr lang="en-US" dirty="0" smtClean="0"/>
              <a:t>Bloody diarrhea developed and increased to about 2 hours</a:t>
            </a:r>
          </a:p>
          <a:p>
            <a:r>
              <a:rPr lang="en-US" dirty="0" smtClean="0"/>
              <a:t>Secondary collapse in some dogs within 24 hours</a:t>
            </a:r>
          </a:p>
          <a:p>
            <a:pPr lvl="1"/>
            <a:r>
              <a:rPr lang="en-US" dirty="0" smtClean="0"/>
              <a:t>Some have bleeding from venipuncture sites, SQ hematomas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7467600" cy="8842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Hemodynamic Alterations</a:t>
            </a:r>
            <a:endParaRPr lang="en-US" dirty="0"/>
          </a:p>
        </p:txBody>
      </p:sp>
      <p:sp>
        <p:nvSpPr>
          <p:cNvPr id="5427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066800"/>
            <a:ext cx="7772400" cy="4873625"/>
          </a:xfrm>
        </p:spPr>
        <p:txBody>
          <a:bodyPr/>
          <a:lstStyle/>
          <a:p>
            <a:r>
              <a:rPr lang="en-US" dirty="0" smtClean="0"/>
              <a:t>Distributive shock</a:t>
            </a:r>
          </a:p>
          <a:p>
            <a:pPr lvl="1"/>
            <a:r>
              <a:rPr lang="en-US" dirty="0" smtClean="0"/>
              <a:t>Blood pools in liver and GIT</a:t>
            </a:r>
          </a:p>
          <a:p>
            <a:pPr lvl="1"/>
            <a:r>
              <a:rPr lang="en-US" dirty="0" smtClean="0"/>
              <a:t>Liver is the organ of anaphylaxis in the dog</a:t>
            </a:r>
          </a:p>
          <a:p>
            <a:r>
              <a:rPr lang="en-US" dirty="0" smtClean="0"/>
              <a:t>Kitoh, JVetMedSci, 2001</a:t>
            </a:r>
          </a:p>
          <a:p>
            <a:pPr lvl="1"/>
            <a:r>
              <a:rPr lang="en-US" dirty="0" smtClean="0"/>
              <a:t>Decreased RVEDP = venous pressure = ↓ venous return</a:t>
            </a:r>
          </a:p>
          <a:p>
            <a:pPr lvl="1"/>
            <a:r>
              <a:rPr lang="en-US" dirty="0" smtClean="0"/>
              <a:t>LVEDP and LVESP subsequently decreased</a:t>
            </a:r>
          </a:p>
          <a:p>
            <a:pPr lvl="1"/>
            <a:r>
              <a:rPr lang="en-US" dirty="0" smtClean="0"/>
              <a:t>CO dropped to &lt;1L/min 3-5 minutes after injection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052" y="3886200"/>
            <a:ext cx="798334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Mechanism of Shock</a:t>
            </a:r>
            <a:endParaRPr lang="en-US" dirty="0"/>
          </a:p>
        </p:txBody>
      </p:sp>
      <p:sp>
        <p:nvSpPr>
          <p:cNvPr id="55298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00200"/>
            <a:ext cx="7620000" cy="4873625"/>
          </a:xfrm>
        </p:spPr>
        <p:txBody>
          <a:bodyPr/>
          <a:lstStyle/>
          <a:p>
            <a:r>
              <a:rPr lang="en-US" dirty="0" smtClean="0"/>
              <a:t>Anaphylactic shock</a:t>
            </a:r>
          </a:p>
          <a:p>
            <a:pPr lvl="1"/>
            <a:r>
              <a:rPr lang="en-US" dirty="0" smtClean="0"/>
              <a:t>IgE mediated – previously sensitized mast cells</a:t>
            </a:r>
          </a:p>
          <a:p>
            <a:pPr lvl="1"/>
            <a:r>
              <a:rPr lang="en-US" dirty="0" smtClean="0"/>
              <a:t>Non-IgE mediated (anaphylactoid) – substance causes direct mast cell degranulation</a:t>
            </a:r>
          </a:p>
          <a:p>
            <a:r>
              <a:rPr lang="en-US" dirty="0" smtClean="0"/>
              <a:t>Histamine levels increase significantly following injection</a:t>
            </a:r>
          </a:p>
          <a:p>
            <a:pPr lvl="1"/>
            <a:r>
              <a:rPr lang="en-US" dirty="0" smtClean="0"/>
              <a:t>.2 mg/ml to 44.6 ng/ml at onset of shock (Kitoh, 2001)</a:t>
            </a:r>
          </a:p>
          <a:p>
            <a:pPr lvl="1"/>
            <a:r>
              <a:rPr lang="en-US" dirty="0" smtClean="0"/>
              <a:t>Histamine increase seen in SPF dogs too</a:t>
            </a:r>
          </a:p>
          <a:p>
            <a:pPr lvl="1"/>
            <a:r>
              <a:rPr lang="en-US" dirty="0" smtClean="0"/>
              <a:t>HW extract degranulates significantly more mast cells in rat mesentary model</a:t>
            </a:r>
          </a:p>
          <a:p>
            <a:r>
              <a:rPr lang="en-US" dirty="0" smtClean="0"/>
              <a:t>HW shock likely occurs independent of IgG or IgE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6248400"/>
            <a:ext cx="2362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Kitoh, AJVR, 2001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Pathology Findings</a:t>
            </a:r>
            <a:endParaRPr lang="en-US" dirty="0"/>
          </a:p>
        </p:txBody>
      </p:sp>
      <p:sp>
        <p:nvSpPr>
          <p:cNvPr id="56322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Gross pathology during initial collapse</a:t>
            </a:r>
          </a:p>
          <a:p>
            <a:pPr lvl="1"/>
            <a:r>
              <a:rPr lang="en-US" dirty="0" smtClean="0"/>
              <a:t>Hepatic congestion, congestion or hemorrhage in serous membranes of gallbladder and GIT (especially SI), renal congestion</a:t>
            </a:r>
          </a:p>
          <a:p>
            <a:pPr lvl="1"/>
            <a:r>
              <a:rPr lang="en-US" dirty="0" smtClean="0"/>
              <a:t>Less severe in dogs that recover from collapse</a:t>
            </a:r>
          </a:p>
          <a:p>
            <a:r>
              <a:rPr lang="en-US" dirty="0" smtClean="0"/>
              <a:t>Histopathology</a:t>
            </a:r>
          </a:p>
          <a:p>
            <a:pPr lvl="1"/>
            <a:r>
              <a:rPr lang="en-US" dirty="0" smtClean="0"/>
              <a:t>Neutrophil aggregation in the lumen of vessels  of the lungs</a:t>
            </a:r>
          </a:p>
          <a:p>
            <a:pPr lvl="1"/>
            <a:r>
              <a:rPr lang="en-US" dirty="0" smtClean="0"/>
              <a:t>Severe hemorrhage/congestion of the lamina propria of stomach, SI, colon</a:t>
            </a:r>
          </a:p>
          <a:p>
            <a:pPr lvl="2"/>
            <a:r>
              <a:rPr lang="en-US" dirty="0" smtClean="0"/>
              <a:t>Dog that died during secondary collapse had severe hemorrhage in colon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7467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/>
              <a:t>Coagulopathy of HW-associated shock</a:t>
            </a:r>
            <a:endParaRPr lang="en-US" sz="2800" dirty="0"/>
          </a:p>
        </p:txBody>
      </p:sp>
      <p:sp>
        <p:nvSpPr>
          <p:cNvPr id="5427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295400"/>
            <a:ext cx="8001000" cy="4873625"/>
          </a:xfrm>
        </p:spPr>
        <p:txBody>
          <a:bodyPr/>
          <a:lstStyle/>
          <a:p>
            <a:r>
              <a:rPr lang="en-US" dirty="0" smtClean="0"/>
              <a:t>Occurred in 63% of dogs who developed shock</a:t>
            </a:r>
          </a:p>
          <a:p>
            <a:r>
              <a:rPr lang="en-US" dirty="0" smtClean="0"/>
              <a:t>Markedly increased ALT, ALP, LDH, CK at collapse</a:t>
            </a:r>
          </a:p>
          <a:p>
            <a:r>
              <a:rPr lang="en-US" dirty="0" smtClean="0"/>
              <a:t>Dogs that recovered from shock w/o coagulopathy</a:t>
            </a:r>
          </a:p>
          <a:p>
            <a:pPr lvl="1"/>
            <a:r>
              <a:rPr lang="en-US" dirty="0" smtClean="0"/>
              <a:t>↓ plt count after collapse (100k), recovered by 30 min</a:t>
            </a:r>
          </a:p>
          <a:p>
            <a:r>
              <a:rPr lang="en-US" dirty="0" smtClean="0"/>
              <a:t>Dogs that had severe PTT prolongation</a:t>
            </a:r>
          </a:p>
          <a:p>
            <a:r>
              <a:rPr lang="en-US" dirty="0" smtClean="0"/>
              <a:t>Dogs that had severe PTT/PT prolongation</a:t>
            </a:r>
          </a:p>
          <a:p>
            <a:pPr lvl="1"/>
            <a:r>
              <a:rPr lang="en-US" dirty="0" smtClean="0"/>
              <a:t>PT severely prolonged for 2 hours but trending normal, normal by 24 hours</a:t>
            </a:r>
          </a:p>
          <a:p>
            <a:pPr lvl="2"/>
            <a:r>
              <a:rPr lang="en-US" dirty="0" smtClean="0"/>
              <a:t>Factors II, V, VII, X decreased slightly from collapse through 2 hours, normal by 24</a:t>
            </a:r>
          </a:p>
          <a:p>
            <a:pPr lvl="1"/>
            <a:r>
              <a:rPr lang="en-US" dirty="0" smtClean="0"/>
              <a:t>PTT severely prolonged at 2 hours, normal by 24</a:t>
            </a:r>
          </a:p>
          <a:p>
            <a:pPr lvl="2"/>
            <a:r>
              <a:rPr lang="en-US" dirty="0" smtClean="0"/>
              <a:t>Factors VIII, IX, XI, XII severely decreased through 2hr,   normal by 24 hours</a:t>
            </a:r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76962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/>
              <a:t>Cause of Coagulopathy</a:t>
            </a:r>
            <a:endParaRPr lang="en-US" sz="3200" dirty="0"/>
          </a:p>
        </p:txBody>
      </p:sp>
      <p:sp>
        <p:nvSpPr>
          <p:cNvPr id="5529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Coagulopathy was proportional to degree of shock</a:t>
            </a:r>
          </a:p>
          <a:p>
            <a:r>
              <a:rPr lang="en-US" dirty="0" smtClean="0"/>
              <a:t>Possible causes:</a:t>
            </a:r>
          </a:p>
          <a:p>
            <a:pPr lvl="1"/>
            <a:r>
              <a:rPr lang="en-US" dirty="0" smtClean="0"/>
              <a:t>Deficiency of coagulation factors</a:t>
            </a:r>
          </a:p>
          <a:p>
            <a:pPr lvl="1"/>
            <a:r>
              <a:rPr lang="en-US" dirty="0" smtClean="0"/>
              <a:t>Inhibitory substance in HW extract</a:t>
            </a:r>
          </a:p>
          <a:p>
            <a:pPr lvl="1"/>
            <a:r>
              <a:rPr lang="en-US" dirty="0" smtClean="0"/>
              <a:t>Inhibitory substance made in body</a:t>
            </a:r>
          </a:p>
          <a:p>
            <a:r>
              <a:rPr lang="en-US" dirty="0" smtClean="0"/>
              <a:t>PT could be normalized with addition of at least 80% normal plasma</a:t>
            </a:r>
          </a:p>
          <a:p>
            <a:r>
              <a:rPr lang="en-US" dirty="0" smtClean="0"/>
              <a:t>PTT could not be normalized with normal plasma</a:t>
            </a:r>
          </a:p>
          <a:p>
            <a:r>
              <a:rPr lang="en-US" dirty="0" smtClean="0"/>
              <a:t>Mixing normal plasma with HW extract did not elicit coagulopathy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143000" y="2721428"/>
            <a:ext cx="41148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143000" y="3080658"/>
            <a:ext cx="4572000" cy="43542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1000" y="6324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Kitoh, AJVR, 1994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Content Placeholder 4" descr="cat.bmp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429000" y="685800"/>
            <a:ext cx="4650973" cy="2898669"/>
          </a:xfrm>
        </p:spPr>
      </p:pic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4343400"/>
            <a:ext cx="324236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CATS!</a:t>
            </a:r>
            <a:endParaRPr lang="en-US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3581400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fanpop.com</a:t>
            </a:r>
          </a:p>
          <a:p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know heartworm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814" y="4343400"/>
            <a:ext cx="3504786" cy="2362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Prevalence</a:t>
            </a:r>
            <a:endParaRPr lang="en-US" dirty="0"/>
          </a:p>
        </p:txBody>
      </p:sp>
      <p:sp>
        <p:nvSpPr>
          <p:cNvPr id="61442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Estimated to be 5-20% of the canine population in the same area</a:t>
            </a:r>
          </a:p>
          <a:p>
            <a:r>
              <a:rPr lang="en-US" dirty="0" smtClean="0"/>
              <a:t>Necropsy studies on shelter cats</a:t>
            </a:r>
          </a:p>
          <a:p>
            <a:pPr lvl="1"/>
            <a:r>
              <a:rPr lang="en-US" dirty="0" smtClean="0"/>
              <a:t>Georgia and Florida</a:t>
            </a:r>
          </a:p>
          <a:p>
            <a:pPr lvl="1"/>
            <a:r>
              <a:rPr lang="en-US" dirty="0" smtClean="0"/>
              <a:t>2.1-4.9% of cats had adult worms</a:t>
            </a:r>
          </a:p>
          <a:p>
            <a:r>
              <a:rPr lang="en-US" dirty="0" smtClean="0"/>
              <a:t>Outdoor lifestyle increases exposure to vectors</a:t>
            </a:r>
          </a:p>
          <a:p>
            <a:r>
              <a:rPr lang="en-US" dirty="0" smtClean="0"/>
              <a:t>19-27% of confirmed HW infected cats are indoor only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0" y="6477000"/>
            <a:ext cx="2362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Knowheartworms.org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t hw lifecyc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0"/>
            <a:ext cx="3505200" cy="25938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Life Cycle</a:t>
            </a:r>
            <a:endParaRPr lang="en-US" dirty="0"/>
          </a:p>
        </p:txBody>
      </p:sp>
      <p:sp>
        <p:nvSpPr>
          <p:cNvPr id="6246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52400" y="1755775"/>
            <a:ext cx="7772400" cy="4873625"/>
          </a:xfrm>
        </p:spPr>
        <p:txBody>
          <a:bodyPr/>
          <a:lstStyle/>
          <a:p>
            <a:r>
              <a:rPr lang="en-US" dirty="0" smtClean="0"/>
              <a:t>Similar to dogs</a:t>
            </a:r>
          </a:p>
          <a:p>
            <a:r>
              <a:rPr lang="en-US" dirty="0" smtClean="0"/>
              <a:t>Carried to PA 70-90 days post infection</a:t>
            </a:r>
          </a:p>
          <a:p>
            <a:pPr lvl="1"/>
            <a:r>
              <a:rPr lang="en-US" dirty="0" smtClean="0"/>
              <a:t>Very high mortality rate of worms as they reach the lung</a:t>
            </a:r>
          </a:p>
          <a:p>
            <a:r>
              <a:rPr lang="en-US" dirty="0" smtClean="0"/>
              <a:t>MOST worms are cleared by immune system</a:t>
            </a:r>
          </a:p>
          <a:p>
            <a:pPr lvl="1"/>
            <a:r>
              <a:rPr lang="en-US" dirty="0" smtClean="0"/>
              <a:t>Dogs – 100 L3 injected – almost 100%, 60 worms each</a:t>
            </a:r>
          </a:p>
          <a:p>
            <a:pPr lvl="1"/>
            <a:r>
              <a:rPr lang="en-US" dirty="0" smtClean="0"/>
              <a:t>Cats – 100 L3 injected – 75%, 3-10 adults</a:t>
            </a:r>
          </a:p>
          <a:p>
            <a:pPr lvl="1"/>
            <a:r>
              <a:rPr lang="en-US" dirty="0" smtClean="0"/>
              <a:t>1/3 of infections are same-sex</a:t>
            </a:r>
          </a:p>
          <a:p>
            <a:pPr lvl="1"/>
            <a:r>
              <a:rPr lang="en-US" dirty="0" smtClean="0"/>
              <a:t>Because of size even a few worms is a heavy infection</a:t>
            </a:r>
          </a:p>
          <a:p>
            <a:r>
              <a:rPr lang="en-US" dirty="0" smtClean="0"/>
              <a:t>Adults only live 2-4 years</a:t>
            </a:r>
          </a:p>
          <a:p>
            <a:r>
              <a:rPr lang="en-US" dirty="0" smtClean="0"/>
              <a:t>Microfilaria occur in &lt;20% of cats</a:t>
            </a:r>
          </a:p>
          <a:p>
            <a:pPr lvl="1"/>
            <a:r>
              <a:rPr lang="en-US" dirty="0" smtClean="0"/>
              <a:t>7-8 months PI, only lasts 1-2 months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0" y="2590800"/>
            <a:ext cx="11689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heartwormsociety.org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Kingdom Animalia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Phylum Nematoda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Class Secernentea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Order Spirurida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Suborder Spirurina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Superfamily Filarioidea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Family Onchocercidae</a:t>
            </a:r>
          </a:p>
          <a:p>
            <a:pPr lvl="2" indent="-182880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en-US" dirty="0" smtClean="0"/>
              <a:t>Subfamily Dirofilariinae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Genus Dirofilaria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Species immitis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King Phillip’s Court Ordered Fried Green Shrimp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7467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63490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371600"/>
            <a:ext cx="7924800" cy="4873625"/>
          </a:xfrm>
        </p:spPr>
        <p:txBody>
          <a:bodyPr/>
          <a:lstStyle/>
          <a:p>
            <a:r>
              <a:rPr lang="en-US" dirty="0" smtClean="0"/>
              <a:t>Death of immature worms induces a strong parenchymal and vascular inflammatory response</a:t>
            </a:r>
          </a:p>
          <a:p>
            <a:pPr lvl="1"/>
            <a:r>
              <a:rPr lang="en-US" dirty="0" smtClean="0"/>
              <a:t>Activity of pulmonary intravascular macrophages</a:t>
            </a:r>
          </a:p>
          <a:p>
            <a:pPr lvl="1"/>
            <a:r>
              <a:rPr lang="en-US" dirty="0" smtClean="0"/>
              <a:t>Absent in dogs</a:t>
            </a:r>
          </a:p>
          <a:p>
            <a:r>
              <a:rPr lang="en-US" dirty="0" smtClean="0"/>
              <a:t>Adults induce PA pathology</a:t>
            </a:r>
          </a:p>
          <a:p>
            <a:pPr lvl="1"/>
            <a:r>
              <a:rPr lang="en-US" dirty="0" smtClean="0"/>
              <a:t>Villous endarteritis, intimal fibrosis</a:t>
            </a:r>
          </a:p>
          <a:p>
            <a:pPr lvl="1"/>
            <a:r>
              <a:rPr lang="en-US" dirty="0" smtClean="0"/>
              <a:t>Occlusive medial hypertrophy of small pulmonary arterioles</a:t>
            </a:r>
          </a:p>
          <a:p>
            <a:pPr lvl="1"/>
            <a:r>
              <a:rPr lang="en-US" dirty="0" smtClean="0"/>
              <a:t>Thrombosis</a:t>
            </a:r>
          </a:p>
          <a:p>
            <a:r>
              <a:rPr lang="en-US" dirty="0" smtClean="0"/>
              <a:t>IgG against WSP remain high for months after infection</a:t>
            </a:r>
          </a:p>
          <a:p>
            <a:r>
              <a:rPr lang="en-US" dirty="0" smtClean="0"/>
              <a:t>Even WITHOUT adults cats can develop    significant lung damage</a:t>
            </a:r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553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44954" y="5638800"/>
            <a:ext cx="1066800" cy="79563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45326" y="1447800"/>
            <a:ext cx="7936674" cy="4598551"/>
            <a:chOff x="445326" y="1447800"/>
            <a:chExt cx="7936674" cy="4598551"/>
          </a:xfrm>
        </p:grpSpPr>
        <p:pic>
          <p:nvPicPr>
            <p:cNvPr id="6" name="Picture 5" descr="pathology cat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5326" y="1447800"/>
              <a:ext cx="7936674" cy="342595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33400" y="4876800"/>
              <a:ext cx="7086600" cy="1169551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accent1">
                  <a:shade val="70000"/>
                  <a:satMod val="1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Cat antibody negative	     	Cat antibody positive</a:t>
              </a:r>
            </a:p>
            <a:p>
              <a:pPr algn="ctr"/>
              <a:r>
                <a:rPr lang="en-US" dirty="0" smtClean="0"/>
                <a:t>antigen negative                                  antigen negative</a:t>
              </a:r>
            </a:p>
            <a:p>
              <a:pPr algn="ctr"/>
              <a:endParaRPr lang="en-US" dirty="0" smtClean="0"/>
            </a:p>
            <a:p>
              <a:pPr algn="ctr"/>
              <a:endParaRPr lang="en-US" sz="800" dirty="0" smtClean="0"/>
            </a:p>
            <a:p>
              <a:pPr algn="ctr"/>
              <a:r>
                <a:rPr lang="en-US" sz="800" dirty="0" smtClean="0"/>
                <a:t>http://www.knowheartworms.org/arteriole.asp</a:t>
              </a:r>
              <a:endParaRPr lang="en-US" sz="800" dirty="0"/>
            </a:p>
          </p:txBody>
        </p:sp>
      </p:grp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828800"/>
            <a:ext cx="8153400" cy="221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81000" y="4038600"/>
            <a:ext cx="8153400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accent1">
                <a:shade val="70000"/>
                <a:satMod val="1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Adult HW negative              Adult HW negative                Adult HW positive</a:t>
            </a:r>
          </a:p>
          <a:p>
            <a:pPr algn="ctr"/>
            <a:r>
              <a:rPr lang="en-US" dirty="0" smtClean="0"/>
              <a:t>Antibody negative                 Antibody positive                 Antibody positive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HAR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3800" y="0"/>
            <a:ext cx="1771650" cy="1771650"/>
          </a:xfrm>
          <a:prstGeom prst="rect">
            <a:avLst/>
          </a:prstGeom>
        </p:spPr>
      </p:pic>
      <p:pic>
        <p:nvPicPr>
          <p:cNvPr id="17" name="Picture 16" descr="cat heartwor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1800" y="2599944"/>
            <a:ext cx="2209800" cy="26959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Signs</a:t>
            </a:r>
            <a:endParaRPr lang="en-US" dirty="0"/>
          </a:p>
        </p:txBody>
      </p:sp>
      <p:sp>
        <p:nvSpPr>
          <p:cNvPr id="65538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1755775"/>
            <a:ext cx="7467600" cy="4873625"/>
          </a:xfrm>
        </p:spPr>
        <p:txBody>
          <a:bodyPr/>
          <a:lstStyle/>
          <a:p>
            <a:r>
              <a:rPr lang="en-US" dirty="0" smtClean="0"/>
              <a:t>Heartworm Associated Respiratory Disease</a:t>
            </a:r>
          </a:p>
          <a:p>
            <a:pPr lvl="1"/>
            <a:r>
              <a:rPr lang="en-US" dirty="0" smtClean="0"/>
              <a:t>About 3 months post infection when worms die</a:t>
            </a:r>
          </a:p>
          <a:p>
            <a:pPr lvl="1"/>
            <a:r>
              <a:rPr lang="en-US" dirty="0" smtClean="0"/>
              <a:t>Vomiting, dyspnea, coughing</a:t>
            </a:r>
          </a:p>
          <a:p>
            <a:r>
              <a:rPr lang="en-US" dirty="0" smtClean="0"/>
              <a:t>Adult infections often asymptomatic</a:t>
            </a:r>
          </a:p>
          <a:p>
            <a:pPr lvl="1"/>
            <a:r>
              <a:rPr lang="en-US" dirty="0" smtClean="0"/>
              <a:t>Worms thought to down regulate PIM activity</a:t>
            </a:r>
          </a:p>
          <a:p>
            <a:r>
              <a:rPr lang="en-US" dirty="0" smtClean="0"/>
              <a:t>Chronic HW infection</a:t>
            </a:r>
          </a:p>
          <a:p>
            <a:pPr lvl="1"/>
            <a:r>
              <a:rPr lang="en-US" dirty="0" smtClean="0"/>
              <a:t>Dyspnea/coughing</a:t>
            </a:r>
          </a:p>
          <a:p>
            <a:pPr lvl="1"/>
            <a:r>
              <a:rPr lang="en-US" dirty="0" smtClean="0"/>
              <a:t>Vomiting, neurologic signs</a:t>
            </a:r>
          </a:p>
          <a:p>
            <a:pPr lvl="1"/>
            <a:r>
              <a:rPr lang="en-US" dirty="0" smtClean="0"/>
              <a:t>Acute respiratory distress &amp; sudden death</a:t>
            </a:r>
          </a:p>
          <a:p>
            <a:pPr lvl="2"/>
            <a:r>
              <a:rPr lang="en-US" dirty="0" smtClean="0"/>
              <a:t>Death/deterioration/embolization of worms</a:t>
            </a:r>
          </a:p>
          <a:p>
            <a:pPr lvl="2"/>
            <a:r>
              <a:rPr lang="en-US" dirty="0" smtClean="0"/>
              <a:t>PA infarction and circulatory collapse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44954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7467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Sudden death in cats</a:t>
            </a:r>
            <a:endParaRPr lang="en-US" dirty="0"/>
          </a:p>
        </p:txBody>
      </p:sp>
      <p:sp>
        <p:nvSpPr>
          <p:cNvPr id="6451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42770"/>
            <a:ext cx="7848600" cy="5215230"/>
          </a:xfrm>
        </p:spPr>
        <p:txBody>
          <a:bodyPr/>
          <a:lstStyle/>
          <a:p>
            <a:r>
              <a:rPr lang="en-US" sz="2200" dirty="0" smtClean="0"/>
              <a:t>Sensitized cats given antigen, whole filariae, fluid from whole filariae, or transected filariae</a:t>
            </a:r>
          </a:p>
          <a:p>
            <a:r>
              <a:rPr lang="en-US" sz="2200" dirty="0" smtClean="0"/>
              <a:t>Clinical signs</a:t>
            </a:r>
          </a:p>
          <a:p>
            <a:pPr lvl="1"/>
            <a:r>
              <a:rPr lang="en-US" sz="1900" dirty="0" smtClean="0"/>
              <a:t>Dyspnea, GI signs – retching, defecation</a:t>
            </a:r>
          </a:p>
          <a:p>
            <a:pPr lvl="1"/>
            <a:r>
              <a:rPr lang="en-US" sz="1900" dirty="0" smtClean="0"/>
              <a:t>Hemorrhage from nostrils and anus, cutaneous swelling</a:t>
            </a:r>
          </a:p>
          <a:p>
            <a:r>
              <a:rPr lang="en-US" sz="2200" dirty="0" smtClean="0"/>
              <a:t>Decreased BP, HR, SpO2, increased Hct</a:t>
            </a:r>
          </a:p>
          <a:p>
            <a:r>
              <a:rPr lang="en-US" sz="2200" dirty="0" smtClean="0"/>
              <a:t>Consistent with acute systemic anaphylaxis</a:t>
            </a:r>
          </a:p>
          <a:p>
            <a:pPr lvl="1"/>
            <a:r>
              <a:rPr lang="en-US" sz="1900" dirty="0" smtClean="0"/>
              <a:t>Antigen and dead worms produced worse signs</a:t>
            </a:r>
          </a:p>
          <a:p>
            <a:pPr lvl="1"/>
            <a:r>
              <a:rPr lang="en-US" sz="1900" dirty="0" smtClean="0"/>
              <a:t>Mild signs with live filariae</a:t>
            </a:r>
          </a:p>
          <a:p>
            <a:pPr lvl="1"/>
            <a:r>
              <a:rPr lang="en-US" sz="1900" dirty="0" smtClean="0"/>
              <a:t>No signs with worm fluid or control</a:t>
            </a:r>
          </a:p>
          <a:p>
            <a:r>
              <a:rPr lang="en-US" sz="2200" dirty="0" smtClean="0"/>
              <a:t>Serotonin mediates acute airway smooth muscle contraction in cats (Type 1)</a:t>
            </a:r>
          </a:p>
          <a:p>
            <a:pPr lvl="1"/>
            <a:r>
              <a:rPr lang="en-US" sz="1900" dirty="0" smtClean="0"/>
              <a:t>Also causes Bezold-Jarisch reflex</a:t>
            </a:r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692" y="0"/>
            <a:ext cx="2932176" cy="173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54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Like Cats…Testing is A Challenge</a:t>
            </a:r>
            <a:endParaRPr lang="en-US" dirty="0"/>
          </a:p>
        </p:txBody>
      </p:sp>
      <p:sp>
        <p:nvSpPr>
          <p:cNvPr id="5222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04800" y="1600200"/>
            <a:ext cx="7467600" cy="4873625"/>
          </a:xfrm>
        </p:spPr>
        <p:txBody>
          <a:bodyPr/>
          <a:lstStyle/>
          <a:p>
            <a:r>
              <a:rPr lang="en-US" dirty="0" smtClean="0"/>
              <a:t>Require multimodal testing</a:t>
            </a:r>
          </a:p>
          <a:p>
            <a:r>
              <a:rPr lang="en-US" dirty="0" smtClean="0"/>
              <a:t>Antibody test</a:t>
            </a:r>
          </a:p>
          <a:p>
            <a:pPr lvl="1"/>
            <a:r>
              <a:rPr lang="en-US" dirty="0" smtClean="0"/>
              <a:t>Denotes exposure and development to at least L4</a:t>
            </a:r>
          </a:p>
          <a:p>
            <a:pPr lvl="1"/>
            <a:r>
              <a:rPr lang="en-US" dirty="0" smtClean="0"/>
              <a:t>Cat may have mature infection, at risk of HARD</a:t>
            </a:r>
          </a:p>
          <a:p>
            <a:pPr lvl="1"/>
            <a:r>
              <a:rPr lang="en-US" dirty="0" smtClean="0"/>
              <a:t>Does not completely rule out infection</a:t>
            </a:r>
          </a:p>
          <a:p>
            <a:r>
              <a:rPr lang="en-US" dirty="0" smtClean="0"/>
              <a:t>Antigen test</a:t>
            </a:r>
          </a:p>
          <a:p>
            <a:pPr lvl="1"/>
            <a:r>
              <a:rPr lang="en-US" dirty="0" smtClean="0"/>
              <a:t>Positive result is highly suggestive of infection</a:t>
            </a:r>
          </a:p>
          <a:p>
            <a:pPr lvl="2"/>
            <a:r>
              <a:rPr lang="en-US" dirty="0" smtClean="0"/>
              <a:t>PPV of test decreases with prevalence</a:t>
            </a:r>
          </a:p>
          <a:p>
            <a:pPr lvl="1"/>
            <a:r>
              <a:rPr lang="en-US" dirty="0" smtClean="0"/>
              <a:t>Tests look for female worm antigen </a:t>
            </a:r>
          </a:p>
          <a:p>
            <a:pPr lvl="2"/>
            <a:r>
              <a:rPr lang="en-US" dirty="0" smtClean="0"/>
              <a:t>Prone to false negatives</a:t>
            </a:r>
          </a:p>
          <a:p>
            <a:pPr lvl="2"/>
            <a:r>
              <a:rPr lang="en-US" dirty="0" smtClean="0"/>
              <a:t>Male only infection</a:t>
            </a:r>
          </a:p>
          <a:p>
            <a:pPr lvl="2"/>
            <a:r>
              <a:rPr lang="en-US" dirty="0" smtClean="0"/>
              <a:t>Immature infection</a:t>
            </a:r>
          </a:p>
          <a:p>
            <a:r>
              <a:rPr lang="en-US" dirty="0" smtClean="0"/>
              <a:t>Running both increases sensitivity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24800" y="4648200"/>
            <a:ext cx="6479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idexx.com</a:t>
            </a:r>
            <a:endParaRPr lang="en-US" sz="800" dirty="0"/>
          </a:p>
        </p:txBody>
      </p:sp>
      <p:pic>
        <p:nvPicPr>
          <p:cNvPr id="5" name="Picture 4" descr="cat test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62600" y="4876801"/>
            <a:ext cx="3594632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Other tests</a:t>
            </a:r>
            <a:endParaRPr lang="en-US" dirty="0"/>
          </a:p>
        </p:txBody>
      </p:sp>
      <p:sp>
        <p:nvSpPr>
          <p:cNvPr id="6553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Knott’s test rarely fruitful – diagnostic if positive</a:t>
            </a:r>
          </a:p>
          <a:p>
            <a:r>
              <a:rPr lang="en-US" dirty="0" smtClean="0"/>
              <a:t>Radiographs – often nonspecific</a:t>
            </a:r>
          </a:p>
          <a:p>
            <a:pPr lvl="1"/>
            <a:r>
              <a:rPr lang="en-US" dirty="0" smtClean="0"/>
              <a:t>PA wider than 1.6 times the diameter of the 9</a:t>
            </a:r>
            <a:r>
              <a:rPr lang="en-US" baseline="30000" dirty="0" smtClean="0"/>
              <a:t>th</a:t>
            </a:r>
            <a:r>
              <a:rPr lang="en-US" dirty="0" smtClean="0"/>
              <a:t> rib at the 9</a:t>
            </a:r>
            <a:r>
              <a:rPr lang="en-US" baseline="30000" dirty="0" smtClean="0"/>
              <a:t>th</a:t>
            </a:r>
            <a:r>
              <a:rPr lang="en-US" dirty="0" smtClean="0"/>
              <a:t> intercostal space</a:t>
            </a:r>
          </a:p>
          <a:p>
            <a:pPr lvl="1"/>
            <a:r>
              <a:rPr lang="en-US" dirty="0" smtClean="0"/>
              <a:t>Bronchointerstitial lung pattern</a:t>
            </a:r>
          </a:p>
          <a:p>
            <a:pPr lvl="1"/>
            <a:r>
              <a:rPr lang="en-US" dirty="0" smtClean="0"/>
              <a:t>Pulmonary hyperinflation</a:t>
            </a:r>
          </a:p>
          <a:p>
            <a:r>
              <a:rPr lang="en-US" dirty="0" smtClean="0"/>
              <a:t>Echo</a:t>
            </a:r>
          </a:p>
          <a:p>
            <a:pPr lvl="1"/>
            <a:r>
              <a:rPr lang="en-US" dirty="0" smtClean="0"/>
              <a:t>Sensitivity ranges from 40-100%</a:t>
            </a:r>
          </a:p>
          <a:p>
            <a:pPr lvl="1"/>
            <a:r>
              <a:rPr lang="en-US" dirty="0" smtClean="0"/>
              <a:t>Higher because pulmonary artery tree is much smaller and worms tend to be more proximal</a:t>
            </a:r>
          </a:p>
          <a:p>
            <a:pPr lvl="1"/>
            <a:r>
              <a:rPr lang="en-US" dirty="0" smtClean="0"/>
              <a:t>Usually only definitive way to diagnose antemortem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44954" y="5638800"/>
            <a:ext cx="1066800" cy="79563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9525"/>
            <a:ext cx="442595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3276600" y="4038600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6553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Adulticide not recommended</a:t>
            </a:r>
          </a:p>
          <a:p>
            <a:pPr lvl="1"/>
            <a:r>
              <a:rPr lang="en-US" dirty="0" smtClean="0"/>
              <a:t>High mortality rate from PTE</a:t>
            </a:r>
          </a:p>
          <a:p>
            <a:pPr lvl="1"/>
            <a:r>
              <a:rPr lang="en-US" dirty="0" smtClean="0"/>
              <a:t>Possibly anaphylactoid reaction to dead worms</a:t>
            </a:r>
          </a:p>
          <a:p>
            <a:r>
              <a:rPr lang="en-US" dirty="0" smtClean="0"/>
              <a:t>Many cats self-cure</a:t>
            </a:r>
          </a:p>
          <a:p>
            <a:pPr lvl="1"/>
            <a:r>
              <a:rPr lang="en-US" dirty="0" smtClean="0"/>
              <a:t>Treat symptomatically with prednisone</a:t>
            </a:r>
          </a:p>
          <a:p>
            <a:pPr lvl="1"/>
            <a:r>
              <a:rPr lang="en-US" dirty="0" smtClean="0"/>
              <a:t>Currently no proven benefit to giving doxycycline</a:t>
            </a:r>
          </a:p>
          <a:p>
            <a:pPr lvl="1"/>
            <a:r>
              <a:rPr lang="en-US" dirty="0" smtClean="0"/>
              <a:t>Preventative to prevent repeat infection</a:t>
            </a:r>
          </a:p>
          <a:p>
            <a:pPr lvl="2"/>
            <a:r>
              <a:rPr lang="en-US" dirty="0" smtClean="0"/>
              <a:t>Safe in infected cats</a:t>
            </a:r>
          </a:p>
          <a:p>
            <a:r>
              <a:rPr lang="en-US" dirty="0" smtClean="0"/>
              <a:t>Surgical extraction</a:t>
            </a:r>
          </a:p>
          <a:p>
            <a:pPr lvl="1"/>
            <a:r>
              <a:rPr lang="en-US" dirty="0" smtClean="0"/>
              <a:t>Cats surviving surgery show marked improvement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44954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66562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Two prospective studies</a:t>
            </a:r>
          </a:p>
          <a:p>
            <a:r>
              <a:rPr lang="en-US" dirty="0" smtClean="0"/>
              <a:t>80% of naturally infected cats will self-cure</a:t>
            </a:r>
          </a:p>
          <a:p>
            <a:pPr lvl="1"/>
            <a:r>
              <a:rPr lang="en-US" dirty="0" smtClean="0"/>
              <a:t>68 and 25% of cats developed clinical signs overtime</a:t>
            </a:r>
          </a:p>
          <a:p>
            <a:r>
              <a:rPr lang="en-US" dirty="0" smtClean="0"/>
              <a:t>Other 20% died 8-41 months after diagnosis</a:t>
            </a:r>
          </a:p>
          <a:p>
            <a:pPr lvl="1"/>
            <a:r>
              <a:rPr lang="en-US" dirty="0" smtClean="0"/>
              <a:t>Usually suddenly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7" name="Picture 6" descr="cat lay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0800" y="3810000"/>
            <a:ext cx="3548750" cy="24669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86200" y="6172200"/>
            <a:ext cx="9813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visualphotos.com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An Ounce of Prevention…</a:t>
            </a:r>
            <a:endParaRPr lang="en-US" dirty="0"/>
          </a:p>
        </p:txBody>
      </p:sp>
      <p:sp>
        <p:nvSpPr>
          <p:cNvPr id="6553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Remember even L4’s cause disease</a:t>
            </a:r>
          </a:p>
          <a:p>
            <a:r>
              <a:rPr lang="en-US" dirty="0" smtClean="0"/>
              <a:t>Do not need to be tested before starting preventative</a:t>
            </a:r>
          </a:p>
          <a:p>
            <a:r>
              <a:rPr lang="en-US" dirty="0" smtClean="0"/>
              <a:t>Cats treated with monthly preventative have normal histopathology</a:t>
            </a:r>
          </a:p>
          <a:p>
            <a:pPr lvl="1"/>
            <a:r>
              <a:rPr lang="en-US" dirty="0" smtClean="0"/>
              <a:t>Versus cats who have L4 that reach the lungs but do not become adults</a:t>
            </a:r>
          </a:p>
          <a:p>
            <a:pPr lvl="1"/>
            <a:r>
              <a:rPr lang="en-US" dirty="0" smtClean="0"/>
              <a:t>Versus cats with adult infections</a:t>
            </a:r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44954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cat preventativ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0"/>
            <a:ext cx="2971800" cy="32482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4514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dirty="0" smtClean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267966">
            <a:off x="1119275" y="2401842"/>
            <a:ext cx="7008389" cy="2123658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Just a Few More</a:t>
            </a:r>
          </a:p>
          <a:p>
            <a:pPr algn="ctr"/>
            <a:r>
              <a:rPr 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Odd Balls…</a:t>
            </a:r>
            <a:endParaRPr lang="en-US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88" y="0"/>
            <a:ext cx="3490912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Historical perspectives</a:t>
            </a:r>
            <a:endParaRPr lang="en-US" dirty="0"/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00200"/>
            <a:ext cx="7467600" cy="5105400"/>
          </a:xfrm>
        </p:spPr>
        <p:txBody>
          <a:bodyPr/>
          <a:lstStyle/>
          <a:p>
            <a:r>
              <a:rPr lang="en-US" dirty="0" smtClean="0"/>
              <a:t>Originated in Asia</a:t>
            </a:r>
          </a:p>
          <a:p>
            <a:pPr lvl="1"/>
            <a:r>
              <a:rPr lang="en-US" dirty="0" smtClean="0"/>
              <a:t>Spread through Mediterranean</a:t>
            </a:r>
          </a:p>
          <a:p>
            <a:r>
              <a:rPr lang="en-US" dirty="0" smtClean="0"/>
              <a:t>Reported in the USA in 1847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 1975 bacteria-like organisms were identified in </a:t>
            </a:r>
            <a:r>
              <a:rPr lang="en-US" i="1" dirty="0" smtClean="0"/>
              <a:t>D immitis</a:t>
            </a:r>
            <a:endParaRPr lang="en-US" dirty="0" smtClean="0"/>
          </a:p>
          <a:p>
            <a:pPr lvl="1"/>
            <a:r>
              <a:rPr lang="en-US" dirty="0" smtClean="0"/>
              <a:t>Rickettsia-like </a:t>
            </a:r>
            <a:r>
              <a:rPr lang="en-US" i="1" dirty="0" smtClean="0"/>
              <a:t>Wolbachia pipientis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Angiostrongylus vasorum</a:t>
            </a:r>
            <a:endParaRPr lang="en-US" dirty="0"/>
          </a:p>
        </p:txBody>
      </p:sp>
      <p:sp>
        <p:nvSpPr>
          <p:cNvPr id="5734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600200"/>
            <a:ext cx="7848600" cy="4873625"/>
          </a:xfrm>
        </p:spPr>
        <p:txBody>
          <a:bodyPr/>
          <a:lstStyle/>
          <a:p>
            <a:r>
              <a:rPr lang="en-US" dirty="0" smtClean="0"/>
              <a:t>Fox is reservoir for domestic dogs</a:t>
            </a:r>
          </a:p>
          <a:p>
            <a:r>
              <a:rPr lang="en-US" dirty="0" smtClean="0"/>
              <a:t>Spreading over Europe</a:t>
            </a:r>
          </a:p>
          <a:p>
            <a:r>
              <a:rPr lang="en-US" dirty="0" smtClean="0"/>
              <a:t>Endemic focus in New Foundland</a:t>
            </a:r>
          </a:p>
          <a:p>
            <a:r>
              <a:rPr lang="en-US" dirty="0" smtClean="0"/>
              <a:t>L1 shed in feces of infected animal</a:t>
            </a:r>
          </a:p>
          <a:p>
            <a:pPr lvl="1"/>
            <a:r>
              <a:rPr lang="en-US" dirty="0" smtClean="0"/>
              <a:t>Slug/snail/frog eats L1 </a:t>
            </a:r>
            <a:r>
              <a:rPr lang="en-US" dirty="0" smtClean="0">
                <a:sym typeface="Wingdings" pitchFamily="2" charset="2"/>
              </a:rPr>
              <a:t>L3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Dog eats one of the above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L3 exit GI tract, mature in abd LN, eventually go to PAs</a:t>
            </a:r>
          </a:p>
          <a:p>
            <a:pPr lvl="1"/>
            <a:r>
              <a:rPr lang="en-US" dirty="0" smtClean="0"/>
              <a:t>Worms mate and release eggs which lodge in pulmonary capillaries</a:t>
            </a:r>
          </a:p>
          <a:p>
            <a:pPr lvl="1"/>
            <a:r>
              <a:rPr lang="en-US" dirty="0" smtClean="0"/>
              <a:t>Larva hatch, break into alveolar space, are coughed up, swallowed, passed in feces</a:t>
            </a:r>
          </a:p>
          <a:p>
            <a:pPr lvl="1"/>
            <a:r>
              <a:rPr lang="en-US" dirty="0" smtClean="0"/>
              <a:t>Adults can live for at least 5 years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franc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7000" y="685800"/>
            <a:ext cx="2000000" cy="22857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0" y="2971800"/>
            <a:ext cx="167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europa.eu</a:t>
            </a:r>
          </a:p>
          <a:p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A. Vasorum Clinical Disease</a:t>
            </a:r>
            <a:endParaRPr lang="en-US" dirty="0"/>
          </a:p>
        </p:txBody>
      </p:sp>
      <p:sp>
        <p:nvSpPr>
          <p:cNvPr id="58370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Adults are 1-2 cm</a:t>
            </a:r>
          </a:p>
          <a:p>
            <a:r>
              <a:rPr lang="en-US" dirty="0" smtClean="0"/>
              <a:t>Most cases diagnosed in fall/winter</a:t>
            </a:r>
          </a:p>
          <a:p>
            <a:r>
              <a:rPr lang="en-US" dirty="0" smtClean="0"/>
              <a:t>Usually have cardiopulmonary signs</a:t>
            </a:r>
          </a:p>
          <a:p>
            <a:pPr lvl="1"/>
            <a:r>
              <a:rPr lang="en-US" dirty="0" smtClean="0"/>
              <a:t>Interstitial pneumonia and hemorrhage from immature worms</a:t>
            </a:r>
          </a:p>
          <a:p>
            <a:pPr lvl="1"/>
            <a:r>
              <a:rPr lang="en-US" dirty="0" smtClean="0"/>
              <a:t>Alveolar hemorrhage from hatching larvae</a:t>
            </a:r>
          </a:p>
          <a:p>
            <a:pPr lvl="1"/>
            <a:r>
              <a:rPr lang="en-US" dirty="0" smtClean="0"/>
              <a:t>Granulomas develop in response to eggs and larvae</a:t>
            </a:r>
          </a:p>
          <a:p>
            <a:pPr lvl="1"/>
            <a:r>
              <a:rPr lang="en-US" dirty="0" smtClean="0"/>
              <a:t>Overtime fibrosis develops</a:t>
            </a:r>
          </a:p>
          <a:p>
            <a:r>
              <a:rPr lang="en-US" dirty="0" smtClean="0"/>
              <a:t>CNS signs from aberrant migration can occur</a:t>
            </a:r>
          </a:p>
          <a:p>
            <a:r>
              <a:rPr lang="en-US" dirty="0" smtClean="0"/>
              <a:t>Aberrant migration to many other tissues </a:t>
            </a:r>
          </a:p>
          <a:p>
            <a:r>
              <a:rPr lang="en-US" dirty="0" smtClean="0"/>
              <a:t>Can infect cats but they do not shed larva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Diagnosis and Treatment</a:t>
            </a:r>
            <a:endParaRPr lang="en-US" dirty="0"/>
          </a:p>
        </p:txBody>
      </p:sp>
      <p:sp>
        <p:nvSpPr>
          <p:cNvPr id="59394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Baermann fecal test is the best</a:t>
            </a:r>
          </a:p>
          <a:p>
            <a:pPr lvl="1"/>
            <a:r>
              <a:rPr lang="en-US" dirty="0" smtClean="0"/>
              <a:t>Zn sulfate centrifugation only detects 60%</a:t>
            </a:r>
          </a:p>
          <a:p>
            <a:pPr lvl="1"/>
            <a:r>
              <a:rPr lang="en-US" dirty="0" smtClean="0"/>
              <a:t>If time is critical can perform Baermann after 1 hour (instead of 8-12) of incubation – 92% detection rate</a:t>
            </a:r>
          </a:p>
          <a:p>
            <a:pPr lvl="1"/>
            <a:r>
              <a:rPr lang="en-US" dirty="0" smtClean="0"/>
              <a:t>Can have intermittent shedding</a:t>
            </a:r>
          </a:p>
          <a:p>
            <a:r>
              <a:rPr lang="en-US" dirty="0" smtClean="0"/>
              <a:t>MRI can detect larval migration in CNS</a:t>
            </a:r>
          </a:p>
          <a:p>
            <a:r>
              <a:rPr lang="en-US" dirty="0" smtClean="0"/>
              <a:t>No approved treatment in North America</a:t>
            </a:r>
          </a:p>
          <a:p>
            <a:pPr lvl="1"/>
            <a:r>
              <a:rPr lang="en-US" dirty="0" smtClean="0"/>
              <a:t>Fenbendazole, milbemycin, moxidectin</a:t>
            </a:r>
          </a:p>
          <a:p>
            <a:pPr lvl="1"/>
            <a:r>
              <a:rPr lang="en-US" dirty="0" smtClean="0"/>
              <a:t>Post treatment can develop severe dyspnea and ascites</a:t>
            </a:r>
          </a:p>
          <a:p>
            <a:pPr lvl="2"/>
            <a:r>
              <a:rPr lang="en-US" dirty="0" smtClean="0"/>
              <a:t>Treat with bronchodilators and diuretics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a vasoru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152400"/>
            <a:ext cx="2352381" cy="19428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91400" y="2057400"/>
            <a:ext cx="13308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parasitesandvectors.com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Dirofilaria repens</a:t>
            </a:r>
            <a:endParaRPr lang="en-US" dirty="0"/>
          </a:p>
        </p:txBody>
      </p:sp>
      <p:sp>
        <p:nvSpPr>
          <p:cNvPr id="6041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Parasite of the SQ connective tissue</a:t>
            </a:r>
          </a:p>
          <a:p>
            <a:pPr lvl="1"/>
            <a:r>
              <a:rPr lang="en-US" dirty="0" smtClean="0"/>
              <a:t>Dogs, cats, wild carnivores, humans</a:t>
            </a:r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5" name="Picture 4" descr="dirofilaria repens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2667000"/>
            <a:ext cx="3095509" cy="21714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48400" y="4724400"/>
            <a:ext cx="7569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hindawi.com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7467600" cy="6556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6451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52400" y="780415"/>
            <a:ext cx="8548468" cy="5848985"/>
          </a:xfrm>
        </p:spPr>
        <p:txBody>
          <a:bodyPr/>
          <a:lstStyle/>
          <a:p>
            <a:pPr marL="0" indent="0">
              <a:buNone/>
            </a:pPr>
            <a:r>
              <a:rPr lang="en-US" sz="1100" dirty="0"/>
              <a:t>Bowman DD, Atkins CE. Heartworm biology, treatment, and control. </a:t>
            </a:r>
            <a:r>
              <a:rPr lang="en-US" sz="1100" i="1" dirty="0"/>
              <a:t>Veterinary Clinics of North American, Small Animal Practice</a:t>
            </a:r>
            <a:r>
              <a:rPr lang="en-US" sz="1100" dirty="0"/>
              <a:t> 2009;39:1127-1158</a:t>
            </a:r>
            <a:r>
              <a:rPr lang="en-US" sz="1100" dirty="0" smtClean="0"/>
              <a:t>.</a:t>
            </a:r>
          </a:p>
          <a:p>
            <a:pPr marL="0" indent="0">
              <a:buNone/>
            </a:pPr>
            <a:r>
              <a:rPr lang="en-US" sz="1100" dirty="0" err="1"/>
              <a:t>McHaffie</a:t>
            </a:r>
            <a:r>
              <a:rPr lang="en-US" sz="1100" dirty="0"/>
              <a:t> J. Dirofilaria immitis and Wolbachia pipientis: a thorough investigation of the symbiosis responsible for canine heartworm disease. </a:t>
            </a:r>
            <a:r>
              <a:rPr lang="en-US" sz="1100" i="1" dirty="0"/>
              <a:t>Parasitology Research</a:t>
            </a:r>
            <a:r>
              <a:rPr lang="en-US" sz="1100" dirty="0"/>
              <a:t>2012; 110:499-502.</a:t>
            </a:r>
          </a:p>
          <a:p>
            <a:pPr marL="0" indent="0">
              <a:buNone/>
            </a:pPr>
            <a:r>
              <a:rPr lang="en-US" sz="1100" dirty="0" err="1"/>
              <a:t>Dingman</a:t>
            </a:r>
            <a:r>
              <a:rPr lang="en-US" sz="1100" dirty="0"/>
              <a:t> P, Levy J, Kramer L, et al. Association of </a:t>
            </a:r>
            <a:r>
              <a:rPr lang="en-US" sz="1100" dirty="0" err="1"/>
              <a:t>Wolbachia</a:t>
            </a:r>
            <a:r>
              <a:rPr lang="en-US" sz="1100" dirty="0"/>
              <a:t> with heartworm disease in cats and dogs. </a:t>
            </a:r>
            <a:r>
              <a:rPr lang="en-US" sz="1100" i="1" dirty="0"/>
              <a:t>Veterinary Parasitology </a:t>
            </a:r>
            <a:r>
              <a:rPr lang="en-US" sz="1100" dirty="0"/>
              <a:t>2010;170:50-60.</a:t>
            </a:r>
          </a:p>
          <a:p>
            <a:pPr marL="0" indent="0">
              <a:buNone/>
            </a:pPr>
            <a:r>
              <a:rPr lang="en-US" sz="1100" dirty="0"/>
              <a:t>Taylor MJ, </a:t>
            </a:r>
            <a:r>
              <a:rPr lang="en-US" sz="1100" dirty="0" err="1"/>
              <a:t>Voronin</a:t>
            </a:r>
            <a:r>
              <a:rPr lang="en-US" sz="1100" dirty="0"/>
              <a:t> D, Johnston KL, et al. </a:t>
            </a:r>
            <a:r>
              <a:rPr lang="en-US" sz="1100" dirty="0" err="1"/>
              <a:t>Wolbachia</a:t>
            </a:r>
            <a:r>
              <a:rPr lang="en-US" sz="1100" dirty="0"/>
              <a:t> filarial interactions. </a:t>
            </a:r>
            <a:r>
              <a:rPr lang="en-US" sz="1100" i="1" dirty="0"/>
              <a:t>Cellular Microbiology</a:t>
            </a:r>
            <a:r>
              <a:rPr lang="en-US" sz="1100" dirty="0"/>
              <a:t> 2012:Vol;1-7.</a:t>
            </a:r>
          </a:p>
          <a:p>
            <a:pPr marL="0" indent="0">
              <a:buNone/>
            </a:pPr>
            <a:r>
              <a:rPr lang="en-US" sz="1100" dirty="0"/>
              <a:t>Bowman DD. Introduction to the Alpha-</a:t>
            </a:r>
            <a:r>
              <a:rPr lang="en-US" sz="1100" dirty="0" err="1"/>
              <a:t>proteobacteria</a:t>
            </a:r>
            <a:r>
              <a:rPr lang="en-US" sz="1100" dirty="0"/>
              <a:t>: </a:t>
            </a:r>
            <a:r>
              <a:rPr lang="en-US" sz="1100" dirty="0" err="1"/>
              <a:t>Wolbachia</a:t>
            </a:r>
            <a:r>
              <a:rPr lang="en-US" sz="1100" dirty="0"/>
              <a:t> and </a:t>
            </a:r>
            <a:r>
              <a:rPr lang="en-US" sz="1100" dirty="0" err="1"/>
              <a:t>Bartonella</a:t>
            </a:r>
            <a:r>
              <a:rPr lang="en-US" sz="1100" dirty="0"/>
              <a:t>, Rickettsia, </a:t>
            </a:r>
            <a:r>
              <a:rPr lang="en-US" sz="1100" dirty="0" err="1"/>
              <a:t>Brucella</a:t>
            </a:r>
            <a:r>
              <a:rPr lang="en-US" sz="1100" dirty="0"/>
              <a:t>, </a:t>
            </a:r>
            <a:r>
              <a:rPr lang="en-US" sz="1100" dirty="0" err="1"/>
              <a:t>Ehrlichia</a:t>
            </a:r>
            <a:r>
              <a:rPr lang="en-US" sz="1100" dirty="0"/>
              <a:t>, and </a:t>
            </a:r>
            <a:r>
              <a:rPr lang="en-US" sz="1100" dirty="0" err="1"/>
              <a:t>Anaplasma</a:t>
            </a:r>
            <a:r>
              <a:rPr lang="en-US" sz="1100" dirty="0"/>
              <a:t>. </a:t>
            </a:r>
            <a:r>
              <a:rPr lang="en-US" sz="1100" i="1" dirty="0"/>
              <a:t>Topics in Companion Animal Medicine</a:t>
            </a:r>
            <a:r>
              <a:rPr lang="en-US" sz="1100" dirty="0"/>
              <a:t> 2011;26(4):173-177.</a:t>
            </a:r>
          </a:p>
          <a:p>
            <a:pPr marL="0" indent="0">
              <a:buNone/>
            </a:pPr>
            <a:r>
              <a:rPr lang="en-US" sz="1100" dirty="0" err="1"/>
              <a:t>Rishniw</a:t>
            </a:r>
            <a:r>
              <a:rPr lang="en-US" sz="1100" dirty="0"/>
              <a:t> M, Hess A, Rojas R, et al. </a:t>
            </a:r>
            <a:r>
              <a:rPr lang="en-US" sz="1100" dirty="0" err="1"/>
              <a:t>Dirofilarial</a:t>
            </a:r>
            <a:r>
              <a:rPr lang="en-US" sz="1100" dirty="0"/>
              <a:t> </a:t>
            </a:r>
            <a:r>
              <a:rPr lang="en-US" sz="1100" dirty="0" err="1"/>
              <a:t>hemoptytic</a:t>
            </a:r>
            <a:r>
              <a:rPr lang="en-US" sz="1100" dirty="0"/>
              <a:t> expectoration in 5 dogs – an uncommon manifestation of canine heartworm disease. </a:t>
            </a:r>
            <a:r>
              <a:rPr lang="en-US" sz="1100" i="1" dirty="0"/>
              <a:t>Journal of Veterinary Internal Medicine</a:t>
            </a:r>
            <a:r>
              <a:rPr lang="en-US" sz="1100" dirty="0"/>
              <a:t> 2012;26:1061-1063</a:t>
            </a:r>
          </a:p>
          <a:p>
            <a:pPr marL="0" indent="0">
              <a:buNone/>
            </a:pPr>
            <a:r>
              <a:rPr lang="en-US" sz="1100" dirty="0" err="1"/>
              <a:t>Caprariis</a:t>
            </a:r>
            <a:r>
              <a:rPr lang="en-US" sz="1100" dirty="0"/>
              <a:t> D, </a:t>
            </a:r>
            <a:r>
              <a:rPr lang="en-US" sz="1100" dirty="0" err="1"/>
              <a:t>Sasanelli</a:t>
            </a:r>
            <a:r>
              <a:rPr lang="en-US" sz="1100" dirty="0"/>
              <a:t> M, </a:t>
            </a:r>
            <a:r>
              <a:rPr lang="en-US" sz="1100" dirty="0" err="1"/>
              <a:t>Paradies</a:t>
            </a:r>
            <a:r>
              <a:rPr lang="en-US" sz="1100" dirty="0"/>
              <a:t> P, et al. Monoclonal </a:t>
            </a:r>
            <a:r>
              <a:rPr lang="en-US" sz="1100" dirty="0" err="1"/>
              <a:t>gammopathy</a:t>
            </a:r>
            <a:r>
              <a:rPr lang="en-US" sz="1100" dirty="0"/>
              <a:t> associated with heartworm disease in a dog. </a:t>
            </a:r>
            <a:r>
              <a:rPr lang="en-US" sz="1100" i="1" dirty="0"/>
              <a:t>Journal of the American Animal Hospital Association</a:t>
            </a:r>
            <a:r>
              <a:rPr lang="en-US" sz="1100" dirty="0"/>
              <a:t> 2009;45:296-300.</a:t>
            </a:r>
          </a:p>
          <a:p>
            <a:pPr marL="0" indent="0">
              <a:buNone/>
            </a:pPr>
            <a:r>
              <a:rPr lang="es-ES" sz="1100" dirty="0" err="1"/>
              <a:t>Gonzalez</a:t>
            </a:r>
            <a:r>
              <a:rPr lang="es-ES" sz="1100" dirty="0"/>
              <a:t>-Miguel J, </a:t>
            </a:r>
            <a:r>
              <a:rPr lang="es-ES" sz="1100" dirty="0" err="1"/>
              <a:t>Morchon</a:t>
            </a:r>
            <a:r>
              <a:rPr lang="es-ES" sz="1100" dirty="0"/>
              <a:t> R, Mellado I, et al. </a:t>
            </a:r>
            <a:r>
              <a:rPr lang="en-US" sz="1100" dirty="0"/>
              <a:t>Excretory/secretory antigens from </a:t>
            </a:r>
            <a:r>
              <a:rPr lang="en-US" sz="1100" i="1" dirty="0"/>
              <a:t>Dirofilaria </a:t>
            </a:r>
            <a:r>
              <a:rPr lang="en-US" sz="1100" i="1" dirty="0" err="1"/>
              <a:t>immitus</a:t>
            </a:r>
            <a:r>
              <a:rPr lang="en-US" sz="1100" i="1" dirty="0"/>
              <a:t> </a:t>
            </a:r>
            <a:r>
              <a:rPr lang="en-US" sz="1100" dirty="0"/>
              <a:t>adult worms interact with the host </a:t>
            </a:r>
            <a:r>
              <a:rPr lang="en-US" sz="1100" dirty="0" err="1"/>
              <a:t>fibrinolytic</a:t>
            </a:r>
            <a:r>
              <a:rPr lang="en-US" sz="1100" dirty="0"/>
              <a:t> system involving the vascular endothelium. </a:t>
            </a:r>
            <a:r>
              <a:rPr lang="en-US" sz="1100" i="1" dirty="0"/>
              <a:t>Molecular &amp; Biochemical Parasitology</a:t>
            </a:r>
            <a:r>
              <a:rPr lang="en-US" sz="1100" dirty="0"/>
              <a:t>2012:181; 134-140. </a:t>
            </a:r>
          </a:p>
          <a:p>
            <a:pPr marL="0" indent="0">
              <a:buNone/>
            </a:pPr>
            <a:r>
              <a:rPr lang="en-US" sz="1100" dirty="0"/>
              <a:t>AHS canine guidelines</a:t>
            </a:r>
          </a:p>
          <a:p>
            <a:pPr marL="0" indent="0">
              <a:buNone/>
            </a:pPr>
            <a:r>
              <a:rPr lang="en-US" sz="1100" dirty="0"/>
              <a:t>AHS Guidance for HW management during </a:t>
            </a:r>
            <a:r>
              <a:rPr lang="en-US" sz="1100" dirty="0" err="1"/>
              <a:t>adulticide</a:t>
            </a:r>
            <a:r>
              <a:rPr lang="en-US" sz="1100" dirty="0"/>
              <a:t> unavailability</a:t>
            </a:r>
          </a:p>
          <a:p>
            <a:pPr marL="0" indent="0">
              <a:buNone/>
            </a:pPr>
            <a:r>
              <a:rPr lang="en-US" sz="1100" dirty="0"/>
              <a:t>McCall JW, </a:t>
            </a:r>
            <a:r>
              <a:rPr lang="en-US" sz="1100" dirty="0" err="1"/>
              <a:t>Genchi</a:t>
            </a:r>
            <a:r>
              <a:rPr lang="en-US" sz="1100" dirty="0"/>
              <a:t> C, Kramer L. Heartworm and </a:t>
            </a:r>
            <a:r>
              <a:rPr lang="en-US" sz="1100" dirty="0" err="1"/>
              <a:t>Wolbachia</a:t>
            </a:r>
            <a:r>
              <a:rPr lang="en-US" sz="1100" dirty="0"/>
              <a:t>: Therapeutic implications. </a:t>
            </a:r>
            <a:r>
              <a:rPr lang="en-US" sz="1100" i="1" dirty="0"/>
              <a:t>Veterinary Parasitology</a:t>
            </a:r>
            <a:r>
              <a:rPr lang="en-US" sz="1100" dirty="0"/>
              <a:t> 2008;158:204-214</a:t>
            </a:r>
            <a:r>
              <a:rPr lang="en-US" sz="1100" dirty="0" smtClean="0"/>
              <a:t>.</a:t>
            </a:r>
          </a:p>
          <a:p>
            <a:pPr marL="0" indent="0">
              <a:buNone/>
            </a:pPr>
            <a:r>
              <a:rPr lang="es-ES" sz="1100" dirty="0" err="1"/>
              <a:t>Grandi</a:t>
            </a:r>
            <a:r>
              <a:rPr lang="es-ES" sz="1100" dirty="0"/>
              <a:t> G, </a:t>
            </a:r>
            <a:r>
              <a:rPr lang="es-ES" sz="1100" dirty="0" err="1"/>
              <a:t>Quintavalla</a:t>
            </a:r>
            <a:r>
              <a:rPr lang="es-ES" sz="1100" dirty="0"/>
              <a:t> C, </a:t>
            </a:r>
            <a:r>
              <a:rPr lang="es-ES" sz="1100" dirty="0" err="1"/>
              <a:t>Mavropoulou</a:t>
            </a:r>
            <a:r>
              <a:rPr lang="es-ES" sz="1100" dirty="0"/>
              <a:t> A, et al. </a:t>
            </a:r>
            <a:r>
              <a:rPr lang="en-US" sz="1100" dirty="0"/>
              <a:t>A combination of doxycycline and ivermectin is </a:t>
            </a:r>
            <a:r>
              <a:rPr lang="en-US" sz="1100" dirty="0" err="1"/>
              <a:t>adulticidal</a:t>
            </a:r>
            <a:r>
              <a:rPr lang="en-US" sz="1100" dirty="0"/>
              <a:t> in dogs with naturally acquired heartworm disease (Dirofilaria immitis). </a:t>
            </a:r>
            <a:r>
              <a:rPr lang="en-US" sz="1100" i="1" dirty="0"/>
              <a:t>Veterinary Parasitology</a:t>
            </a:r>
            <a:r>
              <a:rPr lang="en-US" sz="1100" dirty="0"/>
              <a:t> 2010;169:347-351.</a:t>
            </a:r>
          </a:p>
          <a:p>
            <a:pPr marL="0" indent="0">
              <a:buNone/>
            </a:pPr>
            <a:r>
              <a:rPr lang="en-US" sz="1100" dirty="0" err="1"/>
              <a:t>Bourguinat</a:t>
            </a:r>
            <a:r>
              <a:rPr lang="en-US" sz="1100" dirty="0"/>
              <a:t> C, Keller K, </a:t>
            </a:r>
            <a:r>
              <a:rPr lang="en-US" sz="1100" dirty="0" err="1"/>
              <a:t>Bhan</a:t>
            </a:r>
            <a:r>
              <a:rPr lang="en-US" sz="1100" dirty="0"/>
              <a:t> A, et al. Macrocyclic lactone resistance in Dirofilaria immitis. </a:t>
            </a:r>
            <a:r>
              <a:rPr lang="en-US" sz="1100" i="1" dirty="0"/>
              <a:t>Veterinary Parasitology</a:t>
            </a:r>
            <a:r>
              <a:rPr lang="en-US" sz="1100" dirty="0"/>
              <a:t> 2011;181:388-392.</a:t>
            </a:r>
          </a:p>
          <a:p>
            <a:pPr marL="0" indent="0">
              <a:buNone/>
            </a:pPr>
            <a:r>
              <a:rPr lang="en-US" sz="1100" dirty="0" err="1"/>
              <a:t>Bazzocchi</a:t>
            </a:r>
            <a:r>
              <a:rPr lang="en-US" sz="1100" dirty="0"/>
              <a:t> C, </a:t>
            </a:r>
            <a:r>
              <a:rPr lang="en-US" sz="1100" dirty="0" err="1"/>
              <a:t>Mortario</a:t>
            </a:r>
            <a:r>
              <a:rPr lang="en-US" sz="1100" dirty="0"/>
              <a:t> M, </a:t>
            </a:r>
            <a:r>
              <a:rPr lang="en-US" sz="1100" dirty="0" err="1"/>
              <a:t>Grandi</a:t>
            </a:r>
            <a:r>
              <a:rPr lang="en-US" sz="1100" dirty="0"/>
              <a:t> G, et al. Combined ivermectin and doxycycline treatment has microfilaricidal and </a:t>
            </a:r>
            <a:r>
              <a:rPr lang="en-US" sz="1100" dirty="0" err="1"/>
              <a:t>adulticidal</a:t>
            </a:r>
            <a:r>
              <a:rPr lang="en-US" sz="1100" dirty="0"/>
              <a:t> </a:t>
            </a:r>
            <a:r>
              <a:rPr lang="en-US" sz="1100" dirty="0" smtClean="0"/>
              <a:t>activity </a:t>
            </a:r>
            <a:r>
              <a:rPr lang="en-US" sz="1100" dirty="0"/>
              <a:t>against Dirofilaria immitis in experimentally infected dogs. </a:t>
            </a:r>
            <a:r>
              <a:rPr lang="en-US" sz="1100" i="1" dirty="0"/>
              <a:t>Journal of Parasitology</a:t>
            </a:r>
            <a:r>
              <a:rPr lang="en-US" sz="1100" dirty="0"/>
              <a:t> </a:t>
            </a:r>
            <a:r>
              <a:rPr lang="en-US" sz="1100" dirty="0" smtClean="0"/>
              <a:t>2008;38:1401-1410</a:t>
            </a:r>
          </a:p>
          <a:p>
            <a:pPr marL="0" indent="0">
              <a:buNone/>
            </a:pPr>
            <a:r>
              <a:rPr lang="en-US" sz="1100" dirty="0"/>
              <a:t>Garcia-</a:t>
            </a:r>
            <a:r>
              <a:rPr lang="en-US" sz="1100" dirty="0" err="1"/>
              <a:t>Guasch</a:t>
            </a:r>
            <a:r>
              <a:rPr lang="en-US" sz="1100" dirty="0"/>
              <a:t> L, Caro-</a:t>
            </a:r>
            <a:r>
              <a:rPr lang="en-US" sz="1100" dirty="0" err="1"/>
              <a:t>Vadillo</a:t>
            </a:r>
            <a:r>
              <a:rPr lang="en-US" sz="1100" dirty="0"/>
              <a:t> A, </a:t>
            </a:r>
            <a:r>
              <a:rPr lang="en-US" sz="1100" dirty="0" err="1"/>
              <a:t>Manubens-Grau</a:t>
            </a:r>
            <a:r>
              <a:rPr lang="en-US" sz="1100" dirty="0"/>
              <a:t> J, et al. Evaluation of pulmonary function variables by using </a:t>
            </a:r>
            <a:r>
              <a:rPr lang="en-US" sz="1100" dirty="0" err="1"/>
              <a:t>plethysmography</a:t>
            </a:r>
            <a:r>
              <a:rPr lang="en-US" sz="1100" dirty="0"/>
              <a:t> in cats with respiratory disease associated to Dirofilaria immitis. </a:t>
            </a:r>
            <a:r>
              <a:rPr lang="en-US" sz="1100" i="1" dirty="0"/>
              <a:t>Veterinary Parasitology</a:t>
            </a:r>
            <a:r>
              <a:rPr lang="en-US" sz="1100" dirty="0"/>
              <a:t> 2012;187:254-258.</a:t>
            </a:r>
          </a:p>
          <a:p>
            <a:pPr marL="0" indent="0">
              <a:buNone/>
            </a:pPr>
            <a:r>
              <a:rPr lang="en-US" sz="1100" dirty="0"/>
              <a:t>Wooldridge AA, Dillon AR, </a:t>
            </a:r>
            <a:r>
              <a:rPr lang="en-US" sz="1100" dirty="0" err="1"/>
              <a:t>Tillson</a:t>
            </a:r>
            <a:r>
              <a:rPr lang="en-US" sz="1100" dirty="0"/>
              <a:t> DM, et al. Isometric responses of isolated intrapulmonary bronchioles in cats with and without adult heartworm infection. </a:t>
            </a:r>
            <a:r>
              <a:rPr lang="en-US" sz="1100" i="1" dirty="0"/>
              <a:t>AJVR</a:t>
            </a:r>
            <a:r>
              <a:rPr lang="en-US" sz="1100" dirty="0"/>
              <a:t> 2012; 73(3): 439-446</a:t>
            </a:r>
            <a:r>
              <a:rPr lang="en-US" sz="1100" dirty="0" smtClean="0"/>
              <a:t>.</a:t>
            </a:r>
            <a:endParaRPr lang="en-US" sz="1100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7467600" cy="6556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6451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52400" y="780415"/>
            <a:ext cx="8548468" cy="5848985"/>
          </a:xfrm>
        </p:spPr>
        <p:txBody>
          <a:bodyPr/>
          <a:lstStyle/>
          <a:p>
            <a:pPr marL="0" indent="0">
              <a:buNone/>
            </a:pPr>
            <a:r>
              <a:rPr lang="en-US" sz="1000" dirty="0" smtClean="0"/>
              <a:t>McCall </a:t>
            </a:r>
            <a:r>
              <a:rPr lang="en-US" sz="1000" dirty="0"/>
              <a:t>JW, Kramer L, </a:t>
            </a:r>
            <a:r>
              <a:rPr lang="en-US" sz="1000" dirty="0" err="1"/>
              <a:t>Genchi</a:t>
            </a:r>
            <a:r>
              <a:rPr lang="en-US" sz="1000" dirty="0"/>
              <a:t> C. Effects of doxycycline on early infections of Dirofilaria immitis in dogs. </a:t>
            </a:r>
            <a:r>
              <a:rPr lang="en-US" sz="1000" i="1" dirty="0"/>
              <a:t>Veterinary Parasitology</a:t>
            </a:r>
            <a:r>
              <a:rPr lang="en-US" sz="1000" dirty="0"/>
              <a:t> 2011; 176: 361-367.</a:t>
            </a:r>
          </a:p>
          <a:p>
            <a:pPr marL="0" indent="0">
              <a:buNone/>
            </a:pPr>
            <a:r>
              <a:rPr lang="en-US" sz="1000" dirty="0" err="1"/>
              <a:t>Blagburn</a:t>
            </a:r>
            <a:r>
              <a:rPr lang="en-US" sz="1000" dirty="0"/>
              <a:t> BL, Dillon AR, </a:t>
            </a:r>
            <a:r>
              <a:rPr lang="en-US" sz="1000" dirty="0" err="1"/>
              <a:t>Arther</a:t>
            </a:r>
            <a:r>
              <a:rPr lang="en-US" sz="1000" dirty="0"/>
              <a:t> RG, et al. Comparative efficacy of four commercially available heartworm preventive products against the MP3 laboratory strain of Dirofilaria immitis. </a:t>
            </a:r>
            <a:r>
              <a:rPr lang="en-US" sz="1000" i="1" dirty="0"/>
              <a:t>Veterinary Parasitology</a:t>
            </a:r>
            <a:r>
              <a:rPr lang="en-US" sz="1000" dirty="0"/>
              <a:t> 2011;176:189-194.</a:t>
            </a:r>
          </a:p>
          <a:p>
            <a:pPr marL="0" indent="0">
              <a:buNone/>
            </a:pPr>
            <a:r>
              <a:rPr lang="en-US" sz="1000" dirty="0"/>
              <a:t>Kramer L, </a:t>
            </a:r>
            <a:r>
              <a:rPr lang="en-US" sz="1000" dirty="0" err="1"/>
              <a:t>Grandi</a:t>
            </a:r>
            <a:r>
              <a:rPr lang="en-US" sz="1000" dirty="0"/>
              <a:t> G, </a:t>
            </a:r>
            <a:r>
              <a:rPr lang="en-US" sz="1000" dirty="0" err="1"/>
              <a:t>Passeri</a:t>
            </a:r>
            <a:r>
              <a:rPr lang="en-US" sz="1000" dirty="0"/>
              <a:t> B, et al. Evaluation of lung pathology in Dirofilaria immitis-experimentally infected dogs treated with doxycycline or a combination of doxycycline and ivermectin before administration of melarsomine </a:t>
            </a:r>
            <a:r>
              <a:rPr lang="en-US" sz="1000" dirty="0" err="1"/>
              <a:t>dihydrochloride</a:t>
            </a:r>
            <a:r>
              <a:rPr lang="en-US" sz="1000" dirty="0"/>
              <a:t>. </a:t>
            </a:r>
            <a:r>
              <a:rPr lang="en-US" sz="1000" i="1" dirty="0"/>
              <a:t>Veterinary Parasitology</a:t>
            </a:r>
            <a:r>
              <a:rPr lang="en-US" sz="1000" dirty="0"/>
              <a:t> 2011; 176: 357-360</a:t>
            </a:r>
            <a:r>
              <a:rPr lang="en-US" sz="1000" dirty="0" smtClean="0"/>
              <a:t>.</a:t>
            </a:r>
          </a:p>
          <a:p>
            <a:pPr marL="0" indent="0">
              <a:buNone/>
            </a:pPr>
            <a:r>
              <a:rPr lang="en-US" sz="1000" dirty="0"/>
              <a:t>Kramer L, </a:t>
            </a:r>
            <a:r>
              <a:rPr lang="en-US" sz="1000" dirty="0" err="1"/>
              <a:t>Grandi</a:t>
            </a:r>
            <a:r>
              <a:rPr lang="en-US" sz="1000" dirty="0"/>
              <a:t> G, </a:t>
            </a:r>
            <a:r>
              <a:rPr lang="en-US" sz="1000" dirty="0" err="1"/>
              <a:t>Leoni</a:t>
            </a:r>
            <a:r>
              <a:rPr lang="en-US" sz="1000" dirty="0"/>
              <a:t> M, et al. Wolbachia and its influence on the pathology and immunology of Dirofilaria immitis infection. </a:t>
            </a:r>
            <a:r>
              <a:rPr lang="en-US" sz="1000" i="1" dirty="0"/>
              <a:t>Veterinary Parasitology</a:t>
            </a:r>
            <a:r>
              <a:rPr lang="en-US" sz="1000" dirty="0"/>
              <a:t> 2008;158:191-195.</a:t>
            </a:r>
          </a:p>
          <a:p>
            <a:pPr marL="0" indent="0">
              <a:buNone/>
            </a:pPr>
            <a:r>
              <a:rPr lang="en-US" sz="1000" dirty="0"/>
              <a:t>Yoon WK, Han D, Hyun C. Catheter-guided percutaneous heartworm removal using a </a:t>
            </a:r>
            <a:r>
              <a:rPr lang="en-US" sz="1000" dirty="0" err="1"/>
              <a:t>nitinol</a:t>
            </a:r>
            <a:r>
              <a:rPr lang="en-US" sz="1000" dirty="0"/>
              <a:t> basket in dogs with </a:t>
            </a:r>
            <a:r>
              <a:rPr lang="en-US" sz="1000" dirty="0" err="1"/>
              <a:t>caval</a:t>
            </a:r>
            <a:r>
              <a:rPr lang="en-US" sz="1000" dirty="0"/>
              <a:t> syndrome. </a:t>
            </a:r>
            <a:r>
              <a:rPr lang="en-US" sz="1000" i="1" dirty="0"/>
              <a:t>Journal of Veterinary Science</a:t>
            </a:r>
            <a:r>
              <a:rPr lang="en-US" sz="1000" dirty="0"/>
              <a:t> 2011; 12(2):199-201.</a:t>
            </a:r>
          </a:p>
          <a:p>
            <a:pPr marL="0" indent="0">
              <a:buNone/>
            </a:pPr>
            <a:r>
              <a:rPr lang="en-US" sz="1000" dirty="0" err="1"/>
              <a:t>Bove</a:t>
            </a:r>
            <a:r>
              <a:rPr lang="en-US" sz="1000" dirty="0"/>
              <a:t> C, Gordon SG, Saunders AB, et al. Outcome of minimally invasive surgical treatment of heartworm </a:t>
            </a:r>
            <a:r>
              <a:rPr lang="en-US" sz="1000" dirty="0" err="1"/>
              <a:t>caval</a:t>
            </a:r>
            <a:r>
              <a:rPr lang="en-US" sz="1000" dirty="0"/>
              <a:t> syndrome in dogs: 42 cases (1999-2007). </a:t>
            </a:r>
            <a:r>
              <a:rPr lang="en-US" sz="1000" i="1" dirty="0"/>
              <a:t>Journal of the American Veterinary Medical Association</a:t>
            </a:r>
            <a:r>
              <a:rPr lang="en-US" sz="1000" dirty="0"/>
              <a:t> 2010; 236(2):187-192.</a:t>
            </a:r>
          </a:p>
          <a:p>
            <a:pPr marL="0" indent="0">
              <a:buNone/>
            </a:pPr>
            <a:r>
              <a:rPr lang="en-US" sz="1000" dirty="0" err="1"/>
              <a:t>Kitoh</a:t>
            </a:r>
            <a:r>
              <a:rPr lang="en-US" sz="1000" dirty="0"/>
              <a:t> K, Kitagawa H, Sasaki Y. Pathologic findings in dogs with shock induced by intravenous administration of heartworm extract. </a:t>
            </a:r>
            <a:r>
              <a:rPr lang="en-US" sz="1000" i="1" dirty="0"/>
              <a:t>Journal of Veterinary Research </a:t>
            </a:r>
            <a:r>
              <a:rPr lang="en-US" sz="1000" dirty="0"/>
              <a:t>1998;59(11):1417-1422.</a:t>
            </a:r>
          </a:p>
          <a:p>
            <a:pPr marL="0" indent="0">
              <a:buNone/>
            </a:pPr>
            <a:r>
              <a:rPr lang="en-US" sz="1000" dirty="0" err="1"/>
              <a:t>Kitoh</a:t>
            </a:r>
            <a:r>
              <a:rPr lang="en-US" sz="1000" dirty="0"/>
              <a:t> K, </a:t>
            </a:r>
            <a:r>
              <a:rPr lang="en-US" sz="1000" dirty="0" err="1"/>
              <a:t>Katoh</a:t>
            </a:r>
            <a:r>
              <a:rPr lang="en-US" sz="1000" dirty="0"/>
              <a:t> H, Kitagawa H, et al. Role of histamine in heartworm extract-induced shock in dogs. </a:t>
            </a:r>
            <a:r>
              <a:rPr lang="en-US" sz="1000" i="1" dirty="0"/>
              <a:t>American Journal of Veterinary Research</a:t>
            </a:r>
            <a:r>
              <a:rPr lang="en-US" sz="1000" dirty="0"/>
              <a:t> 2001;62(5): 770-774.</a:t>
            </a:r>
          </a:p>
          <a:p>
            <a:pPr marL="0" indent="0">
              <a:buNone/>
            </a:pPr>
            <a:r>
              <a:rPr lang="en-US" sz="1000" dirty="0" err="1"/>
              <a:t>Kitoh</a:t>
            </a:r>
            <a:r>
              <a:rPr lang="en-US" sz="1000" dirty="0"/>
              <a:t> K, </a:t>
            </a:r>
            <a:r>
              <a:rPr lang="en-US" sz="1000" dirty="0" err="1"/>
              <a:t>Watoh</a:t>
            </a:r>
            <a:r>
              <a:rPr lang="en-US" sz="1000" dirty="0"/>
              <a:t> K, </a:t>
            </a:r>
            <a:r>
              <a:rPr lang="en-US" sz="1000" dirty="0" err="1"/>
              <a:t>Chaya</a:t>
            </a:r>
            <a:r>
              <a:rPr lang="en-US" sz="1000" dirty="0"/>
              <a:t> K, et al. Clinical, hematologic, and biochemical findings in dogs after induction of shock by injection of heartworm extract. </a:t>
            </a:r>
            <a:r>
              <a:rPr lang="en-US" sz="1000" i="1" dirty="0"/>
              <a:t>American Journal of Veterinary Research</a:t>
            </a:r>
            <a:r>
              <a:rPr lang="en-US" sz="1000" dirty="0"/>
              <a:t> 1994; 55(11): 1535-41.</a:t>
            </a:r>
          </a:p>
          <a:p>
            <a:pPr marL="0" indent="0">
              <a:buNone/>
            </a:pPr>
            <a:r>
              <a:rPr lang="en-US" sz="1000" dirty="0" err="1"/>
              <a:t>Kitoh</a:t>
            </a:r>
            <a:r>
              <a:rPr lang="en-US" sz="1000" dirty="0"/>
              <a:t> K, </a:t>
            </a:r>
            <a:r>
              <a:rPr lang="en-US" sz="1000" dirty="0" err="1"/>
              <a:t>Mikami</a:t>
            </a:r>
            <a:r>
              <a:rPr lang="en-US" sz="1000" dirty="0"/>
              <a:t> C, Kitagawa H, et al. Hemodynamic alterations in dogs with shock induced by intravenous injection of heartworm extract. </a:t>
            </a:r>
            <a:r>
              <a:rPr lang="en-US" sz="1000" i="1" dirty="0"/>
              <a:t>Journal of Veterinary Medical Science</a:t>
            </a:r>
            <a:r>
              <a:rPr lang="en-US" sz="1000" dirty="0"/>
              <a:t> 2001;63(2):179-182.</a:t>
            </a:r>
          </a:p>
          <a:p>
            <a:pPr marL="0" indent="0">
              <a:buNone/>
            </a:pPr>
            <a:r>
              <a:rPr lang="en-US" sz="1000" dirty="0" err="1"/>
              <a:t>Kitoh</a:t>
            </a:r>
            <a:r>
              <a:rPr lang="en-US" sz="1000" dirty="0"/>
              <a:t> K, </a:t>
            </a:r>
            <a:r>
              <a:rPr lang="en-US" sz="1000" dirty="0" err="1"/>
              <a:t>Watoh</a:t>
            </a:r>
            <a:r>
              <a:rPr lang="en-US" sz="1000" dirty="0"/>
              <a:t> K, </a:t>
            </a:r>
            <a:r>
              <a:rPr lang="en-US" sz="1000" dirty="0" err="1"/>
              <a:t>Kitgawa</a:t>
            </a:r>
            <a:r>
              <a:rPr lang="en-US" sz="1000" dirty="0"/>
              <a:t> H. Blood coagulopathy in dogs with shock induced by injection of heartworm extract. </a:t>
            </a:r>
            <a:r>
              <a:rPr lang="en-US" sz="1000" i="1" dirty="0"/>
              <a:t>American Journal of Veterinary Research</a:t>
            </a:r>
            <a:r>
              <a:rPr lang="en-US" sz="1000" dirty="0"/>
              <a:t> 1994; 55(11): 1542-1547.</a:t>
            </a:r>
          </a:p>
          <a:p>
            <a:pPr marL="0" indent="0">
              <a:buNone/>
            </a:pPr>
            <a:r>
              <a:rPr lang="en-US" sz="1000" dirty="0"/>
              <a:t>AHS Feline guidelines</a:t>
            </a:r>
          </a:p>
          <a:p>
            <a:pPr marL="0" indent="0">
              <a:buNone/>
            </a:pPr>
            <a:r>
              <a:rPr lang="en-US" sz="1000" dirty="0" err="1"/>
              <a:t>Litster</a:t>
            </a:r>
            <a:r>
              <a:rPr lang="en-US" sz="1000" dirty="0"/>
              <a:t> A, Atkins C, Atwell R. Acute death in heartworm-infected cats: Unraveling the puzzle. </a:t>
            </a:r>
            <a:r>
              <a:rPr lang="en-US" sz="1000" i="1" dirty="0"/>
              <a:t>Veterinary Parasitology</a:t>
            </a:r>
            <a:r>
              <a:rPr lang="en-US" sz="1000" dirty="0"/>
              <a:t> 2005; 158(3).196-203.</a:t>
            </a:r>
          </a:p>
          <a:p>
            <a:pPr marL="0" indent="0">
              <a:buNone/>
            </a:pPr>
            <a:r>
              <a:rPr lang="en-US" sz="1000" dirty="0"/>
              <a:t>Lee ACY, Atkins CE. Understanding feline heartworm infection: disease, diagnosis, and treatment. </a:t>
            </a:r>
            <a:r>
              <a:rPr lang="en-US" sz="1000" i="1" dirty="0"/>
              <a:t>Topics in Companion Animal Medicine</a:t>
            </a:r>
            <a:r>
              <a:rPr lang="en-US" sz="1000" dirty="0"/>
              <a:t> 2010;25(4): 224-230.</a:t>
            </a:r>
          </a:p>
          <a:p>
            <a:pPr marL="0" indent="0">
              <a:buNone/>
            </a:pPr>
            <a:r>
              <a:rPr lang="en-US" sz="1000" dirty="0" err="1"/>
              <a:t>Tarello</a:t>
            </a:r>
            <a:r>
              <a:rPr lang="en-US" sz="1000" dirty="0"/>
              <a:t> W. Clinical aspects of dermatitis associated with Dirofilaria repens in pets: a review of 100 canine and 31 feline cases (1990-2010) and a report of a new clinical case imported from Italy to Dubai. </a:t>
            </a:r>
            <a:r>
              <a:rPr lang="en-US" sz="1000" i="1" dirty="0"/>
              <a:t>Journal of Parasitology Research</a:t>
            </a:r>
            <a:r>
              <a:rPr lang="en-US" sz="1000" dirty="0"/>
              <a:t> 2011: 1-7.</a:t>
            </a:r>
          </a:p>
          <a:p>
            <a:pPr marL="0" indent="0">
              <a:buNone/>
            </a:pPr>
            <a:r>
              <a:rPr lang="en-US" sz="1000" dirty="0" err="1"/>
              <a:t>Conboy</a:t>
            </a:r>
            <a:r>
              <a:rPr lang="en-US" sz="1000" dirty="0"/>
              <a:t> GA. Canine </a:t>
            </a:r>
            <a:r>
              <a:rPr lang="en-US" sz="1000" dirty="0" err="1"/>
              <a:t>angiostrongylosis</a:t>
            </a:r>
            <a:r>
              <a:rPr lang="en-US" sz="1000" dirty="0"/>
              <a:t>: The French heartworm: An emerging threat in North America. </a:t>
            </a:r>
            <a:r>
              <a:rPr lang="en-US" sz="1000" i="1" dirty="0"/>
              <a:t>Veterinary Parasitology</a:t>
            </a:r>
            <a:r>
              <a:rPr lang="en-US" sz="1000" dirty="0"/>
              <a:t> 2011; 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946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7467600" cy="8842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6" name="Content Placeholder 5" descr="thats disturbing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143000"/>
            <a:ext cx="5486400" cy="5486400"/>
          </a:xfrm>
        </p:spPr>
      </p:pic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		   Hosts</a:t>
            </a:r>
            <a:endParaRPr lang="en-US" dirty="0"/>
          </a:p>
        </p:txBody>
      </p:sp>
      <p:sp>
        <p:nvSpPr>
          <p:cNvPr id="24578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Canis familiaris is the reservoir host</a:t>
            </a:r>
          </a:p>
          <a:p>
            <a:r>
              <a:rPr lang="en-US" dirty="0" smtClean="0"/>
              <a:t>All Canis species can support patent infection</a:t>
            </a:r>
          </a:p>
          <a:p>
            <a:pPr lvl="1"/>
            <a:r>
              <a:rPr lang="en-US" dirty="0" smtClean="0"/>
              <a:t>Some non-Canis species can also support patent infection</a:t>
            </a:r>
          </a:p>
          <a:p>
            <a:pPr lvl="1"/>
            <a:r>
              <a:rPr lang="en-US" dirty="0" smtClean="0"/>
              <a:t>Some canids do not support long standing patent infection</a:t>
            </a:r>
          </a:p>
          <a:p>
            <a:r>
              <a:rPr lang="en-US" dirty="0" smtClean="0"/>
              <a:t>Can infect many species</a:t>
            </a:r>
          </a:p>
          <a:p>
            <a:pPr lvl="1"/>
            <a:r>
              <a:rPr lang="en-US" dirty="0" smtClean="0"/>
              <a:t>All Felids susceptible but are not reservoirs</a:t>
            </a:r>
          </a:p>
          <a:p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24580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6175" y="152400"/>
            <a:ext cx="2232025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6719888" y="1643063"/>
            <a:ext cx="158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latin typeface="Century Schoolbook" pitchFamily="18" charset="0"/>
              </a:rPr>
              <a:t>www.guardian.co.uk</a:t>
            </a:r>
          </a:p>
        </p:txBody>
      </p:sp>
      <p:pic>
        <p:nvPicPr>
          <p:cNvPr id="24582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48538" y="2514600"/>
            <a:ext cx="16383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Box 7"/>
          <p:cNvSpPr txBox="1">
            <a:spLocks noChangeArrowheads="1"/>
          </p:cNvSpPr>
          <p:nvPr/>
        </p:nvSpPr>
        <p:spPr bwMode="auto">
          <a:xfrm>
            <a:off x="7710488" y="4767263"/>
            <a:ext cx="158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latin typeface="Century Schoolbook" pitchFamily="18" charset="0"/>
              </a:rPr>
              <a:t>raysweb.net</a:t>
            </a:r>
          </a:p>
        </p:txBody>
      </p:sp>
      <p:pic>
        <p:nvPicPr>
          <p:cNvPr id="24584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4887913"/>
            <a:ext cx="2743200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TextBox 9"/>
          <p:cNvSpPr txBox="1">
            <a:spLocks noChangeArrowheads="1"/>
          </p:cNvSpPr>
          <p:nvPr/>
        </p:nvSpPr>
        <p:spPr bwMode="auto">
          <a:xfrm>
            <a:off x="6719888" y="54864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dirty="0">
              <a:latin typeface="Century Schoolbook" pitchFamily="18" charset="0"/>
            </a:endParaRPr>
          </a:p>
        </p:txBody>
      </p:sp>
      <p:sp>
        <p:nvSpPr>
          <p:cNvPr id="24586" name="TextBox 10"/>
          <p:cNvSpPr txBox="1">
            <a:spLocks noChangeArrowheads="1"/>
          </p:cNvSpPr>
          <p:nvPr/>
        </p:nvSpPr>
        <p:spPr bwMode="auto">
          <a:xfrm>
            <a:off x="914400" y="6311900"/>
            <a:ext cx="1585913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latin typeface="Century Schoolbook" pitchFamily="18" charset="0"/>
              </a:rPr>
              <a:t>www.fws.gov</a:t>
            </a:r>
          </a:p>
        </p:txBody>
      </p:sp>
      <p:pic>
        <p:nvPicPr>
          <p:cNvPr id="24587" name="Picture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3000" y="4845050"/>
            <a:ext cx="2595563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8" name="TextBox 12"/>
          <p:cNvSpPr txBox="1">
            <a:spLocks noChangeArrowheads="1"/>
          </p:cNvSpPr>
          <p:nvPr/>
        </p:nvSpPr>
        <p:spPr bwMode="auto">
          <a:xfrm>
            <a:off x="5646738" y="6311900"/>
            <a:ext cx="76676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Century Schoolbook" pitchFamily="18" charset="0"/>
              </a:rPr>
              <a:t>www.bite.ca</a:t>
            </a:r>
          </a:p>
        </p:txBody>
      </p:sp>
      <p:pic>
        <p:nvPicPr>
          <p:cNvPr id="2458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33875" y="12700"/>
            <a:ext cx="1381125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0" name="TextBox 14"/>
          <p:cNvSpPr txBox="1">
            <a:spLocks noChangeArrowheads="1"/>
          </p:cNvSpPr>
          <p:nvPr/>
        </p:nvSpPr>
        <p:spPr bwMode="auto">
          <a:xfrm>
            <a:off x="4967288" y="152400"/>
            <a:ext cx="158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latin typeface="Century Schoolbook" pitchFamily="18" charset="0"/>
              </a:rPr>
              <a:t>www.kostich.com</a:t>
            </a:r>
          </a:p>
        </p:txBody>
      </p:sp>
      <p:pic>
        <p:nvPicPr>
          <p:cNvPr id="2459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30500" y="4886325"/>
            <a:ext cx="20955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2" name="TextBox 16"/>
          <p:cNvSpPr txBox="1">
            <a:spLocks noChangeArrowheads="1"/>
          </p:cNvSpPr>
          <p:nvPr/>
        </p:nvSpPr>
        <p:spPr bwMode="auto">
          <a:xfrm>
            <a:off x="2819400" y="4889500"/>
            <a:ext cx="1585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latin typeface="Century Schoolbook" pitchFamily="18" charset="0"/>
              </a:rPr>
              <a:t>www.petco.com</a:t>
            </a:r>
          </a:p>
        </p:txBody>
      </p:sp>
      <p:pic>
        <p:nvPicPr>
          <p:cNvPr id="24593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2400" y="74613"/>
            <a:ext cx="218598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4" name="TextBox 18"/>
          <p:cNvSpPr txBox="1">
            <a:spLocks noChangeArrowheads="1"/>
          </p:cNvSpPr>
          <p:nvPr/>
        </p:nvSpPr>
        <p:spPr bwMode="auto">
          <a:xfrm>
            <a:off x="242888" y="74613"/>
            <a:ext cx="15859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Century Schoolbook" pitchFamily="18" charset="0"/>
              </a:rPr>
              <a:t>Horsebreedsinfo.com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Life Cycle</a:t>
            </a: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7" name="Picture 6" descr="canine HW lifecyc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1733550"/>
            <a:ext cx="5986956" cy="4667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An Infected dog is bitten…</a:t>
            </a:r>
            <a:endParaRPr lang="en-US" dirty="0"/>
          </a:p>
        </p:txBody>
      </p:sp>
      <p:sp>
        <p:nvSpPr>
          <p:cNvPr id="27650" name="Content Placeholder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r>
              <a:rPr lang="en-US" dirty="0" smtClean="0"/>
              <a:t>Mosquito takes in MF with a blood meal</a:t>
            </a:r>
          </a:p>
          <a:p>
            <a:pPr lvl="1"/>
            <a:r>
              <a:rPr lang="en-US" dirty="0" smtClean="0"/>
              <a:t>Over 60 species of mosquito</a:t>
            </a:r>
          </a:p>
          <a:p>
            <a:pPr lvl="1"/>
            <a:r>
              <a:rPr lang="en-US" dirty="0" smtClean="0"/>
              <a:t>Two molts occur in the mosquito</a:t>
            </a:r>
          </a:p>
          <a:p>
            <a:pPr lvl="1"/>
            <a:r>
              <a:rPr lang="en-US" dirty="0" smtClean="0"/>
              <a:t>Too many MF fatal to mosquito</a:t>
            </a:r>
          </a:p>
          <a:p>
            <a:r>
              <a:rPr lang="en-US" dirty="0" smtClean="0"/>
              <a:t>Daily and seasonal fluctuations in MF numbers</a:t>
            </a:r>
          </a:p>
          <a:p>
            <a:r>
              <a:rPr lang="en-US" dirty="0" smtClean="0"/>
              <a:t>Speed of development is temperature based</a:t>
            </a:r>
          </a:p>
          <a:p>
            <a:pPr lvl="1"/>
            <a:r>
              <a:rPr lang="en-US" dirty="0" smtClean="0"/>
              <a:t>Minimum temperature for development = 57ºF</a:t>
            </a:r>
          </a:p>
          <a:p>
            <a:pPr lvl="1"/>
            <a:r>
              <a:rPr lang="en-US" dirty="0" smtClean="0"/>
              <a:t>Needs about 130 HDU’s</a:t>
            </a:r>
          </a:p>
          <a:p>
            <a:pPr lvl="1"/>
            <a:endParaRPr lang="en-US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7634068" y="5638800"/>
            <a:ext cx="1066800" cy="795630"/>
          </a:xfrm>
          <a:prstGeom prst="rect">
            <a:avLst/>
          </a:prstGeom>
        </p:spPr>
      </p:pic>
      <p:pic>
        <p:nvPicPr>
          <p:cNvPr id="27652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471988"/>
            <a:ext cx="230505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6359525" y="6589713"/>
            <a:ext cx="14478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dirty="0">
                <a:latin typeface="Century Schoolbook" pitchFamily="18" charset="0"/>
              </a:rPr>
              <a:t>www.chestofbooks.com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2350</TotalTime>
  <Words>4957</Words>
  <Application>Microsoft Office PowerPoint</Application>
  <PresentationFormat>On-screen Show (4:3)</PresentationFormat>
  <Paragraphs>739</Paragraphs>
  <Slides>66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Oriel</vt:lpstr>
      <vt:lpstr>Heartworm Disease</vt:lpstr>
      <vt:lpstr>Caucasian Ovcharka (shepherd dog)</vt:lpstr>
      <vt:lpstr>This evening’s plan…</vt:lpstr>
      <vt:lpstr>King Phillip’s Court Ordered Fried Green Shrimp</vt:lpstr>
      <vt:lpstr>King Phillip’s Court Ordered Fried Green Shrimp</vt:lpstr>
      <vt:lpstr>Historical perspectives</vt:lpstr>
      <vt:lpstr>     Hosts</vt:lpstr>
      <vt:lpstr>Life Cycle</vt:lpstr>
      <vt:lpstr>An Infected dog is bitten…</vt:lpstr>
      <vt:lpstr>A naïve dog is bitten…</vt:lpstr>
      <vt:lpstr>And then they fell in Love…</vt:lpstr>
      <vt:lpstr>What about Wolbachia?</vt:lpstr>
      <vt:lpstr>Walachia pipientis</vt:lpstr>
      <vt:lpstr>Wolbachia Surface Proteins (WSP)</vt:lpstr>
      <vt:lpstr>Wolbachia and HW interdependence</vt:lpstr>
      <vt:lpstr>Heartworms and dogs have lived together a long time…why is this a problem?</vt:lpstr>
      <vt:lpstr>Back in the lungs…</vt:lpstr>
      <vt:lpstr>Vascular occlusion &amp; hypertension</vt:lpstr>
      <vt:lpstr>PowerPoint Presentation</vt:lpstr>
      <vt:lpstr>Canine clinical signs</vt:lpstr>
      <vt:lpstr>American heartworm society</vt:lpstr>
      <vt:lpstr>Diagnostics</vt:lpstr>
      <vt:lpstr>Antigen testing</vt:lpstr>
      <vt:lpstr>Microfilarial Testing</vt:lpstr>
      <vt:lpstr>Radiography </vt:lpstr>
      <vt:lpstr>Echocardiography</vt:lpstr>
      <vt:lpstr>Electrocardiography</vt:lpstr>
      <vt:lpstr>Clinical Pathologic abnormalities</vt:lpstr>
      <vt:lpstr>Prevention</vt:lpstr>
      <vt:lpstr>Treating infected dogs</vt:lpstr>
      <vt:lpstr>Treating infected dogs</vt:lpstr>
      <vt:lpstr>Adjunct therapy</vt:lpstr>
      <vt:lpstr>doxycycline</vt:lpstr>
      <vt:lpstr>PowerPoint Presentation</vt:lpstr>
      <vt:lpstr>Alternative therapy</vt:lpstr>
      <vt:lpstr>Caval Syndrome  (dirofilarial hemoglobinuria)</vt:lpstr>
      <vt:lpstr>Caval Syndrome</vt:lpstr>
      <vt:lpstr>Treatment and Prognosis</vt:lpstr>
      <vt:lpstr>PowerPoint Presentation</vt:lpstr>
      <vt:lpstr>HW-Associated Shock</vt:lpstr>
      <vt:lpstr>Signs</vt:lpstr>
      <vt:lpstr>Hemodynamic Alterations</vt:lpstr>
      <vt:lpstr>Mechanism of Shock</vt:lpstr>
      <vt:lpstr>Pathology Findings</vt:lpstr>
      <vt:lpstr>Coagulopathy of HW-associated shock</vt:lpstr>
      <vt:lpstr>Cause of Coagulopathy</vt:lpstr>
      <vt:lpstr>PowerPoint Presentation</vt:lpstr>
      <vt:lpstr>Prevalence</vt:lpstr>
      <vt:lpstr>Life Cycle</vt:lpstr>
      <vt:lpstr>Pathophysiology</vt:lpstr>
      <vt:lpstr>PowerPoint Presentation</vt:lpstr>
      <vt:lpstr>Signs</vt:lpstr>
      <vt:lpstr>Sudden death in cats</vt:lpstr>
      <vt:lpstr>Like Cats…Testing is A Challenge</vt:lpstr>
      <vt:lpstr>Other tests</vt:lpstr>
      <vt:lpstr>Treatment</vt:lpstr>
      <vt:lpstr>Prognosis</vt:lpstr>
      <vt:lpstr>An Ounce of Prevention…</vt:lpstr>
      <vt:lpstr>PowerPoint Presentation</vt:lpstr>
      <vt:lpstr>Angiostrongylus vasorum</vt:lpstr>
      <vt:lpstr>A. Vasorum Clinical Disease</vt:lpstr>
      <vt:lpstr>Diagnosis and Treatment</vt:lpstr>
      <vt:lpstr>Dirofilaria repens</vt:lpstr>
      <vt:lpstr>References</vt:lpstr>
      <vt:lpstr>References</vt:lpstr>
      <vt:lpstr>Questions</vt:lpstr>
    </vt:vector>
  </TitlesOfParts>
  <Company>NCSU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Heartworm Disease</dc:title>
  <dc:creator>vthadmin</dc:creator>
  <cp:lastModifiedBy>VM-Student</cp:lastModifiedBy>
  <cp:revision>135</cp:revision>
  <dcterms:created xsi:type="dcterms:W3CDTF">2013-04-02T15:29:51Z</dcterms:created>
  <dcterms:modified xsi:type="dcterms:W3CDTF">2013-05-07T20:57:49Z</dcterms:modified>
</cp:coreProperties>
</file>