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sldIdLst>
    <p:sldId id="256" r:id="rId2"/>
    <p:sldId id="257" r:id="rId3"/>
    <p:sldId id="258" r:id="rId4"/>
    <p:sldId id="260" r:id="rId5"/>
    <p:sldId id="261" r:id="rId6"/>
    <p:sldId id="263" r:id="rId7"/>
    <p:sldId id="265" r:id="rId8"/>
    <p:sldId id="266" r:id="rId9"/>
    <p:sldId id="267" r:id="rId10"/>
    <p:sldId id="318" r:id="rId11"/>
    <p:sldId id="269" r:id="rId12"/>
    <p:sldId id="270" r:id="rId13"/>
    <p:sldId id="271" r:id="rId14"/>
    <p:sldId id="272" r:id="rId15"/>
    <p:sldId id="356" r:id="rId16"/>
    <p:sldId id="273" r:id="rId17"/>
    <p:sldId id="274" r:id="rId18"/>
    <p:sldId id="275" r:id="rId19"/>
    <p:sldId id="357" r:id="rId20"/>
    <p:sldId id="276" r:id="rId21"/>
    <p:sldId id="277" r:id="rId22"/>
    <p:sldId id="278" r:id="rId23"/>
    <p:sldId id="279" r:id="rId24"/>
    <p:sldId id="280" r:id="rId25"/>
    <p:sldId id="282" r:id="rId26"/>
    <p:sldId id="285" r:id="rId27"/>
    <p:sldId id="286" r:id="rId28"/>
    <p:sldId id="287" r:id="rId29"/>
    <p:sldId id="288" r:id="rId30"/>
    <p:sldId id="290" r:id="rId31"/>
    <p:sldId id="293" r:id="rId32"/>
    <p:sldId id="294" r:id="rId33"/>
    <p:sldId id="292" r:id="rId34"/>
    <p:sldId id="295" r:id="rId35"/>
    <p:sldId id="296" r:id="rId36"/>
    <p:sldId id="297" r:id="rId37"/>
    <p:sldId id="299" r:id="rId38"/>
    <p:sldId id="300" r:id="rId39"/>
    <p:sldId id="301" r:id="rId40"/>
    <p:sldId id="303" r:id="rId41"/>
    <p:sldId id="305" r:id="rId42"/>
    <p:sldId id="307" r:id="rId43"/>
    <p:sldId id="308" r:id="rId44"/>
    <p:sldId id="309" r:id="rId45"/>
    <p:sldId id="310" r:id="rId46"/>
    <p:sldId id="358" r:id="rId47"/>
    <p:sldId id="311" r:id="rId48"/>
    <p:sldId id="312" r:id="rId49"/>
    <p:sldId id="313" r:id="rId50"/>
    <p:sldId id="314" r:id="rId51"/>
    <p:sldId id="315" r:id="rId52"/>
    <p:sldId id="316" r:id="rId53"/>
    <p:sldId id="317" r:id="rId5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D0000"/>
    <a:srgbClr val="860000"/>
    <a:srgbClr val="5E0000"/>
    <a:srgbClr val="540000"/>
    <a:srgbClr val="460000"/>
    <a:srgbClr val="4F0000"/>
    <a:srgbClr val="210000"/>
    <a:srgbClr val="600000"/>
    <a:srgbClr val="6C0000"/>
    <a:srgbClr val="81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70" d="100"/>
          <a:sy n="70" d="100"/>
        </p:scale>
        <p:origin x="-1240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notesMaster" Target="notesMasters/notesMaster1.xml"/><Relationship Id="rId56" Type="http://schemas.openxmlformats.org/officeDocument/2006/relationships/printerSettings" Target="printerSettings/printerSettings1.bin"/><Relationship Id="rId57" Type="http://schemas.openxmlformats.org/officeDocument/2006/relationships/presProps" Target="presProps.xml"/><Relationship Id="rId58" Type="http://schemas.openxmlformats.org/officeDocument/2006/relationships/viewProps" Target="viewProps.xml"/><Relationship Id="rId59" Type="http://schemas.openxmlformats.org/officeDocument/2006/relationships/theme" Target="theme/theme1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7E331E-5272-1F4E-BE6E-2D89E460623E}" type="datetimeFigureOut">
              <a:rPr lang="en-US" smtClean="0"/>
              <a:t>10/17/12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B5A23-14A1-7F47-842A-E03528EE6C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622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Actually</a:t>
            </a:r>
            <a:r>
              <a:rPr lang="en-US" baseline="0" dirty="0" smtClean="0"/>
              <a:t> is a process of which any colloidal solution is capable, the agglomeration of dispersed colloidal particles, also known as flocculation</a:t>
            </a:r>
          </a:p>
          <a:p>
            <a:r>
              <a:rPr lang="en-US" baseline="0" dirty="0" smtClean="0"/>
              <a:t>Milk is a fairly common colloid, consists emulsified liquid butterfat globules dispersed in water</a:t>
            </a:r>
          </a:p>
          <a:p>
            <a:r>
              <a:rPr lang="en-US" baseline="0" dirty="0" smtClean="0"/>
              <a:t>These globules are capable of coagulation, just as blood is, typically performed by adding an acidifying substance</a:t>
            </a:r>
          </a:p>
          <a:p>
            <a:r>
              <a:rPr lang="en-US" baseline="0" dirty="0" smtClean="0"/>
              <a:t>We manipulate this process to make cheese-my favorite being </a:t>
            </a:r>
            <a:r>
              <a:rPr lang="en-US" baseline="0" dirty="0" err="1" smtClean="0"/>
              <a:t>parmasean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arregiano</a:t>
            </a:r>
            <a:endParaRPr lang="en-US" dirty="0" smtClean="0"/>
          </a:p>
          <a:p>
            <a:r>
              <a:rPr lang="en-US" dirty="0" smtClean="0"/>
              <a:t>The process by</a:t>
            </a:r>
            <a:r>
              <a:rPr lang="en-US" baseline="0" dirty="0" smtClean="0"/>
              <a:t> which blood forms clots</a:t>
            </a:r>
          </a:p>
          <a:p>
            <a:r>
              <a:rPr lang="en-US" baseline="0" dirty="0" smtClean="0"/>
              <a:t>Process by which soluble fibrinogen is converted to solid fibrin gel</a:t>
            </a:r>
          </a:p>
          <a:p>
            <a:r>
              <a:rPr lang="en-US" baseline="0" dirty="0" smtClean="0"/>
              <a:t>Highly conserved process across all mammals</a:t>
            </a:r>
          </a:p>
          <a:p>
            <a:r>
              <a:rPr lang="en-US" baseline="0" dirty="0" smtClean="0"/>
              <a:t>It Is </a:t>
            </a:r>
            <a:r>
              <a:rPr lang="en-US" baseline="0" dirty="0" err="1" smtClean="0"/>
              <a:t>posslbe</a:t>
            </a:r>
            <a:r>
              <a:rPr lang="en-US" baseline="0" dirty="0" smtClean="0"/>
              <a:t> for any mammalian coagulation factor to “cleave” its equivalent target in any other mammal</a:t>
            </a:r>
          </a:p>
          <a:p>
            <a:r>
              <a:rPr lang="en-US" baseline="0" dirty="0" smtClean="0"/>
              <a:t>Only non-mammalian animal to use serine proteases for blood coagulation is the horseshoe crab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2865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Singe chain, 86 </a:t>
            </a:r>
            <a:r>
              <a:rPr lang="en-US" dirty="0" err="1" smtClean="0"/>
              <a:t>kDa</a:t>
            </a:r>
            <a:r>
              <a:rPr lang="en-US" dirty="0" smtClean="0"/>
              <a:t>, expressed in many tissues, particularly liver</a:t>
            </a:r>
          </a:p>
          <a:p>
            <a:r>
              <a:rPr lang="en-US" dirty="0" smtClean="0"/>
              <a:t>Primarily circulates bound to HK</a:t>
            </a:r>
          </a:p>
          <a:p>
            <a:r>
              <a:rPr lang="en-US" dirty="0" smtClean="0"/>
              <a:t>Converted to </a:t>
            </a:r>
            <a:r>
              <a:rPr lang="en-US" dirty="0" err="1" smtClean="0"/>
              <a:t>kallikein</a:t>
            </a:r>
            <a:r>
              <a:rPr lang="en-US" dirty="0" smtClean="0"/>
              <a:t> by </a:t>
            </a:r>
            <a:r>
              <a:rPr lang="en-US" dirty="0" err="1" smtClean="0"/>
              <a:t>FXIIa</a:t>
            </a:r>
            <a:r>
              <a:rPr lang="en-US" dirty="0" smtClean="0"/>
              <a:t> on negatively charged surfaces when HK is also bound</a:t>
            </a:r>
          </a:p>
          <a:p>
            <a:r>
              <a:rPr lang="en-US" dirty="0" err="1" smtClean="0"/>
              <a:t>Autoactivation</a:t>
            </a:r>
            <a:r>
              <a:rPr lang="en-US" dirty="0" smtClean="0"/>
              <a:t> at different cleavage site results in les active enzyme beta-</a:t>
            </a:r>
            <a:r>
              <a:rPr lang="en-US" dirty="0" err="1" smtClean="0"/>
              <a:t>kallikrein</a:t>
            </a:r>
            <a:endParaRPr lang="en-US" dirty="0" smtClean="0"/>
          </a:p>
          <a:p>
            <a:r>
              <a:rPr lang="en-US" dirty="0" smtClean="0"/>
              <a:t>Predominantly functions on FXII and HK</a:t>
            </a:r>
          </a:p>
          <a:p>
            <a:r>
              <a:rPr lang="en-US" dirty="0" smtClean="0"/>
              <a:t>Also cleaves </a:t>
            </a:r>
            <a:r>
              <a:rPr lang="en-US" dirty="0" err="1" smtClean="0"/>
              <a:t>scuPA</a:t>
            </a:r>
            <a:endParaRPr lang="en-US" dirty="0" smtClean="0"/>
          </a:p>
          <a:p>
            <a:r>
              <a:rPr lang="en-US" dirty="0" smtClean="0"/>
              <a:t>Inhibited by C1-INH and alpha2-macroglobulin</a:t>
            </a:r>
          </a:p>
          <a:p>
            <a:r>
              <a:rPr lang="en-US" dirty="0" smtClean="0"/>
              <a:t>Can be inhibited by protein C inhibitor (PCI) when bound to HK by heparin-AT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3773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Either high-molecular weight or low-molecular weight</a:t>
            </a:r>
          </a:p>
          <a:p>
            <a:r>
              <a:rPr lang="en-US" dirty="0" smtClean="0"/>
              <a:t>Non-coagulation functions: inhibition of ANP, prevent </a:t>
            </a:r>
            <a:r>
              <a:rPr lang="en-US" dirty="0" err="1" smtClean="0"/>
              <a:t>calpain</a:t>
            </a:r>
            <a:r>
              <a:rPr lang="en-US" dirty="0" smtClean="0"/>
              <a:t>-mediated platelet aggregation, prevent thrombin binding to platelets, production of </a:t>
            </a:r>
            <a:r>
              <a:rPr lang="en-US" dirty="0" err="1" smtClean="0"/>
              <a:t>bradykinin</a:t>
            </a:r>
            <a:r>
              <a:rPr lang="en-US" dirty="0" smtClean="0"/>
              <a:t>, roles in apoptosis and cell-to-cell interactions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9966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Aka thromboplastin, CD142 and factor III</a:t>
            </a:r>
          </a:p>
          <a:p>
            <a:r>
              <a:rPr lang="en-US" dirty="0" smtClean="0"/>
              <a:t>Glycosylated, single chain polypeptide, MW about 29.5 </a:t>
            </a:r>
            <a:r>
              <a:rPr lang="en-US" dirty="0" err="1" smtClean="0"/>
              <a:t>kDa</a:t>
            </a:r>
            <a:endParaRPr lang="en-US" dirty="0" smtClean="0"/>
          </a:p>
          <a:p>
            <a:r>
              <a:rPr lang="en-US" dirty="0" smtClean="0"/>
              <a:t>Expressed within cell membrane (contains cytosolic, </a:t>
            </a:r>
            <a:r>
              <a:rPr lang="en-US" dirty="0" err="1" smtClean="0"/>
              <a:t>transmembrane</a:t>
            </a:r>
            <a:r>
              <a:rPr lang="en-US" dirty="0" smtClean="0"/>
              <a:t> and extracellular domains) by adventitial cells surrounding blood vessels, within skin epithelium, mucosa and connective tissues surrounding most organs</a:t>
            </a:r>
          </a:p>
          <a:p>
            <a:pPr lvl="1"/>
            <a:r>
              <a:rPr lang="en-US" dirty="0" smtClean="0"/>
              <a:t>Expression can be </a:t>
            </a:r>
            <a:r>
              <a:rPr lang="en-US" dirty="0" err="1" smtClean="0"/>
              <a:t>upregulated</a:t>
            </a:r>
            <a:r>
              <a:rPr lang="en-US" dirty="0" smtClean="0"/>
              <a:t> in other cell types by cytokines, viruses, endotoxin, thrombin, immune complexes, </a:t>
            </a:r>
            <a:r>
              <a:rPr lang="en-US" dirty="0" err="1" smtClean="0"/>
              <a:t>phorbol</a:t>
            </a:r>
            <a:r>
              <a:rPr lang="en-US" dirty="0" smtClean="0"/>
              <a:t> esters and mitogens (platelet derived growth factor, epidermal growth factor, insulin)</a:t>
            </a:r>
          </a:p>
          <a:p>
            <a:pPr lvl="2"/>
            <a:r>
              <a:rPr lang="en-US" dirty="0" smtClean="0"/>
              <a:t>Endothelial cells, vascular smooth muscle cells, monocytes, granulocytes, cancer cells</a:t>
            </a:r>
          </a:p>
          <a:p>
            <a:r>
              <a:rPr lang="en-US" dirty="0" smtClean="0"/>
              <a:t>Extracellular domain capable of binding FVII or FVIIa</a:t>
            </a:r>
          </a:p>
          <a:p>
            <a:r>
              <a:rPr lang="en-US" dirty="0" smtClean="0"/>
              <a:t>Regulatory subunit of TF-FVIIa enzymatic complex, the first enzyme in the clotting cascade</a:t>
            </a:r>
          </a:p>
          <a:p>
            <a:pPr lvl="1"/>
            <a:r>
              <a:rPr lang="en-US" dirty="0" smtClean="0"/>
              <a:t>This interaction requires calcium</a:t>
            </a:r>
          </a:p>
          <a:p>
            <a:r>
              <a:rPr lang="en-US" dirty="0" smtClean="0"/>
              <a:t>Small amount of blood </a:t>
            </a:r>
            <a:r>
              <a:rPr lang="en-US" dirty="0" err="1" smtClean="0"/>
              <a:t>bourne</a:t>
            </a:r>
            <a:r>
              <a:rPr lang="en-US" dirty="0" smtClean="0"/>
              <a:t> tissue factor </a:t>
            </a:r>
            <a:r>
              <a:rPr lang="en-US" dirty="0" err="1" smtClean="0"/>
              <a:t>ID’d</a:t>
            </a:r>
            <a:r>
              <a:rPr lang="en-US" dirty="0" smtClean="0"/>
              <a:t> on </a:t>
            </a:r>
            <a:r>
              <a:rPr lang="en-US" dirty="0" err="1" smtClean="0"/>
              <a:t>microparticles</a:t>
            </a:r>
            <a:endParaRPr lang="en-US" dirty="0" smtClean="0"/>
          </a:p>
          <a:p>
            <a:pPr lvl="1"/>
            <a:r>
              <a:rPr lang="en-US" dirty="0" smtClean="0"/>
              <a:t>Involved in thrombus propagation as endothelial and </a:t>
            </a:r>
            <a:r>
              <a:rPr lang="en-US" dirty="0" err="1" smtClean="0"/>
              <a:t>subendothelial</a:t>
            </a:r>
            <a:r>
              <a:rPr lang="en-US" dirty="0" smtClean="0"/>
              <a:t> TF is rapidly incorporated into the clot</a:t>
            </a:r>
          </a:p>
          <a:p>
            <a:r>
              <a:rPr lang="en-US" dirty="0" smtClean="0"/>
              <a:t>Does not require activation by proteolysis</a:t>
            </a:r>
          </a:p>
          <a:p>
            <a:r>
              <a:rPr lang="en-US" dirty="0" smtClean="0"/>
              <a:t>Predominantly inhibited by tissue factor pathway inhibitor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7513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Aka thromboplastin, CD142 and factor III</a:t>
            </a:r>
          </a:p>
          <a:p>
            <a:r>
              <a:rPr lang="en-US" dirty="0" smtClean="0"/>
              <a:t>Glycosylated, single chain polypeptide, MW about 29.5 </a:t>
            </a:r>
            <a:r>
              <a:rPr lang="en-US" dirty="0" err="1" smtClean="0"/>
              <a:t>kDa</a:t>
            </a:r>
            <a:endParaRPr lang="en-US" dirty="0" smtClean="0"/>
          </a:p>
          <a:p>
            <a:r>
              <a:rPr lang="en-US" dirty="0" smtClean="0"/>
              <a:t>Expressed within cell membrane (contains cytosolic, </a:t>
            </a:r>
            <a:r>
              <a:rPr lang="en-US" dirty="0" err="1" smtClean="0"/>
              <a:t>transmembrane</a:t>
            </a:r>
            <a:r>
              <a:rPr lang="en-US" dirty="0" smtClean="0"/>
              <a:t> and extracellular domains) by adventitial cells surrounding blood vessels, within skin epithelium, mucosa and connective tissues surrounding most organs</a:t>
            </a:r>
          </a:p>
          <a:p>
            <a:pPr lvl="1"/>
            <a:r>
              <a:rPr lang="en-US" dirty="0" smtClean="0"/>
              <a:t>Expression can be </a:t>
            </a:r>
            <a:r>
              <a:rPr lang="en-US" dirty="0" err="1" smtClean="0"/>
              <a:t>upregulated</a:t>
            </a:r>
            <a:r>
              <a:rPr lang="en-US" dirty="0" smtClean="0"/>
              <a:t> in other cell types by cytokines, viruses, endotoxin, thrombin, immune complexes, </a:t>
            </a:r>
            <a:r>
              <a:rPr lang="en-US" dirty="0" err="1" smtClean="0"/>
              <a:t>phorbol</a:t>
            </a:r>
            <a:r>
              <a:rPr lang="en-US" dirty="0" smtClean="0"/>
              <a:t> esters and mitogens (platelet derived growth factor, epidermal growth factor, insulin)</a:t>
            </a:r>
          </a:p>
          <a:p>
            <a:pPr lvl="2"/>
            <a:r>
              <a:rPr lang="en-US" dirty="0" smtClean="0"/>
              <a:t>Endothelial cells, vascular smooth muscle cells, monocytes, granulocytes, cancer cells</a:t>
            </a:r>
          </a:p>
          <a:p>
            <a:r>
              <a:rPr lang="en-US" dirty="0" smtClean="0"/>
              <a:t>Extracellular domain capable of binding FVII or FVIIa</a:t>
            </a:r>
          </a:p>
          <a:p>
            <a:r>
              <a:rPr lang="en-US" dirty="0" smtClean="0"/>
              <a:t>Regulatory subunit of TF-FVIIa enzymatic complex, the first enzyme in the clotting cascade</a:t>
            </a:r>
          </a:p>
          <a:p>
            <a:pPr lvl="1"/>
            <a:r>
              <a:rPr lang="en-US" dirty="0" smtClean="0"/>
              <a:t>This interaction requires calcium</a:t>
            </a:r>
          </a:p>
          <a:p>
            <a:r>
              <a:rPr lang="en-US" dirty="0" smtClean="0"/>
              <a:t>Small amount of blood </a:t>
            </a:r>
            <a:r>
              <a:rPr lang="en-US" dirty="0" err="1" smtClean="0"/>
              <a:t>bourne</a:t>
            </a:r>
            <a:r>
              <a:rPr lang="en-US" dirty="0" smtClean="0"/>
              <a:t> tissue factor </a:t>
            </a:r>
            <a:r>
              <a:rPr lang="en-US" dirty="0" err="1" smtClean="0"/>
              <a:t>ID’d</a:t>
            </a:r>
            <a:r>
              <a:rPr lang="en-US" dirty="0" smtClean="0"/>
              <a:t> on </a:t>
            </a:r>
            <a:r>
              <a:rPr lang="en-US" dirty="0" err="1" smtClean="0"/>
              <a:t>microparticles</a:t>
            </a:r>
            <a:endParaRPr lang="en-US" dirty="0" smtClean="0"/>
          </a:p>
          <a:p>
            <a:pPr lvl="1"/>
            <a:r>
              <a:rPr lang="en-US" dirty="0" smtClean="0"/>
              <a:t>Involved in thrombus propagation as endothelial and </a:t>
            </a:r>
            <a:r>
              <a:rPr lang="en-US" dirty="0" err="1" smtClean="0"/>
              <a:t>subendothelial</a:t>
            </a:r>
            <a:r>
              <a:rPr lang="en-US" dirty="0" smtClean="0"/>
              <a:t> TF is rapidly incorporated into the clot</a:t>
            </a:r>
          </a:p>
          <a:p>
            <a:r>
              <a:rPr lang="en-US" dirty="0" smtClean="0"/>
              <a:t>Does not require activation by proteolysis</a:t>
            </a:r>
          </a:p>
          <a:p>
            <a:r>
              <a:rPr lang="en-US" dirty="0" smtClean="0"/>
              <a:t>Predominantly inhibited by tissue factor pathway inhibitor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7513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Glycosylated, single chain polypeptide, MW about 50kDa</a:t>
            </a:r>
          </a:p>
          <a:p>
            <a:r>
              <a:rPr lang="en-US" dirty="0" smtClean="0"/>
              <a:t>Vitamin-K Dependent</a:t>
            </a:r>
          </a:p>
          <a:p>
            <a:r>
              <a:rPr lang="en-US" dirty="0" smtClean="0"/>
              <a:t>Shortest half-life of the </a:t>
            </a:r>
            <a:r>
              <a:rPr lang="en-US" dirty="0" err="1" smtClean="0"/>
              <a:t>Gla</a:t>
            </a:r>
            <a:r>
              <a:rPr lang="en-US" dirty="0" smtClean="0"/>
              <a:t> proteins so diminishes the fastest in liver failure or w/ </a:t>
            </a:r>
            <a:r>
              <a:rPr lang="en-US" dirty="0" err="1" smtClean="0"/>
              <a:t>vit</a:t>
            </a:r>
            <a:r>
              <a:rPr lang="en-US" dirty="0" smtClean="0"/>
              <a:t> K deficiency</a:t>
            </a:r>
          </a:p>
          <a:p>
            <a:r>
              <a:rPr lang="en-US" dirty="0" smtClean="0"/>
              <a:t>Converted to active FVIIa by proteolysis of single peptide </a:t>
            </a:r>
            <a:r>
              <a:rPr lang="en-US" dirty="0" err="1" smtClean="0"/>
              <a:t>bond</a:t>
            </a:r>
            <a:r>
              <a:rPr lang="en-US" dirty="0" err="1" smtClean="0">
                <a:sym typeface="Wingdings"/>
              </a:rPr>
              <a:t></a:t>
            </a:r>
            <a:r>
              <a:rPr lang="en-US" dirty="0" err="1" smtClean="0"/>
              <a:t>two</a:t>
            </a:r>
            <a:r>
              <a:rPr lang="en-US" dirty="0" smtClean="0"/>
              <a:t> identical chains</a:t>
            </a:r>
          </a:p>
          <a:p>
            <a:r>
              <a:rPr lang="en-US" dirty="0" smtClean="0"/>
              <a:t>Converted by </a:t>
            </a:r>
            <a:r>
              <a:rPr lang="en-US" dirty="0" err="1" smtClean="0"/>
              <a:t>FIXa</a:t>
            </a:r>
            <a:r>
              <a:rPr lang="en-US" dirty="0" smtClean="0"/>
              <a:t>, FXa, </a:t>
            </a:r>
            <a:r>
              <a:rPr lang="en-US" dirty="0" err="1" smtClean="0"/>
              <a:t>FXIIa</a:t>
            </a:r>
            <a:r>
              <a:rPr lang="en-US" dirty="0" smtClean="0"/>
              <a:t>, FVII activating protease, thrombin and plasmin</a:t>
            </a:r>
          </a:p>
          <a:p>
            <a:pPr lvl="1"/>
            <a:r>
              <a:rPr lang="en-US" dirty="0" smtClean="0"/>
              <a:t>Exposure of blood to TF can form both TF-FVII and TF-FVIIa complexes from circulating FVII</a:t>
            </a:r>
          </a:p>
          <a:p>
            <a:r>
              <a:rPr lang="en-US" dirty="0" smtClean="0"/>
              <a:t>Can also be </a:t>
            </a:r>
            <a:r>
              <a:rPr lang="en-US" dirty="0" err="1" smtClean="0"/>
              <a:t>autoactivated</a:t>
            </a:r>
            <a:r>
              <a:rPr lang="en-US" dirty="0" smtClean="0"/>
              <a:t> by TF-FVIIa</a:t>
            </a:r>
          </a:p>
          <a:p>
            <a:r>
              <a:rPr lang="en-US" dirty="0" smtClean="0"/>
              <a:t>FVIIa can have a long, circulating plasma half-life, unclear why</a:t>
            </a:r>
          </a:p>
          <a:p>
            <a:r>
              <a:rPr lang="en-US" dirty="0" smtClean="0"/>
              <a:t>Cleave FIX and FX to trigger the clotting cascade </a:t>
            </a:r>
          </a:p>
          <a:p>
            <a:r>
              <a:rPr lang="en-US" dirty="0" smtClean="0"/>
              <a:t>TF-FVIIa complex inhibited by tissue factor pathway inhibitor, (TFPI)-FXa complex and by heparin-AT</a:t>
            </a:r>
          </a:p>
          <a:p>
            <a:pPr lvl="1"/>
            <a:r>
              <a:rPr lang="en-US" dirty="0" smtClean="0"/>
              <a:t>When heparin-AT inactivates, it generates a FVIIa-AT complex and regenerate TF</a:t>
            </a:r>
          </a:p>
          <a:p>
            <a:pPr lvl="1"/>
            <a:r>
              <a:rPr lang="en-US" dirty="0" smtClean="0"/>
              <a:t>So</a:t>
            </a:r>
            <a:r>
              <a:rPr lang="en-US" baseline="0" dirty="0" smtClean="0"/>
              <a:t> on picture, TF exposed from injury, active </a:t>
            </a:r>
            <a:r>
              <a:rPr lang="en-US" baseline="0" dirty="0" err="1" smtClean="0"/>
              <a:t>VIIa</a:t>
            </a:r>
            <a:r>
              <a:rPr lang="en-US" baseline="0" dirty="0" smtClean="0"/>
              <a:t> (or activates VII) and becomes intrinsic </a:t>
            </a:r>
            <a:r>
              <a:rPr lang="en-US" baseline="0" dirty="0" err="1" smtClean="0"/>
              <a:t>tenase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activing</a:t>
            </a:r>
            <a:r>
              <a:rPr lang="en-US" baseline="0" dirty="0" smtClean="0"/>
              <a:t> X which </a:t>
            </a:r>
            <a:r>
              <a:rPr lang="en-US" baseline="0" dirty="0" err="1" smtClean="0"/>
              <a:t>inturn</a:t>
            </a:r>
            <a:r>
              <a:rPr lang="en-US" baseline="0" dirty="0" smtClean="0"/>
              <a:t> activates thrombin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3231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Disulfide-linked dimer of 2 identical polypeptide chains, approximately 160 </a:t>
            </a:r>
            <a:r>
              <a:rPr lang="en-US" dirty="0" err="1" smtClean="0"/>
              <a:t>kDa</a:t>
            </a:r>
            <a:endParaRPr lang="en-US" dirty="0" smtClean="0"/>
          </a:p>
          <a:p>
            <a:r>
              <a:rPr lang="en-US" dirty="0" smtClean="0"/>
              <a:t>Circulates </a:t>
            </a:r>
            <a:r>
              <a:rPr lang="en-US" dirty="0" err="1" smtClean="0"/>
              <a:t>complexed</a:t>
            </a:r>
            <a:r>
              <a:rPr lang="en-US" dirty="0" smtClean="0"/>
              <a:t> with HK, allowing for binding to negatively charged surfaces</a:t>
            </a:r>
          </a:p>
          <a:p>
            <a:pPr lvl="1"/>
            <a:r>
              <a:rPr lang="en-US" dirty="0" smtClean="0"/>
              <a:t>Prothrombin may substitute for HK for binding to platelets</a:t>
            </a:r>
          </a:p>
          <a:p>
            <a:r>
              <a:rPr lang="en-US" dirty="0" smtClean="0"/>
              <a:t>Activated by </a:t>
            </a:r>
            <a:r>
              <a:rPr lang="en-US" dirty="0" err="1" smtClean="0"/>
              <a:t>FXIIa</a:t>
            </a:r>
            <a:r>
              <a:rPr lang="en-US" dirty="0" smtClean="0"/>
              <a:t>, </a:t>
            </a:r>
            <a:r>
              <a:rPr lang="en-US" dirty="0" err="1" smtClean="0"/>
              <a:t>FXIa</a:t>
            </a:r>
            <a:r>
              <a:rPr lang="en-US" dirty="0" smtClean="0"/>
              <a:t> and thrombin in calcium dependent reactions</a:t>
            </a:r>
          </a:p>
          <a:p>
            <a:r>
              <a:rPr lang="en-US" dirty="0" smtClean="0"/>
              <a:t>Cleavage results in a 160 </a:t>
            </a:r>
            <a:r>
              <a:rPr lang="en-US" dirty="0" err="1" smtClean="0"/>
              <a:t>kDa</a:t>
            </a:r>
            <a:r>
              <a:rPr lang="en-US" dirty="0" smtClean="0"/>
              <a:t> enzyme w/ two disulfide linked heavy chains and two active site-</a:t>
            </a:r>
            <a:r>
              <a:rPr lang="en-US" dirty="0" err="1" smtClean="0"/>
              <a:t>contianing</a:t>
            </a:r>
            <a:r>
              <a:rPr lang="en-US" dirty="0" smtClean="0"/>
              <a:t> light chains</a:t>
            </a:r>
          </a:p>
          <a:p>
            <a:pPr lvl="1"/>
            <a:r>
              <a:rPr lang="en-US" dirty="0" smtClean="0"/>
              <a:t>FXI binds to the GP </a:t>
            </a:r>
            <a:r>
              <a:rPr lang="en-US" dirty="0" err="1" smtClean="0"/>
              <a:t>Ib</a:t>
            </a:r>
            <a:r>
              <a:rPr lang="en-US" dirty="0" smtClean="0"/>
              <a:t>α subunit of the platelet GP 1b/IX/V complex allowing for efficient cleavage</a:t>
            </a:r>
          </a:p>
          <a:p>
            <a:pPr lvl="1"/>
            <a:r>
              <a:rPr lang="en-US" dirty="0" smtClean="0"/>
              <a:t>Remains surface bound after activation</a:t>
            </a:r>
          </a:p>
          <a:p>
            <a:r>
              <a:rPr lang="en-US" dirty="0" smtClean="0"/>
              <a:t>Activates FIX and FXI</a:t>
            </a:r>
          </a:p>
          <a:p>
            <a:r>
              <a:rPr lang="en-US" dirty="0" smtClean="0"/>
              <a:t>Inactivated by α</a:t>
            </a:r>
            <a:r>
              <a:rPr lang="en-US" baseline="-25000" dirty="0" smtClean="0"/>
              <a:t>1</a:t>
            </a:r>
            <a:r>
              <a:rPr lang="en-US" dirty="0" smtClean="0"/>
              <a:t> Protease inhibitor (α</a:t>
            </a:r>
            <a:r>
              <a:rPr lang="en-US" baseline="-25000" dirty="0" smtClean="0"/>
              <a:t>1</a:t>
            </a:r>
            <a:r>
              <a:rPr lang="en-US" dirty="0" smtClean="0"/>
              <a:t>-PI),  C1 inhibitor (C1-INH), α</a:t>
            </a:r>
            <a:r>
              <a:rPr lang="en-US" baseline="-25000" dirty="0" smtClean="0"/>
              <a:t>2</a:t>
            </a:r>
            <a:r>
              <a:rPr lang="en-US" dirty="0" smtClean="0"/>
              <a:t>-antiplasmin (α</a:t>
            </a:r>
            <a:r>
              <a:rPr lang="en-US" baseline="-25000" dirty="0" smtClean="0"/>
              <a:t>2</a:t>
            </a:r>
            <a:r>
              <a:rPr lang="en-US" dirty="0" smtClean="0"/>
              <a:t>-AP), </a:t>
            </a:r>
            <a:r>
              <a:rPr lang="en-US" dirty="0" err="1" smtClean="0"/>
              <a:t>antithrombin</a:t>
            </a:r>
            <a:r>
              <a:rPr lang="en-US" dirty="0" smtClean="0"/>
              <a:t> (AT), protease </a:t>
            </a:r>
            <a:r>
              <a:rPr lang="en-US" dirty="0" err="1" smtClean="0"/>
              <a:t>necxin</a:t>
            </a:r>
            <a:r>
              <a:rPr lang="en-US" dirty="0" smtClean="0"/>
              <a:t> 1, plasminogen activator inhibitor 1 (PAI-1), and protein C inhibitor (PCI)</a:t>
            </a:r>
          </a:p>
          <a:p>
            <a:pPr lvl="1"/>
            <a:r>
              <a:rPr lang="en-US" dirty="0" smtClean="0"/>
              <a:t>If bound to platelets, it cannot be inactivated by α</a:t>
            </a:r>
            <a:r>
              <a:rPr lang="en-US" baseline="-25000" dirty="0" smtClean="0"/>
              <a:t>1</a:t>
            </a:r>
            <a:r>
              <a:rPr lang="en-US" dirty="0" smtClean="0"/>
              <a:t>-PI</a:t>
            </a:r>
          </a:p>
          <a:p>
            <a:r>
              <a:rPr lang="en-US" dirty="0" smtClean="0"/>
              <a:t>When bound to endothelial cells, protease </a:t>
            </a:r>
            <a:r>
              <a:rPr lang="en-US" dirty="0" err="1" smtClean="0"/>
              <a:t>nexin</a:t>
            </a:r>
            <a:r>
              <a:rPr lang="en-US" dirty="0" smtClean="0"/>
              <a:t> 2 along w/ heparan sulfate proteoglycans (HSPGs) strongly inhibit </a:t>
            </a:r>
            <a:r>
              <a:rPr lang="en-US" dirty="0" err="1" smtClean="0"/>
              <a:t>FXIa</a:t>
            </a:r>
            <a:endParaRPr lang="en-US" dirty="0" smtClean="0"/>
          </a:p>
          <a:p>
            <a:r>
              <a:rPr lang="en-US" dirty="0" smtClean="0"/>
              <a:t>Of</a:t>
            </a:r>
            <a:r>
              <a:rPr lang="en-US" baseline="0" dirty="0" smtClean="0"/>
              <a:t> course the deficit of this results in hemophilia C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6868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Glycosylated, single-chain polypeptide about 55 </a:t>
            </a:r>
            <a:r>
              <a:rPr lang="en-US" dirty="0" err="1" smtClean="0"/>
              <a:t>kDa</a:t>
            </a:r>
            <a:r>
              <a:rPr lang="en-US" dirty="0" smtClean="0"/>
              <a:t>, requires carboxylation by vitamin K cycle</a:t>
            </a:r>
          </a:p>
          <a:p>
            <a:r>
              <a:rPr lang="en-US" dirty="0" smtClean="0"/>
              <a:t>When bound to a </a:t>
            </a:r>
            <a:r>
              <a:rPr lang="en-US" dirty="0" err="1" smtClean="0"/>
              <a:t>procoagulant</a:t>
            </a:r>
            <a:r>
              <a:rPr lang="en-US" dirty="0" smtClean="0"/>
              <a:t> surface, activated by TF-FVIIa or </a:t>
            </a:r>
            <a:r>
              <a:rPr lang="en-US" dirty="0" err="1" smtClean="0"/>
              <a:t>FXIa</a:t>
            </a:r>
            <a:r>
              <a:rPr lang="en-US" dirty="0" smtClean="0"/>
              <a:t> but only the the presence of calcium</a:t>
            </a:r>
          </a:p>
          <a:p>
            <a:r>
              <a:rPr lang="en-US" dirty="0" smtClean="0"/>
              <a:t>Cleaved to 2-chain enzyme, heavy chain responsible for catalytic activity</a:t>
            </a:r>
          </a:p>
          <a:p>
            <a:r>
              <a:rPr lang="en-US" dirty="0" smtClean="0"/>
              <a:t>Functions along with </a:t>
            </a:r>
            <a:r>
              <a:rPr lang="en-US" dirty="0" err="1" smtClean="0"/>
              <a:t>FVIIIa</a:t>
            </a:r>
            <a:r>
              <a:rPr lang="en-US" dirty="0" smtClean="0"/>
              <a:t> as the </a:t>
            </a:r>
            <a:r>
              <a:rPr lang="en-US" dirty="0" err="1" smtClean="0"/>
              <a:t>FIXa-FVIIIa</a:t>
            </a:r>
            <a:r>
              <a:rPr lang="en-US" dirty="0" smtClean="0"/>
              <a:t> complex</a:t>
            </a:r>
          </a:p>
          <a:p>
            <a:pPr lvl="1"/>
            <a:r>
              <a:rPr lang="en-US" dirty="0" smtClean="0"/>
              <a:t>Activity is enhanced by binding of either FIX, </a:t>
            </a:r>
            <a:r>
              <a:rPr lang="en-US" dirty="0" err="1" smtClean="0"/>
              <a:t>FIXa</a:t>
            </a:r>
            <a:r>
              <a:rPr lang="en-US" dirty="0" smtClean="0"/>
              <a:t> or </a:t>
            </a:r>
            <a:r>
              <a:rPr lang="en-US" dirty="0" err="1" smtClean="0"/>
              <a:t>FIXa-FVIIIa</a:t>
            </a:r>
            <a:r>
              <a:rPr lang="en-US" dirty="0" smtClean="0"/>
              <a:t> complex to endothelial surfaces</a:t>
            </a:r>
          </a:p>
          <a:p>
            <a:r>
              <a:rPr lang="en-US" dirty="0" smtClean="0"/>
              <a:t>Activates FX to FXa</a:t>
            </a:r>
          </a:p>
          <a:p>
            <a:r>
              <a:rPr lang="en-US" dirty="0" smtClean="0"/>
              <a:t>FIX along is able to activate FVII in absence of TF</a:t>
            </a:r>
          </a:p>
          <a:p>
            <a:r>
              <a:rPr lang="en-US" dirty="0" smtClean="0"/>
              <a:t>Inhibited by antithrombin-heparan sulfate proteoglycan (AT-HSPG) </a:t>
            </a:r>
          </a:p>
          <a:p>
            <a:r>
              <a:rPr lang="en-US" dirty="0" smtClean="0"/>
              <a:t>A factor IX </a:t>
            </a:r>
            <a:r>
              <a:rPr lang="en-US" dirty="0" err="1" smtClean="0"/>
              <a:t>deficicency</a:t>
            </a:r>
            <a:r>
              <a:rPr lang="en-US" dirty="0" smtClean="0"/>
              <a:t> results in hemophilia</a:t>
            </a:r>
            <a:r>
              <a:rPr lang="en-US" baseline="0" dirty="0" smtClean="0"/>
              <a:t> B</a:t>
            </a:r>
          </a:p>
          <a:p>
            <a:r>
              <a:rPr lang="en-US" baseline="0" dirty="0" smtClean="0"/>
              <a:t>One of the more famous people to be afflicted with hemophilia B of course is </a:t>
            </a:r>
            <a:r>
              <a:rPr lang="en-US" baseline="0" dirty="0" err="1" smtClean="0"/>
              <a:t>Tsarevich</a:t>
            </a:r>
            <a:r>
              <a:rPr lang="en-US" baseline="0" dirty="0" smtClean="0"/>
              <a:t> Alexi of the Romanov empire</a:t>
            </a:r>
          </a:p>
          <a:p>
            <a:r>
              <a:rPr lang="en-US" baseline="0" dirty="0" smtClean="0"/>
              <a:t>At that time, most people died if they had hemophilia as medical care could do nothing for it</a:t>
            </a:r>
          </a:p>
          <a:p>
            <a:r>
              <a:rPr lang="en-US" baseline="0" dirty="0" smtClean="0"/>
              <a:t>It was well recognized to be a disease afflicting primarily royal families and came to be called the royal disease</a:t>
            </a:r>
          </a:p>
          <a:p>
            <a:r>
              <a:rPr lang="en-US" baseline="0" dirty="0" smtClean="0"/>
              <a:t>The </a:t>
            </a:r>
            <a:r>
              <a:rPr lang="en-US" baseline="0" dirty="0" err="1" smtClean="0"/>
              <a:t>romanovs</a:t>
            </a:r>
            <a:r>
              <a:rPr lang="en-US" baseline="0" dirty="0" smtClean="0"/>
              <a:t> really exhausted many different treatments, eventually took in </a:t>
            </a:r>
            <a:r>
              <a:rPr lang="en-US" baseline="0" dirty="0" err="1" smtClean="0"/>
              <a:t>Gregori</a:t>
            </a:r>
            <a:r>
              <a:rPr lang="en-US" baseline="0" dirty="0" smtClean="0"/>
              <a:t> Rasputin in attempts to treat their son</a:t>
            </a:r>
          </a:p>
          <a:p>
            <a:r>
              <a:rPr lang="en-US" baseline="0" dirty="0" smtClean="0"/>
              <a:t>Rasputin was an illiterate whose methods of treatment are unclear but have many different theories including hypnosis</a:t>
            </a:r>
          </a:p>
          <a:p>
            <a:r>
              <a:rPr lang="en-US" baseline="0" dirty="0" smtClean="0"/>
              <a:t>His healing capabilities were apparent profound enough for him to garner some influence over the royal family, particular Tsarina Alexandra and developed some influence politically</a:t>
            </a:r>
          </a:p>
          <a:p>
            <a:r>
              <a:rPr lang="en-US" baseline="0" dirty="0" smtClean="0"/>
              <a:t>Although Romanov dynasty fell due to political upheaval and national collapse during WWI, the fall of the Romanovs has become somewhat mystified</a:t>
            </a:r>
          </a:p>
          <a:p>
            <a:r>
              <a:rPr lang="en-US" baseline="0" dirty="0" smtClean="0"/>
              <a:t>Has led to a few fictional depictions, particularly that by Disney in which Rasputin has magical powers and attempts to kill the Romanovs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2973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Synthesized as complex, single chain w/ 3 A domains, 1 B domain, and 2 C domains</a:t>
            </a:r>
          </a:p>
          <a:p>
            <a:r>
              <a:rPr lang="en-US" dirty="0" smtClean="0"/>
              <a:t>Post-translational processing results in cleavage at 2 sites making a heavy chain (160-200 </a:t>
            </a:r>
            <a:r>
              <a:rPr lang="en-US" dirty="0" err="1" smtClean="0"/>
              <a:t>kDa</a:t>
            </a:r>
            <a:r>
              <a:rPr lang="en-US" dirty="0" smtClean="0"/>
              <a:t>) and a light chain (80 </a:t>
            </a:r>
            <a:r>
              <a:rPr lang="en-US" dirty="0" err="1" smtClean="0"/>
              <a:t>kDa</a:t>
            </a:r>
            <a:r>
              <a:rPr lang="en-US" dirty="0" smtClean="0"/>
              <a:t>) which are connected by </a:t>
            </a:r>
            <a:r>
              <a:rPr lang="en-US" dirty="0" err="1" smtClean="0"/>
              <a:t>vWf</a:t>
            </a:r>
            <a:endParaRPr lang="en-US" dirty="0" smtClean="0"/>
          </a:p>
          <a:p>
            <a:pPr lvl="1"/>
            <a:r>
              <a:rPr lang="en-US" dirty="0" smtClean="0"/>
              <a:t>When not associated w/ </a:t>
            </a:r>
            <a:r>
              <a:rPr lang="en-US" dirty="0" err="1" smtClean="0"/>
              <a:t>vWf</a:t>
            </a:r>
            <a:r>
              <a:rPr lang="en-US" dirty="0" smtClean="0"/>
              <a:t>, degrades rapidly</a:t>
            </a:r>
          </a:p>
          <a:p>
            <a:pPr lvl="1"/>
            <a:r>
              <a:rPr lang="en-US" dirty="0" err="1" smtClean="0"/>
              <a:t>vWf</a:t>
            </a:r>
            <a:r>
              <a:rPr lang="en-US" dirty="0" smtClean="0"/>
              <a:t> deficiency associated with low FVIII levels as well</a:t>
            </a:r>
          </a:p>
          <a:p>
            <a:pPr lvl="1"/>
            <a:r>
              <a:rPr lang="en-US" dirty="0" smtClean="0"/>
              <a:t>stored to some degree in </a:t>
            </a:r>
            <a:r>
              <a:rPr lang="en-US" dirty="0" err="1" smtClean="0"/>
              <a:t>Weibel</a:t>
            </a:r>
            <a:r>
              <a:rPr lang="en-US" dirty="0" smtClean="0"/>
              <a:t>-Palade bodies of endothelial cells and α granules of platelets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8855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Activated by thrombin (predominantly) or FXa</a:t>
            </a:r>
          </a:p>
          <a:p>
            <a:r>
              <a:rPr lang="en-US" dirty="0" err="1" smtClean="0"/>
              <a:t>FVIIIa</a:t>
            </a:r>
            <a:r>
              <a:rPr lang="en-US" dirty="0" smtClean="0"/>
              <a:t> has multiple potential actions</a:t>
            </a:r>
          </a:p>
          <a:p>
            <a:pPr lvl="1"/>
            <a:r>
              <a:rPr lang="en-US" dirty="0" smtClean="0"/>
              <a:t>Binding to </a:t>
            </a:r>
            <a:r>
              <a:rPr lang="en-US" dirty="0" err="1" smtClean="0"/>
              <a:t>phophotidylserine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Interaction w/ platelets via GP </a:t>
            </a:r>
            <a:r>
              <a:rPr lang="en-US" dirty="0" err="1" smtClean="0"/>
              <a:t>Ib</a:t>
            </a:r>
            <a:r>
              <a:rPr lang="en-US" dirty="0" smtClean="0"/>
              <a:t> and α</a:t>
            </a:r>
            <a:r>
              <a:rPr lang="en-US" baseline="-25000" dirty="0" err="1" smtClean="0"/>
              <a:t>IIb</a:t>
            </a:r>
            <a:r>
              <a:rPr lang="en-US" dirty="0" smtClean="0"/>
              <a:t>β</a:t>
            </a:r>
            <a:r>
              <a:rPr lang="en-US" baseline="-25000" dirty="0" smtClean="0"/>
              <a:t>3</a:t>
            </a:r>
            <a:r>
              <a:rPr lang="en-US" dirty="0" smtClean="0"/>
              <a:t> receptors</a:t>
            </a:r>
          </a:p>
          <a:p>
            <a:pPr lvl="2"/>
            <a:r>
              <a:rPr lang="en-US" dirty="0" smtClean="0"/>
              <a:t>Inhibited by </a:t>
            </a:r>
            <a:r>
              <a:rPr lang="en-US" dirty="0" err="1" smtClean="0"/>
              <a:t>vWf</a:t>
            </a:r>
            <a:endParaRPr lang="en-US" dirty="0" smtClean="0"/>
          </a:p>
          <a:p>
            <a:pPr lvl="1"/>
            <a:r>
              <a:rPr lang="en-US" dirty="0" smtClean="0"/>
              <a:t>Complexes w/ </a:t>
            </a:r>
            <a:r>
              <a:rPr lang="en-US" dirty="0" err="1" smtClean="0"/>
              <a:t>FIXa</a:t>
            </a:r>
            <a:r>
              <a:rPr lang="en-US" dirty="0" smtClean="0"/>
              <a:t> to make </a:t>
            </a:r>
            <a:r>
              <a:rPr lang="en-US" dirty="0" err="1" smtClean="0"/>
              <a:t>FIXa-FVIIIa</a:t>
            </a:r>
            <a:r>
              <a:rPr lang="en-US" dirty="0" smtClean="0"/>
              <a:t> complex, which activates FX to FXa </a:t>
            </a:r>
          </a:p>
          <a:p>
            <a:r>
              <a:rPr lang="en-US" dirty="0" smtClean="0"/>
              <a:t>Inhibition</a:t>
            </a:r>
          </a:p>
          <a:p>
            <a:pPr lvl="1"/>
            <a:r>
              <a:rPr lang="en-US" dirty="0" smtClean="0"/>
              <a:t>Inherently labile due to its propensity to dissociate into subunits</a:t>
            </a:r>
          </a:p>
          <a:p>
            <a:pPr lvl="2"/>
            <a:r>
              <a:rPr lang="en-US" dirty="0" smtClean="0"/>
              <a:t>Binding to </a:t>
            </a:r>
            <a:r>
              <a:rPr lang="en-US" dirty="0" err="1" smtClean="0"/>
              <a:t>FIXa</a:t>
            </a:r>
            <a:r>
              <a:rPr lang="en-US" dirty="0" smtClean="0"/>
              <a:t> stabilizes this</a:t>
            </a:r>
          </a:p>
          <a:p>
            <a:pPr lvl="1"/>
            <a:r>
              <a:rPr lang="en-US" dirty="0" smtClean="0"/>
              <a:t>Cleared from the circulation by lipoprotein receptor related protein</a:t>
            </a:r>
          </a:p>
          <a:p>
            <a:pPr lvl="1"/>
            <a:r>
              <a:rPr lang="en-US" dirty="0" smtClean="0"/>
              <a:t>Cleavage by activated protein C (APC) or </a:t>
            </a:r>
            <a:r>
              <a:rPr lang="en-US" dirty="0" err="1" smtClean="0"/>
              <a:t>Fxa</a:t>
            </a:r>
            <a:r>
              <a:rPr lang="en-US" dirty="0" smtClean="0"/>
              <a:t> 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A</a:t>
            </a:r>
            <a:r>
              <a:rPr lang="en-US" baseline="0" dirty="0" smtClean="0"/>
              <a:t> factor VIII deficiency results in hemophilia A </a:t>
            </a:r>
          </a:p>
          <a:p>
            <a:pPr lvl="1"/>
            <a:r>
              <a:rPr lang="en-US" baseline="0" dirty="0" smtClean="0"/>
              <a:t>TF-</a:t>
            </a:r>
            <a:r>
              <a:rPr lang="en-US" baseline="0" dirty="0" err="1" smtClean="0"/>
              <a:t>VIIa</a:t>
            </a:r>
            <a:r>
              <a:rPr lang="en-US" baseline="0" dirty="0" smtClean="0"/>
              <a:t> can also activate IX to complex with </a:t>
            </a:r>
            <a:r>
              <a:rPr lang="en-US" baseline="0" dirty="0" err="1" smtClean="0"/>
              <a:t>Acive</a:t>
            </a:r>
            <a:r>
              <a:rPr lang="en-US" baseline="0" dirty="0" smtClean="0"/>
              <a:t> VIII (which typically gets activated by </a:t>
            </a:r>
            <a:r>
              <a:rPr lang="en-US" baseline="0" dirty="0" err="1" smtClean="0"/>
              <a:t>thrmobin</a:t>
            </a:r>
            <a:r>
              <a:rPr lang="en-US" baseline="0" dirty="0" smtClean="0"/>
              <a:t>)</a:t>
            </a:r>
          </a:p>
          <a:p>
            <a:pPr lvl="1"/>
            <a:r>
              <a:rPr lang="en-US" baseline="0" dirty="0" smtClean="0"/>
              <a:t>This complex enhances the </a:t>
            </a:r>
            <a:r>
              <a:rPr lang="en-US" baseline="0" dirty="0" err="1" smtClean="0"/>
              <a:t>tenase</a:t>
            </a:r>
            <a:r>
              <a:rPr lang="en-US" baseline="0" dirty="0" smtClean="0"/>
              <a:t> effect and activates more factor X, propagating the thrombin generation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8855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Glycosylated, single-chain polypeptide, about 59kDa, requires post-translational carboxylation by </a:t>
            </a:r>
            <a:r>
              <a:rPr lang="en-US" dirty="0" err="1" smtClean="0"/>
              <a:t>vit</a:t>
            </a:r>
            <a:r>
              <a:rPr lang="en-US" dirty="0" smtClean="0"/>
              <a:t> K pathway</a:t>
            </a:r>
          </a:p>
          <a:p>
            <a:r>
              <a:rPr lang="en-US" dirty="0" smtClean="0"/>
              <a:t>Activated by TF-FVIIa or </a:t>
            </a:r>
            <a:r>
              <a:rPr lang="en-US" dirty="0" err="1" smtClean="0"/>
              <a:t>FIXa-FVIIIa</a:t>
            </a:r>
            <a:r>
              <a:rPr lang="en-US" dirty="0" smtClean="0"/>
              <a:t> in presence of calcium</a:t>
            </a:r>
          </a:p>
          <a:p>
            <a:r>
              <a:rPr lang="en-US" dirty="0" smtClean="0"/>
              <a:t>When cleaved forms the </a:t>
            </a:r>
            <a:r>
              <a:rPr lang="en-US" dirty="0" err="1" smtClean="0"/>
              <a:t>prothrombinase</a:t>
            </a:r>
            <a:r>
              <a:rPr lang="en-US" dirty="0" smtClean="0"/>
              <a:t> complex w/ FVa</a:t>
            </a:r>
          </a:p>
          <a:p>
            <a:r>
              <a:rPr lang="en-US" dirty="0" smtClean="0"/>
              <a:t>Inhibited by </a:t>
            </a:r>
          </a:p>
          <a:p>
            <a:pPr lvl="1"/>
            <a:r>
              <a:rPr lang="en-US" dirty="0" smtClean="0"/>
              <a:t>AT-HSPG</a:t>
            </a:r>
          </a:p>
          <a:p>
            <a:pPr lvl="1"/>
            <a:r>
              <a:rPr lang="en-US" dirty="0" smtClean="0"/>
              <a:t>TFPI</a:t>
            </a:r>
          </a:p>
          <a:p>
            <a:pPr lvl="1"/>
            <a:r>
              <a:rPr lang="en-US" dirty="0" smtClean="0"/>
              <a:t>Protein Z-dependent protease inhibitor: ZPI/PZ</a:t>
            </a:r>
          </a:p>
          <a:p>
            <a:pPr lvl="2"/>
            <a:r>
              <a:rPr lang="en-US" dirty="0" smtClean="0"/>
              <a:t>Calcium and phospholipid dependent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5912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dirty="0" smtClean="0"/>
              <a:t>Enzymatic biochemistry</a:t>
            </a:r>
          </a:p>
          <a:p>
            <a:pPr lvl="1"/>
            <a:r>
              <a:rPr lang="en-US" dirty="0" smtClean="0"/>
              <a:t>Cascade of enzymatic reactions</a:t>
            </a:r>
          </a:p>
          <a:p>
            <a:pPr lvl="1"/>
            <a:r>
              <a:rPr lang="en-US" dirty="0" smtClean="0"/>
              <a:t>Inert precursor: zymogen</a:t>
            </a:r>
          </a:p>
          <a:p>
            <a:pPr lvl="1"/>
            <a:r>
              <a:rPr lang="en-US" dirty="0" smtClean="0"/>
              <a:t>Converted into active enzyme</a:t>
            </a:r>
          </a:p>
          <a:p>
            <a:pPr lvl="2"/>
            <a:r>
              <a:rPr lang="en-US" dirty="0" smtClean="0"/>
              <a:t>Via limited proteolysis</a:t>
            </a:r>
          </a:p>
          <a:p>
            <a:pPr marL="91440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Majority of enzymes are serine proteases, which cleave after arginine residues</a:t>
            </a:r>
          </a:p>
          <a:p>
            <a:pPr lvl="2"/>
            <a:endParaRPr lang="en-US" dirty="0" smtClean="0"/>
          </a:p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Except for thrombin, most factors have limited ability to act</a:t>
            </a:r>
            <a:r>
              <a:rPr lang="en-US" baseline="0" dirty="0" smtClean="0"/>
              <a:t> on a substrate </a:t>
            </a:r>
            <a:r>
              <a:rPr lang="en-US" dirty="0" smtClean="0"/>
              <a:t>protein cofactor and a </a:t>
            </a:r>
            <a:r>
              <a:rPr lang="en-US" dirty="0" err="1" smtClean="0"/>
              <a:t>procoagulant</a:t>
            </a:r>
            <a:r>
              <a:rPr lang="en-US" dirty="0" smtClean="0"/>
              <a:t> membrane surface</a:t>
            </a:r>
          </a:p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The non-enzymatic factors</a:t>
            </a:r>
            <a:r>
              <a:rPr lang="en-US" baseline="0" dirty="0" smtClean="0"/>
              <a:t> are predominantly the co-factors, which circulate as </a:t>
            </a:r>
            <a:r>
              <a:rPr lang="en-US" baseline="0" dirty="0" err="1" smtClean="0"/>
              <a:t>procofactors</a:t>
            </a:r>
            <a:r>
              <a:rPr lang="en-US" baseline="0" dirty="0" smtClean="0"/>
              <a:t> and their proteolysis results in a substance capable of enhancing the enzymatic activity of the cascade</a:t>
            </a:r>
            <a:endParaRPr lang="en-US" dirty="0" smtClean="0"/>
          </a:p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The cascade often involves</a:t>
            </a:r>
            <a:r>
              <a:rPr lang="en-US" baseline="0" dirty="0" smtClean="0"/>
              <a:t> downstream feedback (both positive and negative) to enhance the production of active enzyme complexes</a:t>
            </a:r>
          </a:p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Majority of enzymes are serine proteases, which cleave after arginine residues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2628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Glycoprotein, approximately 300 </a:t>
            </a:r>
            <a:r>
              <a:rPr lang="en-US" dirty="0" err="1" smtClean="0"/>
              <a:t>kDa</a:t>
            </a:r>
            <a:endParaRPr lang="en-US" dirty="0" smtClean="0"/>
          </a:p>
          <a:p>
            <a:r>
              <a:rPr lang="en-US" dirty="0" smtClean="0"/>
              <a:t>Large portion is contained w/in platelet α granules</a:t>
            </a:r>
          </a:p>
          <a:p>
            <a:r>
              <a:rPr lang="en-US" dirty="0" smtClean="0"/>
              <a:t>Activated by cleavage at two sites by thrombin primarily, also by FXa</a:t>
            </a:r>
          </a:p>
          <a:p>
            <a:r>
              <a:rPr lang="en-US" dirty="0" smtClean="0"/>
              <a:t>Form an enzyme/cofactor complex w/ FXa referred to as the </a:t>
            </a:r>
            <a:r>
              <a:rPr lang="en-US" dirty="0" err="1" smtClean="0"/>
              <a:t>prothrombinase</a:t>
            </a:r>
            <a:r>
              <a:rPr lang="en-US" dirty="0" smtClean="0"/>
              <a:t> complex</a:t>
            </a:r>
          </a:p>
          <a:p>
            <a:pPr lvl="1"/>
            <a:r>
              <a:rPr lang="en-US" dirty="0" smtClean="0"/>
              <a:t>Occurs only in the presence of calcium on </a:t>
            </a:r>
            <a:r>
              <a:rPr lang="en-US" dirty="0" err="1" smtClean="0"/>
              <a:t>phophatidylserine</a:t>
            </a:r>
            <a:r>
              <a:rPr lang="en-US" dirty="0" smtClean="0"/>
              <a:t> containing membrane surfaces</a:t>
            </a:r>
          </a:p>
          <a:p>
            <a:pPr lvl="1"/>
            <a:r>
              <a:rPr lang="en-US" dirty="0" smtClean="0"/>
              <a:t>Binding of FVa to membrane surfaces enhances the affinity of FXa for FVa</a:t>
            </a:r>
          </a:p>
          <a:p>
            <a:r>
              <a:rPr lang="en-US" dirty="0" smtClean="0"/>
              <a:t>Inhibition by proteolysis by APC</a:t>
            </a:r>
          </a:p>
          <a:p>
            <a:r>
              <a:rPr lang="en-US" dirty="0" smtClean="0"/>
              <a:t>So in picture, Active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Xa</a:t>
            </a:r>
            <a:r>
              <a:rPr lang="en-US" baseline="0" dirty="0" smtClean="0"/>
              <a:t> can </a:t>
            </a:r>
            <a:r>
              <a:rPr lang="en-US" baseline="0" dirty="0" err="1" smtClean="0"/>
              <a:t>activeate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</a:t>
            </a:r>
            <a:r>
              <a:rPr lang="en-US" baseline="0" dirty="0" smtClean="0"/>
              <a:t> which enhances the activities of </a:t>
            </a:r>
            <a:r>
              <a:rPr lang="en-US" baseline="0" dirty="0" err="1" smtClean="0"/>
              <a:t>Xa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5408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Produced primarily in the liver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 a serine protease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 of the vitamin K-dependent coagulation factor family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Made up of 2 polypeptide chains, A chain-no role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 chain 4 binding sites: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Sodium binding site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Binding of sodium modulates the function of thrombin-creates structure favoring binding w/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procoagulant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substrates (fibrinogen, FV, FVIII)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Active site</a:t>
            </a:r>
          </a:p>
          <a:p>
            <a:pPr lvl="1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Exosite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Binds fibrinogen</a:t>
            </a:r>
          </a:p>
          <a:p>
            <a:pPr lvl="1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Exosite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II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Binding site for heparin and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thrombomodulin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Very short half-life due to rapid inhibition by AT-HSPG, protected if bound to fibrin clot though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Feedback regulation of coagulation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Back-activates FVII, FXI, FVIII, and FV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Results in further thrombin generation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bound to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thrombomodulin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acts to inhibit coagulation by activation of protein C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Also inhibits the interactions between thrombin and fibrinogen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Also promotes activation of TAFI and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scuPA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Thrombin also activates platelets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 binding and cleaving protease activator receptor and signaling for platelet activation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Also binds to GP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Ib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/IX/V complex by binding to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GPIb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α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Fibrin formation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Thrombin cleaves 2 short peptides from fibrinogen molecule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fibrinopeptide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and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fibrinopeptide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B)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Exposes binding sites that interact with pre-existing sites on other fibrin molecules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Results in spontaneous polymerization into insoluble fibrin gel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Activation of FXIII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Thrombin very slowly cleaves FXIII unless in the presence of polymerized fibrin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FXIIIa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generated after the fibrin clot has accumulated</a:t>
            </a:r>
          </a:p>
          <a:p>
            <a:pPr lvl="1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FXIIIa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functions as 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crosslinkage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fibrin fibrils, critical for normal clot strength and stability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Also crosslinks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fibronectin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fibrin and collagen</a:t>
            </a:r>
            <a:r>
              <a:rPr lang="en-US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0184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dirty="0" smtClean="0"/>
              <a:t>Fibrinogen:</a:t>
            </a:r>
          </a:p>
          <a:p>
            <a:pPr lvl="1"/>
            <a:r>
              <a:rPr lang="en-US" dirty="0" smtClean="0"/>
              <a:t>Most abundant coagulation protein in plasma</a:t>
            </a:r>
          </a:p>
          <a:p>
            <a:pPr lvl="1"/>
            <a:r>
              <a:rPr lang="en-US" dirty="0" smtClean="0"/>
              <a:t>Consists of 3 pairs of disulfide-bridge linked polypeptides</a:t>
            </a:r>
          </a:p>
          <a:p>
            <a:pPr lvl="1"/>
            <a:r>
              <a:rPr lang="en-US" dirty="0" smtClean="0"/>
              <a:t>When cleaved releases </a:t>
            </a:r>
            <a:r>
              <a:rPr lang="en-US" dirty="0" err="1" smtClean="0"/>
              <a:t>fibrinopeptide</a:t>
            </a:r>
            <a:r>
              <a:rPr lang="en-US" dirty="0" smtClean="0"/>
              <a:t> A and B</a:t>
            </a:r>
          </a:p>
          <a:p>
            <a:pPr lvl="1"/>
            <a:r>
              <a:rPr lang="en-US" dirty="0" smtClean="0"/>
              <a:t>Exposes the binding sites allowing for fibrin fiber formation</a:t>
            </a:r>
          </a:p>
          <a:p>
            <a:pPr lvl="1"/>
            <a:r>
              <a:rPr lang="en-US" dirty="0" smtClean="0"/>
              <a:t>Calcium is not necessary for this process but it enhances the rate and extent of assembly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84591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Primarily produced in the </a:t>
            </a:r>
            <a:r>
              <a:rPr lang="en-US" dirty="0" err="1" smtClean="0"/>
              <a:t>microvascular</a:t>
            </a:r>
            <a:r>
              <a:rPr lang="en-US" dirty="0" smtClean="0"/>
              <a:t> endothelium and can be stored in platelets and freely circulating as well as bound to the endothelium</a:t>
            </a:r>
          </a:p>
          <a:p>
            <a:pPr lvl="1"/>
            <a:r>
              <a:rPr lang="en-US" dirty="0" smtClean="0"/>
              <a:t>Majority of it is to endothelial cell surface, w/ &lt;10% circulating in the plasma</a:t>
            </a:r>
          </a:p>
          <a:p>
            <a:pPr lvl="1"/>
            <a:r>
              <a:rPr lang="en-US" dirty="0" smtClean="0"/>
              <a:t>IV heparin releases bound TFPI</a:t>
            </a:r>
          </a:p>
          <a:p>
            <a:r>
              <a:rPr lang="en-US" dirty="0" smtClean="0"/>
              <a:t>Two forms: TFPIα and TFPIβ (also called TFPI-1 and TFPI-2)</a:t>
            </a:r>
          </a:p>
          <a:p>
            <a:pPr lvl="1"/>
            <a:r>
              <a:rPr lang="en-US" dirty="0" smtClean="0"/>
              <a:t>TFPI-1 inhibits the TF pathway</a:t>
            </a:r>
          </a:p>
          <a:p>
            <a:pPr lvl="1"/>
            <a:r>
              <a:rPr lang="en-US" dirty="0" smtClean="0"/>
              <a:t>TFPI-2 inhibits trypsin, plasmin, </a:t>
            </a:r>
            <a:r>
              <a:rPr lang="en-US" dirty="0" err="1" smtClean="0"/>
              <a:t>kallikrein</a:t>
            </a:r>
            <a:r>
              <a:rPr lang="en-US" dirty="0" smtClean="0"/>
              <a:t> and </a:t>
            </a:r>
            <a:r>
              <a:rPr lang="en-US" dirty="0" err="1" smtClean="0"/>
              <a:t>FXIa</a:t>
            </a:r>
            <a:endParaRPr lang="en-US" dirty="0" smtClean="0"/>
          </a:p>
          <a:p>
            <a:r>
              <a:rPr lang="en-US" dirty="0" smtClean="0"/>
              <a:t>Inhibits TF-FVIIa (first domain) and FXa (second domain), a third domain has heparin binding sites</a:t>
            </a:r>
          </a:p>
          <a:p>
            <a:pPr lvl="1"/>
            <a:r>
              <a:rPr lang="en-US" dirty="0" smtClean="0"/>
              <a:t>2 stage process:</a:t>
            </a:r>
          </a:p>
          <a:p>
            <a:pPr lvl="2"/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TFPI binds and inactivates FXa</a:t>
            </a:r>
          </a:p>
          <a:p>
            <a:pPr lvl="2"/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TFPI-FXa forms quaternary complex with TF/FVIIa </a:t>
            </a:r>
          </a:p>
          <a:p>
            <a:pPr lvl="2"/>
            <a:r>
              <a:rPr lang="en-US" dirty="0" smtClean="0"/>
              <a:t>then thrombin generation is inhibited</a:t>
            </a:r>
          </a:p>
          <a:p>
            <a:pPr lvl="2"/>
            <a:r>
              <a:rPr lang="en-US" dirty="0" smtClean="0"/>
              <a:t>In absence attached of FXa, TFPI only weakly inhibits TF-FVIIa</a:t>
            </a:r>
          </a:p>
          <a:p>
            <a:r>
              <a:rPr lang="en-US" dirty="0" smtClean="0"/>
              <a:t>FXa-FVa complex is protected from TFPI</a:t>
            </a:r>
          </a:p>
          <a:p>
            <a:r>
              <a:rPr lang="en-US" dirty="0" smtClean="0"/>
              <a:t>TFPI also causes monocytes to degrade and internalize TF/FVIIa complexes on their surfaces</a:t>
            </a:r>
          </a:p>
          <a:p>
            <a:r>
              <a:rPr lang="en-US" dirty="0" smtClean="0"/>
              <a:t>On picture </a:t>
            </a:r>
            <a:r>
              <a:rPr lang="en-US" dirty="0" err="1" smtClean="0"/>
              <a:t>Xa</a:t>
            </a:r>
            <a:r>
              <a:rPr lang="en-US" dirty="0" smtClean="0"/>
              <a:t> activates the TFPI which in</a:t>
            </a:r>
            <a:r>
              <a:rPr lang="en-US" baseline="0" dirty="0" smtClean="0"/>
              <a:t> turn binds to the </a:t>
            </a:r>
            <a:r>
              <a:rPr lang="en-US" baseline="0" dirty="0" err="1" smtClean="0"/>
              <a:t>VIIa</a:t>
            </a:r>
            <a:r>
              <a:rPr lang="en-US" baseline="0" dirty="0" smtClean="0"/>
              <a:t>-TF complex and prevents its activity to further propagate X activation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8697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Slow inhibitor of target proteases</a:t>
            </a:r>
          </a:p>
          <a:p>
            <a:r>
              <a:rPr lang="en-US" dirty="0" smtClean="0"/>
              <a:t>Potentiated by </a:t>
            </a:r>
            <a:r>
              <a:rPr lang="en-US" dirty="0" err="1" smtClean="0"/>
              <a:t>glycosaminoglycans</a:t>
            </a:r>
            <a:r>
              <a:rPr lang="en-US" dirty="0" smtClean="0"/>
              <a:t> (</a:t>
            </a:r>
            <a:r>
              <a:rPr lang="en-US" dirty="0" err="1" smtClean="0"/>
              <a:t>ie</a:t>
            </a:r>
            <a:r>
              <a:rPr lang="en-US" dirty="0" smtClean="0"/>
              <a:t> heparin or heparans)</a:t>
            </a:r>
          </a:p>
          <a:p>
            <a:r>
              <a:rPr lang="en-US" dirty="0" smtClean="0"/>
              <a:t>Major inhibitor of </a:t>
            </a:r>
            <a:r>
              <a:rPr lang="en-US" dirty="0" err="1" smtClean="0"/>
              <a:t>FXIIa</a:t>
            </a:r>
            <a:r>
              <a:rPr lang="en-US" dirty="0" smtClean="0"/>
              <a:t> and </a:t>
            </a:r>
            <a:r>
              <a:rPr lang="en-US" dirty="0" err="1" smtClean="0"/>
              <a:t>kallikrein</a:t>
            </a:r>
            <a:r>
              <a:rPr lang="en-US" dirty="0" smtClean="0"/>
              <a:t> and downstream protease </a:t>
            </a:r>
            <a:r>
              <a:rPr lang="en-US" dirty="0" err="1" smtClean="0"/>
              <a:t>FXIa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7716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Endothelial </a:t>
            </a:r>
            <a:r>
              <a:rPr lang="en-US" dirty="0" err="1" smtClean="0"/>
              <a:t>transmembrane</a:t>
            </a:r>
            <a:r>
              <a:rPr lang="en-US" dirty="0" smtClean="0"/>
              <a:t> molecule</a:t>
            </a:r>
          </a:p>
          <a:p>
            <a:r>
              <a:rPr lang="en-US" dirty="0" smtClean="0"/>
              <a:t>Interacts with thrombin, altering activity</a:t>
            </a:r>
          </a:p>
          <a:p>
            <a:r>
              <a:rPr lang="en-US" dirty="0" smtClean="0"/>
              <a:t>Production:</a:t>
            </a:r>
          </a:p>
          <a:p>
            <a:pPr lvl="1"/>
            <a:r>
              <a:rPr lang="en-US" dirty="0" smtClean="0"/>
              <a:t>Enhanced by cAMP, thrombin, vascular endothelial growth factor, and platelet factor 4</a:t>
            </a:r>
          </a:p>
          <a:p>
            <a:pPr lvl="1"/>
            <a:r>
              <a:rPr lang="en-US" dirty="0" smtClean="0"/>
              <a:t>Decreased by cytokines, hypoxia, </a:t>
            </a:r>
            <a:r>
              <a:rPr lang="en-US" dirty="0" err="1" smtClean="0"/>
              <a:t>tranforming</a:t>
            </a:r>
            <a:r>
              <a:rPr lang="en-US" dirty="0" smtClean="0"/>
              <a:t> growth factor β, and neutrophil activation</a:t>
            </a:r>
          </a:p>
          <a:p>
            <a:r>
              <a:rPr lang="en-US" dirty="0" smtClean="0"/>
              <a:t>Actions:</a:t>
            </a:r>
          </a:p>
          <a:p>
            <a:pPr lvl="1"/>
            <a:r>
              <a:rPr lang="en-US" dirty="0" smtClean="0"/>
              <a:t>Inhibits fibrinogen binding to thrombin, slowing fibrin generation</a:t>
            </a:r>
          </a:p>
          <a:p>
            <a:pPr lvl="1"/>
            <a:r>
              <a:rPr lang="en-US" dirty="0" smtClean="0"/>
              <a:t>Enhances thrombin activation of protein C</a:t>
            </a:r>
          </a:p>
          <a:p>
            <a:pPr lvl="1"/>
            <a:r>
              <a:rPr lang="en-US" dirty="0" smtClean="0"/>
              <a:t>Enhances the production of thrombin </a:t>
            </a:r>
            <a:r>
              <a:rPr lang="en-US" dirty="0" err="1" smtClean="0"/>
              <a:t>activatable</a:t>
            </a:r>
            <a:r>
              <a:rPr lang="en-US" dirty="0" smtClean="0"/>
              <a:t> fibrinolysis inhibitor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87550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Only acts if bound to a cofactor, which is a </a:t>
            </a:r>
            <a:r>
              <a:rPr lang="en-US" dirty="0" err="1" smtClean="0"/>
              <a:t>pentasaccharide</a:t>
            </a:r>
            <a:r>
              <a:rPr lang="en-US" dirty="0" smtClean="0"/>
              <a:t> present on several substances including:</a:t>
            </a:r>
          </a:p>
          <a:p>
            <a:pPr lvl="1"/>
            <a:r>
              <a:rPr lang="en-US" dirty="0" smtClean="0"/>
              <a:t>Heparin-can enhance AT activity up to 1000 fold</a:t>
            </a:r>
          </a:p>
          <a:p>
            <a:pPr lvl="2"/>
            <a:r>
              <a:rPr lang="en-US" dirty="0" smtClean="0"/>
              <a:t>Impact varies w/ heparin structure and the target protease</a:t>
            </a:r>
          </a:p>
          <a:p>
            <a:pPr lvl="2"/>
            <a:r>
              <a:rPr lang="en-US" dirty="0" smtClean="0"/>
              <a:t>AT inhibition of thrombin requires heparin molecules of at least 18 sugar units</a:t>
            </a:r>
          </a:p>
          <a:p>
            <a:pPr lvl="1"/>
            <a:r>
              <a:rPr lang="en-US" dirty="0" smtClean="0"/>
              <a:t>HSPG</a:t>
            </a:r>
          </a:p>
          <a:p>
            <a:pPr lvl="1"/>
            <a:r>
              <a:rPr lang="en-US" dirty="0" err="1" smtClean="0"/>
              <a:t>Thrombomodulin</a:t>
            </a:r>
            <a:r>
              <a:rPr lang="en-US" dirty="0" smtClean="0"/>
              <a:t>-can enhance AT activity 8 fold</a:t>
            </a:r>
          </a:p>
          <a:p>
            <a:r>
              <a:rPr lang="en-US" dirty="0" smtClean="0"/>
              <a:t>When bound to the </a:t>
            </a:r>
            <a:r>
              <a:rPr lang="en-US" dirty="0" err="1" smtClean="0"/>
              <a:t>pentasaccharide</a:t>
            </a:r>
            <a:r>
              <a:rPr lang="en-US" dirty="0" smtClean="0"/>
              <a:t>, the bait loop becomes available</a:t>
            </a:r>
          </a:p>
          <a:p>
            <a:r>
              <a:rPr lang="en-US" dirty="0" smtClean="0"/>
              <a:t>When active, AT-heparin primarily inhibits thrombin and FXa, also against variety of serine proteases:</a:t>
            </a:r>
          </a:p>
          <a:p>
            <a:pPr lvl="1"/>
            <a:r>
              <a:rPr lang="en-US" dirty="0" err="1" smtClean="0"/>
              <a:t>FXIIa</a:t>
            </a:r>
            <a:endParaRPr lang="en-US" dirty="0" smtClean="0"/>
          </a:p>
          <a:p>
            <a:pPr lvl="1"/>
            <a:r>
              <a:rPr lang="en-US" dirty="0" err="1" smtClean="0"/>
              <a:t>FXIa</a:t>
            </a:r>
            <a:endParaRPr lang="en-US" dirty="0" smtClean="0"/>
          </a:p>
          <a:p>
            <a:pPr lvl="1"/>
            <a:r>
              <a:rPr lang="en-US" dirty="0" err="1" smtClean="0"/>
              <a:t>Kallikrein</a:t>
            </a:r>
            <a:endParaRPr lang="en-US" dirty="0" smtClean="0"/>
          </a:p>
          <a:p>
            <a:pPr lvl="2"/>
            <a:r>
              <a:rPr lang="en-US" dirty="0" smtClean="0"/>
              <a:t>Inhibition is potentiated when bound to HK on a cell surface</a:t>
            </a:r>
          </a:p>
          <a:p>
            <a:pPr lvl="1"/>
            <a:r>
              <a:rPr lang="en-US" dirty="0" err="1" smtClean="0"/>
              <a:t>FIXa</a:t>
            </a:r>
            <a:endParaRPr lang="en-US" dirty="0" smtClean="0"/>
          </a:p>
          <a:p>
            <a:pPr lvl="1"/>
            <a:r>
              <a:rPr lang="en-US" dirty="0" smtClean="0"/>
              <a:t>FVIIa</a:t>
            </a:r>
          </a:p>
          <a:p>
            <a:pPr lvl="2"/>
            <a:r>
              <a:rPr lang="en-US" dirty="0" smtClean="0"/>
              <a:t>Only if it is bound to TF on a cell surface</a:t>
            </a:r>
          </a:p>
          <a:p>
            <a:r>
              <a:rPr lang="en-US" dirty="0" smtClean="0"/>
              <a:t>Thrombin refractory to AT-heparin if bound to platelets, fibrin clot, or FDPs</a:t>
            </a:r>
          </a:p>
          <a:p>
            <a:r>
              <a:rPr lang="en-US" dirty="0" smtClean="0"/>
              <a:t>Once bound to a target protease it will be cleared by liver by lipoprotein </a:t>
            </a:r>
            <a:r>
              <a:rPr lang="en-US" dirty="0" err="1" smtClean="0"/>
              <a:t>releated</a:t>
            </a:r>
            <a:r>
              <a:rPr lang="en-US" dirty="0" smtClean="0"/>
              <a:t> proteins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0227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Complex has no anti-</a:t>
            </a:r>
            <a:r>
              <a:rPr lang="en-US" dirty="0" err="1" smtClean="0"/>
              <a:t>coagulative</a:t>
            </a:r>
            <a:r>
              <a:rPr lang="en-US" dirty="0" smtClean="0"/>
              <a:t> activity, may contribute to anti-inflammatory effects of APC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45682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62 </a:t>
            </a:r>
            <a:r>
              <a:rPr lang="en-US" dirty="0" err="1" smtClean="0"/>
              <a:t>kDa</a:t>
            </a:r>
            <a:r>
              <a:rPr lang="en-US" dirty="0" smtClean="0"/>
              <a:t>, vitamin K dependent </a:t>
            </a:r>
          </a:p>
          <a:p>
            <a:r>
              <a:rPr lang="en-US" dirty="0" smtClean="0"/>
              <a:t>circulates as a 2 chain zymogen</a:t>
            </a:r>
          </a:p>
          <a:p>
            <a:r>
              <a:rPr lang="en-US" dirty="0" smtClean="0"/>
              <a:t>activated by thrombin (bound to </a:t>
            </a:r>
            <a:r>
              <a:rPr lang="en-US" dirty="0" err="1" smtClean="0"/>
              <a:t>thrombomodulin</a:t>
            </a:r>
            <a:r>
              <a:rPr lang="en-US" dirty="0" smtClean="0"/>
              <a:t>) or </a:t>
            </a:r>
            <a:r>
              <a:rPr lang="en-US" dirty="0" err="1" smtClean="0"/>
              <a:t>meizothrombin</a:t>
            </a:r>
            <a:r>
              <a:rPr lang="en-US" dirty="0" smtClean="0"/>
              <a:t> to APC</a:t>
            </a:r>
          </a:p>
          <a:p>
            <a:pPr lvl="1"/>
            <a:r>
              <a:rPr lang="en-US" dirty="0" err="1" smtClean="0"/>
              <a:t>thrombomodulin</a:t>
            </a:r>
            <a:r>
              <a:rPr lang="en-US" dirty="0" smtClean="0"/>
              <a:t> inhibits thrombin’s interaction with fibrinogen and protease activated receptors</a:t>
            </a:r>
          </a:p>
          <a:p>
            <a:pPr lvl="1"/>
            <a:r>
              <a:rPr lang="en-US" dirty="0" err="1" smtClean="0"/>
              <a:t>Thrombomodulin</a:t>
            </a:r>
            <a:r>
              <a:rPr lang="en-US" dirty="0" smtClean="0"/>
              <a:t> is </a:t>
            </a:r>
            <a:r>
              <a:rPr lang="en-US" dirty="0" err="1" smtClean="0"/>
              <a:t>upregulated</a:t>
            </a:r>
            <a:r>
              <a:rPr lang="en-US" dirty="0" smtClean="0"/>
              <a:t> by cAMP, thrombin, vascular endothelial growth factor, and platelet factor 4</a:t>
            </a:r>
          </a:p>
          <a:p>
            <a:pPr lvl="1"/>
            <a:r>
              <a:rPr lang="en-US" dirty="0" err="1" smtClean="0"/>
              <a:t>Thrombomodulin</a:t>
            </a:r>
            <a:r>
              <a:rPr lang="en-US" dirty="0" smtClean="0"/>
              <a:t> is </a:t>
            </a:r>
            <a:r>
              <a:rPr lang="en-US" dirty="0" err="1" smtClean="0"/>
              <a:t>downregulated</a:t>
            </a:r>
            <a:r>
              <a:rPr lang="en-US" dirty="0" smtClean="0"/>
              <a:t> by inflammatory mediators (TNF-α, Interleukin-1, endotoxin), hypoxia, transforming growth factor-β, and neutrophil activation</a:t>
            </a:r>
          </a:p>
          <a:p>
            <a:r>
              <a:rPr lang="en-US" dirty="0" smtClean="0"/>
              <a:t>plasmin activation also produces small amounts of APC</a:t>
            </a:r>
          </a:p>
          <a:p>
            <a:r>
              <a:rPr lang="en-US" dirty="0" smtClean="0"/>
              <a:t>calcium dependent and markedly enhanced by negatively charged phospholipid surfaces</a:t>
            </a:r>
          </a:p>
          <a:p>
            <a:r>
              <a:rPr lang="en-US" dirty="0" smtClean="0"/>
              <a:t>Protein S</a:t>
            </a:r>
          </a:p>
          <a:p>
            <a:pPr lvl="1"/>
            <a:r>
              <a:rPr lang="en-US" dirty="0" smtClean="0"/>
              <a:t>69 </a:t>
            </a:r>
            <a:r>
              <a:rPr lang="en-US" dirty="0" err="1" smtClean="0"/>
              <a:t>kDa</a:t>
            </a:r>
            <a:r>
              <a:rPr lang="en-US" dirty="0" smtClean="0"/>
              <a:t> vitamin K dependent protein which interacts w/ membranes</a:t>
            </a:r>
          </a:p>
          <a:p>
            <a:pPr lvl="1"/>
            <a:r>
              <a:rPr lang="en-US" dirty="0" smtClean="0"/>
              <a:t>cofactor to APC mediated cleavage of FVa, </a:t>
            </a:r>
            <a:r>
              <a:rPr lang="en-US" dirty="0" err="1" smtClean="0"/>
              <a:t>FVIIIa</a:t>
            </a:r>
            <a:r>
              <a:rPr lang="en-US" dirty="0" smtClean="0"/>
              <a:t> and for TFPI’s inhibition of FXa</a:t>
            </a:r>
          </a:p>
          <a:p>
            <a:pPr lvl="1"/>
            <a:r>
              <a:rPr lang="en-US" dirty="0" smtClean="0"/>
              <a:t>circulates as inactive form bound to C4 binding protein</a:t>
            </a:r>
          </a:p>
          <a:p>
            <a:pPr lvl="1"/>
            <a:r>
              <a:rPr lang="en-US" dirty="0" smtClean="0"/>
              <a:t>activated platelets and neutrophils contain proteases that cleave and inactivate PS</a:t>
            </a:r>
          </a:p>
          <a:p>
            <a:r>
              <a:rPr lang="en-US" dirty="0" smtClean="0"/>
              <a:t>Endothelial protein C receptor</a:t>
            </a:r>
          </a:p>
          <a:p>
            <a:pPr lvl="1"/>
            <a:r>
              <a:rPr lang="en-US" dirty="0" err="1" smtClean="0"/>
              <a:t>Transmembrane</a:t>
            </a:r>
            <a:r>
              <a:rPr lang="en-US" dirty="0" smtClean="0"/>
              <a:t> protein on arterial endothelium</a:t>
            </a:r>
          </a:p>
          <a:p>
            <a:pPr lvl="1"/>
            <a:r>
              <a:rPr lang="en-US" dirty="0" smtClean="0"/>
              <a:t>Can substitute for negatively-charged phospholipids in promoting activation of PC</a:t>
            </a:r>
          </a:p>
          <a:p>
            <a:pPr lvl="1"/>
            <a:r>
              <a:rPr lang="en-US" dirty="0" smtClean="0"/>
              <a:t>Forms a membrane bound complex w/ APC</a:t>
            </a:r>
          </a:p>
          <a:p>
            <a:pPr lvl="1"/>
            <a:r>
              <a:rPr lang="en-US" dirty="0" smtClean="0"/>
              <a:t>Complex has no anti-</a:t>
            </a:r>
            <a:r>
              <a:rPr lang="en-US" dirty="0" err="1" smtClean="0"/>
              <a:t>coagulative</a:t>
            </a:r>
            <a:r>
              <a:rPr lang="en-US" dirty="0" smtClean="0"/>
              <a:t> activity, may contribute to anti-inflammatory effects of APC</a:t>
            </a:r>
          </a:p>
          <a:p>
            <a:r>
              <a:rPr lang="en-US" dirty="0" smtClean="0"/>
              <a:t>Upon activation, APC dissociates from EPCR or thrombin-TM complex and binds w/ PS</a:t>
            </a:r>
          </a:p>
          <a:p>
            <a:r>
              <a:rPr lang="en-US" dirty="0" smtClean="0"/>
              <a:t>APC/PS complex rapidly inactivates FVa and </a:t>
            </a:r>
            <a:r>
              <a:rPr lang="en-US" dirty="0" err="1" smtClean="0"/>
              <a:t>FVIIIa</a:t>
            </a:r>
            <a:r>
              <a:rPr lang="en-US" dirty="0" smtClean="0"/>
              <a:t> and PAI-1 (inhibitor of fibrinolysis)</a:t>
            </a:r>
          </a:p>
          <a:p>
            <a:r>
              <a:rPr lang="en-US" dirty="0" smtClean="0"/>
              <a:t>APC is inhibited by α</a:t>
            </a:r>
            <a:r>
              <a:rPr lang="en-US" baseline="-25000" dirty="0" smtClean="0"/>
              <a:t>1 </a:t>
            </a:r>
            <a:r>
              <a:rPr lang="en-US" dirty="0" smtClean="0"/>
              <a:t>protease inhibitor, protein C inhibitor and α</a:t>
            </a:r>
            <a:r>
              <a:rPr lang="en-US" baseline="-25000" dirty="0" smtClean="0"/>
              <a:t>2</a:t>
            </a:r>
            <a:r>
              <a:rPr lang="en-US" dirty="0" smtClean="0"/>
              <a:t> macroglobulin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59928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External membrane normally contains neutral charged substances, particularly </a:t>
            </a:r>
            <a:r>
              <a:rPr lang="en-US" dirty="0" err="1" smtClean="0"/>
              <a:t>phosphatidylcholine</a:t>
            </a:r>
            <a:endParaRPr lang="en-US" dirty="0" smtClean="0"/>
          </a:p>
          <a:p>
            <a:pPr lvl="1"/>
            <a:r>
              <a:rPr lang="en-US" dirty="0" smtClean="0"/>
              <a:t>This is maintained by </a:t>
            </a:r>
            <a:r>
              <a:rPr lang="en-US" dirty="0" err="1" smtClean="0"/>
              <a:t>floppase</a:t>
            </a:r>
            <a:endParaRPr lang="en-US" dirty="0" smtClean="0"/>
          </a:p>
          <a:p>
            <a:r>
              <a:rPr lang="en-US" dirty="0" smtClean="0"/>
              <a:t>Internal membrane normally contains negatively charged substances, particularly </a:t>
            </a:r>
            <a:r>
              <a:rPr lang="en-US" dirty="0" err="1" smtClean="0"/>
              <a:t>phosphatidylserine</a:t>
            </a:r>
            <a:r>
              <a:rPr lang="en-US" dirty="0" smtClean="0"/>
              <a:t> and </a:t>
            </a:r>
            <a:r>
              <a:rPr lang="en-US" dirty="0" err="1" smtClean="0"/>
              <a:t>phosphatidylethanolamine</a:t>
            </a:r>
            <a:endParaRPr lang="en-US" dirty="0" smtClean="0"/>
          </a:p>
          <a:p>
            <a:pPr lvl="1"/>
            <a:r>
              <a:rPr lang="en-US" dirty="0" smtClean="0"/>
              <a:t>This is maintained by </a:t>
            </a:r>
            <a:r>
              <a:rPr lang="en-US" dirty="0" err="1" smtClean="0"/>
              <a:t>flippase</a:t>
            </a:r>
            <a:endParaRPr lang="en-US" dirty="0" smtClean="0"/>
          </a:p>
          <a:p>
            <a:r>
              <a:rPr lang="en-US" dirty="0" smtClean="0"/>
              <a:t>Cell injury and or activation stimuli will enhance production of </a:t>
            </a:r>
            <a:r>
              <a:rPr lang="en-US" dirty="0" err="1" smtClean="0"/>
              <a:t>scramblase</a:t>
            </a:r>
            <a:r>
              <a:rPr lang="en-US" dirty="0" smtClean="0"/>
              <a:t>, which switches </a:t>
            </a:r>
            <a:r>
              <a:rPr lang="en-US" dirty="0" err="1" smtClean="0"/>
              <a:t>phosphatidlserine</a:t>
            </a:r>
            <a:r>
              <a:rPr lang="en-US" dirty="0" smtClean="0"/>
              <a:t> and </a:t>
            </a:r>
            <a:r>
              <a:rPr lang="en-US" dirty="0" err="1" smtClean="0"/>
              <a:t>phosphatidylethanolamine</a:t>
            </a:r>
            <a:r>
              <a:rPr lang="en-US" dirty="0" smtClean="0"/>
              <a:t> to the outer membrane</a:t>
            </a:r>
          </a:p>
          <a:p>
            <a:pPr lvl="1"/>
            <a:r>
              <a:rPr lang="en-US" dirty="0" err="1" smtClean="0"/>
              <a:t>Phosphatidylserine</a:t>
            </a:r>
            <a:r>
              <a:rPr lang="en-US" dirty="0" smtClean="0"/>
              <a:t> will enhance </a:t>
            </a:r>
            <a:r>
              <a:rPr lang="en-US" dirty="0" err="1" smtClean="0"/>
              <a:t>procoagulant</a:t>
            </a:r>
            <a:r>
              <a:rPr lang="en-US" dirty="0" smtClean="0"/>
              <a:t> reactions, particularly thrombin activity</a:t>
            </a:r>
          </a:p>
          <a:p>
            <a:pPr lvl="1"/>
            <a:r>
              <a:rPr lang="en-US" dirty="0" err="1" smtClean="0"/>
              <a:t>Phosphatidylethanolamine</a:t>
            </a:r>
            <a:r>
              <a:rPr lang="en-US" dirty="0" smtClean="0"/>
              <a:t> enhances the enhancing effects of </a:t>
            </a:r>
            <a:r>
              <a:rPr lang="en-US" dirty="0" err="1" smtClean="0"/>
              <a:t>phosphatidylserine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5607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Inhibition by cleavage of the enzyme</a:t>
            </a:r>
            <a:r>
              <a:rPr lang="en-US" baseline="0" dirty="0" smtClean="0"/>
              <a:t> itself, which is how APC works on activated factor V</a:t>
            </a:r>
          </a:p>
          <a:p>
            <a:r>
              <a:rPr lang="en-US" baseline="0" dirty="0" smtClean="0"/>
              <a:t>You can block the active site of the enzyme, which is not common in physiologic systems but some pharmacologic interventions use this principle</a:t>
            </a:r>
          </a:p>
          <a:p>
            <a:r>
              <a:rPr lang="en-US" baseline="0" dirty="0" smtClean="0"/>
              <a:t>The inhibitor can bind to the enzyme, altering it is such a way that it is no longer active, and form a complex, this is how the </a:t>
            </a:r>
            <a:r>
              <a:rPr lang="en-US" baseline="0" dirty="0" err="1" smtClean="0"/>
              <a:t>Antithrombin</a:t>
            </a:r>
            <a:r>
              <a:rPr lang="en-US" baseline="0" dirty="0" smtClean="0"/>
              <a:t>-heparin complex acts on thrombin</a:t>
            </a:r>
          </a:p>
          <a:p>
            <a:r>
              <a:rPr lang="en-US" baseline="0" dirty="0" smtClean="0"/>
              <a:t>And the inhibitor can also alter the enzyme’s substrate in such a way it can no longer be altered by the enzyme, which is how </a:t>
            </a:r>
            <a:r>
              <a:rPr lang="en-US" baseline="0" dirty="0" err="1" smtClean="0"/>
              <a:t>trombin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activatable</a:t>
            </a:r>
            <a:r>
              <a:rPr lang="en-US" baseline="0" dirty="0" smtClean="0"/>
              <a:t> fibrinolysis inhibitor alters fibrin to prevent plasmin from acting upon it and dissolving it.</a:t>
            </a:r>
          </a:p>
          <a:p>
            <a:r>
              <a:rPr lang="en-US" baseline="0" dirty="0" smtClean="0"/>
              <a:t>This of course gets very complicated as we will see, particularly considering most inhibitors also have their own…inhibitors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33383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dirty="0" smtClean="0"/>
              <a:t>Plasminogen</a:t>
            </a:r>
          </a:p>
          <a:p>
            <a:pPr lvl="1"/>
            <a:r>
              <a:rPr lang="en-US" dirty="0" smtClean="0"/>
              <a:t>Normally circulates in the plasma for 2 days after release, synthesized by liver</a:t>
            </a:r>
          </a:p>
          <a:p>
            <a:pPr lvl="1"/>
            <a:r>
              <a:rPr lang="en-US" dirty="0" smtClean="0"/>
              <a:t>Upon activation, transforms to plasmin by cleavage </a:t>
            </a:r>
          </a:p>
          <a:p>
            <a:pPr lvl="2"/>
            <a:r>
              <a:rPr lang="en-US" dirty="0" smtClean="0"/>
              <a:t>Activation is enhanced by fibrin</a:t>
            </a:r>
          </a:p>
          <a:p>
            <a:pPr lvl="2"/>
            <a:r>
              <a:rPr lang="en-US" dirty="0" smtClean="0"/>
              <a:t>Fibrin also localizes the plasminogen to the lysine residues of fibrin monomers</a:t>
            </a:r>
          </a:p>
          <a:p>
            <a:pPr lvl="2"/>
            <a:r>
              <a:rPr lang="en-US" dirty="0" smtClean="0"/>
              <a:t>TAFI removes lysine residues limiting available plasminogen binding sites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96724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dirty="0" smtClean="0"/>
              <a:t>Plasminogen</a:t>
            </a:r>
          </a:p>
          <a:p>
            <a:pPr lvl="1"/>
            <a:r>
              <a:rPr lang="en-US" dirty="0" smtClean="0"/>
              <a:t>Normally circulates in the plasma for 2 days after release, synthesized by liver</a:t>
            </a:r>
          </a:p>
          <a:p>
            <a:pPr lvl="1"/>
            <a:r>
              <a:rPr lang="en-US" dirty="0" smtClean="0"/>
              <a:t>Upon activation, transforms to plasmin by cleavage </a:t>
            </a:r>
          </a:p>
          <a:p>
            <a:pPr lvl="2"/>
            <a:r>
              <a:rPr lang="en-US" dirty="0" smtClean="0"/>
              <a:t>Activation is enhanced by fibrin</a:t>
            </a:r>
          </a:p>
          <a:p>
            <a:pPr lvl="2"/>
            <a:r>
              <a:rPr lang="en-US" dirty="0" smtClean="0"/>
              <a:t>Fibrin also localizes the plasminogen to the lysine residues of fibrin monomers</a:t>
            </a:r>
          </a:p>
          <a:p>
            <a:pPr lvl="2"/>
            <a:r>
              <a:rPr lang="en-US" dirty="0" smtClean="0"/>
              <a:t>TAFI removes lysine residues limiting available plasminogen binding sites</a:t>
            </a:r>
          </a:p>
          <a:p>
            <a:r>
              <a:rPr lang="en-US" dirty="0" smtClean="0"/>
              <a:t>Free plasmin has a short half-life</a:t>
            </a:r>
          </a:p>
          <a:p>
            <a:r>
              <a:rPr lang="en-US" dirty="0" smtClean="0"/>
              <a:t>Plasmin degrades polymerized fibrin to form </a:t>
            </a:r>
            <a:r>
              <a:rPr lang="en-US" dirty="0" err="1" smtClean="0"/>
              <a:t>heterogenous</a:t>
            </a:r>
            <a:r>
              <a:rPr lang="en-US" dirty="0" smtClean="0"/>
              <a:t> fragments -fibrin </a:t>
            </a:r>
            <a:r>
              <a:rPr lang="en-US" dirty="0" err="1" smtClean="0"/>
              <a:t>degredation</a:t>
            </a:r>
            <a:r>
              <a:rPr lang="en-US" dirty="0" smtClean="0"/>
              <a:t> products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28206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Tissue type plasminogen activator (</a:t>
            </a:r>
            <a:r>
              <a:rPr lang="en-US" dirty="0" err="1" smtClean="0"/>
              <a:t>tPA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Serine protease glycoprotein produced and secreted by endothelial cells</a:t>
            </a:r>
          </a:p>
          <a:p>
            <a:pPr lvl="1"/>
            <a:r>
              <a:rPr lang="en-US" dirty="0" smtClean="0"/>
              <a:t>Triggered by </a:t>
            </a:r>
            <a:r>
              <a:rPr lang="en-US" dirty="0" err="1" smtClean="0"/>
              <a:t>bradykinin</a:t>
            </a:r>
            <a:r>
              <a:rPr lang="en-US" dirty="0" smtClean="0"/>
              <a:t>, histamine, acetylcholine, α-adrenergic agonists, and PAF</a:t>
            </a:r>
          </a:p>
          <a:p>
            <a:pPr lvl="1"/>
            <a:r>
              <a:rPr lang="en-US" dirty="0" smtClean="0"/>
              <a:t>Primarily bound to PAI-1</a:t>
            </a:r>
          </a:p>
          <a:p>
            <a:pPr lvl="1"/>
            <a:r>
              <a:rPr lang="en-US" dirty="0" smtClean="0"/>
              <a:t>Initially secreted as </a:t>
            </a:r>
            <a:r>
              <a:rPr lang="en-US" dirty="0" err="1" smtClean="0"/>
              <a:t>sctPA</a:t>
            </a:r>
            <a:r>
              <a:rPr lang="en-US" dirty="0" smtClean="0"/>
              <a:t> which has weak enzymatic activity until plasmin cleaves </a:t>
            </a:r>
            <a:r>
              <a:rPr lang="en-US" dirty="0" err="1" smtClean="0"/>
              <a:t>sctPA</a:t>
            </a:r>
            <a:r>
              <a:rPr lang="en-US" dirty="0" smtClean="0"/>
              <a:t> to form </a:t>
            </a:r>
            <a:r>
              <a:rPr lang="en-US" dirty="0" err="1" smtClean="0"/>
              <a:t>tPA</a:t>
            </a:r>
            <a:endParaRPr lang="en-US" dirty="0" smtClean="0"/>
          </a:p>
          <a:p>
            <a:pPr lvl="1"/>
            <a:r>
              <a:rPr lang="en-US" dirty="0" err="1" smtClean="0"/>
              <a:t>tPA</a:t>
            </a:r>
            <a:r>
              <a:rPr lang="en-US" dirty="0" smtClean="0"/>
              <a:t> binds to fibrin and the </a:t>
            </a:r>
            <a:r>
              <a:rPr lang="en-US" dirty="0" err="1" smtClean="0"/>
              <a:t>tPA</a:t>
            </a:r>
            <a:r>
              <a:rPr lang="en-US" dirty="0" smtClean="0"/>
              <a:t>-fibrin complex cleaves plasminogen to plasmin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2112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Tissue type plasminogen activator (</a:t>
            </a:r>
            <a:r>
              <a:rPr lang="en-US" dirty="0" err="1" smtClean="0"/>
              <a:t>tPA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Serine protease glycoprotein produced and secreted by endothelial cells</a:t>
            </a:r>
          </a:p>
          <a:p>
            <a:pPr lvl="1"/>
            <a:r>
              <a:rPr lang="en-US" dirty="0" smtClean="0"/>
              <a:t>Triggered by </a:t>
            </a:r>
            <a:r>
              <a:rPr lang="en-US" dirty="0" err="1" smtClean="0"/>
              <a:t>bradykinin</a:t>
            </a:r>
            <a:r>
              <a:rPr lang="en-US" dirty="0" smtClean="0"/>
              <a:t>, histamine, acetylcholine, α-adrenergic agonists, and PAF</a:t>
            </a:r>
          </a:p>
          <a:p>
            <a:pPr lvl="1"/>
            <a:r>
              <a:rPr lang="en-US" dirty="0" smtClean="0"/>
              <a:t>Primarily bound to PAI-1</a:t>
            </a:r>
          </a:p>
          <a:p>
            <a:pPr lvl="1"/>
            <a:r>
              <a:rPr lang="en-US" dirty="0" smtClean="0"/>
              <a:t>Initially secreted as </a:t>
            </a:r>
            <a:r>
              <a:rPr lang="en-US" dirty="0" err="1" smtClean="0"/>
              <a:t>sctPA</a:t>
            </a:r>
            <a:r>
              <a:rPr lang="en-US" dirty="0" smtClean="0"/>
              <a:t> which has weak enzymatic activity until plasmin cleaves </a:t>
            </a:r>
            <a:r>
              <a:rPr lang="en-US" dirty="0" err="1" smtClean="0"/>
              <a:t>sctPA</a:t>
            </a:r>
            <a:r>
              <a:rPr lang="en-US" dirty="0" smtClean="0"/>
              <a:t> to form </a:t>
            </a:r>
            <a:r>
              <a:rPr lang="en-US" dirty="0" err="1" smtClean="0"/>
              <a:t>tPA</a:t>
            </a:r>
            <a:endParaRPr lang="en-US" dirty="0" smtClean="0"/>
          </a:p>
          <a:p>
            <a:pPr lvl="1"/>
            <a:r>
              <a:rPr lang="en-US" dirty="0" err="1" smtClean="0"/>
              <a:t>tPA</a:t>
            </a:r>
            <a:r>
              <a:rPr lang="en-US" dirty="0" smtClean="0"/>
              <a:t> binds to fibrin and the </a:t>
            </a:r>
            <a:r>
              <a:rPr lang="en-US" dirty="0" err="1" smtClean="0"/>
              <a:t>tPA</a:t>
            </a:r>
            <a:r>
              <a:rPr lang="en-US" dirty="0" smtClean="0"/>
              <a:t>-fibrin complex cleaves plasminogen to plasmin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2112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Urokinase</a:t>
            </a:r>
            <a:r>
              <a:rPr lang="en-US" dirty="0" smtClean="0"/>
              <a:t> plasminogen activator</a:t>
            </a:r>
          </a:p>
          <a:p>
            <a:pPr lvl="1"/>
            <a:r>
              <a:rPr lang="en-US" dirty="0" smtClean="0"/>
              <a:t>serine protease glycoprotein made by fibroblast-like cells, epithelial cells, monocytes, and endothelial cells</a:t>
            </a:r>
          </a:p>
          <a:p>
            <a:pPr lvl="1"/>
            <a:r>
              <a:rPr lang="en-US" dirty="0" smtClean="0"/>
              <a:t>secreted as </a:t>
            </a:r>
            <a:r>
              <a:rPr lang="en-US" dirty="0" err="1" smtClean="0"/>
              <a:t>scuPA</a:t>
            </a:r>
            <a:r>
              <a:rPr lang="en-US" dirty="0" smtClean="0"/>
              <a:t> w/ little activity until cleaved by plasmin, </a:t>
            </a:r>
            <a:r>
              <a:rPr lang="en-US" dirty="0" err="1" smtClean="0"/>
              <a:t>FXIIa</a:t>
            </a:r>
            <a:r>
              <a:rPr lang="en-US" dirty="0" smtClean="0"/>
              <a:t> or </a:t>
            </a:r>
            <a:r>
              <a:rPr lang="en-US" dirty="0" err="1" smtClean="0"/>
              <a:t>kallikrein</a:t>
            </a:r>
            <a:r>
              <a:rPr lang="en-US" dirty="0" smtClean="0"/>
              <a:t> to make </a:t>
            </a:r>
            <a:r>
              <a:rPr lang="en-US" dirty="0" err="1" smtClean="0"/>
              <a:t>uPA</a:t>
            </a:r>
            <a:endParaRPr lang="en-US" dirty="0" smtClean="0"/>
          </a:p>
          <a:p>
            <a:pPr lvl="1"/>
            <a:r>
              <a:rPr lang="en-US" dirty="0" smtClean="0"/>
              <a:t>able to activate plasminogen in the absence of fibrin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2591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Brisket, while I was writing this presentation.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2668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Alignment on a membrane may enhances cascade activity of the cascade </a:t>
            </a:r>
          </a:p>
          <a:p>
            <a:r>
              <a:rPr lang="en-US" dirty="0" smtClean="0"/>
              <a:t>Allows for proper alignment of the factors</a:t>
            </a:r>
          </a:p>
          <a:p>
            <a:r>
              <a:rPr lang="en-US" dirty="0" smtClean="0"/>
              <a:t>TF is the only permanently bound protein of coagulation</a:t>
            </a:r>
          </a:p>
          <a:p>
            <a:r>
              <a:rPr lang="en-US" dirty="0" err="1" smtClean="0"/>
              <a:t>Gammacarboxyglutamic</a:t>
            </a:r>
            <a:r>
              <a:rPr lang="en-US" dirty="0" smtClean="0"/>
              <a:t> acid (</a:t>
            </a:r>
            <a:r>
              <a:rPr lang="en-US" dirty="0" err="1" smtClean="0"/>
              <a:t>Gla</a:t>
            </a:r>
            <a:r>
              <a:rPr lang="en-US" dirty="0" smtClean="0"/>
              <a:t>) residues allow for membrane interaction by Ca++/phospholipid binding</a:t>
            </a:r>
          </a:p>
          <a:p>
            <a:pPr lvl="1"/>
            <a:r>
              <a:rPr lang="en-US" dirty="0" err="1" smtClean="0"/>
              <a:t>Gla</a:t>
            </a:r>
            <a:r>
              <a:rPr lang="en-US" dirty="0" smtClean="0"/>
              <a:t> residues must be </a:t>
            </a:r>
            <a:r>
              <a:rPr lang="en-US" dirty="0" err="1" smtClean="0"/>
              <a:t>carboxylated</a:t>
            </a:r>
            <a:r>
              <a:rPr lang="en-US" dirty="0" smtClean="0"/>
              <a:t> via intra-hepatic post-translational modifications involving </a:t>
            </a:r>
            <a:r>
              <a:rPr lang="en-US" dirty="0" err="1" smtClean="0"/>
              <a:t>Vit</a:t>
            </a:r>
            <a:r>
              <a:rPr lang="en-US" dirty="0" smtClean="0"/>
              <a:t> K</a:t>
            </a:r>
          </a:p>
          <a:p>
            <a:pPr lvl="1"/>
            <a:r>
              <a:rPr lang="en-US" dirty="0" err="1" smtClean="0"/>
              <a:t>Gla</a:t>
            </a:r>
            <a:r>
              <a:rPr lang="en-US" dirty="0" smtClean="0"/>
              <a:t> residues present on factors VII, IX, X, prothrombin (FII), protein C, protein S, and protein Z</a:t>
            </a:r>
          </a:p>
          <a:p>
            <a:r>
              <a:rPr lang="en-US" dirty="0" smtClean="0"/>
              <a:t>Factors V and VIII interact with phospholipids by </a:t>
            </a:r>
            <a:r>
              <a:rPr lang="en-US" dirty="0" err="1" smtClean="0"/>
              <a:t>stereochemical</a:t>
            </a:r>
            <a:r>
              <a:rPr lang="en-US" dirty="0" smtClean="0"/>
              <a:t> configuration</a:t>
            </a:r>
            <a:r>
              <a:rPr lang="en-US" baseline="0" dirty="0" smtClean="0"/>
              <a:t> of the </a:t>
            </a:r>
            <a:r>
              <a:rPr lang="en-US" baseline="0" dirty="0" err="1" smtClean="0"/>
              <a:t>phosphatidylserine</a:t>
            </a:r>
            <a:r>
              <a:rPr lang="en-US" baseline="0" dirty="0" smtClean="0"/>
              <a:t> head group</a:t>
            </a:r>
            <a:r>
              <a:rPr lang="en-US" dirty="0" smtClean="0"/>
              <a:t>, </a:t>
            </a:r>
          </a:p>
          <a:p>
            <a:r>
              <a:rPr lang="en-US" dirty="0" smtClean="0"/>
              <a:t>allows fully functional enzymatic complexes to assemble on membrane surfaces</a:t>
            </a:r>
          </a:p>
          <a:p>
            <a:endParaRPr lang="en-US" dirty="0" smtClean="0"/>
          </a:p>
          <a:p>
            <a:r>
              <a:rPr lang="en-US" dirty="0" smtClean="0"/>
              <a:t>So as we go through the various factors of coagulation, we will be discussing how they are altered from an</a:t>
            </a:r>
            <a:r>
              <a:rPr lang="en-US" baseline="0" dirty="0" smtClean="0"/>
              <a:t> inactive zymogen to active enzyme, identifying whether or not a co-factor is needed and also what mechanisms exist to inhibit activity of such an enzyme.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4272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extrinsic pathway</a:t>
            </a:r>
            <a:r>
              <a:rPr lang="en-US" baseline="0" dirty="0" smtClean="0"/>
              <a:t> was so named due to TF considered to be outside of the vasculature (not true)</a:t>
            </a:r>
          </a:p>
          <a:p>
            <a:r>
              <a:rPr lang="en-US" baseline="0" dirty="0" smtClean="0"/>
              <a:t>TF exposure leads to activation of FVII which leads to activation of FX</a:t>
            </a:r>
          </a:p>
          <a:p>
            <a:r>
              <a:rPr lang="en-US" baseline="0" dirty="0" smtClean="0"/>
              <a:t>Utilize the PT to test the extrinsic pathway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6776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Called intrinsic b/c it had appeared to be</a:t>
            </a:r>
            <a:r>
              <a:rPr lang="en-US" baseline="0" dirty="0" smtClean="0"/>
              <a:t> something in the blood resulted in the activation of this pathway</a:t>
            </a:r>
          </a:p>
          <a:p>
            <a:r>
              <a:rPr lang="en-US" baseline="0" dirty="0" smtClean="0"/>
              <a:t>Overlaps w/ what is now called the contact pathway, which is initiated w/ exposure to many different foreign surfaces</a:t>
            </a:r>
          </a:p>
          <a:p>
            <a:r>
              <a:rPr lang="en-US" baseline="0" dirty="0" smtClean="0"/>
              <a:t>Primarily how blood clots when exposed to plastic or glass surfaces (blood tubes)</a:t>
            </a:r>
          </a:p>
          <a:p>
            <a:r>
              <a:rPr lang="en-US" baseline="0" dirty="0" smtClean="0"/>
              <a:t>Not terribly important for in vivo coagulation</a:t>
            </a:r>
            <a:endParaRPr lang="en-US" dirty="0" smtClean="0"/>
          </a:p>
          <a:p>
            <a:r>
              <a:rPr lang="en-US" dirty="0" smtClean="0"/>
              <a:t>Contact w/ a</a:t>
            </a:r>
            <a:r>
              <a:rPr lang="en-US" baseline="0" dirty="0" smtClean="0"/>
              <a:t> foreign surface leads to activation of FXII</a:t>
            </a:r>
          </a:p>
          <a:p>
            <a:r>
              <a:rPr lang="en-US" baseline="0" dirty="0" smtClean="0"/>
              <a:t>FXII activation leads to activation of FXI</a:t>
            </a:r>
          </a:p>
          <a:p>
            <a:r>
              <a:rPr lang="en-US" baseline="0" dirty="0" smtClean="0"/>
              <a:t>FXI leads to activation of FIX</a:t>
            </a:r>
          </a:p>
          <a:p>
            <a:r>
              <a:rPr lang="en-US" baseline="0" dirty="0" smtClean="0"/>
              <a:t>FIX (along w/ </a:t>
            </a:r>
            <a:r>
              <a:rPr lang="en-US" baseline="0" dirty="0" err="1" smtClean="0"/>
              <a:t>FVIIIa</a:t>
            </a:r>
            <a:r>
              <a:rPr lang="en-US" baseline="0" dirty="0" smtClean="0"/>
              <a:t>) leads to FX activation</a:t>
            </a:r>
          </a:p>
          <a:p>
            <a:r>
              <a:rPr lang="en-US" baseline="0" dirty="0" smtClean="0"/>
              <a:t>Utilize the PTT to test this pathway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3514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Formation of FXa-FVa complex which generates thrombin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Thrombin then cleaves fibrinogen to fibrin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5135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 of course this model</a:t>
            </a:r>
            <a:r>
              <a:rPr lang="en-US" baseline="0" dirty="0" smtClean="0"/>
              <a:t> has, as mentioned, fallen out of favor</a:t>
            </a:r>
          </a:p>
          <a:p>
            <a:r>
              <a:rPr lang="en-US" baseline="0" dirty="0" smtClean="0"/>
              <a:t>However, still important in the interpretation of bloodwork</a:t>
            </a:r>
          </a:p>
          <a:p>
            <a:r>
              <a:rPr lang="en-US" baseline="0" dirty="0" smtClean="0"/>
              <a:t>Also a nice way to introduce the various factors which we will go into in much greater depth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7721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Produced by liver</a:t>
            </a:r>
          </a:p>
          <a:p>
            <a:r>
              <a:rPr lang="en-US" dirty="0" smtClean="0"/>
              <a:t>Circulates as single chain molecule with molecular weight about 80 </a:t>
            </a:r>
            <a:r>
              <a:rPr lang="en-US" dirty="0" err="1" smtClean="0"/>
              <a:t>kDa</a:t>
            </a:r>
            <a:endParaRPr lang="en-US" dirty="0" smtClean="0"/>
          </a:p>
          <a:p>
            <a:r>
              <a:rPr lang="en-US" dirty="0" smtClean="0"/>
              <a:t>Cleavage by either </a:t>
            </a:r>
            <a:r>
              <a:rPr lang="en-US" dirty="0" err="1" smtClean="0"/>
              <a:t>kallidrein</a:t>
            </a:r>
            <a:r>
              <a:rPr lang="en-US" dirty="0" smtClean="0"/>
              <a:t> or plasmin generates a 2-chain active enzyme (</a:t>
            </a:r>
            <a:r>
              <a:rPr lang="en-US" dirty="0" err="1" smtClean="0"/>
              <a:t>FXIIa</a:t>
            </a:r>
            <a:r>
              <a:rPr lang="en-US" dirty="0" smtClean="0"/>
              <a:t>)</a:t>
            </a:r>
          </a:p>
          <a:p>
            <a:r>
              <a:rPr lang="en-US" dirty="0" smtClean="0"/>
              <a:t>Light chain is a serine protease, heavy chain contains 2 sites binding to negatively charged surfaces</a:t>
            </a:r>
          </a:p>
          <a:p>
            <a:r>
              <a:rPr lang="en-US" dirty="0" smtClean="0"/>
              <a:t>Primarily functions on </a:t>
            </a:r>
            <a:r>
              <a:rPr lang="en-US" dirty="0" err="1" smtClean="0"/>
              <a:t>prekallikrein</a:t>
            </a:r>
            <a:r>
              <a:rPr lang="en-US" dirty="0" smtClean="0"/>
              <a:t> (PK), </a:t>
            </a:r>
            <a:r>
              <a:rPr lang="en-US" dirty="0" err="1" smtClean="0"/>
              <a:t>kininogen</a:t>
            </a:r>
            <a:r>
              <a:rPr lang="en-US" dirty="0" smtClean="0"/>
              <a:t> (HK) and FXI</a:t>
            </a:r>
          </a:p>
          <a:p>
            <a:r>
              <a:rPr lang="en-US" dirty="0" smtClean="0"/>
              <a:t>Also acts on complement pathway and cleaves single chain </a:t>
            </a:r>
            <a:r>
              <a:rPr lang="en-US" dirty="0" err="1" smtClean="0"/>
              <a:t>urokinase</a:t>
            </a:r>
            <a:r>
              <a:rPr lang="en-US" dirty="0" smtClean="0"/>
              <a:t> plasminogen activated (</a:t>
            </a:r>
            <a:r>
              <a:rPr lang="en-US" dirty="0" err="1" smtClean="0"/>
              <a:t>scuPA</a:t>
            </a:r>
            <a:r>
              <a:rPr lang="en-US" dirty="0" smtClean="0"/>
              <a:t>)</a:t>
            </a:r>
          </a:p>
          <a:p>
            <a:r>
              <a:rPr lang="en-US" dirty="0" smtClean="0"/>
              <a:t>C1-inhibitor (C1-INH) is the major inhibitor of </a:t>
            </a:r>
            <a:r>
              <a:rPr lang="en-US" dirty="0" err="1" smtClean="0"/>
              <a:t>FXIIa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This of</a:t>
            </a:r>
            <a:r>
              <a:rPr lang="en-US" baseline="0" dirty="0" smtClean="0"/>
              <a:t> course is Hageman factor, which deficiencies in this are not uncommon in cats</a:t>
            </a:r>
          </a:p>
          <a:p>
            <a:r>
              <a:rPr lang="en-US" baseline="0" dirty="0" smtClean="0"/>
              <a:t>This was discovered in 1955 first in a brakeman for the railroad during routine pre-surgical screening</a:t>
            </a:r>
          </a:p>
          <a:p>
            <a:r>
              <a:rPr lang="en-US" baseline="0" dirty="0" smtClean="0"/>
              <a:t>As the only sign is a prolongation in clotting times, no bleeding, it was found </a:t>
            </a:r>
            <a:r>
              <a:rPr lang="en-US" baseline="0" dirty="0" err="1" smtClean="0"/>
              <a:t>incidently</a:t>
            </a:r>
            <a:endParaRPr lang="en-US" baseline="0" dirty="0" smtClean="0"/>
          </a:p>
          <a:p>
            <a:r>
              <a:rPr lang="en-US" baseline="0" dirty="0" smtClean="0"/>
              <a:t>This man’s name was John Hageman</a:t>
            </a:r>
          </a:p>
          <a:p>
            <a:r>
              <a:rPr lang="en-US" baseline="0" dirty="0" smtClean="0"/>
              <a:t>He was sent for further work up to Oscar </a:t>
            </a:r>
            <a:r>
              <a:rPr lang="en-US" baseline="0" dirty="0" err="1" smtClean="0"/>
              <a:t>Ratnoff</a:t>
            </a:r>
            <a:r>
              <a:rPr lang="en-US" baseline="0" dirty="0" smtClean="0"/>
              <a:t>, who isolated FXII from this man</a:t>
            </a:r>
          </a:p>
          <a:p>
            <a:r>
              <a:rPr lang="en-US" baseline="0" dirty="0" smtClean="0"/>
              <a:t>Sparked a series of tests which culminated in the realization that factors are present as inactive precursors</a:t>
            </a:r>
          </a:p>
          <a:p>
            <a:r>
              <a:rPr lang="en-US" baseline="0" dirty="0" smtClean="0"/>
              <a:t>At some point he joined forces with Earl Davie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B5A23-14A1-7F47-842A-E03528EE6C4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692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10/17/12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10/17/12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10/17/12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8000">
              <a:srgbClr val="210000"/>
            </a:gs>
            <a:gs pos="100000">
              <a:srgbClr val="860000"/>
            </a:gs>
            <a:gs pos="93000">
              <a:srgbClr val="5E0000"/>
            </a:gs>
            <a:gs pos="86000">
              <a:srgbClr val="540000"/>
            </a:gs>
            <a:gs pos="77000">
              <a:srgbClr val="3D0000"/>
            </a:gs>
          </a:gsLst>
          <a:lin ang="189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10/17/12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2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3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8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3" y="985854"/>
            <a:ext cx="7772400" cy="1470025"/>
          </a:xfrm>
        </p:spPr>
        <p:txBody>
          <a:bodyPr>
            <a:normAutofit/>
          </a:bodyPr>
          <a:lstStyle/>
          <a:p>
            <a:pPr algn="r"/>
            <a:r>
              <a:rPr lang="en-US" sz="6000" dirty="0" smtClean="0"/>
              <a:t>Coagulation Cascade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07736" y="5130794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en-US" sz="2800" dirty="0" smtClean="0"/>
              <a:t>Joel Green Weltman</a:t>
            </a:r>
          </a:p>
          <a:p>
            <a:pPr algn="r"/>
            <a:r>
              <a:rPr lang="en-US" sz="2800" dirty="0" smtClean="0"/>
              <a:t>10/16/2012</a:t>
            </a:r>
          </a:p>
        </p:txBody>
      </p:sp>
      <p:pic>
        <p:nvPicPr>
          <p:cNvPr id="4" name="Picture 3" descr="blood_clot_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29" y="2822392"/>
            <a:ext cx="4999342" cy="3409075"/>
          </a:xfrm>
          <a:prstGeom prst="rect">
            <a:avLst/>
          </a:prstGeom>
          <a:effectLst>
            <a:reflection stA="38000" endPos="21000" dist="63500" dir="5400000" sy="-100000" algn="bl"/>
          </a:effectLst>
          <a:scene3d>
            <a:camera prst="orthographicFront">
              <a:rot lat="605681" lon="19498893" rev="77949"/>
            </a:camera>
            <a:lightRig rig="threePt" dir="t"/>
          </a:scene3d>
          <a:sp3d z="-69850">
            <a:bevelT prst="angle"/>
          </a:sp3d>
        </p:spPr>
      </p:pic>
    </p:spTree>
    <p:extLst>
      <p:ext uri="{BB962C8B-B14F-4D97-AF65-F5344CB8AC3E}">
        <p14:creationId xmlns:p14="http://schemas.microsoft.com/office/powerpoint/2010/main" val="1560317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Outline</a:t>
            </a:r>
            <a:endParaRPr lang="en-US" sz="6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alphaModFix/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FXII/</a:t>
            </a:r>
            <a:r>
              <a:rPr lang="en-US" sz="6000" dirty="0" err="1" smtClean="0"/>
              <a:t>FXIIa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5545661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Activated by</a:t>
            </a:r>
          </a:p>
          <a:p>
            <a:pPr lvl="1"/>
            <a:r>
              <a:rPr lang="en-US" dirty="0" err="1" smtClean="0"/>
              <a:t>Kallikrein</a:t>
            </a:r>
            <a:r>
              <a:rPr lang="en-US" dirty="0" smtClean="0"/>
              <a:t> </a:t>
            </a:r>
            <a:r>
              <a:rPr lang="en-US" dirty="0"/>
              <a:t>or plasmin </a:t>
            </a:r>
            <a:endParaRPr lang="en-US" dirty="0" smtClean="0"/>
          </a:p>
          <a:p>
            <a:pPr lvl="1"/>
            <a:r>
              <a:rPr lang="en-US" dirty="0" err="1" smtClean="0"/>
              <a:t>FXIIa</a:t>
            </a:r>
            <a:r>
              <a:rPr lang="en-US" dirty="0" smtClean="0"/>
              <a:t> when bound to negative charged membrane</a:t>
            </a:r>
          </a:p>
          <a:p>
            <a:endParaRPr lang="en-US" dirty="0" smtClean="0"/>
          </a:p>
          <a:p>
            <a:r>
              <a:rPr lang="en-US" dirty="0" smtClean="0"/>
              <a:t>Acts upon</a:t>
            </a:r>
          </a:p>
          <a:p>
            <a:pPr lvl="1"/>
            <a:r>
              <a:rPr lang="en-US" dirty="0" err="1"/>
              <a:t>P</a:t>
            </a:r>
            <a:r>
              <a:rPr lang="en-US" dirty="0" err="1" smtClean="0"/>
              <a:t>rekallikrein</a:t>
            </a:r>
            <a:r>
              <a:rPr lang="en-US" dirty="0" smtClean="0"/>
              <a:t> </a:t>
            </a:r>
            <a:r>
              <a:rPr lang="en-US" dirty="0"/>
              <a:t>(PK</a:t>
            </a:r>
            <a:r>
              <a:rPr lang="en-US" dirty="0" smtClean="0"/>
              <a:t>)</a:t>
            </a:r>
            <a:endParaRPr lang="en-US" dirty="0"/>
          </a:p>
          <a:p>
            <a:pPr lvl="1"/>
            <a:r>
              <a:rPr lang="en-US" dirty="0" err="1" smtClean="0"/>
              <a:t>Kininogen</a:t>
            </a:r>
            <a:r>
              <a:rPr lang="en-US" dirty="0" smtClean="0"/>
              <a:t> </a:t>
            </a:r>
            <a:r>
              <a:rPr lang="en-US" dirty="0"/>
              <a:t>(HK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FXI</a:t>
            </a:r>
            <a:endParaRPr lang="en-US" dirty="0"/>
          </a:p>
          <a:p>
            <a:pPr lvl="1"/>
            <a:r>
              <a:rPr lang="en-US" dirty="0" smtClean="0"/>
              <a:t>Single </a:t>
            </a:r>
            <a:r>
              <a:rPr lang="en-US" dirty="0"/>
              <a:t>chain </a:t>
            </a:r>
            <a:r>
              <a:rPr lang="en-US" dirty="0" err="1"/>
              <a:t>urokinase</a:t>
            </a:r>
            <a:r>
              <a:rPr lang="en-US" dirty="0"/>
              <a:t> plasminogen </a:t>
            </a:r>
            <a:r>
              <a:rPr lang="en-US" dirty="0" smtClean="0"/>
              <a:t>activator </a:t>
            </a:r>
            <a:r>
              <a:rPr lang="en-US" dirty="0"/>
              <a:t>(</a:t>
            </a:r>
            <a:r>
              <a:rPr lang="en-US" dirty="0" err="1"/>
              <a:t>scuPA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r>
              <a:rPr lang="en-US" dirty="0" smtClean="0"/>
              <a:t>Inhibited by</a:t>
            </a:r>
            <a:endParaRPr lang="en-US" dirty="0"/>
          </a:p>
          <a:p>
            <a:pPr lvl="1"/>
            <a:r>
              <a:rPr lang="en-US" dirty="0"/>
              <a:t>C1-inhibitor (C1-INH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err="1" smtClean="0"/>
              <a:t>Prekallikrein</a:t>
            </a:r>
            <a:r>
              <a:rPr lang="en-US" sz="6000" dirty="0" smtClean="0"/>
              <a:t>/</a:t>
            </a:r>
            <a:r>
              <a:rPr lang="en-US" sz="6000" dirty="0" err="1" smtClean="0"/>
              <a:t>Kallikrein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5545661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Activated by</a:t>
            </a:r>
            <a:endParaRPr lang="en-US" dirty="0"/>
          </a:p>
          <a:p>
            <a:pPr lvl="1"/>
            <a:r>
              <a:rPr lang="en-US" dirty="0" err="1" smtClean="0"/>
              <a:t>FXIIa</a:t>
            </a:r>
            <a:r>
              <a:rPr lang="en-US" dirty="0" smtClean="0"/>
              <a:t> </a:t>
            </a:r>
            <a:r>
              <a:rPr lang="en-US" dirty="0"/>
              <a:t>on negatively charged </a:t>
            </a:r>
            <a:r>
              <a:rPr lang="en-US" dirty="0" smtClean="0"/>
              <a:t>surfaces</a:t>
            </a:r>
          </a:p>
          <a:p>
            <a:pPr lvl="1"/>
            <a:r>
              <a:rPr lang="en-US" dirty="0" smtClean="0"/>
              <a:t>Requires cofactor: </a:t>
            </a:r>
            <a:r>
              <a:rPr lang="en-US" dirty="0" err="1" smtClean="0"/>
              <a:t>Kininogen</a:t>
            </a:r>
            <a:r>
              <a:rPr lang="en-US" dirty="0" smtClean="0"/>
              <a:t> (HK)</a:t>
            </a:r>
            <a:endParaRPr lang="en-US" dirty="0"/>
          </a:p>
          <a:p>
            <a:pPr lvl="1"/>
            <a:r>
              <a:rPr lang="en-US" dirty="0" smtClean="0"/>
              <a:t>Can undergo </a:t>
            </a:r>
            <a:r>
              <a:rPr lang="en-US" dirty="0" err="1" smtClean="0"/>
              <a:t>autoactivation</a:t>
            </a:r>
            <a:r>
              <a:rPr lang="en-US" dirty="0" smtClean="0"/>
              <a:t> to </a:t>
            </a:r>
            <a:r>
              <a:rPr lang="en-US" dirty="0"/>
              <a:t>beta-</a:t>
            </a:r>
            <a:r>
              <a:rPr lang="en-US" dirty="0" err="1"/>
              <a:t>kallikrein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Acts upon</a:t>
            </a:r>
          </a:p>
          <a:p>
            <a:pPr lvl="1"/>
            <a:r>
              <a:rPr lang="en-US" dirty="0" smtClean="0"/>
              <a:t>FXII</a:t>
            </a:r>
          </a:p>
          <a:p>
            <a:pPr lvl="1"/>
            <a:r>
              <a:rPr lang="en-US" dirty="0" smtClean="0"/>
              <a:t>HK</a:t>
            </a:r>
            <a:endParaRPr lang="en-US" dirty="0"/>
          </a:p>
          <a:p>
            <a:pPr lvl="1"/>
            <a:r>
              <a:rPr lang="en-US" dirty="0" err="1" smtClean="0"/>
              <a:t>scuPA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Inhibited by</a:t>
            </a:r>
          </a:p>
          <a:p>
            <a:pPr lvl="1"/>
            <a:r>
              <a:rPr lang="en-US" dirty="0" smtClean="0"/>
              <a:t>C1</a:t>
            </a:r>
            <a:r>
              <a:rPr lang="en-US" dirty="0"/>
              <a:t>-INH </a:t>
            </a:r>
            <a:endParaRPr lang="en-US" dirty="0" smtClean="0"/>
          </a:p>
          <a:p>
            <a:pPr lvl="1"/>
            <a:r>
              <a:rPr lang="en-US" dirty="0" smtClean="0"/>
              <a:t>α2</a:t>
            </a:r>
            <a:r>
              <a:rPr lang="en-US" dirty="0"/>
              <a:t>-</a:t>
            </a:r>
            <a:r>
              <a:rPr lang="en-US" dirty="0" smtClean="0"/>
              <a:t>macroglobulin</a:t>
            </a:r>
          </a:p>
          <a:p>
            <a:pPr lvl="1"/>
            <a:r>
              <a:rPr lang="en-US" dirty="0"/>
              <a:t>P</a:t>
            </a:r>
            <a:r>
              <a:rPr lang="en-US" dirty="0" smtClean="0"/>
              <a:t>rotein </a:t>
            </a:r>
            <a:r>
              <a:rPr lang="en-US" dirty="0"/>
              <a:t>C inhibitor (PCI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Antithrombin</a:t>
            </a:r>
            <a:r>
              <a:rPr lang="en-US" dirty="0" smtClean="0"/>
              <a:t>-heparin complex</a:t>
            </a:r>
          </a:p>
          <a:p>
            <a:pPr lvl="1"/>
            <a:r>
              <a:rPr lang="en-US" dirty="0" smtClean="0"/>
              <a:t>Tissue Factor Pathway Inhibitor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1525" y="2857868"/>
            <a:ext cx="3555275" cy="325920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err="1" smtClean="0"/>
              <a:t>Kininogen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5545661"/>
          </a:xfrm>
        </p:spPr>
        <p:txBody>
          <a:bodyPr>
            <a:normAutofit/>
          </a:bodyPr>
          <a:lstStyle/>
          <a:p>
            <a:r>
              <a:rPr lang="en-US" dirty="0" smtClean="0"/>
              <a:t>Activated by</a:t>
            </a:r>
          </a:p>
          <a:p>
            <a:pPr lvl="1"/>
            <a:r>
              <a:rPr lang="en-US" dirty="0" err="1" smtClean="0"/>
              <a:t>Kallikrein</a:t>
            </a:r>
            <a:endParaRPr lang="en-US" dirty="0" smtClean="0"/>
          </a:p>
          <a:p>
            <a:pPr lvl="1"/>
            <a:r>
              <a:rPr lang="en-US" dirty="0" smtClean="0"/>
              <a:t>Zn</a:t>
            </a:r>
            <a:r>
              <a:rPr lang="en-US" baseline="30000" dirty="0" smtClean="0"/>
              <a:t>2+</a:t>
            </a:r>
            <a:r>
              <a:rPr lang="en-US" dirty="0" smtClean="0"/>
              <a:t> required for membrane binding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Acts upon</a:t>
            </a:r>
          </a:p>
          <a:p>
            <a:pPr lvl="1"/>
            <a:r>
              <a:rPr lang="en-US" dirty="0" smtClean="0"/>
              <a:t>Cofactor to </a:t>
            </a:r>
            <a:r>
              <a:rPr lang="en-US" dirty="0" err="1" smtClean="0"/>
              <a:t>FXIIa</a:t>
            </a:r>
            <a:endParaRPr lang="en-US" dirty="0"/>
          </a:p>
          <a:p>
            <a:pPr lvl="1"/>
            <a:r>
              <a:rPr lang="en-US" dirty="0" err="1" smtClean="0"/>
              <a:t>Calpain</a:t>
            </a:r>
            <a:r>
              <a:rPr lang="en-US" dirty="0"/>
              <a:t>-mediated platelet </a:t>
            </a:r>
            <a:r>
              <a:rPr lang="en-US" dirty="0" smtClean="0"/>
              <a:t>aggregation </a:t>
            </a:r>
          </a:p>
          <a:p>
            <a:pPr lvl="1"/>
            <a:r>
              <a:rPr lang="en-US" dirty="0" smtClean="0"/>
              <a:t>Prevents </a:t>
            </a:r>
            <a:r>
              <a:rPr lang="en-US" dirty="0"/>
              <a:t>thrombin binding to </a:t>
            </a:r>
            <a:r>
              <a:rPr lang="en-US" dirty="0" smtClean="0"/>
              <a:t>platelets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Tissue Factor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537366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Constituent expression </a:t>
            </a:r>
            <a:r>
              <a:rPr lang="en-US" dirty="0"/>
              <a:t>within cell </a:t>
            </a:r>
            <a:r>
              <a:rPr lang="en-US" dirty="0" smtClean="0"/>
              <a:t>membranes</a:t>
            </a:r>
          </a:p>
          <a:p>
            <a:pPr lvl="1"/>
            <a:r>
              <a:rPr lang="en-US" dirty="0" smtClean="0"/>
              <a:t>Adventitial </a:t>
            </a:r>
            <a:r>
              <a:rPr lang="en-US" dirty="0"/>
              <a:t>cells surrounding blood </a:t>
            </a:r>
            <a:r>
              <a:rPr lang="en-US" dirty="0" smtClean="0"/>
              <a:t>vessels</a:t>
            </a:r>
            <a:endParaRPr lang="en-US" dirty="0"/>
          </a:p>
          <a:p>
            <a:pPr lvl="1"/>
            <a:r>
              <a:rPr lang="en-US" dirty="0" smtClean="0"/>
              <a:t>Skin epithelium</a:t>
            </a:r>
            <a:endParaRPr lang="en-US" dirty="0"/>
          </a:p>
          <a:p>
            <a:pPr lvl="1"/>
            <a:r>
              <a:rPr lang="en-US" dirty="0" smtClean="0"/>
              <a:t>Mucosa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onnective </a:t>
            </a:r>
            <a:r>
              <a:rPr lang="en-US" dirty="0"/>
              <a:t>tissues surrounding most organs</a:t>
            </a:r>
          </a:p>
          <a:p>
            <a:endParaRPr lang="en-US" dirty="0" smtClean="0"/>
          </a:p>
          <a:p>
            <a:r>
              <a:rPr lang="en-US" dirty="0" smtClean="0"/>
              <a:t>Induced expression in particular cell types </a:t>
            </a:r>
          </a:p>
          <a:p>
            <a:pPr lvl="1"/>
            <a:r>
              <a:rPr lang="en-US" dirty="0" smtClean="0"/>
              <a:t>Endothelial cells</a:t>
            </a:r>
            <a:endParaRPr lang="en-US" dirty="0"/>
          </a:p>
          <a:p>
            <a:pPr lvl="1"/>
            <a:r>
              <a:rPr lang="en-US" dirty="0" smtClean="0"/>
              <a:t>Vascular </a:t>
            </a:r>
            <a:r>
              <a:rPr lang="en-US" dirty="0"/>
              <a:t>smooth muscle </a:t>
            </a:r>
            <a:r>
              <a:rPr lang="en-US" dirty="0" smtClean="0"/>
              <a:t>cells</a:t>
            </a:r>
            <a:endParaRPr lang="en-US" dirty="0"/>
          </a:p>
          <a:p>
            <a:pPr lvl="1"/>
            <a:r>
              <a:rPr lang="en-US" dirty="0" smtClean="0"/>
              <a:t>Monocytes</a:t>
            </a:r>
          </a:p>
          <a:p>
            <a:pPr lvl="1"/>
            <a:r>
              <a:rPr lang="en-US" dirty="0" smtClean="0"/>
              <a:t>Granulocytes</a:t>
            </a:r>
          </a:p>
          <a:p>
            <a:pPr lvl="1"/>
            <a:r>
              <a:rPr lang="en-US" dirty="0" smtClean="0"/>
              <a:t>Cancer cells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4992045" y="4845290"/>
            <a:ext cx="4345991" cy="2012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Tissue Factor/TF-FVIIa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523253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Activated by</a:t>
            </a:r>
          </a:p>
          <a:p>
            <a:pPr lvl="1"/>
            <a:r>
              <a:rPr lang="en-US" dirty="0"/>
              <a:t>Does not require activation by </a:t>
            </a:r>
            <a:r>
              <a:rPr lang="en-US" dirty="0" smtClean="0"/>
              <a:t>proteolysis</a:t>
            </a:r>
          </a:p>
          <a:p>
            <a:endParaRPr lang="en-US" dirty="0" smtClean="0"/>
          </a:p>
          <a:p>
            <a:r>
              <a:rPr lang="en-US" dirty="0" smtClean="0"/>
              <a:t>Acts upon</a:t>
            </a:r>
          </a:p>
          <a:p>
            <a:pPr lvl="1"/>
            <a:r>
              <a:rPr lang="en-US" dirty="0"/>
              <a:t>Extracellular domain </a:t>
            </a:r>
            <a:r>
              <a:rPr lang="en-US" dirty="0" smtClean="0"/>
              <a:t>binds </a:t>
            </a:r>
            <a:r>
              <a:rPr lang="en-US" dirty="0"/>
              <a:t>FVII or </a:t>
            </a:r>
            <a:r>
              <a:rPr lang="en-US" dirty="0" smtClean="0"/>
              <a:t>FVIIa</a:t>
            </a:r>
          </a:p>
          <a:p>
            <a:pPr lvl="1"/>
            <a:r>
              <a:rPr lang="en-US" dirty="0" smtClean="0"/>
              <a:t>Regulatory </a:t>
            </a:r>
            <a:r>
              <a:rPr lang="en-US" dirty="0"/>
              <a:t>subunit of TF-FVIIa enzymatic </a:t>
            </a:r>
            <a:r>
              <a:rPr lang="en-US" dirty="0" smtClean="0"/>
              <a:t>complex</a:t>
            </a:r>
          </a:p>
          <a:p>
            <a:pPr lvl="1"/>
            <a:r>
              <a:rPr lang="en-US" dirty="0" smtClean="0"/>
              <a:t>Thrombus propagation (</a:t>
            </a:r>
            <a:r>
              <a:rPr lang="en-US" dirty="0" err="1" smtClean="0"/>
              <a:t>microparticle</a:t>
            </a:r>
            <a:r>
              <a:rPr lang="en-US" dirty="0" smtClean="0"/>
              <a:t> tissue factor)</a:t>
            </a:r>
          </a:p>
          <a:p>
            <a:endParaRPr lang="en-US" dirty="0" smtClean="0"/>
          </a:p>
          <a:p>
            <a:r>
              <a:rPr lang="en-US" dirty="0" smtClean="0"/>
              <a:t>Inhibited by</a:t>
            </a:r>
          </a:p>
          <a:p>
            <a:pPr lvl="1"/>
            <a:r>
              <a:rPr lang="en-US" dirty="0" smtClean="0"/>
              <a:t>Tissue factor </a:t>
            </a:r>
            <a:r>
              <a:rPr lang="en-US" dirty="0"/>
              <a:t>pathway </a:t>
            </a:r>
            <a:r>
              <a:rPr lang="en-US" dirty="0" smtClean="0"/>
              <a:t>inhibitor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928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FVII/FVIIa/TF-FVIIa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5003195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Activated by</a:t>
            </a:r>
          </a:p>
          <a:p>
            <a:pPr lvl="1"/>
            <a:r>
              <a:rPr lang="en-US" dirty="0" err="1" smtClean="0"/>
              <a:t>FIXa</a:t>
            </a:r>
            <a:endParaRPr lang="en-US" dirty="0"/>
          </a:p>
          <a:p>
            <a:pPr lvl="1"/>
            <a:r>
              <a:rPr lang="en-US" dirty="0" smtClean="0"/>
              <a:t>FXa</a:t>
            </a:r>
          </a:p>
          <a:p>
            <a:pPr lvl="1"/>
            <a:r>
              <a:rPr lang="en-US" dirty="0" err="1" smtClean="0"/>
              <a:t>FXIIa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Acts upon (as the TF-FVIIa complex)</a:t>
            </a:r>
            <a:endParaRPr lang="en-US" dirty="0"/>
          </a:p>
          <a:p>
            <a:pPr lvl="1"/>
            <a:r>
              <a:rPr lang="en-US" dirty="0" smtClean="0"/>
              <a:t>FIX </a:t>
            </a:r>
            <a:endParaRPr lang="en-US" dirty="0"/>
          </a:p>
          <a:p>
            <a:pPr lvl="1"/>
            <a:r>
              <a:rPr lang="en-US" dirty="0" smtClean="0"/>
              <a:t>FX</a:t>
            </a:r>
          </a:p>
          <a:p>
            <a:endParaRPr lang="en-US" dirty="0" smtClean="0"/>
          </a:p>
          <a:p>
            <a:r>
              <a:rPr lang="en-US" dirty="0" smtClean="0"/>
              <a:t>Inhibited by (as the TF-FVIIa complex)</a:t>
            </a:r>
          </a:p>
          <a:p>
            <a:pPr lvl="1"/>
            <a:r>
              <a:rPr lang="en-US" dirty="0" smtClean="0"/>
              <a:t>Tissue </a:t>
            </a:r>
            <a:r>
              <a:rPr lang="en-US" dirty="0"/>
              <a:t>factor pathway </a:t>
            </a:r>
            <a:r>
              <a:rPr lang="en-US" dirty="0" smtClean="0"/>
              <a:t>inhibitor</a:t>
            </a:r>
          </a:p>
          <a:p>
            <a:pPr lvl="1"/>
            <a:r>
              <a:rPr lang="en-US" dirty="0" smtClean="0"/>
              <a:t>(</a:t>
            </a:r>
            <a:r>
              <a:rPr lang="en-US" dirty="0"/>
              <a:t>TFPI)-FXa complex </a:t>
            </a:r>
          </a:p>
          <a:p>
            <a:pPr lvl="1"/>
            <a:r>
              <a:rPr lang="en-US" dirty="0"/>
              <a:t>H</a:t>
            </a:r>
            <a:r>
              <a:rPr lang="en-US" dirty="0" smtClean="0"/>
              <a:t>eparin</a:t>
            </a:r>
            <a:r>
              <a:rPr lang="en-US" dirty="0"/>
              <a:t>-</a:t>
            </a:r>
            <a:r>
              <a:rPr lang="en-US" dirty="0" err="1" smtClean="0"/>
              <a:t>Antithrombin</a:t>
            </a:r>
            <a:r>
              <a:rPr lang="en-US" dirty="0" smtClean="0"/>
              <a:t> complex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632694" y="1668898"/>
            <a:ext cx="5253413" cy="15417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80000"/>
              </a:lnSpc>
            </a:pPr>
            <a:r>
              <a:rPr lang="en-US" sz="2400" dirty="0" smtClean="0"/>
              <a:t>FVII activating protease</a:t>
            </a:r>
          </a:p>
          <a:p>
            <a:pPr lvl="1" algn="just">
              <a:lnSpc>
                <a:spcPct val="80000"/>
              </a:lnSpc>
            </a:pPr>
            <a:r>
              <a:rPr lang="en-US" sz="2400" dirty="0" smtClean="0"/>
              <a:t>Thrombin</a:t>
            </a:r>
          </a:p>
          <a:p>
            <a:pPr lvl="1" algn="just">
              <a:lnSpc>
                <a:spcPct val="80000"/>
              </a:lnSpc>
            </a:pPr>
            <a:r>
              <a:rPr lang="en-US" sz="2400" dirty="0" smtClean="0"/>
              <a:t>Plasmin</a:t>
            </a:r>
          </a:p>
          <a:p>
            <a:pPr lvl="1" algn="just">
              <a:lnSpc>
                <a:spcPct val="80000"/>
              </a:lnSpc>
            </a:pPr>
            <a:r>
              <a:rPr lang="en-US" sz="2400" dirty="0" smtClean="0"/>
              <a:t>TF-FVIIa (</a:t>
            </a:r>
            <a:r>
              <a:rPr lang="en-US" sz="2400" dirty="0" err="1" smtClean="0"/>
              <a:t>autoactivation</a:t>
            </a:r>
            <a:r>
              <a:rPr lang="en-US" sz="2400" dirty="0" smtClean="0"/>
              <a:t>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4761" y="1668898"/>
            <a:ext cx="2335830" cy="413775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712" y="829134"/>
            <a:ext cx="7334299" cy="54864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FXI/</a:t>
            </a:r>
            <a:r>
              <a:rPr lang="en-US" sz="6000" dirty="0" err="1" smtClean="0"/>
              <a:t>FXIa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5545661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Activated by</a:t>
            </a:r>
            <a:endParaRPr lang="en-US" dirty="0"/>
          </a:p>
          <a:p>
            <a:pPr lvl="1"/>
            <a:r>
              <a:rPr lang="en-US" dirty="0" err="1" smtClean="0"/>
              <a:t>FXIIa</a:t>
            </a:r>
            <a:endParaRPr lang="en-US" dirty="0" smtClean="0"/>
          </a:p>
          <a:p>
            <a:pPr lvl="1"/>
            <a:r>
              <a:rPr lang="en-US" dirty="0" err="1" smtClean="0"/>
              <a:t>FXIa</a:t>
            </a:r>
            <a:r>
              <a:rPr lang="en-US" dirty="0" smtClean="0"/>
              <a:t> </a:t>
            </a:r>
            <a:endParaRPr lang="en-US" dirty="0"/>
          </a:p>
          <a:p>
            <a:pPr lvl="1"/>
            <a:r>
              <a:rPr lang="en-US" dirty="0" smtClean="0"/>
              <a:t>Thrombin </a:t>
            </a:r>
          </a:p>
          <a:p>
            <a:pPr lvl="1"/>
            <a:r>
              <a:rPr lang="en-US" dirty="0" smtClean="0"/>
              <a:t>Platelet membrane interaction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Acts upon</a:t>
            </a:r>
          </a:p>
          <a:p>
            <a:pPr lvl="1"/>
            <a:r>
              <a:rPr lang="en-US" dirty="0" smtClean="0"/>
              <a:t>FIX </a:t>
            </a:r>
          </a:p>
          <a:p>
            <a:pPr lvl="1"/>
            <a:r>
              <a:rPr lang="en-US" dirty="0" smtClean="0"/>
              <a:t>FXI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Inactivated by </a:t>
            </a:r>
            <a:endParaRPr lang="en-US" dirty="0" smtClean="0"/>
          </a:p>
          <a:p>
            <a:pPr lvl="1"/>
            <a:r>
              <a:rPr lang="en-US" dirty="0" smtClean="0"/>
              <a:t>α</a:t>
            </a:r>
            <a:r>
              <a:rPr lang="en-US" baseline="-25000" dirty="0" smtClean="0"/>
              <a:t>1</a:t>
            </a:r>
            <a:r>
              <a:rPr lang="en-US" dirty="0" smtClean="0"/>
              <a:t> </a:t>
            </a:r>
            <a:r>
              <a:rPr lang="en-US" dirty="0"/>
              <a:t>Protease </a:t>
            </a:r>
            <a:r>
              <a:rPr lang="en-US" dirty="0" smtClean="0"/>
              <a:t>inhibitor</a:t>
            </a:r>
          </a:p>
          <a:p>
            <a:pPr lvl="1"/>
            <a:r>
              <a:rPr lang="en-US" dirty="0" smtClean="0"/>
              <a:t>C1 inhibitor</a:t>
            </a:r>
          </a:p>
          <a:p>
            <a:pPr lvl="1"/>
            <a:r>
              <a:rPr lang="en-US" dirty="0" smtClean="0"/>
              <a:t>α</a:t>
            </a:r>
            <a:r>
              <a:rPr lang="en-US" baseline="-25000" dirty="0" smtClean="0"/>
              <a:t>2</a:t>
            </a:r>
            <a:r>
              <a:rPr lang="en-US" dirty="0"/>
              <a:t>-</a:t>
            </a:r>
            <a:r>
              <a:rPr lang="en-US" dirty="0" smtClean="0"/>
              <a:t>antiplasmin</a:t>
            </a:r>
          </a:p>
          <a:p>
            <a:pPr lvl="1"/>
            <a:r>
              <a:rPr lang="en-US" dirty="0" smtClean="0"/>
              <a:t>TFPI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502514" y="5196223"/>
            <a:ext cx="8229600" cy="1891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80000"/>
              </a:lnSpc>
            </a:pPr>
            <a:r>
              <a:rPr lang="en-US" sz="2200" dirty="0" err="1" smtClean="0"/>
              <a:t>Antithrombin</a:t>
            </a:r>
            <a:r>
              <a:rPr lang="en-US" sz="2200" dirty="0" smtClean="0"/>
              <a:t> </a:t>
            </a:r>
          </a:p>
          <a:p>
            <a:pPr lvl="1">
              <a:lnSpc>
                <a:spcPct val="80000"/>
              </a:lnSpc>
            </a:pPr>
            <a:r>
              <a:rPr lang="en-US" sz="2200" dirty="0" smtClean="0"/>
              <a:t>Protease </a:t>
            </a:r>
            <a:r>
              <a:rPr lang="en-US" sz="2200" dirty="0" err="1" smtClean="0"/>
              <a:t>necxin</a:t>
            </a:r>
            <a:r>
              <a:rPr lang="en-US" sz="2200" dirty="0" smtClean="0"/>
              <a:t> 1</a:t>
            </a:r>
          </a:p>
          <a:p>
            <a:pPr lvl="1">
              <a:lnSpc>
                <a:spcPct val="80000"/>
              </a:lnSpc>
            </a:pPr>
            <a:r>
              <a:rPr lang="en-US" sz="2200" dirty="0" smtClean="0"/>
              <a:t>Plasminogen activator inhibitor 1</a:t>
            </a:r>
          </a:p>
          <a:p>
            <a:pPr lvl="1">
              <a:lnSpc>
                <a:spcPct val="80000"/>
              </a:lnSpc>
            </a:pPr>
            <a:r>
              <a:rPr lang="en-US" sz="2200" dirty="0" smtClean="0"/>
              <a:t>Protein C inhibitor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FIX/</a:t>
            </a:r>
            <a:r>
              <a:rPr lang="en-US" sz="6000" dirty="0" err="1" smtClean="0"/>
              <a:t>FIXa</a:t>
            </a:r>
            <a:r>
              <a:rPr lang="en-US" sz="6000" dirty="0" smtClean="0"/>
              <a:t>/</a:t>
            </a:r>
            <a:r>
              <a:rPr lang="en-US" sz="6000" dirty="0" err="1" smtClean="0"/>
              <a:t>FIXa-FVIIIa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5545661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Activated by</a:t>
            </a:r>
            <a:endParaRPr lang="en-US" dirty="0"/>
          </a:p>
          <a:p>
            <a:pPr lvl="1"/>
            <a:r>
              <a:rPr lang="en-US" dirty="0" smtClean="0"/>
              <a:t>TF</a:t>
            </a:r>
            <a:r>
              <a:rPr lang="en-US" dirty="0"/>
              <a:t>-</a:t>
            </a:r>
            <a:r>
              <a:rPr lang="en-US" dirty="0" smtClean="0"/>
              <a:t>FVIIa</a:t>
            </a:r>
            <a:endParaRPr lang="en-US" dirty="0"/>
          </a:p>
          <a:p>
            <a:pPr lvl="1"/>
            <a:r>
              <a:rPr lang="en-US" dirty="0" err="1" smtClean="0"/>
              <a:t>FXIa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Procoagulant</a:t>
            </a:r>
            <a:r>
              <a:rPr lang="en-US" dirty="0" smtClean="0"/>
              <a:t> surface required</a:t>
            </a:r>
          </a:p>
          <a:p>
            <a:endParaRPr lang="en-US" dirty="0" smtClean="0"/>
          </a:p>
          <a:p>
            <a:r>
              <a:rPr lang="en-US" dirty="0" smtClean="0"/>
              <a:t>Acts upon (as </a:t>
            </a:r>
            <a:r>
              <a:rPr lang="en-US" dirty="0" err="1" smtClean="0"/>
              <a:t>FIXa-FVIIIa</a:t>
            </a:r>
            <a:r>
              <a:rPr lang="en-US" dirty="0" smtClean="0"/>
              <a:t> complex)</a:t>
            </a:r>
            <a:endParaRPr lang="en-US" dirty="0"/>
          </a:p>
          <a:p>
            <a:pPr lvl="1"/>
            <a:r>
              <a:rPr lang="en-US" dirty="0" smtClean="0"/>
              <a:t>FX </a:t>
            </a:r>
            <a:endParaRPr lang="en-US" dirty="0"/>
          </a:p>
          <a:p>
            <a:pPr lvl="1"/>
            <a:r>
              <a:rPr lang="en-US" dirty="0" smtClean="0"/>
              <a:t>FVII</a:t>
            </a:r>
          </a:p>
          <a:p>
            <a:pPr lvl="1"/>
            <a:r>
              <a:rPr lang="en-US" dirty="0" smtClean="0"/>
              <a:t>Enhanced by binding to endothelium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Inhibited by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ntithrombin</a:t>
            </a:r>
            <a:r>
              <a:rPr lang="en-US" dirty="0"/>
              <a:t>-heparan sulfate </a:t>
            </a:r>
            <a:r>
              <a:rPr lang="en-US" dirty="0" smtClean="0"/>
              <a:t>proteoglycan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A </a:t>
            </a:r>
            <a:r>
              <a:rPr lang="en-US" dirty="0"/>
              <a:t>complex, single chain </a:t>
            </a:r>
            <a:r>
              <a:rPr lang="en-US" dirty="0" smtClean="0"/>
              <a:t>with multiple domains</a:t>
            </a:r>
            <a:endParaRPr lang="en-US" dirty="0"/>
          </a:p>
          <a:p>
            <a:r>
              <a:rPr lang="en-US" dirty="0"/>
              <a:t>Post-translational processing </a:t>
            </a:r>
            <a:endParaRPr lang="en-US" dirty="0" smtClean="0"/>
          </a:p>
          <a:p>
            <a:pPr lvl="1"/>
            <a:r>
              <a:rPr lang="en-US" dirty="0" smtClean="0"/>
              <a:t>Makes </a:t>
            </a:r>
            <a:r>
              <a:rPr lang="en-US" dirty="0"/>
              <a:t>a heavy chain </a:t>
            </a:r>
            <a:r>
              <a:rPr lang="en-US" dirty="0" smtClean="0"/>
              <a:t>and </a:t>
            </a:r>
            <a:r>
              <a:rPr lang="en-US" dirty="0"/>
              <a:t>a light chain </a:t>
            </a:r>
            <a:endParaRPr lang="en-US" dirty="0" smtClean="0"/>
          </a:p>
          <a:p>
            <a:pPr lvl="2"/>
            <a:r>
              <a:rPr lang="en-US" dirty="0" smtClean="0"/>
              <a:t>Connected </a:t>
            </a:r>
            <a:r>
              <a:rPr lang="en-US" dirty="0"/>
              <a:t>by </a:t>
            </a:r>
            <a:r>
              <a:rPr lang="en-US" dirty="0" err="1"/>
              <a:t>vWf</a:t>
            </a:r>
            <a:endParaRPr lang="en-US" dirty="0"/>
          </a:p>
          <a:p>
            <a:pPr lvl="2"/>
            <a:r>
              <a:rPr lang="en-US" dirty="0" smtClean="0"/>
              <a:t>Degrades rapidly when </a:t>
            </a:r>
            <a:r>
              <a:rPr lang="en-US" dirty="0"/>
              <a:t>not associated </a:t>
            </a:r>
            <a:r>
              <a:rPr lang="en-US" dirty="0" smtClean="0"/>
              <a:t>with </a:t>
            </a:r>
            <a:r>
              <a:rPr lang="en-US" dirty="0" err="1" smtClean="0"/>
              <a:t>vWf</a:t>
            </a:r>
            <a:endParaRPr lang="en-US" dirty="0"/>
          </a:p>
          <a:p>
            <a:r>
              <a:rPr lang="en-US" dirty="0" smtClean="0"/>
              <a:t>Stored in </a:t>
            </a:r>
            <a:r>
              <a:rPr lang="en-US" dirty="0" err="1"/>
              <a:t>Weibel</a:t>
            </a:r>
            <a:r>
              <a:rPr lang="en-US" dirty="0"/>
              <a:t>-Palade bodies of endothelial cells and α granules of </a:t>
            </a:r>
            <a:r>
              <a:rPr lang="en-US" dirty="0" smtClean="0"/>
              <a:t>platelets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8837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smtClean="0"/>
              <a:t>FVIII/FVIIIa/FIXa-FVIIIa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46665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Outline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452596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30000"/>
              </a:lnSpc>
            </a:pPr>
            <a:r>
              <a:rPr lang="en-US" dirty="0" smtClean="0"/>
              <a:t>General principles</a:t>
            </a:r>
          </a:p>
          <a:p>
            <a:pPr>
              <a:lnSpc>
                <a:spcPct val="130000"/>
              </a:lnSpc>
            </a:pPr>
            <a:r>
              <a:rPr lang="en-US" dirty="0" smtClean="0"/>
              <a:t>Models of coagulation</a:t>
            </a:r>
          </a:p>
          <a:p>
            <a:pPr>
              <a:lnSpc>
                <a:spcPct val="130000"/>
              </a:lnSpc>
            </a:pPr>
            <a:r>
              <a:rPr lang="en-US" dirty="0" smtClean="0"/>
              <a:t>Members of coagulation</a:t>
            </a:r>
          </a:p>
          <a:p>
            <a:pPr>
              <a:lnSpc>
                <a:spcPct val="130000"/>
              </a:lnSpc>
            </a:pPr>
            <a:r>
              <a:rPr lang="en-US" dirty="0" smtClean="0"/>
              <a:t>Coagulation inhibitors</a:t>
            </a:r>
          </a:p>
          <a:p>
            <a:pPr>
              <a:lnSpc>
                <a:spcPct val="130000"/>
              </a:lnSpc>
            </a:pPr>
            <a:r>
              <a:rPr lang="en-US" dirty="0" smtClean="0"/>
              <a:t>Cells participating in hemostasis</a:t>
            </a:r>
          </a:p>
          <a:p>
            <a:pPr>
              <a:lnSpc>
                <a:spcPct val="130000"/>
              </a:lnSpc>
            </a:pPr>
            <a:r>
              <a:rPr lang="en-US" dirty="0" smtClean="0"/>
              <a:t>Cell based model of thrombin generation</a:t>
            </a:r>
          </a:p>
          <a:p>
            <a:pPr>
              <a:lnSpc>
                <a:spcPct val="130000"/>
              </a:lnSpc>
            </a:pPr>
            <a:r>
              <a:rPr lang="en-US" dirty="0" smtClean="0"/>
              <a:t>Fibrinolysis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1204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FVIII/</a:t>
            </a:r>
            <a:r>
              <a:rPr lang="en-US" sz="6000" dirty="0" err="1" smtClean="0"/>
              <a:t>FVIIIa</a:t>
            </a:r>
            <a:r>
              <a:rPr lang="en-US" sz="6000" dirty="0" smtClean="0"/>
              <a:t>/</a:t>
            </a:r>
            <a:r>
              <a:rPr lang="en-US" sz="6000" dirty="0" err="1" smtClean="0"/>
              <a:t>FIXa-FVIIIa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5545661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Activated </a:t>
            </a:r>
            <a:r>
              <a:rPr lang="en-US" dirty="0"/>
              <a:t>by </a:t>
            </a:r>
            <a:endParaRPr lang="en-US" dirty="0" smtClean="0"/>
          </a:p>
          <a:p>
            <a:pPr lvl="1"/>
            <a:r>
              <a:rPr lang="en-US" dirty="0" smtClean="0"/>
              <a:t>Thrombin</a:t>
            </a:r>
          </a:p>
          <a:p>
            <a:pPr lvl="1"/>
            <a:r>
              <a:rPr lang="en-US" dirty="0" smtClean="0"/>
              <a:t>FXa</a:t>
            </a:r>
          </a:p>
          <a:p>
            <a:pPr lvl="1"/>
            <a:endParaRPr lang="en-US" dirty="0"/>
          </a:p>
          <a:p>
            <a:r>
              <a:rPr lang="en-US" dirty="0" smtClean="0"/>
              <a:t>Membrane interaction </a:t>
            </a:r>
          </a:p>
          <a:p>
            <a:pPr lvl="1"/>
            <a:r>
              <a:rPr lang="en-US" dirty="0"/>
              <a:t>E</a:t>
            </a:r>
            <a:r>
              <a:rPr lang="en-US" dirty="0" smtClean="0"/>
              <a:t>nhances activation and action</a:t>
            </a:r>
            <a:endParaRPr lang="en-US" dirty="0"/>
          </a:p>
          <a:p>
            <a:pPr lvl="1"/>
            <a:r>
              <a:rPr lang="en-US" dirty="0"/>
              <a:t>Binding to </a:t>
            </a:r>
            <a:r>
              <a:rPr lang="en-US" dirty="0" err="1"/>
              <a:t>phophotidylserine</a:t>
            </a:r>
            <a:r>
              <a:rPr lang="en-US" dirty="0"/>
              <a:t> </a:t>
            </a:r>
          </a:p>
          <a:p>
            <a:pPr lvl="1"/>
            <a:r>
              <a:rPr lang="en-US" dirty="0" smtClean="0"/>
              <a:t>GP </a:t>
            </a:r>
            <a:r>
              <a:rPr lang="en-US" dirty="0" err="1"/>
              <a:t>Ib</a:t>
            </a:r>
            <a:r>
              <a:rPr lang="en-US" dirty="0"/>
              <a:t> and α</a:t>
            </a:r>
            <a:r>
              <a:rPr lang="en-US" baseline="-25000" dirty="0" err="1"/>
              <a:t>IIb</a:t>
            </a:r>
            <a:r>
              <a:rPr lang="en-US" dirty="0"/>
              <a:t>β</a:t>
            </a:r>
            <a:r>
              <a:rPr lang="en-US" baseline="-25000" dirty="0"/>
              <a:t>3</a:t>
            </a:r>
            <a:r>
              <a:rPr lang="en-US" dirty="0"/>
              <a:t> </a:t>
            </a:r>
            <a:r>
              <a:rPr lang="en-US" dirty="0" smtClean="0"/>
              <a:t>receptors of platelets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Acts upon (as </a:t>
            </a:r>
            <a:r>
              <a:rPr lang="en-US" dirty="0" err="1" smtClean="0"/>
              <a:t>FIXa</a:t>
            </a:r>
            <a:r>
              <a:rPr lang="en-US" dirty="0" err="1"/>
              <a:t>-</a:t>
            </a:r>
            <a:r>
              <a:rPr lang="en-US" dirty="0" err="1" smtClean="0"/>
              <a:t>FVIIIa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 smtClean="0"/>
              <a:t>Inhibited by</a:t>
            </a:r>
            <a:endParaRPr lang="en-US" dirty="0"/>
          </a:p>
          <a:p>
            <a:pPr lvl="1"/>
            <a:r>
              <a:rPr lang="en-US" dirty="0"/>
              <a:t>A</a:t>
            </a:r>
            <a:r>
              <a:rPr lang="en-US" dirty="0" smtClean="0"/>
              <a:t>ctivated </a:t>
            </a:r>
            <a:r>
              <a:rPr lang="en-US" dirty="0"/>
              <a:t>protein C 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FXa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2481" y="1034458"/>
            <a:ext cx="3781518" cy="280353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6559" t="6777" r="4999" b="13011"/>
          <a:stretch/>
        </p:blipFill>
        <p:spPr>
          <a:xfrm>
            <a:off x="5577823" y="4639623"/>
            <a:ext cx="3391213" cy="204914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329" y="582927"/>
            <a:ext cx="7609343" cy="569214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7" name="Curved Up Arrow 6"/>
          <p:cNvSpPr/>
          <p:nvPr/>
        </p:nvSpPr>
        <p:spPr>
          <a:xfrm flipH="1">
            <a:off x="1234782" y="1693552"/>
            <a:ext cx="2575402" cy="917340"/>
          </a:xfrm>
          <a:prstGeom prst="curved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2063850" y="652725"/>
            <a:ext cx="1146583" cy="1587704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rot="1455974">
            <a:off x="2839993" y="1817040"/>
            <a:ext cx="1975650" cy="493953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FX/FXa/FXa-FVa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Activated </a:t>
            </a:r>
            <a:r>
              <a:rPr lang="en-US" dirty="0"/>
              <a:t>by </a:t>
            </a:r>
            <a:endParaRPr lang="en-US" dirty="0" smtClean="0"/>
          </a:p>
          <a:p>
            <a:pPr lvl="1"/>
            <a:r>
              <a:rPr lang="en-US" dirty="0" smtClean="0"/>
              <a:t>TF</a:t>
            </a:r>
            <a:r>
              <a:rPr lang="en-US" dirty="0"/>
              <a:t>-FVIIa </a:t>
            </a:r>
            <a:r>
              <a:rPr lang="en-US" dirty="0" smtClean="0"/>
              <a:t>(aka extrinsic </a:t>
            </a:r>
            <a:r>
              <a:rPr lang="en-US" dirty="0" err="1" smtClean="0"/>
              <a:t>tenase</a:t>
            </a:r>
            <a:r>
              <a:rPr lang="en-US" dirty="0" smtClean="0"/>
              <a:t>)</a:t>
            </a:r>
            <a:endParaRPr lang="en-US" dirty="0"/>
          </a:p>
          <a:p>
            <a:pPr lvl="1"/>
            <a:r>
              <a:rPr lang="en-US" dirty="0" err="1" smtClean="0"/>
              <a:t>FIXa</a:t>
            </a:r>
            <a:r>
              <a:rPr lang="en-US" dirty="0" err="1"/>
              <a:t>-FVIIIa</a:t>
            </a:r>
            <a:r>
              <a:rPr lang="en-US" dirty="0"/>
              <a:t> </a:t>
            </a:r>
            <a:r>
              <a:rPr lang="en-US" dirty="0" smtClean="0"/>
              <a:t> (aka intrinsic </a:t>
            </a:r>
            <a:r>
              <a:rPr lang="en-US" dirty="0" err="1" smtClean="0"/>
              <a:t>tenase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r>
              <a:rPr lang="en-US" dirty="0" smtClean="0"/>
              <a:t>Acts as </a:t>
            </a:r>
            <a:r>
              <a:rPr lang="en-US" dirty="0" err="1"/>
              <a:t>prothrombinase</a:t>
            </a:r>
            <a:r>
              <a:rPr lang="en-US" dirty="0"/>
              <a:t> complex </a:t>
            </a:r>
            <a:r>
              <a:rPr lang="en-US" dirty="0" smtClean="0"/>
              <a:t>with </a:t>
            </a:r>
            <a:r>
              <a:rPr lang="en-US" dirty="0"/>
              <a:t>FVa</a:t>
            </a:r>
          </a:p>
          <a:p>
            <a:endParaRPr lang="en-US" dirty="0" smtClean="0"/>
          </a:p>
          <a:p>
            <a:r>
              <a:rPr lang="en-US" dirty="0" smtClean="0"/>
              <a:t>Inhibited </a:t>
            </a:r>
            <a:r>
              <a:rPr lang="en-US" dirty="0"/>
              <a:t>by </a:t>
            </a:r>
          </a:p>
          <a:p>
            <a:pPr lvl="1"/>
            <a:r>
              <a:rPr lang="en-US" dirty="0"/>
              <a:t>AT-HSPG</a:t>
            </a:r>
          </a:p>
          <a:p>
            <a:pPr lvl="1"/>
            <a:r>
              <a:rPr lang="en-US" dirty="0"/>
              <a:t>TFPI</a:t>
            </a:r>
          </a:p>
          <a:p>
            <a:pPr lvl="1"/>
            <a:r>
              <a:rPr lang="en-US" dirty="0"/>
              <a:t>Protein Z-dependent protease </a:t>
            </a:r>
            <a:r>
              <a:rPr lang="en-US" dirty="0" smtClean="0"/>
              <a:t>inhibitor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FV/FVa/FXa-FVa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5408942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Activated </a:t>
            </a:r>
            <a:r>
              <a:rPr lang="en-US" dirty="0"/>
              <a:t>by </a:t>
            </a:r>
            <a:endParaRPr lang="en-US" dirty="0" smtClean="0"/>
          </a:p>
          <a:p>
            <a:pPr lvl="1"/>
            <a:r>
              <a:rPr lang="en-US" dirty="0" smtClean="0"/>
              <a:t>Thrombin</a:t>
            </a:r>
          </a:p>
          <a:p>
            <a:pPr lvl="1"/>
            <a:r>
              <a:rPr lang="en-US" dirty="0" smtClean="0"/>
              <a:t>FXa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Acts upon (FXa-FVa </a:t>
            </a:r>
            <a:r>
              <a:rPr lang="en-US" dirty="0" err="1" smtClean="0"/>
              <a:t>prothrombinase</a:t>
            </a:r>
            <a:r>
              <a:rPr lang="en-US" dirty="0" smtClean="0"/>
              <a:t> complex)</a:t>
            </a:r>
            <a:endParaRPr lang="en-US" dirty="0"/>
          </a:p>
          <a:p>
            <a:pPr lvl="1"/>
            <a:r>
              <a:rPr lang="en-US" dirty="0" smtClean="0"/>
              <a:t>Thrombin</a:t>
            </a:r>
          </a:p>
          <a:p>
            <a:pPr lvl="1"/>
            <a:r>
              <a:rPr lang="en-US" dirty="0" smtClean="0"/>
              <a:t>Only on </a:t>
            </a:r>
            <a:r>
              <a:rPr lang="en-US" dirty="0" err="1"/>
              <a:t>phophatidylserine</a:t>
            </a:r>
            <a:r>
              <a:rPr lang="en-US" dirty="0"/>
              <a:t> containing </a:t>
            </a:r>
            <a:r>
              <a:rPr lang="en-US" dirty="0" smtClean="0"/>
              <a:t>membrane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Inhibition by</a:t>
            </a:r>
          </a:p>
          <a:p>
            <a:pPr lvl="1"/>
            <a:r>
              <a:rPr lang="en-US" dirty="0" smtClean="0"/>
              <a:t>Activated protein C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6936" y="702791"/>
            <a:ext cx="3978064" cy="27372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6646" y="754467"/>
            <a:ext cx="7150709" cy="534906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6" name="Curved Down Arrow 5"/>
          <p:cNvSpPr/>
          <p:nvPr/>
        </p:nvSpPr>
        <p:spPr>
          <a:xfrm flipH="1">
            <a:off x="2099126" y="1363073"/>
            <a:ext cx="2963475" cy="965560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2928196" y="2769660"/>
            <a:ext cx="846707" cy="2999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>
            <a:off x="4603974" y="4004543"/>
            <a:ext cx="298802" cy="67036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4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8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Prothrombin/Thrombin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5545661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Prothrombin</a:t>
            </a:r>
          </a:p>
          <a:p>
            <a:pPr lvl="1"/>
            <a:r>
              <a:rPr lang="en-US" dirty="0" smtClean="0"/>
              <a:t>Second </a:t>
            </a:r>
            <a:r>
              <a:rPr lang="en-US" dirty="0"/>
              <a:t>most abundant coagulation protein behind fibrinogen</a:t>
            </a:r>
          </a:p>
          <a:p>
            <a:pPr lvl="1"/>
            <a:r>
              <a:rPr lang="en-US" dirty="0" smtClean="0"/>
              <a:t>Activated to </a:t>
            </a:r>
            <a:r>
              <a:rPr lang="en-US" dirty="0"/>
              <a:t>α </a:t>
            </a:r>
            <a:r>
              <a:rPr lang="en-US" dirty="0" smtClean="0"/>
              <a:t>thrombin, by cleavage at 2 sites</a:t>
            </a:r>
          </a:p>
          <a:p>
            <a:pPr lvl="1"/>
            <a:endParaRPr lang="en-US" dirty="0" smtClean="0"/>
          </a:p>
          <a:p>
            <a:r>
              <a:rPr lang="en-US" dirty="0" err="1" smtClean="0"/>
              <a:t>Meizothrombin</a:t>
            </a:r>
            <a:endParaRPr lang="en-US" dirty="0" smtClean="0"/>
          </a:p>
          <a:p>
            <a:pPr lvl="1"/>
            <a:r>
              <a:rPr lang="en-US" dirty="0" smtClean="0"/>
              <a:t>Formed from cleavage </a:t>
            </a:r>
            <a:r>
              <a:rPr lang="en-US" dirty="0"/>
              <a:t>at one site </a:t>
            </a:r>
            <a:endParaRPr lang="en-US" dirty="0" smtClean="0"/>
          </a:p>
          <a:p>
            <a:pPr lvl="1"/>
            <a:r>
              <a:rPr lang="en-US" dirty="0" smtClean="0"/>
              <a:t>Actions</a:t>
            </a:r>
          </a:p>
          <a:p>
            <a:pPr lvl="2"/>
            <a:r>
              <a:rPr lang="en-US" dirty="0" smtClean="0"/>
              <a:t>Local vasoconstriction by adrenergic activation</a:t>
            </a:r>
            <a:endParaRPr lang="en-US" dirty="0"/>
          </a:p>
          <a:p>
            <a:pPr lvl="2"/>
            <a:r>
              <a:rPr lang="en-US" dirty="0" smtClean="0"/>
              <a:t>Platelet activation </a:t>
            </a:r>
          </a:p>
          <a:p>
            <a:pPr lvl="2"/>
            <a:r>
              <a:rPr lang="en-US" dirty="0" smtClean="0"/>
              <a:t>Fibrinolysis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Prothrombin/Thrombin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5545661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en-US" dirty="0" smtClean="0"/>
              <a:t>Contains </a:t>
            </a:r>
            <a:r>
              <a:rPr lang="en-US" dirty="0"/>
              <a:t>4 binding </a:t>
            </a:r>
            <a:r>
              <a:rPr lang="en-US" dirty="0" smtClean="0"/>
              <a:t>sites</a:t>
            </a:r>
            <a:endParaRPr lang="en-US" dirty="0"/>
          </a:p>
          <a:p>
            <a:pPr lvl="1"/>
            <a:r>
              <a:rPr lang="en-US" dirty="0" smtClean="0"/>
              <a:t>Na</a:t>
            </a:r>
            <a:r>
              <a:rPr lang="en-US" baseline="30000" dirty="0" smtClean="0"/>
              <a:t>+</a:t>
            </a:r>
            <a:r>
              <a:rPr lang="en-US" dirty="0" smtClean="0"/>
              <a:t> binding site- structural modification enhances membrane interaction</a:t>
            </a:r>
            <a:endParaRPr lang="en-US" dirty="0"/>
          </a:p>
          <a:p>
            <a:pPr lvl="1"/>
            <a:r>
              <a:rPr lang="en-US" dirty="0" err="1" smtClean="0"/>
              <a:t>Exosite</a:t>
            </a:r>
            <a:r>
              <a:rPr lang="en-US" dirty="0" smtClean="0"/>
              <a:t> I: binds </a:t>
            </a:r>
            <a:r>
              <a:rPr lang="en-US" dirty="0"/>
              <a:t>fibrinogen</a:t>
            </a:r>
          </a:p>
          <a:p>
            <a:pPr lvl="1"/>
            <a:r>
              <a:rPr lang="en-US" dirty="0" err="1"/>
              <a:t>Exosite</a:t>
            </a:r>
            <a:r>
              <a:rPr lang="en-US" dirty="0"/>
              <a:t> </a:t>
            </a:r>
            <a:r>
              <a:rPr lang="en-US" dirty="0" smtClean="0"/>
              <a:t>II: binds </a:t>
            </a:r>
            <a:r>
              <a:rPr lang="en-US" dirty="0"/>
              <a:t>heparin and </a:t>
            </a:r>
            <a:r>
              <a:rPr lang="en-US" dirty="0" err="1" smtClean="0"/>
              <a:t>thrombomodulin</a:t>
            </a:r>
            <a:endParaRPr lang="en-US" dirty="0" smtClean="0"/>
          </a:p>
          <a:p>
            <a:pPr lvl="1"/>
            <a:r>
              <a:rPr lang="en-US" dirty="0" smtClean="0"/>
              <a:t>Active site</a:t>
            </a:r>
            <a:endParaRPr lang="en-US" dirty="0"/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Acts upon:</a:t>
            </a:r>
          </a:p>
          <a:p>
            <a:pPr lvl="1"/>
            <a:r>
              <a:rPr lang="en-US" dirty="0" smtClean="0"/>
              <a:t>Back</a:t>
            </a:r>
            <a:r>
              <a:rPr lang="en-US" dirty="0"/>
              <a:t>-activates FVII, FXI, FVIII, and </a:t>
            </a:r>
            <a:r>
              <a:rPr lang="en-US" dirty="0" smtClean="0"/>
              <a:t>FV</a:t>
            </a:r>
            <a:endParaRPr lang="en-US" dirty="0"/>
          </a:p>
          <a:p>
            <a:pPr lvl="1"/>
            <a:r>
              <a:rPr lang="en-US" dirty="0" smtClean="0"/>
              <a:t>Platelet activation</a:t>
            </a:r>
            <a:endParaRPr lang="en-US" dirty="0"/>
          </a:p>
          <a:p>
            <a:pPr lvl="1"/>
            <a:r>
              <a:rPr lang="en-US" dirty="0"/>
              <a:t>Fibrin formation</a:t>
            </a:r>
          </a:p>
          <a:p>
            <a:pPr lvl="1"/>
            <a:r>
              <a:rPr lang="en-US" dirty="0" smtClean="0"/>
              <a:t>FXIII activation</a:t>
            </a:r>
            <a:endParaRPr lang="en-US" dirty="0"/>
          </a:p>
          <a:p>
            <a:pPr lvl="1"/>
            <a:endParaRPr lang="en-US" dirty="0" smtClean="0"/>
          </a:p>
          <a:p>
            <a:r>
              <a:rPr lang="en-US" dirty="0" smtClean="0"/>
              <a:t>Inhibited by </a:t>
            </a:r>
          </a:p>
          <a:p>
            <a:pPr lvl="1"/>
            <a:r>
              <a:rPr lang="en-US" dirty="0" smtClean="0"/>
              <a:t>Antithrombin-heparan </a:t>
            </a:r>
            <a:r>
              <a:rPr lang="en-US" dirty="0" err="1" smtClean="0"/>
              <a:t>sufate</a:t>
            </a:r>
            <a:r>
              <a:rPr lang="en-US" dirty="0" smtClean="0"/>
              <a:t> proteoglycan complex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2038" r="11825"/>
          <a:stretch/>
        </p:blipFill>
        <p:spPr>
          <a:xfrm>
            <a:off x="6950060" y="2222785"/>
            <a:ext cx="2107178" cy="350402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Fibrinogen/Fibrin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5545661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Fibrinogen:</a:t>
            </a:r>
          </a:p>
          <a:p>
            <a:pPr lvl="1"/>
            <a:r>
              <a:rPr lang="en-US" dirty="0"/>
              <a:t>Most abundant coagulation protein in </a:t>
            </a:r>
            <a:r>
              <a:rPr lang="en-US" dirty="0" smtClean="0"/>
              <a:t>plasma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Consists </a:t>
            </a:r>
            <a:r>
              <a:rPr lang="en-US" dirty="0"/>
              <a:t>of 3 pairs of disulfide-bridge linked polypeptides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When </a:t>
            </a:r>
            <a:r>
              <a:rPr lang="en-US" dirty="0"/>
              <a:t>cleaved releases </a:t>
            </a:r>
            <a:r>
              <a:rPr lang="en-US" dirty="0" err="1"/>
              <a:t>fibrinopeptide</a:t>
            </a:r>
            <a:r>
              <a:rPr lang="en-US" dirty="0"/>
              <a:t> A and </a:t>
            </a:r>
            <a:r>
              <a:rPr lang="en-US" dirty="0" smtClean="0"/>
              <a:t>B</a:t>
            </a:r>
            <a:endParaRPr lang="en-US" dirty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Exposes </a:t>
            </a:r>
            <a:r>
              <a:rPr lang="en-US" dirty="0"/>
              <a:t>the binding sites allowing for fibrin fiber </a:t>
            </a:r>
            <a:r>
              <a:rPr lang="en-US" dirty="0" smtClean="0"/>
              <a:t>formation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3400" y="1162050"/>
            <a:ext cx="5537200" cy="45339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Coagulation Inhibitors</a:t>
            </a:r>
            <a:endParaRPr lang="en-US" sz="6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1043" y="1574800"/>
            <a:ext cx="4941915" cy="479365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6000" dirty="0" smtClean="0"/>
              <a:t>Tissue Factor Pathway Inhibitor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5391301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Source</a:t>
            </a:r>
          </a:p>
          <a:p>
            <a:pPr lvl="1"/>
            <a:r>
              <a:rPr lang="en-US" dirty="0"/>
              <a:t>Bound to the endothelium</a:t>
            </a:r>
          </a:p>
          <a:p>
            <a:pPr lvl="1"/>
            <a:r>
              <a:rPr lang="en-US" dirty="0" smtClean="0"/>
              <a:t>Freely </a:t>
            </a:r>
            <a:r>
              <a:rPr lang="en-US" dirty="0"/>
              <a:t>circulating </a:t>
            </a:r>
          </a:p>
          <a:p>
            <a:pPr lvl="1"/>
            <a:r>
              <a:rPr lang="en-US" dirty="0"/>
              <a:t>Stored in platelets </a:t>
            </a:r>
          </a:p>
          <a:p>
            <a:r>
              <a:rPr lang="en-US" dirty="0" smtClean="0"/>
              <a:t>Two forms</a:t>
            </a:r>
          </a:p>
          <a:p>
            <a:pPr lvl="1"/>
            <a:r>
              <a:rPr lang="en-US" dirty="0" smtClean="0"/>
              <a:t>TFPI</a:t>
            </a:r>
            <a:r>
              <a:rPr lang="en-US" dirty="0"/>
              <a:t>-1 inhibits the </a:t>
            </a:r>
            <a:r>
              <a:rPr lang="en-US" dirty="0" smtClean="0"/>
              <a:t>FXa-TF-FVIIa </a:t>
            </a:r>
            <a:r>
              <a:rPr lang="en-US" dirty="0"/>
              <a:t>pathway</a:t>
            </a:r>
          </a:p>
          <a:p>
            <a:pPr lvl="1"/>
            <a:r>
              <a:rPr lang="en-US" dirty="0"/>
              <a:t>TFPI-2 inhibits trypsin, plasmin, </a:t>
            </a:r>
            <a:r>
              <a:rPr lang="en-US" dirty="0" err="1"/>
              <a:t>kallikrein</a:t>
            </a:r>
            <a:r>
              <a:rPr lang="en-US" dirty="0"/>
              <a:t> and </a:t>
            </a:r>
            <a:r>
              <a:rPr lang="en-US" dirty="0" err="1"/>
              <a:t>FXIa</a:t>
            </a:r>
            <a:endParaRPr lang="en-US" dirty="0"/>
          </a:p>
          <a:p>
            <a:r>
              <a:rPr lang="en-US" dirty="0" smtClean="0"/>
              <a:t>2 </a:t>
            </a:r>
            <a:r>
              <a:rPr lang="en-US" dirty="0"/>
              <a:t>stage </a:t>
            </a:r>
            <a:r>
              <a:rPr lang="en-US" dirty="0" smtClean="0"/>
              <a:t>process</a:t>
            </a:r>
            <a:endParaRPr lang="en-US" dirty="0"/>
          </a:p>
          <a:p>
            <a:pPr lvl="1"/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TFPI binds </a:t>
            </a:r>
            <a:r>
              <a:rPr lang="en-US" dirty="0" smtClean="0"/>
              <a:t>&amp; inactivates FXa, requires protein S</a:t>
            </a:r>
            <a:endParaRPr lang="en-US" dirty="0"/>
          </a:p>
          <a:p>
            <a:pPr lvl="1"/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TFPI-FXa forms </a:t>
            </a:r>
            <a:r>
              <a:rPr lang="en-US" dirty="0" smtClean="0"/>
              <a:t>complex </a:t>
            </a:r>
            <a:r>
              <a:rPr lang="en-US" dirty="0"/>
              <a:t>with TF/FVIIa </a:t>
            </a:r>
          </a:p>
          <a:p>
            <a:pPr lvl="1"/>
            <a:r>
              <a:rPr lang="en-US" dirty="0" smtClean="0"/>
              <a:t>Subsequent decrease in thrombin generation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646" y="482927"/>
            <a:ext cx="7876708" cy="589214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5" name="Oval 4"/>
          <p:cNvSpPr/>
          <p:nvPr/>
        </p:nvSpPr>
        <p:spPr>
          <a:xfrm>
            <a:off x="4886206" y="529236"/>
            <a:ext cx="1481738" cy="1129034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 rot="19487500">
            <a:off x="5574155" y="1578886"/>
            <a:ext cx="793789" cy="335181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C1-Inhibitor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4525963"/>
          </a:xfrm>
        </p:spPr>
        <p:txBody>
          <a:bodyPr/>
          <a:lstStyle/>
          <a:p>
            <a:r>
              <a:rPr lang="en-US" dirty="0" smtClean="0"/>
              <a:t>Causes slow inhibition</a:t>
            </a:r>
          </a:p>
          <a:p>
            <a:endParaRPr lang="en-US" dirty="0"/>
          </a:p>
          <a:p>
            <a:r>
              <a:rPr lang="en-US" dirty="0" smtClean="0"/>
              <a:t>Potentiated </a:t>
            </a:r>
            <a:r>
              <a:rPr lang="en-US" dirty="0"/>
              <a:t>by </a:t>
            </a:r>
            <a:r>
              <a:rPr lang="en-US" dirty="0" err="1"/>
              <a:t>glycosaminoglycans</a:t>
            </a:r>
            <a:r>
              <a:rPr lang="en-US" dirty="0"/>
              <a:t> </a:t>
            </a:r>
            <a:endParaRPr lang="en-US" dirty="0" smtClean="0"/>
          </a:p>
          <a:p>
            <a:endParaRPr lang="en-US" dirty="0"/>
          </a:p>
          <a:p>
            <a:r>
              <a:rPr lang="en-US" dirty="0"/>
              <a:t>Major inhibitor of </a:t>
            </a:r>
            <a:r>
              <a:rPr lang="en-US" dirty="0" err="1"/>
              <a:t>FXIIa</a:t>
            </a:r>
            <a:r>
              <a:rPr lang="en-US" dirty="0"/>
              <a:t> and </a:t>
            </a:r>
            <a:r>
              <a:rPr lang="en-US" dirty="0" err="1"/>
              <a:t>kallikrein</a:t>
            </a:r>
            <a:r>
              <a:rPr lang="en-US" dirty="0"/>
              <a:t> and downstream protease </a:t>
            </a:r>
            <a:r>
              <a:rPr lang="en-US" dirty="0" err="1" smtClean="0"/>
              <a:t>FXIa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err="1" smtClean="0"/>
              <a:t>Thrombomodulin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5545661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Interacts with thrombin, altering activity</a:t>
            </a:r>
          </a:p>
          <a:p>
            <a:r>
              <a:rPr lang="en-US" dirty="0" smtClean="0"/>
              <a:t>Production:</a:t>
            </a:r>
          </a:p>
          <a:p>
            <a:pPr lvl="1"/>
            <a:r>
              <a:rPr lang="en-US" dirty="0" smtClean="0"/>
              <a:t>Enhanced by cAMP, thrombin, vascular endothelial growth factor, and platelet factor 4</a:t>
            </a:r>
          </a:p>
          <a:p>
            <a:pPr lvl="1"/>
            <a:r>
              <a:rPr lang="en-US" dirty="0" smtClean="0"/>
              <a:t>Decreased by cytokines, hypoxia, </a:t>
            </a:r>
            <a:r>
              <a:rPr lang="en-US" dirty="0" err="1" smtClean="0"/>
              <a:t>tranforming</a:t>
            </a:r>
            <a:r>
              <a:rPr lang="en-US" dirty="0" smtClean="0"/>
              <a:t> growth factor β, and neutrophil activation</a:t>
            </a:r>
            <a:endParaRPr lang="en-US" dirty="0"/>
          </a:p>
          <a:p>
            <a:r>
              <a:rPr lang="en-US" dirty="0" smtClean="0"/>
              <a:t>Actions:</a:t>
            </a:r>
          </a:p>
          <a:p>
            <a:pPr lvl="1"/>
            <a:r>
              <a:rPr lang="en-US" dirty="0" smtClean="0"/>
              <a:t>Inhibits </a:t>
            </a:r>
            <a:r>
              <a:rPr lang="en-US" dirty="0"/>
              <a:t>fibrinogen binding to thrombin, slowing fibrin generation</a:t>
            </a:r>
          </a:p>
          <a:p>
            <a:pPr lvl="1"/>
            <a:r>
              <a:rPr lang="en-US" dirty="0" smtClean="0"/>
              <a:t>Enhances thrombin activation </a:t>
            </a:r>
            <a:r>
              <a:rPr lang="en-US" dirty="0"/>
              <a:t>of protein C</a:t>
            </a:r>
          </a:p>
          <a:p>
            <a:pPr lvl="1"/>
            <a:r>
              <a:rPr lang="en-US" dirty="0"/>
              <a:t>Enhances the production of thrombin </a:t>
            </a:r>
            <a:r>
              <a:rPr lang="en-US" dirty="0" err="1"/>
              <a:t>activatable</a:t>
            </a:r>
            <a:r>
              <a:rPr lang="en-US" dirty="0"/>
              <a:t> fibrinolysis </a:t>
            </a:r>
            <a:r>
              <a:rPr lang="en-US" dirty="0" smtClean="0"/>
              <a:t>inhibitor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869" y="0"/>
            <a:ext cx="8180262" cy="6858000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1117600" y="4605867"/>
            <a:ext cx="2472267" cy="1866597"/>
          </a:xfrm>
          <a:prstGeom prst="ellipse">
            <a:avLst/>
          </a:prstGeom>
          <a:noFill/>
          <a:ln w="762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Left Arrow 10"/>
          <p:cNvSpPr/>
          <p:nvPr/>
        </p:nvSpPr>
        <p:spPr>
          <a:xfrm>
            <a:off x="5046133" y="5215464"/>
            <a:ext cx="1591734" cy="270934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Left Arrow 11"/>
          <p:cNvSpPr/>
          <p:nvPr/>
        </p:nvSpPr>
        <p:spPr>
          <a:xfrm>
            <a:off x="3403600" y="5199237"/>
            <a:ext cx="863600" cy="270934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err="1" smtClean="0"/>
              <a:t>Antithrombin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5408942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Activity requires </a:t>
            </a:r>
            <a:r>
              <a:rPr lang="en-US" dirty="0" err="1" smtClean="0"/>
              <a:t>pentasaccharide</a:t>
            </a:r>
            <a:r>
              <a:rPr lang="en-US" dirty="0" smtClean="0"/>
              <a:t> cofactor</a:t>
            </a:r>
          </a:p>
          <a:p>
            <a:pPr lvl="1"/>
            <a:r>
              <a:rPr lang="en-US" dirty="0" smtClean="0"/>
              <a:t>Heparin</a:t>
            </a:r>
          </a:p>
          <a:p>
            <a:pPr lvl="1"/>
            <a:r>
              <a:rPr lang="en-US" dirty="0" smtClean="0"/>
              <a:t>Heparan </a:t>
            </a:r>
            <a:r>
              <a:rPr lang="en-US" dirty="0" err="1" smtClean="0"/>
              <a:t>suflate</a:t>
            </a:r>
            <a:r>
              <a:rPr lang="en-US" dirty="0" smtClean="0"/>
              <a:t> proteoglycans</a:t>
            </a:r>
            <a:endParaRPr lang="en-US" dirty="0"/>
          </a:p>
          <a:p>
            <a:r>
              <a:rPr lang="en-US" dirty="0" smtClean="0"/>
              <a:t>Activity enhanced by </a:t>
            </a:r>
            <a:r>
              <a:rPr lang="en-US" dirty="0" err="1" smtClean="0"/>
              <a:t>thrombomodulin</a:t>
            </a:r>
            <a:endParaRPr lang="en-US" dirty="0"/>
          </a:p>
          <a:p>
            <a:r>
              <a:rPr lang="en-US" dirty="0" smtClean="0"/>
              <a:t>Activity</a:t>
            </a:r>
          </a:p>
          <a:p>
            <a:pPr lvl="1"/>
            <a:r>
              <a:rPr lang="en-US" dirty="0" smtClean="0"/>
              <a:t>Primarily </a:t>
            </a:r>
            <a:r>
              <a:rPr lang="en-US" dirty="0"/>
              <a:t>inhibits thrombin and FXa, </a:t>
            </a:r>
            <a:endParaRPr lang="en-US" dirty="0" smtClean="0"/>
          </a:p>
          <a:p>
            <a:pPr lvl="1"/>
            <a:r>
              <a:rPr lang="en-US" dirty="0" smtClean="0"/>
              <a:t>Also </a:t>
            </a:r>
            <a:r>
              <a:rPr lang="en-US" dirty="0"/>
              <a:t>against variety of serine </a:t>
            </a:r>
            <a:r>
              <a:rPr lang="en-US" dirty="0" smtClean="0"/>
              <a:t>proteases</a:t>
            </a:r>
            <a:endParaRPr lang="en-US" dirty="0"/>
          </a:p>
          <a:p>
            <a:pPr lvl="1"/>
            <a:r>
              <a:rPr lang="en-US" dirty="0" err="1"/>
              <a:t>FXIIa</a:t>
            </a:r>
            <a:endParaRPr lang="en-US" dirty="0"/>
          </a:p>
          <a:p>
            <a:pPr lvl="1"/>
            <a:r>
              <a:rPr lang="en-US" dirty="0" err="1"/>
              <a:t>FXIa</a:t>
            </a:r>
            <a:endParaRPr lang="en-US" dirty="0"/>
          </a:p>
          <a:p>
            <a:pPr lvl="1"/>
            <a:r>
              <a:rPr lang="en-US" dirty="0" err="1"/>
              <a:t>Kallikrein</a:t>
            </a:r>
            <a:endParaRPr lang="en-US" dirty="0"/>
          </a:p>
          <a:p>
            <a:pPr lvl="1"/>
            <a:r>
              <a:rPr lang="en-US" dirty="0" err="1" smtClean="0"/>
              <a:t>FIXa</a:t>
            </a:r>
            <a:endParaRPr lang="en-US" dirty="0"/>
          </a:p>
          <a:p>
            <a:pPr lvl="1"/>
            <a:r>
              <a:rPr lang="en-US" dirty="0"/>
              <a:t>FVIIa</a:t>
            </a:r>
          </a:p>
          <a:p>
            <a:r>
              <a:rPr lang="en-US" dirty="0" smtClean="0"/>
              <a:t>Thrombin </a:t>
            </a:r>
            <a:r>
              <a:rPr lang="en-US" dirty="0"/>
              <a:t>refractory to </a:t>
            </a:r>
            <a:r>
              <a:rPr lang="en-US" dirty="0" smtClean="0"/>
              <a:t>AT-heparin if </a:t>
            </a:r>
            <a:r>
              <a:rPr lang="en-US" dirty="0"/>
              <a:t>bound to platelets, fibrin clot, or </a:t>
            </a:r>
            <a:r>
              <a:rPr lang="en-US" dirty="0" smtClean="0"/>
              <a:t>FDPs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1320800"/>
            <a:ext cx="6540500" cy="42164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5" name="TextBox 4"/>
          <p:cNvSpPr txBox="1"/>
          <p:nvPr/>
        </p:nvSpPr>
        <p:spPr>
          <a:xfrm>
            <a:off x="6032789" y="3563515"/>
            <a:ext cx="18031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  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        /FXa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Protein S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/>
              <a:t>C</a:t>
            </a:r>
            <a:r>
              <a:rPr lang="en-US" dirty="0" smtClean="0"/>
              <a:t>ofactor </a:t>
            </a:r>
            <a:r>
              <a:rPr lang="en-US" dirty="0"/>
              <a:t>to </a:t>
            </a:r>
            <a:r>
              <a:rPr lang="en-US" dirty="0" smtClean="0"/>
              <a:t>activated protein C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Circulates </a:t>
            </a:r>
            <a:r>
              <a:rPr lang="en-US" dirty="0"/>
              <a:t>as inactive form bound to C4 binding </a:t>
            </a:r>
            <a:r>
              <a:rPr lang="en-US" dirty="0" smtClean="0"/>
              <a:t>protein</a:t>
            </a:r>
          </a:p>
          <a:p>
            <a:endParaRPr lang="en-US" dirty="0" smtClean="0"/>
          </a:p>
          <a:p>
            <a:r>
              <a:rPr lang="en-US" dirty="0" smtClean="0"/>
              <a:t>Inactivated by activated </a:t>
            </a:r>
            <a:r>
              <a:rPr lang="en-US" dirty="0"/>
              <a:t>platelets and </a:t>
            </a:r>
            <a:r>
              <a:rPr lang="en-US" dirty="0" smtClean="0"/>
              <a:t>neutrophils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6000" dirty="0" err="1" smtClean="0"/>
              <a:t>Enothelial</a:t>
            </a:r>
            <a:r>
              <a:rPr lang="en-US" sz="6000" dirty="0" smtClean="0"/>
              <a:t> Protein C Receptor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5391301"/>
          </a:xfrm>
        </p:spPr>
        <p:txBody>
          <a:bodyPr/>
          <a:lstStyle/>
          <a:p>
            <a:r>
              <a:rPr lang="en-US" dirty="0" err="1" smtClean="0"/>
              <a:t>Transmembrane</a:t>
            </a:r>
            <a:r>
              <a:rPr lang="en-US" dirty="0" smtClean="0"/>
              <a:t> </a:t>
            </a:r>
            <a:r>
              <a:rPr lang="en-US" dirty="0"/>
              <a:t>protein on arterial </a:t>
            </a:r>
            <a:r>
              <a:rPr lang="en-US" dirty="0" smtClean="0"/>
              <a:t>endothelium</a:t>
            </a:r>
          </a:p>
          <a:p>
            <a:endParaRPr lang="en-US" dirty="0"/>
          </a:p>
          <a:p>
            <a:r>
              <a:rPr lang="en-US" dirty="0" smtClean="0"/>
              <a:t>Promotes activation of protein C by substituting </a:t>
            </a:r>
            <a:r>
              <a:rPr lang="en-US" dirty="0"/>
              <a:t>for negatively-charged </a:t>
            </a:r>
            <a:r>
              <a:rPr lang="en-US" dirty="0" smtClean="0"/>
              <a:t>phospholipids</a:t>
            </a:r>
          </a:p>
          <a:p>
            <a:endParaRPr lang="en-US" dirty="0"/>
          </a:p>
          <a:p>
            <a:r>
              <a:rPr lang="en-US" dirty="0" smtClean="0"/>
              <a:t>Forms </a:t>
            </a:r>
            <a:r>
              <a:rPr lang="en-US" dirty="0"/>
              <a:t>a membrane bound complex </a:t>
            </a:r>
            <a:r>
              <a:rPr lang="en-US" dirty="0" smtClean="0"/>
              <a:t>with APC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Protein C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5545661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Activated </a:t>
            </a:r>
            <a:r>
              <a:rPr lang="en-US" dirty="0"/>
              <a:t>by </a:t>
            </a:r>
            <a:endParaRPr lang="en-US" dirty="0" smtClean="0"/>
          </a:p>
          <a:p>
            <a:pPr lvl="1"/>
            <a:r>
              <a:rPr lang="en-US" dirty="0"/>
              <a:t>T</a:t>
            </a:r>
            <a:r>
              <a:rPr lang="en-US" dirty="0" smtClean="0"/>
              <a:t>hrombin bound </a:t>
            </a:r>
            <a:r>
              <a:rPr lang="en-US" dirty="0"/>
              <a:t>to </a:t>
            </a:r>
            <a:r>
              <a:rPr lang="en-US" dirty="0" err="1" smtClean="0"/>
              <a:t>thrombomodulin</a:t>
            </a:r>
            <a:endParaRPr lang="en-US" dirty="0"/>
          </a:p>
          <a:p>
            <a:pPr lvl="1"/>
            <a:r>
              <a:rPr lang="en-US" dirty="0" err="1" smtClean="0"/>
              <a:t>Meizothrombin</a:t>
            </a:r>
            <a:r>
              <a:rPr lang="en-US" dirty="0" smtClean="0"/>
              <a:t> bound </a:t>
            </a:r>
            <a:r>
              <a:rPr lang="en-US" dirty="0"/>
              <a:t>to APC</a:t>
            </a:r>
          </a:p>
          <a:p>
            <a:pPr lvl="1"/>
            <a:r>
              <a:rPr lang="en-US" dirty="0" smtClean="0"/>
              <a:t>Plasmin </a:t>
            </a:r>
            <a:r>
              <a:rPr lang="en-US" dirty="0"/>
              <a:t>activation also produces small amounts of APC</a:t>
            </a:r>
          </a:p>
          <a:p>
            <a:r>
              <a:rPr lang="en-US" dirty="0" smtClean="0"/>
              <a:t>Following activation</a:t>
            </a:r>
            <a:r>
              <a:rPr lang="en-US" dirty="0"/>
              <a:t>, </a:t>
            </a:r>
            <a:endParaRPr lang="en-US" dirty="0" smtClean="0"/>
          </a:p>
          <a:p>
            <a:pPr lvl="1"/>
            <a:r>
              <a:rPr lang="en-US" dirty="0" smtClean="0"/>
              <a:t>APC </a:t>
            </a:r>
            <a:r>
              <a:rPr lang="en-US" dirty="0"/>
              <a:t>dissociates from EPCR or thrombin-TM complex </a:t>
            </a:r>
            <a:endParaRPr lang="en-US" dirty="0" smtClean="0"/>
          </a:p>
          <a:p>
            <a:pPr lvl="1"/>
            <a:r>
              <a:rPr lang="en-US" dirty="0" smtClean="0"/>
              <a:t>Binds with </a:t>
            </a:r>
            <a:r>
              <a:rPr lang="en-US" dirty="0"/>
              <a:t>PS</a:t>
            </a:r>
          </a:p>
          <a:p>
            <a:pPr lvl="1"/>
            <a:r>
              <a:rPr lang="en-US" dirty="0"/>
              <a:t>APC/PS </a:t>
            </a:r>
            <a:r>
              <a:rPr lang="en-US" dirty="0" smtClean="0"/>
              <a:t>complex </a:t>
            </a:r>
            <a:r>
              <a:rPr lang="en-US" dirty="0"/>
              <a:t>rapidly inactivates </a:t>
            </a:r>
            <a:r>
              <a:rPr lang="en-US" dirty="0" smtClean="0"/>
              <a:t>FVa, </a:t>
            </a:r>
            <a:r>
              <a:rPr lang="en-US" dirty="0" err="1"/>
              <a:t>FVIIIa</a:t>
            </a:r>
            <a:r>
              <a:rPr lang="en-US" dirty="0"/>
              <a:t> and PAI-1 </a:t>
            </a:r>
            <a:endParaRPr lang="en-US" dirty="0" smtClean="0"/>
          </a:p>
          <a:p>
            <a:r>
              <a:rPr lang="en-US" dirty="0" smtClean="0"/>
              <a:t>Inhibited by</a:t>
            </a:r>
            <a:endParaRPr lang="en-US" dirty="0"/>
          </a:p>
          <a:p>
            <a:pPr lvl="1"/>
            <a:r>
              <a:rPr lang="en-US" dirty="0" smtClean="0"/>
              <a:t>α</a:t>
            </a:r>
            <a:r>
              <a:rPr lang="en-US" baseline="-25000" dirty="0" smtClean="0"/>
              <a:t>1 </a:t>
            </a:r>
            <a:r>
              <a:rPr lang="en-US" dirty="0"/>
              <a:t>protease </a:t>
            </a:r>
            <a:r>
              <a:rPr lang="en-US" dirty="0" smtClean="0"/>
              <a:t>inhibitor</a:t>
            </a:r>
          </a:p>
          <a:p>
            <a:pPr lvl="1"/>
            <a:r>
              <a:rPr lang="en-US" dirty="0"/>
              <a:t>P</a:t>
            </a:r>
            <a:r>
              <a:rPr lang="en-US" dirty="0" smtClean="0"/>
              <a:t>rotein </a:t>
            </a:r>
            <a:r>
              <a:rPr lang="en-US" dirty="0"/>
              <a:t>C inhibitor 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α</a:t>
            </a:r>
            <a:r>
              <a:rPr lang="en-US" baseline="-25000" dirty="0" smtClean="0"/>
              <a:t>2</a:t>
            </a:r>
            <a:r>
              <a:rPr lang="en-US" dirty="0" smtClean="0"/>
              <a:t> </a:t>
            </a:r>
            <a:r>
              <a:rPr lang="en-US" dirty="0"/>
              <a:t>macroglobulin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400" y="0"/>
            <a:ext cx="7545477" cy="685800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3051671" y="3440026"/>
            <a:ext cx="2134408" cy="2769661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urved Up Arrow 5"/>
          <p:cNvSpPr/>
          <p:nvPr/>
        </p:nvSpPr>
        <p:spPr>
          <a:xfrm>
            <a:off x="2663601" y="2205146"/>
            <a:ext cx="2892917" cy="1129034"/>
          </a:xfrm>
          <a:prstGeom prst="curved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 rot="4331179">
            <a:off x="5397760" y="2699097"/>
            <a:ext cx="1711055" cy="51159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7197013" y="3106313"/>
            <a:ext cx="1234781" cy="914400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7479248" y="4004543"/>
            <a:ext cx="899626" cy="564517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Others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4525963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US" sz="4000" dirty="0"/>
              <a:t>Heparin </a:t>
            </a:r>
            <a:r>
              <a:rPr lang="en-US" sz="4000" dirty="0" smtClean="0"/>
              <a:t>Cofactor </a:t>
            </a:r>
            <a:r>
              <a:rPr lang="en-US" sz="4000" dirty="0"/>
              <a:t>II</a:t>
            </a:r>
          </a:p>
          <a:p>
            <a:pPr>
              <a:lnSpc>
                <a:spcPct val="120000"/>
              </a:lnSpc>
            </a:pPr>
            <a:r>
              <a:rPr lang="en-US" sz="4000" dirty="0"/>
              <a:t>Protein </a:t>
            </a:r>
            <a:r>
              <a:rPr lang="en-US" sz="4000" dirty="0" smtClean="0"/>
              <a:t>Z-</a:t>
            </a:r>
            <a:r>
              <a:rPr lang="en-US" sz="4000" dirty="0"/>
              <a:t>D</a:t>
            </a:r>
            <a:r>
              <a:rPr lang="en-US" sz="4000" dirty="0" smtClean="0"/>
              <a:t>ependent </a:t>
            </a:r>
            <a:r>
              <a:rPr lang="en-US" sz="4000" dirty="0"/>
              <a:t>P</a:t>
            </a:r>
            <a:r>
              <a:rPr lang="en-US" sz="4000" dirty="0" smtClean="0"/>
              <a:t>rotease </a:t>
            </a:r>
            <a:r>
              <a:rPr lang="en-US" sz="4000" dirty="0"/>
              <a:t>I</a:t>
            </a:r>
            <a:r>
              <a:rPr lang="en-US" sz="4000" dirty="0" smtClean="0"/>
              <a:t>nhibitor</a:t>
            </a:r>
            <a:endParaRPr lang="en-US" sz="4000" dirty="0"/>
          </a:p>
          <a:p>
            <a:pPr>
              <a:lnSpc>
                <a:spcPct val="120000"/>
              </a:lnSpc>
            </a:pPr>
            <a:r>
              <a:rPr lang="en-US" sz="4000" dirty="0" smtClean="0"/>
              <a:t>α</a:t>
            </a:r>
            <a:r>
              <a:rPr lang="en-US" sz="4000" baseline="-25000" dirty="0" smtClean="0"/>
              <a:t>1</a:t>
            </a:r>
            <a:r>
              <a:rPr lang="en-US" sz="4000" dirty="0" smtClean="0"/>
              <a:t> Protease </a:t>
            </a:r>
            <a:r>
              <a:rPr lang="en-US" sz="4000" dirty="0"/>
              <a:t>I</a:t>
            </a:r>
            <a:r>
              <a:rPr lang="en-US" sz="4000" dirty="0" smtClean="0"/>
              <a:t>nhibitor</a:t>
            </a:r>
            <a:endParaRPr lang="en-US" sz="4000" dirty="0"/>
          </a:p>
          <a:p>
            <a:pPr>
              <a:lnSpc>
                <a:spcPct val="120000"/>
              </a:lnSpc>
            </a:pPr>
            <a:r>
              <a:rPr lang="en-US" sz="4000" dirty="0" smtClean="0"/>
              <a:t>Protein </a:t>
            </a:r>
            <a:r>
              <a:rPr lang="en-US" sz="4000" dirty="0"/>
              <a:t>C </a:t>
            </a:r>
            <a:r>
              <a:rPr lang="en-US" sz="4000" dirty="0" smtClean="0"/>
              <a:t>Inhibitor</a:t>
            </a:r>
            <a:endParaRPr lang="en-US" sz="4000" dirty="0"/>
          </a:p>
          <a:p>
            <a:pPr>
              <a:lnSpc>
                <a:spcPct val="120000"/>
              </a:lnSpc>
            </a:pPr>
            <a:r>
              <a:rPr lang="en-US" sz="4000" dirty="0"/>
              <a:t>α</a:t>
            </a:r>
            <a:r>
              <a:rPr lang="en-US" sz="4000" baseline="-25000" dirty="0"/>
              <a:t>2</a:t>
            </a:r>
            <a:r>
              <a:rPr lang="en-US" sz="4000" dirty="0"/>
              <a:t>-</a:t>
            </a:r>
            <a:r>
              <a:rPr lang="en-US" sz="4000" dirty="0" smtClean="0"/>
              <a:t>macroglobulins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Cells of Hemostasis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4000" dirty="0" smtClean="0"/>
              <a:t>Endothelial Cells</a:t>
            </a:r>
          </a:p>
          <a:p>
            <a:pPr>
              <a:lnSpc>
                <a:spcPct val="120000"/>
              </a:lnSpc>
            </a:pPr>
            <a:r>
              <a:rPr lang="en-US" sz="4000" dirty="0" smtClean="0"/>
              <a:t>Platelets</a:t>
            </a:r>
          </a:p>
          <a:p>
            <a:pPr>
              <a:lnSpc>
                <a:spcPct val="120000"/>
              </a:lnSpc>
            </a:pPr>
            <a:r>
              <a:rPr lang="en-US" sz="4000" dirty="0" smtClean="0"/>
              <a:t>Tissue Factor Bearing Cells</a:t>
            </a:r>
          </a:p>
          <a:p>
            <a:pPr>
              <a:lnSpc>
                <a:spcPct val="120000"/>
              </a:lnSpc>
            </a:pPr>
            <a:r>
              <a:rPr lang="en-US" sz="4000" dirty="0" err="1" smtClean="0"/>
              <a:t>Microparticles</a:t>
            </a:r>
            <a:endParaRPr lang="en-US" sz="4000" dirty="0" smtClean="0"/>
          </a:p>
          <a:p>
            <a:pPr>
              <a:lnSpc>
                <a:spcPct val="120000"/>
              </a:lnSpc>
            </a:pPr>
            <a:r>
              <a:rPr lang="en-US" sz="4000" dirty="0" smtClean="0"/>
              <a:t>Cell Surface Membranes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err="1" smtClean="0"/>
              <a:t>Microparticles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5545661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Formation </a:t>
            </a:r>
            <a:r>
              <a:rPr lang="en-US" dirty="0"/>
              <a:t>stimulated by cytokines, thrombin, shear stress, and hypoxia</a:t>
            </a:r>
          </a:p>
          <a:p>
            <a:r>
              <a:rPr lang="en-US" dirty="0"/>
              <a:t>Derived typically from endothelial cells, platelets and </a:t>
            </a:r>
            <a:r>
              <a:rPr lang="en-US" dirty="0" smtClean="0"/>
              <a:t>monocytes</a:t>
            </a:r>
          </a:p>
          <a:p>
            <a:pPr lvl="1"/>
            <a:r>
              <a:rPr lang="en-US" dirty="0"/>
              <a:t>W</a:t>
            </a:r>
            <a:r>
              <a:rPr lang="en-US" dirty="0" smtClean="0"/>
              <a:t>hen </a:t>
            </a:r>
            <a:r>
              <a:rPr lang="en-US" dirty="0"/>
              <a:t>activated or apoptotic cells </a:t>
            </a:r>
            <a:r>
              <a:rPr lang="en-US" dirty="0" smtClean="0"/>
              <a:t>shed membrane</a:t>
            </a:r>
            <a:endParaRPr lang="en-US" dirty="0"/>
          </a:p>
          <a:p>
            <a:pPr lvl="1"/>
            <a:r>
              <a:rPr lang="en-US" dirty="0"/>
              <a:t>In disease may be produced by granulocytes and erythrocytes</a:t>
            </a:r>
          </a:p>
          <a:p>
            <a:r>
              <a:rPr lang="en-US" dirty="0"/>
              <a:t>Contain cell surface proteins similar to their parent cells</a:t>
            </a:r>
          </a:p>
          <a:p>
            <a:pPr lvl="1"/>
            <a:r>
              <a:rPr lang="en-US" dirty="0" err="1"/>
              <a:t>vWf</a:t>
            </a:r>
            <a:r>
              <a:rPr lang="en-US" dirty="0"/>
              <a:t> from endothelial cells</a:t>
            </a:r>
          </a:p>
          <a:p>
            <a:pPr lvl="1"/>
            <a:r>
              <a:rPr lang="en-US" dirty="0"/>
              <a:t>TF from </a:t>
            </a:r>
            <a:r>
              <a:rPr lang="en-US" dirty="0" smtClean="0"/>
              <a:t>monocytes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0479" r="5696" b="5862"/>
          <a:stretch/>
        </p:blipFill>
        <p:spPr>
          <a:xfrm>
            <a:off x="490102" y="1869963"/>
            <a:ext cx="8163796" cy="382813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334" y="0"/>
            <a:ext cx="6961332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Cell Surface Membranes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5545661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 smtClean="0"/>
              <a:t>Floppase</a:t>
            </a:r>
            <a:r>
              <a:rPr lang="en-US" dirty="0" smtClean="0"/>
              <a:t> maintains a </a:t>
            </a:r>
            <a:r>
              <a:rPr lang="en-US" dirty="0"/>
              <a:t>neutral charged </a:t>
            </a:r>
            <a:r>
              <a:rPr lang="en-US" dirty="0" smtClean="0"/>
              <a:t>external membrane</a:t>
            </a:r>
          </a:p>
          <a:p>
            <a:pPr lvl="1"/>
            <a:r>
              <a:rPr lang="en-US" dirty="0" err="1" smtClean="0"/>
              <a:t>Phosphatidylcholine</a:t>
            </a:r>
            <a:endParaRPr lang="en-US" dirty="0"/>
          </a:p>
          <a:p>
            <a:endParaRPr lang="en-US" dirty="0" smtClean="0"/>
          </a:p>
          <a:p>
            <a:r>
              <a:rPr lang="en-US" dirty="0" err="1" smtClean="0"/>
              <a:t>Fippase</a:t>
            </a:r>
            <a:r>
              <a:rPr lang="en-US" dirty="0" smtClean="0"/>
              <a:t> maintains a negatively charged internal membrane </a:t>
            </a:r>
          </a:p>
          <a:p>
            <a:pPr lvl="1"/>
            <a:r>
              <a:rPr lang="en-US" dirty="0" err="1" smtClean="0"/>
              <a:t>Phosphatidylserine</a:t>
            </a:r>
            <a:r>
              <a:rPr lang="en-US" dirty="0" smtClean="0"/>
              <a:t> and </a:t>
            </a:r>
            <a:r>
              <a:rPr lang="en-US" dirty="0" err="1" smtClean="0"/>
              <a:t>phosphatidylethanolamine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Scramblase</a:t>
            </a:r>
            <a:r>
              <a:rPr lang="en-US" dirty="0" smtClean="0"/>
              <a:t> produced during cell </a:t>
            </a:r>
            <a:r>
              <a:rPr lang="en-US" dirty="0"/>
              <a:t>injury and </a:t>
            </a:r>
            <a:r>
              <a:rPr lang="en-US" dirty="0" smtClean="0"/>
              <a:t>activation </a:t>
            </a:r>
            <a:r>
              <a:rPr lang="en-US" dirty="0"/>
              <a:t>stimuli </a:t>
            </a:r>
            <a:endParaRPr lang="en-US" dirty="0" smtClean="0"/>
          </a:p>
          <a:p>
            <a:pPr lvl="1"/>
            <a:r>
              <a:rPr lang="en-US" dirty="0" smtClean="0"/>
              <a:t>Moves </a:t>
            </a:r>
            <a:r>
              <a:rPr lang="en-US" dirty="0" err="1" smtClean="0"/>
              <a:t>phosphatidylserine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dirty="0" err="1"/>
              <a:t>phosphatidylethanolamine</a:t>
            </a:r>
            <a:r>
              <a:rPr lang="en-US" dirty="0"/>
              <a:t> to the outer membrane</a:t>
            </a:r>
          </a:p>
          <a:p>
            <a:pPr lvl="1"/>
            <a:r>
              <a:rPr lang="en-US" dirty="0" err="1"/>
              <a:t>Phosphatidylserine</a:t>
            </a:r>
            <a:r>
              <a:rPr lang="en-US" dirty="0"/>
              <a:t> </a:t>
            </a:r>
            <a:r>
              <a:rPr lang="en-US" dirty="0" smtClean="0"/>
              <a:t>enhances </a:t>
            </a:r>
            <a:r>
              <a:rPr lang="en-US" dirty="0" err="1"/>
              <a:t>procoagulant</a:t>
            </a:r>
            <a:r>
              <a:rPr lang="en-US" dirty="0"/>
              <a:t> </a:t>
            </a:r>
            <a:r>
              <a:rPr lang="en-US" dirty="0" smtClean="0"/>
              <a:t>reactions</a:t>
            </a:r>
            <a:endParaRPr lang="en-US" dirty="0"/>
          </a:p>
          <a:p>
            <a:pPr lvl="1"/>
            <a:r>
              <a:rPr lang="en-US" dirty="0" err="1"/>
              <a:t>Phosphatidylethanolamine</a:t>
            </a:r>
            <a:r>
              <a:rPr lang="en-US" dirty="0"/>
              <a:t> enhances </a:t>
            </a:r>
            <a:r>
              <a:rPr lang="en-US" dirty="0" err="1" smtClean="0"/>
              <a:t>phosphatidylserine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/>
              <a:t>Cell Surface Membranes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6043" b="62701"/>
          <a:stretch/>
        </p:blipFill>
        <p:spPr>
          <a:xfrm>
            <a:off x="162158" y="2346273"/>
            <a:ext cx="8819685" cy="294607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24436" b="20742"/>
          <a:stretch/>
        </p:blipFill>
        <p:spPr>
          <a:xfrm>
            <a:off x="356546" y="1746475"/>
            <a:ext cx="8430909" cy="462198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6" name="Oval 5"/>
          <p:cNvSpPr/>
          <p:nvPr/>
        </p:nvSpPr>
        <p:spPr>
          <a:xfrm>
            <a:off x="3863105" y="2205144"/>
            <a:ext cx="2099129" cy="2804945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338488" y="2357545"/>
            <a:ext cx="1541012" cy="1417664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Cell Based Model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800" dirty="0" smtClean="0"/>
              <a:t>Initiation</a:t>
            </a:r>
          </a:p>
          <a:p>
            <a:pPr>
              <a:lnSpc>
                <a:spcPct val="150000"/>
              </a:lnSpc>
            </a:pPr>
            <a:r>
              <a:rPr lang="en-US" sz="4800" dirty="0" smtClean="0"/>
              <a:t>Amplification</a:t>
            </a:r>
          </a:p>
          <a:p>
            <a:pPr>
              <a:lnSpc>
                <a:spcPct val="150000"/>
              </a:lnSpc>
            </a:pPr>
            <a:r>
              <a:rPr lang="en-US" sz="4800" dirty="0" smtClean="0"/>
              <a:t>Propagation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Enzymatic complex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5240861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en-US" dirty="0"/>
              <a:t>Enzymatic biochemistry</a:t>
            </a:r>
          </a:p>
          <a:p>
            <a:pPr lvl="1"/>
            <a:r>
              <a:rPr lang="en-US" dirty="0" smtClean="0"/>
              <a:t>Inert </a:t>
            </a:r>
            <a:r>
              <a:rPr lang="en-US" dirty="0"/>
              <a:t>precursor: zymogen</a:t>
            </a:r>
          </a:p>
          <a:p>
            <a:pPr lvl="1"/>
            <a:r>
              <a:rPr lang="en-US" dirty="0"/>
              <a:t>Converted into active </a:t>
            </a:r>
            <a:r>
              <a:rPr lang="en-US" dirty="0" smtClean="0"/>
              <a:t>enzyme via </a:t>
            </a:r>
            <a:r>
              <a:rPr lang="en-US" dirty="0"/>
              <a:t>limited </a:t>
            </a:r>
            <a:r>
              <a:rPr lang="en-US" dirty="0" smtClean="0"/>
              <a:t>proteolysis</a:t>
            </a:r>
          </a:p>
          <a:p>
            <a:pPr lvl="1"/>
            <a:r>
              <a:rPr lang="en-US" dirty="0"/>
              <a:t>Majority of enzymes are serine </a:t>
            </a:r>
            <a:r>
              <a:rPr lang="en-US" dirty="0" smtClean="0"/>
              <a:t>proteases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Functional enzyme unit may require complex formation</a:t>
            </a:r>
          </a:p>
          <a:p>
            <a:pPr lvl="1"/>
            <a:r>
              <a:rPr lang="en-US" dirty="0" smtClean="0"/>
              <a:t>Enzyme subunit (serine protease)</a:t>
            </a:r>
          </a:p>
          <a:p>
            <a:pPr lvl="1"/>
            <a:r>
              <a:rPr lang="en-US" dirty="0" smtClean="0"/>
              <a:t>Regulatory subunit (cofactor)</a:t>
            </a:r>
          </a:p>
          <a:p>
            <a:pPr lvl="1"/>
            <a:r>
              <a:rPr lang="en-US" dirty="0" smtClean="0"/>
              <a:t>+/- </a:t>
            </a:r>
            <a:r>
              <a:rPr lang="en-US" dirty="0" err="1" smtClean="0"/>
              <a:t>Procoagulant</a:t>
            </a:r>
            <a:r>
              <a:rPr lang="en-US" dirty="0" smtClean="0"/>
              <a:t> membrane</a:t>
            </a:r>
          </a:p>
          <a:p>
            <a:endParaRPr lang="en-US" dirty="0" smtClean="0"/>
          </a:p>
          <a:p>
            <a:r>
              <a:rPr lang="en-US" dirty="0" smtClean="0"/>
              <a:t>Convert a substrate</a:t>
            </a:r>
          </a:p>
          <a:p>
            <a:pPr lvl="1"/>
            <a:r>
              <a:rPr lang="en-US" dirty="0"/>
              <a:t>I</a:t>
            </a:r>
            <a:r>
              <a:rPr lang="en-US" dirty="0" smtClean="0"/>
              <a:t>nactive </a:t>
            </a:r>
            <a:r>
              <a:rPr lang="en-US" dirty="0" smtClean="0">
                <a:sym typeface="Wingdings"/>
              </a:rPr>
              <a:t> </a:t>
            </a:r>
            <a:r>
              <a:rPr lang="en-US" dirty="0" smtClean="0"/>
              <a:t>active form</a:t>
            </a:r>
          </a:p>
          <a:p>
            <a:pPr lvl="1"/>
            <a:r>
              <a:rPr lang="en-US" dirty="0" smtClean="0"/>
              <a:t>Typically involves cleavage of a protein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Initiation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5545661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FVIIa/TF complex</a:t>
            </a:r>
          </a:p>
          <a:p>
            <a:pPr lvl="1"/>
            <a:r>
              <a:rPr lang="en-US" dirty="0" smtClean="0"/>
              <a:t>Injury exposes TF in endothelium</a:t>
            </a:r>
          </a:p>
          <a:p>
            <a:pPr lvl="1"/>
            <a:r>
              <a:rPr lang="en-US" dirty="0" smtClean="0"/>
              <a:t>TF activates circulating FVII</a:t>
            </a:r>
          </a:p>
          <a:p>
            <a:pPr lvl="1"/>
            <a:r>
              <a:rPr lang="en-US" dirty="0"/>
              <a:t>TF-FVIIa complex activates additional TF-FVII to TF-</a:t>
            </a:r>
            <a:r>
              <a:rPr lang="en-US" dirty="0" smtClean="0"/>
              <a:t>FVIIa</a:t>
            </a:r>
          </a:p>
          <a:p>
            <a:r>
              <a:rPr lang="en-US" dirty="0" smtClean="0"/>
              <a:t>FX activation</a:t>
            </a:r>
          </a:p>
          <a:p>
            <a:pPr lvl="1"/>
            <a:r>
              <a:rPr lang="en-US" dirty="0" smtClean="0"/>
              <a:t>TF/FVIIa complex activates FX</a:t>
            </a:r>
          </a:p>
          <a:p>
            <a:pPr lvl="1"/>
            <a:r>
              <a:rPr lang="en-US" dirty="0" smtClean="0"/>
              <a:t>Freely circulating FXa is inactivated by TFAI</a:t>
            </a:r>
          </a:p>
          <a:p>
            <a:r>
              <a:rPr lang="en-US" dirty="0" smtClean="0"/>
              <a:t>FV activation</a:t>
            </a:r>
          </a:p>
          <a:p>
            <a:pPr lvl="1"/>
            <a:r>
              <a:rPr lang="en-US" dirty="0" smtClean="0"/>
              <a:t>TF/FVIIa/FXa complex activates FVa-very slow</a:t>
            </a:r>
          </a:p>
          <a:p>
            <a:pPr lvl="1"/>
            <a:r>
              <a:rPr lang="en-US" dirty="0" smtClean="0"/>
              <a:t>FXa/FVa/Ca</a:t>
            </a:r>
            <a:r>
              <a:rPr lang="en-US" baseline="30000" dirty="0" smtClean="0"/>
              <a:t>++</a:t>
            </a:r>
            <a:r>
              <a:rPr lang="en-US" dirty="0" smtClean="0"/>
              <a:t> form </a:t>
            </a:r>
            <a:r>
              <a:rPr lang="en-US" dirty="0" err="1" smtClean="0"/>
              <a:t>prothrombinase</a:t>
            </a:r>
            <a:r>
              <a:rPr lang="en-US" dirty="0" smtClean="0"/>
              <a:t> complex</a:t>
            </a:r>
          </a:p>
          <a:p>
            <a:pPr lvl="1"/>
            <a:r>
              <a:rPr lang="en-US" dirty="0" smtClean="0"/>
              <a:t>TAFI inactivates TF/FVIIa/FXa complex</a:t>
            </a:r>
          </a:p>
          <a:p>
            <a:r>
              <a:rPr lang="en-US" dirty="0" smtClean="0"/>
              <a:t>FIX activation</a:t>
            </a:r>
          </a:p>
          <a:p>
            <a:pPr lvl="1"/>
            <a:r>
              <a:rPr lang="en-US" dirty="0" smtClean="0"/>
              <a:t>TF/FVIIa complex activates FIX</a:t>
            </a:r>
          </a:p>
          <a:p>
            <a:pPr lvl="1"/>
            <a:r>
              <a:rPr lang="en-US" dirty="0" err="1" smtClean="0"/>
              <a:t>FIXa</a:t>
            </a:r>
            <a:r>
              <a:rPr lang="en-US" dirty="0" smtClean="0"/>
              <a:t> moves to the platelet surface, minimal TFAI inactivation</a:t>
            </a:r>
          </a:p>
          <a:p>
            <a:r>
              <a:rPr lang="en-US" dirty="0" smtClean="0"/>
              <a:t>Thrombin formation (small amounts)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Amplification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5545661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Activation of the platelet</a:t>
            </a:r>
          </a:p>
          <a:p>
            <a:pPr lvl="1"/>
            <a:r>
              <a:rPr lang="en-US" dirty="0" smtClean="0"/>
              <a:t>Thrombin binding to </a:t>
            </a:r>
            <a:r>
              <a:rPr lang="en-US" dirty="0" err="1" smtClean="0"/>
              <a:t>surface</a:t>
            </a:r>
            <a:r>
              <a:rPr lang="en-US" dirty="0" err="1" smtClean="0">
                <a:sym typeface="Wingdings"/>
              </a:rPr>
              <a:t>procoagulant</a:t>
            </a:r>
            <a:r>
              <a:rPr lang="en-US" dirty="0" smtClean="0">
                <a:sym typeface="Wingdings"/>
              </a:rPr>
              <a:t> membrane</a:t>
            </a:r>
            <a:endParaRPr lang="en-US" dirty="0" smtClean="0"/>
          </a:p>
          <a:p>
            <a:pPr lvl="1"/>
            <a:r>
              <a:rPr lang="en-US" dirty="0" smtClean="0"/>
              <a:t>Expression of platelet derived FV on surface</a:t>
            </a:r>
          </a:p>
          <a:p>
            <a:r>
              <a:rPr lang="en-US" dirty="0" smtClean="0"/>
              <a:t>Activation of FV</a:t>
            </a:r>
          </a:p>
          <a:p>
            <a:pPr lvl="1"/>
            <a:r>
              <a:rPr lang="en-US" dirty="0" smtClean="0"/>
              <a:t>Thrombin activates FV to FVa on platelet surface</a:t>
            </a:r>
          </a:p>
          <a:p>
            <a:r>
              <a:rPr lang="en-US" dirty="0" smtClean="0"/>
              <a:t>Activation of FXIII</a:t>
            </a:r>
          </a:p>
          <a:p>
            <a:pPr lvl="1"/>
            <a:r>
              <a:rPr lang="en-US" dirty="0" smtClean="0"/>
              <a:t>Thrombin induced cleavage of FXIII from </a:t>
            </a:r>
            <a:r>
              <a:rPr lang="en-US" dirty="0" err="1" smtClean="0"/>
              <a:t>vWf</a:t>
            </a:r>
            <a:endParaRPr lang="en-US" dirty="0" smtClean="0"/>
          </a:p>
          <a:p>
            <a:pPr lvl="1"/>
            <a:r>
              <a:rPr lang="en-US" dirty="0" smtClean="0"/>
              <a:t>Activation on platelet membrane to </a:t>
            </a:r>
            <a:r>
              <a:rPr lang="en-US" dirty="0" err="1" smtClean="0"/>
              <a:t>FXIIIa</a:t>
            </a:r>
            <a:endParaRPr lang="en-US" dirty="0" smtClean="0"/>
          </a:p>
          <a:p>
            <a:r>
              <a:rPr lang="en-US" dirty="0" smtClean="0"/>
              <a:t>Activation of FXI</a:t>
            </a:r>
          </a:p>
          <a:p>
            <a:pPr lvl="1"/>
            <a:r>
              <a:rPr lang="en-US" dirty="0" smtClean="0"/>
              <a:t>Thrombin mediated activation on platelet surface</a:t>
            </a:r>
          </a:p>
          <a:p>
            <a:r>
              <a:rPr lang="en-US" dirty="0" smtClean="0"/>
              <a:t>Activation of fibrinogen (small amounts)</a:t>
            </a:r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Propagation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5382375"/>
          </a:xfrm>
        </p:spPr>
        <p:txBody>
          <a:bodyPr>
            <a:normAutofit/>
          </a:bodyPr>
          <a:lstStyle/>
          <a:p>
            <a:r>
              <a:rPr lang="en-US" dirty="0" smtClean="0"/>
              <a:t>Activation of FIX</a:t>
            </a:r>
          </a:p>
          <a:p>
            <a:pPr lvl="1"/>
            <a:r>
              <a:rPr lang="en-US" dirty="0" err="1" smtClean="0"/>
              <a:t>FIXa</a:t>
            </a:r>
            <a:r>
              <a:rPr lang="en-US" dirty="0" smtClean="0"/>
              <a:t> from initiation phase activates additional FIX to </a:t>
            </a:r>
            <a:r>
              <a:rPr lang="en-US" dirty="0" err="1" smtClean="0"/>
              <a:t>FIXa</a:t>
            </a:r>
            <a:endParaRPr lang="en-US" dirty="0" smtClean="0"/>
          </a:p>
          <a:p>
            <a:r>
              <a:rPr lang="en-US" dirty="0" smtClean="0"/>
              <a:t>Activation of FX</a:t>
            </a:r>
          </a:p>
          <a:p>
            <a:pPr lvl="1"/>
            <a:r>
              <a:rPr lang="en-US" dirty="0" err="1" smtClean="0"/>
              <a:t>FVIIIa</a:t>
            </a:r>
            <a:r>
              <a:rPr lang="en-US" dirty="0" smtClean="0"/>
              <a:t>/</a:t>
            </a:r>
            <a:r>
              <a:rPr lang="en-US" dirty="0" err="1" smtClean="0"/>
              <a:t>FIXa</a:t>
            </a:r>
            <a:r>
              <a:rPr lang="en-US" dirty="0" smtClean="0"/>
              <a:t> complex mediated, on platelet membrane</a:t>
            </a:r>
          </a:p>
          <a:p>
            <a:r>
              <a:rPr lang="en-US" dirty="0" smtClean="0"/>
              <a:t>Thrombin burst</a:t>
            </a:r>
          </a:p>
          <a:p>
            <a:pPr lvl="1"/>
            <a:r>
              <a:rPr lang="en-US" dirty="0" smtClean="0"/>
              <a:t>FXa/FVa (</a:t>
            </a:r>
            <a:r>
              <a:rPr lang="en-US" dirty="0" err="1" smtClean="0"/>
              <a:t>prothombinase</a:t>
            </a:r>
            <a:r>
              <a:rPr lang="en-US" dirty="0" smtClean="0"/>
              <a:t>) organizes on platelet surface</a:t>
            </a:r>
          </a:p>
          <a:p>
            <a:pPr lvl="1"/>
            <a:r>
              <a:rPr lang="en-US" dirty="0" smtClean="0"/>
              <a:t>Activation of large amounts of thrombin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-1306286" y="475342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Fibrinolysis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</a:pPr>
            <a:r>
              <a:rPr lang="en-US" sz="4400" dirty="0" smtClean="0"/>
              <a:t>Plasminogen</a:t>
            </a:r>
          </a:p>
          <a:p>
            <a:pPr>
              <a:lnSpc>
                <a:spcPct val="140000"/>
              </a:lnSpc>
            </a:pPr>
            <a:r>
              <a:rPr lang="en-US" sz="4400" dirty="0" smtClean="0"/>
              <a:t>Activation</a:t>
            </a:r>
          </a:p>
          <a:p>
            <a:pPr>
              <a:lnSpc>
                <a:spcPct val="140000"/>
              </a:lnSpc>
            </a:pPr>
            <a:r>
              <a:rPr lang="en-US" sz="4400" dirty="0" smtClean="0"/>
              <a:t>Inhibition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Plasminogen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4525963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Plasminogen</a:t>
            </a:r>
          </a:p>
          <a:p>
            <a:pPr lvl="1"/>
            <a:r>
              <a:rPr lang="en-US" dirty="0"/>
              <a:t>Normally circulates in the plasma for 2 days after release, synthesized by liver</a:t>
            </a:r>
          </a:p>
          <a:p>
            <a:pPr lvl="1"/>
            <a:r>
              <a:rPr lang="en-US" dirty="0"/>
              <a:t>Upon activation, transforms to plasmin by cleavage </a:t>
            </a:r>
          </a:p>
          <a:p>
            <a:pPr lvl="2"/>
            <a:r>
              <a:rPr lang="en-US" dirty="0"/>
              <a:t>Activation is enhanced by fibrin</a:t>
            </a:r>
          </a:p>
          <a:p>
            <a:pPr lvl="2"/>
            <a:r>
              <a:rPr lang="en-US" dirty="0"/>
              <a:t>Fibrin also localizes the plasminogen to the lysine residues of fibrin monomers</a:t>
            </a:r>
          </a:p>
          <a:p>
            <a:pPr lvl="2"/>
            <a:r>
              <a:rPr lang="en-US" dirty="0"/>
              <a:t>TAFI removes lysine residues limiting available plasminogen binding sites </a:t>
            </a:r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Plasminogen/Plasmin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Normally </a:t>
            </a:r>
            <a:r>
              <a:rPr lang="en-US" dirty="0"/>
              <a:t>circulates in the plasma for 2 days </a:t>
            </a:r>
            <a:endParaRPr lang="en-US" dirty="0" smtClean="0"/>
          </a:p>
          <a:p>
            <a:r>
              <a:rPr lang="en-US" dirty="0" smtClean="0"/>
              <a:t>Activation enhanced </a:t>
            </a:r>
            <a:r>
              <a:rPr lang="en-US" dirty="0"/>
              <a:t>by </a:t>
            </a:r>
            <a:r>
              <a:rPr lang="en-US" dirty="0" smtClean="0"/>
              <a:t>fibrin</a:t>
            </a:r>
          </a:p>
          <a:p>
            <a:r>
              <a:rPr lang="en-US" dirty="0" smtClean="0"/>
              <a:t>Binding limited by TAFI</a:t>
            </a:r>
            <a:endParaRPr lang="en-US" dirty="0"/>
          </a:p>
          <a:p>
            <a:endParaRPr lang="en-US" dirty="0"/>
          </a:p>
          <a:p>
            <a:r>
              <a:rPr lang="en-US" dirty="0"/>
              <a:t>Upon activation, transforms to </a:t>
            </a:r>
            <a:r>
              <a:rPr lang="en-US" dirty="0" smtClean="0"/>
              <a:t>plasmin </a:t>
            </a:r>
            <a:endParaRPr lang="en-US" dirty="0"/>
          </a:p>
          <a:p>
            <a:pPr lvl="1"/>
            <a:r>
              <a:rPr lang="en-US" dirty="0" smtClean="0"/>
              <a:t>Degrades </a:t>
            </a:r>
            <a:r>
              <a:rPr lang="en-US" dirty="0"/>
              <a:t>polymerized fibrin to </a:t>
            </a:r>
            <a:r>
              <a:rPr lang="en-US" dirty="0" smtClean="0"/>
              <a:t>fibrin </a:t>
            </a:r>
            <a:r>
              <a:rPr lang="en-US" dirty="0" err="1"/>
              <a:t>degredation</a:t>
            </a:r>
            <a:r>
              <a:rPr lang="en-US" dirty="0"/>
              <a:t> </a:t>
            </a:r>
            <a:r>
              <a:rPr lang="en-US" dirty="0" smtClean="0"/>
              <a:t>products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Plasminogen Activation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5267813"/>
          </a:xfrm>
        </p:spPr>
        <p:txBody>
          <a:bodyPr>
            <a:normAutofit/>
          </a:bodyPr>
          <a:lstStyle/>
          <a:p>
            <a:endParaRPr lang="en-US" sz="4000" dirty="0" smtClean="0"/>
          </a:p>
          <a:p>
            <a:r>
              <a:rPr lang="en-US" sz="4000" dirty="0" smtClean="0"/>
              <a:t>Tissue </a:t>
            </a:r>
            <a:r>
              <a:rPr lang="en-US" sz="4000" dirty="0"/>
              <a:t>type P</a:t>
            </a:r>
            <a:r>
              <a:rPr lang="en-US" sz="4000" dirty="0" smtClean="0"/>
              <a:t>lasminogen Activator</a:t>
            </a:r>
          </a:p>
          <a:p>
            <a:endParaRPr lang="en-US" sz="4000" dirty="0" smtClean="0"/>
          </a:p>
          <a:p>
            <a:r>
              <a:rPr lang="en-US" sz="4000" dirty="0" err="1" smtClean="0"/>
              <a:t>Urokinase</a:t>
            </a:r>
            <a:r>
              <a:rPr lang="en-US" sz="4000" dirty="0" smtClean="0"/>
              <a:t> plasminogen Activator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482655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6000" dirty="0"/>
              <a:t>Tissue type plasminogen activator (</a:t>
            </a:r>
            <a:r>
              <a:rPr lang="en-US" sz="6000" dirty="0" err="1"/>
              <a:t>tPA</a:t>
            </a:r>
            <a:r>
              <a:rPr lang="en-US" sz="6000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00544"/>
            <a:ext cx="8229600" cy="5267813"/>
          </a:xfrm>
        </p:spPr>
        <p:txBody>
          <a:bodyPr>
            <a:normAutofit/>
          </a:bodyPr>
          <a:lstStyle/>
          <a:p>
            <a:r>
              <a:rPr lang="en-US" dirty="0" smtClean="0"/>
              <a:t>Triggered </a:t>
            </a:r>
            <a:r>
              <a:rPr lang="en-US" dirty="0"/>
              <a:t>by </a:t>
            </a:r>
            <a:r>
              <a:rPr lang="en-US" dirty="0" err="1"/>
              <a:t>bradykinin</a:t>
            </a:r>
            <a:r>
              <a:rPr lang="en-US" dirty="0"/>
              <a:t>, histamine, acetylcholine, α-adrenergic agonists, </a:t>
            </a:r>
            <a:r>
              <a:rPr lang="en-US" dirty="0" smtClean="0"/>
              <a:t>&amp; PAF</a:t>
            </a:r>
            <a:endParaRPr lang="en-US" dirty="0"/>
          </a:p>
          <a:p>
            <a:r>
              <a:rPr lang="en-US" dirty="0"/>
              <a:t>Primarily bound to PAI-</a:t>
            </a:r>
            <a:r>
              <a:rPr lang="en-US" dirty="0" smtClean="0"/>
              <a:t>1</a:t>
            </a:r>
            <a:endParaRPr lang="en-US" dirty="0"/>
          </a:p>
          <a:p>
            <a:r>
              <a:rPr lang="en-US" dirty="0" smtClean="0"/>
              <a:t>Activated by plasmin</a:t>
            </a:r>
          </a:p>
          <a:p>
            <a:pPr lvl="1"/>
            <a:r>
              <a:rPr lang="en-US" dirty="0" smtClean="0"/>
              <a:t>Initially </a:t>
            </a:r>
            <a:r>
              <a:rPr lang="en-US" dirty="0"/>
              <a:t>secreted as </a:t>
            </a:r>
            <a:r>
              <a:rPr lang="en-US" dirty="0" err="1" smtClean="0"/>
              <a:t>sctPA</a:t>
            </a:r>
            <a:endParaRPr lang="en-US" dirty="0"/>
          </a:p>
          <a:p>
            <a:endParaRPr lang="en-US" dirty="0" smtClean="0"/>
          </a:p>
          <a:p>
            <a:r>
              <a:rPr lang="en-US" dirty="0" err="1" smtClean="0"/>
              <a:t>tPA</a:t>
            </a:r>
            <a:r>
              <a:rPr lang="en-US" dirty="0" smtClean="0"/>
              <a:t> </a:t>
            </a:r>
            <a:r>
              <a:rPr lang="en-US" dirty="0"/>
              <a:t>binds to fibrin and the </a:t>
            </a:r>
            <a:r>
              <a:rPr lang="en-US" dirty="0" err="1"/>
              <a:t>tPA</a:t>
            </a:r>
            <a:r>
              <a:rPr lang="en-US" dirty="0"/>
              <a:t>-fibrin complex cleaves plasminogen to plasmin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9627" y="1595622"/>
            <a:ext cx="6724746" cy="366675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5" name="Oval 4"/>
          <p:cNvSpPr/>
          <p:nvPr/>
        </p:nvSpPr>
        <p:spPr>
          <a:xfrm>
            <a:off x="1209627" y="3334179"/>
            <a:ext cx="1030620" cy="1111393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 rot="3193317">
            <a:off x="2540121" y="3034280"/>
            <a:ext cx="740870" cy="2999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urved Down Arrow 6"/>
          <p:cNvSpPr/>
          <p:nvPr/>
        </p:nvSpPr>
        <p:spPr>
          <a:xfrm>
            <a:off x="3916022" y="2346274"/>
            <a:ext cx="1587577" cy="811493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5380119" y="3933978"/>
            <a:ext cx="264596" cy="51159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544343" y="3570712"/>
            <a:ext cx="1517018" cy="1157118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808939" y="2028733"/>
            <a:ext cx="1125434" cy="769015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6000" dirty="0" err="1"/>
              <a:t>Urokinase</a:t>
            </a:r>
            <a:r>
              <a:rPr lang="en-US" sz="6000" dirty="0"/>
              <a:t> </a:t>
            </a:r>
            <a:r>
              <a:rPr lang="en-US" sz="6000" dirty="0" smtClean="0"/>
              <a:t>Plasminogen Activator (</a:t>
            </a:r>
            <a:r>
              <a:rPr lang="en-US" sz="6000" dirty="0" err="1" smtClean="0"/>
              <a:t>uPA</a:t>
            </a:r>
            <a:r>
              <a:rPr lang="en-US" sz="6000" dirty="0" smtClean="0"/>
              <a:t>)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4525963"/>
          </a:xfrm>
        </p:spPr>
        <p:txBody>
          <a:bodyPr/>
          <a:lstStyle/>
          <a:p>
            <a:r>
              <a:rPr lang="en-US" dirty="0" smtClean="0"/>
              <a:t>Made by fibroblast-like cells, epithelial cells, monocytes, and endothelial cells</a:t>
            </a:r>
          </a:p>
          <a:p>
            <a:r>
              <a:rPr lang="en-US" dirty="0" smtClean="0"/>
              <a:t>Activated </a:t>
            </a:r>
            <a:r>
              <a:rPr lang="en-US" dirty="0"/>
              <a:t>by plasmin, </a:t>
            </a:r>
            <a:r>
              <a:rPr lang="en-US" dirty="0" err="1"/>
              <a:t>FXIIa</a:t>
            </a:r>
            <a:r>
              <a:rPr lang="en-US" dirty="0"/>
              <a:t> or </a:t>
            </a:r>
            <a:r>
              <a:rPr lang="en-US" dirty="0" err="1"/>
              <a:t>kallikrein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secreted as </a:t>
            </a:r>
            <a:r>
              <a:rPr lang="en-US" dirty="0" err="1"/>
              <a:t>scuPA</a:t>
            </a:r>
            <a:r>
              <a:rPr lang="en-US" dirty="0"/>
              <a:t> </a:t>
            </a:r>
            <a:r>
              <a:rPr lang="en-US" dirty="0" smtClean="0"/>
              <a:t> </a:t>
            </a:r>
          </a:p>
          <a:p>
            <a:endParaRPr lang="en-US" dirty="0" smtClean="0"/>
          </a:p>
          <a:p>
            <a:r>
              <a:rPr lang="en-US" dirty="0" err="1" smtClean="0"/>
              <a:t>uPA</a:t>
            </a:r>
            <a:r>
              <a:rPr lang="en-US" dirty="0" smtClean="0"/>
              <a:t> able </a:t>
            </a:r>
            <a:r>
              <a:rPr lang="en-US" dirty="0"/>
              <a:t>to activate plasminogen in the absence of </a:t>
            </a:r>
            <a:r>
              <a:rPr lang="en-US" dirty="0" smtClean="0"/>
              <a:t>fibrin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Fibrinolysis Inhibition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4525963"/>
          </a:xfrm>
        </p:spPr>
        <p:txBody>
          <a:bodyPr>
            <a:noAutofit/>
          </a:bodyPr>
          <a:lstStyle/>
          <a:p>
            <a:pPr>
              <a:lnSpc>
                <a:spcPct val="140000"/>
              </a:lnSpc>
            </a:pPr>
            <a:r>
              <a:rPr lang="en-US" sz="4000" dirty="0" smtClean="0"/>
              <a:t>Plasminogen Activator Inhibitor 1</a:t>
            </a:r>
          </a:p>
          <a:p>
            <a:pPr>
              <a:lnSpc>
                <a:spcPct val="140000"/>
              </a:lnSpc>
            </a:pPr>
            <a:r>
              <a:rPr lang="en-US" sz="4000" dirty="0" smtClean="0"/>
              <a:t>α</a:t>
            </a:r>
            <a:r>
              <a:rPr lang="en-US" sz="4000" baseline="-25000" dirty="0" smtClean="0"/>
              <a:t>2</a:t>
            </a:r>
            <a:r>
              <a:rPr lang="en-US" sz="4000" dirty="0"/>
              <a:t>-</a:t>
            </a:r>
            <a:r>
              <a:rPr lang="en-US" sz="4000" dirty="0" smtClean="0"/>
              <a:t>antiplasmin</a:t>
            </a:r>
          </a:p>
          <a:p>
            <a:pPr>
              <a:lnSpc>
                <a:spcPct val="140000"/>
              </a:lnSpc>
            </a:pPr>
            <a:r>
              <a:rPr lang="en-US" sz="4000" dirty="0" smtClean="0"/>
              <a:t>Thrombin </a:t>
            </a:r>
            <a:r>
              <a:rPr lang="en-US" sz="4000" dirty="0" err="1" smtClean="0"/>
              <a:t>Activatable</a:t>
            </a:r>
            <a:r>
              <a:rPr lang="en-US" sz="4000" dirty="0" smtClean="0"/>
              <a:t> Fibrinolysis Inhibitor</a:t>
            </a:r>
            <a:endParaRPr lang="en-US" sz="4000" dirty="0"/>
          </a:p>
          <a:p>
            <a:pPr>
              <a:lnSpc>
                <a:spcPct val="140000"/>
              </a:lnSpc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7199" y="3955067"/>
            <a:ext cx="5577347" cy="275292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Inhibitors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312339"/>
            <a:ext cx="8229601" cy="4525963"/>
          </a:xfrm>
        </p:spPr>
        <p:txBody>
          <a:bodyPr/>
          <a:lstStyle/>
          <a:p>
            <a:r>
              <a:rPr lang="en-US" dirty="0" smtClean="0"/>
              <a:t>Several mechanisms</a:t>
            </a:r>
          </a:p>
          <a:p>
            <a:pPr lvl="1"/>
            <a:r>
              <a:rPr lang="en-US" dirty="0" smtClean="0"/>
              <a:t>Enzyme cleavage</a:t>
            </a:r>
          </a:p>
          <a:p>
            <a:pPr lvl="1"/>
            <a:r>
              <a:rPr lang="en-US" dirty="0" smtClean="0"/>
              <a:t>Blockage of active site</a:t>
            </a:r>
          </a:p>
          <a:p>
            <a:pPr lvl="1"/>
            <a:r>
              <a:rPr lang="en-US" dirty="0" smtClean="0"/>
              <a:t>Formation of a stable complex</a:t>
            </a:r>
          </a:p>
          <a:p>
            <a:pPr lvl="1"/>
            <a:r>
              <a:rPr lang="en-US" dirty="0" smtClean="0"/>
              <a:t>Modification of the substrate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346" y="3890152"/>
            <a:ext cx="4989053" cy="296784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2655" y="4030132"/>
            <a:ext cx="4565718" cy="267785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91346" y="3890152"/>
            <a:ext cx="4974010" cy="296784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6000" dirty="0"/>
              <a:t>Plasminogen Activator Inhibitor </a:t>
            </a:r>
            <a:r>
              <a:rPr lang="en-US" sz="6000" dirty="0" smtClean="0"/>
              <a:t>1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00544"/>
            <a:ext cx="8229600" cy="4525963"/>
          </a:xfrm>
        </p:spPr>
        <p:txBody>
          <a:bodyPr/>
          <a:lstStyle/>
          <a:p>
            <a:r>
              <a:rPr lang="en-US" dirty="0" smtClean="0"/>
              <a:t>Produced </a:t>
            </a:r>
            <a:r>
              <a:rPr lang="en-US" dirty="0"/>
              <a:t>by many different cell types</a:t>
            </a:r>
          </a:p>
          <a:p>
            <a:r>
              <a:rPr lang="en-US" dirty="0"/>
              <a:t>Produced as an unstable, active form in tissues and a </a:t>
            </a:r>
            <a:r>
              <a:rPr lang="en-US" dirty="0" smtClean="0"/>
              <a:t>latent </a:t>
            </a:r>
            <a:r>
              <a:rPr lang="en-US" dirty="0"/>
              <a:t>form in platelets</a:t>
            </a:r>
          </a:p>
          <a:p>
            <a:r>
              <a:rPr lang="en-US" dirty="0" smtClean="0"/>
              <a:t>Stabilized by </a:t>
            </a:r>
            <a:r>
              <a:rPr lang="en-US" dirty="0" err="1" smtClean="0"/>
              <a:t>vitronectin</a:t>
            </a:r>
            <a:r>
              <a:rPr lang="en-US" dirty="0" smtClean="0"/>
              <a:t> complex</a:t>
            </a:r>
            <a:endParaRPr lang="en-US" dirty="0"/>
          </a:p>
          <a:p>
            <a:r>
              <a:rPr lang="en-US" dirty="0"/>
              <a:t>Targets </a:t>
            </a:r>
            <a:r>
              <a:rPr lang="en-US" dirty="0" err="1"/>
              <a:t>sctPA</a:t>
            </a:r>
            <a:r>
              <a:rPr lang="en-US" dirty="0"/>
              <a:t>, </a:t>
            </a:r>
            <a:r>
              <a:rPr lang="en-US" dirty="0" err="1"/>
              <a:t>tPA</a:t>
            </a:r>
            <a:r>
              <a:rPr lang="en-US" dirty="0"/>
              <a:t> and </a:t>
            </a:r>
            <a:r>
              <a:rPr lang="en-US" dirty="0" err="1"/>
              <a:t>uPA</a:t>
            </a:r>
            <a:endParaRPr lang="en-US" dirty="0"/>
          </a:p>
          <a:p>
            <a:r>
              <a:rPr lang="en-US" dirty="0"/>
              <a:t>Also inhibits thrombin, which is enhanced by </a:t>
            </a:r>
            <a:r>
              <a:rPr lang="en-US" dirty="0" smtClean="0"/>
              <a:t>HSPG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/>
              <a:t>α</a:t>
            </a:r>
            <a:r>
              <a:rPr lang="en-US" sz="6000" baseline="-25000" dirty="0"/>
              <a:t>2</a:t>
            </a:r>
            <a:r>
              <a:rPr lang="en-US" sz="6000" dirty="0"/>
              <a:t>-</a:t>
            </a:r>
            <a:r>
              <a:rPr lang="en-US" sz="6000" dirty="0" smtClean="0"/>
              <a:t>antiplasmin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4525963"/>
          </a:xfrm>
        </p:spPr>
        <p:txBody>
          <a:bodyPr/>
          <a:lstStyle/>
          <a:p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primary plasmin inhibitor</a:t>
            </a:r>
          </a:p>
          <a:p>
            <a:r>
              <a:rPr lang="en-US" dirty="0"/>
              <a:t>synthesized in liver w/ long half life</a:t>
            </a:r>
          </a:p>
          <a:p>
            <a:r>
              <a:rPr lang="en-US" dirty="0" smtClean="0"/>
              <a:t>Also </a:t>
            </a:r>
            <a:r>
              <a:rPr lang="en-US" dirty="0"/>
              <a:t>binds plasminogen and interferes w/ activation</a:t>
            </a:r>
          </a:p>
          <a:p>
            <a:r>
              <a:rPr lang="en-US" dirty="0"/>
              <a:t>B</a:t>
            </a:r>
            <a:r>
              <a:rPr lang="en-US" dirty="0" smtClean="0"/>
              <a:t>inds </a:t>
            </a:r>
            <a:r>
              <a:rPr lang="en-US" dirty="0"/>
              <a:t>to fibrin making it </a:t>
            </a:r>
            <a:r>
              <a:rPr lang="en-US" dirty="0" smtClean="0"/>
              <a:t>more </a:t>
            </a:r>
            <a:r>
              <a:rPr lang="en-US" dirty="0"/>
              <a:t>resistant to </a:t>
            </a:r>
            <a:r>
              <a:rPr lang="en-US" dirty="0" smtClean="0"/>
              <a:t>lysis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6000" dirty="0" smtClean="0"/>
              <a:t>Thrombin </a:t>
            </a:r>
            <a:r>
              <a:rPr lang="en-US" sz="6000" dirty="0" err="1" smtClean="0"/>
              <a:t>Activatable</a:t>
            </a:r>
            <a:r>
              <a:rPr lang="en-US" sz="6000" dirty="0" smtClean="0"/>
              <a:t> Fibrinolysis Inhibitor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8185"/>
            <a:ext cx="8229600" cy="4525963"/>
          </a:xfrm>
        </p:spPr>
        <p:txBody>
          <a:bodyPr/>
          <a:lstStyle/>
          <a:p>
            <a:r>
              <a:rPr lang="en-US" dirty="0" smtClean="0"/>
              <a:t>Activated </a:t>
            </a:r>
            <a:r>
              <a:rPr lang="en-US" dirty="0"/>
              <a:t>by thrombin and </a:t>
            </a:r>
            <a:r>
              <a:rPr lang="en-US" dirty="0" smtClean="0"/>
              <a:t>plasmin</a:t>
            </a:r>
            <a:endParaRPr lang="en-US" dirty="0"/>
          </a:p>
          <a:p>
            <a:r>
              <a:rPr lang="en-US" dirty="0"/>
              <a:t>Activation </a:t>
            </a:r>
            <a:r>
              <a:rPr lang="en-US" dirty="0" smtClean="0"/>
              <a:t>enhanced by thrombin-TM complex</a:t>
            </a:r>
            <a:endParaRPr lang="en-US" dirty="0"/>
          </a:p>
          <a:p>
            <a:r>
              <a:rPr lang="en-US" dirty="0" smtClean="0"/>
              <a:t>Action</a:t>
            </a:r>
          </a:p>
          <a:p>
            <a:pPr lvl="1"/>
            <a:r>
              <a:rPr lang="en-US" dirty="0" smtClean="0"/>
              <a:t>Inhibits </a:t>
            </a:r>
            <a:r>
              <a:rPr lang="en-US" dirty="0"/>
              <a:t>fibrinolysis by removing c-terminal </a:t>
            </a:r>
            <a:r>
              <a:rPr lang="en-US" dirty="0" err="1"/>
              <a:t>lysines</a:t>
            </a:r>
            <a:r>
              <a:rPr lang="en-US" dirty="0"/>
              <a:t> of polymerized fibrin</a:t>
            </a:r>
          </a:p>
          <a:p>
            <a:r>
              <a:rPr lang="en-US" dirty="0"/>
              <a:t>No known </a:t>
            </a:r>
            <a:r>
              <a:rPr lang="en-US" dirty="0" smtClean="0"/>
              <a:t>inhibitors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The End</a:t>
            </a:r>
            <a:endParaRPr lang="en-US" sz="6000" dirty="0"/>
          </a:p>
        </p:txBody>
      </p:sp>
      <p:pic>
        <p:nvPicPr>
          <p:cNvPr id="4" name="Content Placeholder 3" descr="photo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>
          <a:xfrm>
            <a:off x="457200" y="1312863"/>
            <a:ext cx="8229600" cy="4525962"/>
          </a:xfrm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5" name="TextBox 4"/>
          <p:cNvSpPr txBox="1"/>
          <p:nvPr/>
        </p:nvSpPr>
        <p:spPr>
          <a:xfrm>
            <a:off x="457200" y="5928560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Brisket doesn’t like it when I’m working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6000" dirty="0" smtClean="0"/>
              <a:t>Membrane-Surface Interactions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63138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May enhance cascade activity</a:t>
            </a:r>
          </a:p>
          <a:p>
            <a:r>
              <a:rPr lang="en-US" dirty="0" smtClean="0"/>
              <a:t>Allows </a:t>
            </a:r>
            <a:r>
              <a:rPr lang="en-US" dirty="0"/>
              <a:t>for proper alignment of the factors</a:t>
            </a:r>
          </a:p>
          <a:p>
            <a:r>
              <a:rPr lang="en-US" dirty="0" err="1" smtClean="0"/>
              <a:t>Gla</a:t>
            </a:r>
            <a:r>
              <a:rPr lang="en-US" dirty="0" smtClean="0"/>
              <a:t> residues </a:t>
            </a:r>
            <a:r>
              <a:rPr lang="en-US" dirty="0"/>
              <a:t>allow for membrane interaction </a:t>
            </a:r>
            <a:endParaRPr lang="en-US" dirty="0" smtClean="0"/>
          </a:p>
          <a:p>
            <a:pPr lvl="1"/>
            <a:r>
              <a:rPr lang="en-US" dirty="0"/>
              <a:t>I</a:t>
            </a:r>
            <a:r>
              <a:rPr lang="en-US" dirty="0" smtClean="0"/>
              <a:t>nteraction of Ca</a:t>
            </a:r>
            <a:r>
              <a:rPr lang="en-US" baseline="30000" dirty="0"/>
              <a:t>+</a:t>
            </a:r>
            <a:r>
              <a:rPr lang="en-US" baseline="30000" dirty="0" smtClean="0"/>
              <a:t>+</a:t>
            </a:r>
            <a:r>
              <a:rPr lang="en-US" dirty="0" smtClean="0"/>
              <a:t> and negative phospholipid charge</a:t>
            </a:r>
            <a:endParaRPr lang="en-US" dirty="0"/>
          </a:p>
          <a:p>
            <a:pPr lvl="1"/>
            <a:r>
              <a:rPr lang="en-US" dirty="0" err="1" smtClean="0"/>
              <a:t>Carboxylated</a:t>
            </a:r>
            <a:r>
              <a:rPr lang="en-US" dirty="0" smtClean="0"/>
              <a:t> </a:t>
            </a:r>
            <a:r>
              <a:rPr lang="en-US" dirty="0"/>
              <a:t>via </a:t>
            </a:r>
            <a:r>
              <a:rPr lang="en-US" dirty="0" smtClean="0"/>
              <a:t>vitamin K pathway</a:t>
            </a:r>
            <a:endParaRPr lang="en-US" dirty="0"/>
          </a:p>
          <a:p>
            <a:pPr lvl="1"/>
            <a:r>
              <a:rPr lang="en-US" dirty="0" smtClean="0"/>
              <a:t>Factors II, VII, IX, X; proteins C, S, and Z</a:t>
            </a:r>
          </a:p>
          <a:p>
            <a:r>
              <a:rPr lang="en-US" dirty="0" smtClean="0"/>
              <a:t>Factors </a:t>
            </a:r>
            <a:r>
              <a:rPr lang="en-US" dirty="0"/>
              <a:t>V and VIII interact with </a:t>
            </a:r>
            <a:r>
              <a:rPr lang="en-US" dirty="0" smtClean="0"/>
              <a:t>phospholipids by another mechanism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94088" y="1231375"/>
            <a:ext cx="8755824" cy="516520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Extrinsic Pathway</a:t>
            </a:r>
            <a:endParaRPr lang="en-US" sz="6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3176586" cy="4525963"/>
          </a:xfrm>
        </p:spPr>
        <p:txBody>
          <a:bodyPr/>
          <a:lstStyle/>
          <a:p>
            <a:r>
              <a:rPr lang="en-US" dirty="0" smtClean="0"/>
              <a:t>Exposure of TF</a:t>
            </a:r>
          </a:p>
          <a:p>
            <a:endParaRPr lang="en-US" dirty="0"/>
          </a:p>
          <a:p>
            <a:r>
              <a:rPr lang="en-US" dirty="0" smtClean="0"/>
              <a:t>Factor VII activation</a:t>
            </a:r>
          </a:p>
          <a:p>
            <a:endParaRPr lang="en-US" dirty="0"/>
          </a:p>
          <a:p>
            <a:r>
              <a:rPr lang="en-US" dirty="0" smtClean="0"/>
              <a:t>Factor X activation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l="39004" t="20836" r="5000" b="31329"/>
          <a:stretch/>
        </p:blipFill>
        <p:spPr>
          <a:xfrm>
            <a:off x="3566595" y="1376120"/>
            <a:ext cx="5120205" cy="328054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7" name="Oval 6"/>
          <p:cNvSpPr/>
          <p:nvPr/>
        </p:nvSpPr>
        <p:spPr>
          <a:xfrm>
            <a:off x="7450666" y="1380071"/>
            <a:ext cx="965200" cy="973667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Intrinsic Pathway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1488" y="1410372"/>
            <a:ext cx="4164412" cy="4525963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en-US" dirty="0" smtClean="0"/>
              <a:t>Exposure to surface</a:t>
            </a:r>
          </a:p>
          <a:p>
            <a:pPr>
              <a:lnSpc>
                <a:spcPct val="130000"/>
              </a:lnSpc>
            </a:pPr>
            <a:r>
              <a:rPr lang="en-US" dirty="0" smtClean="0"/>
              <a:t>FXII activation</a:t>
            </a:r>
          </a:p>
          <a:p>
            <a:pPr>
              <a:lnSpc>
                <a:spcPct val="130000"/>
              </a:lnSpc>
            </a:pPr>
            <a:r>
              <a:rPr lang="en-US" dirty="0" smtClean="0"/>
              <a:t>FXI activation</a:t>
            </a:r>
          </a:p>
          <a:p>
            <a:pPr>
              <a:lnSpc>
                <a:spcPct val="130000"/>
              </a:lnSpc>
            </a:pPr>
            <a:r>
              <a:rPr lang="en-US" dirty="0" smtClean="0"/>
              <a:t>FIX activation</a:t>
            </a:r>
          </a:p>
          <a:p>
            <a:pPr>
              <a:lnSpc>
                <a:spcPct val="130000"/>
              </a:lnSpc>
            </a:pPr>
            <a:r>
              <a:rPr lang="en-US" dirty="0" smtClean="0"/>
              <a:t>FIX-FVIII combo</a:t>
            </a:r>
          </a:p>
          <a:p>
            <a:pPr>
              <a:lnSpc>
                <a:spcPct val="130000"/>
              </a:lnSpc>
            </a:pPr>
            <a:r>
              <a:rPr lang="en-US" dirty="0" smtClean="0"/>
              <a:t>FX activation</a:t>
            </a:r>
          </a:p>
          <a:p>
            <a:pPr>
              <a:lnSpc>
                <a:spcPct val="130000"/>
              </a:lnSpc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t="5143" r="49072" b="28860"/>
          <a:stretch/>
        </p:blipFill>
        <p:spPr>
          <a:xfrm>
            <a:off x="264597" y="1410371"/>
            <a:ext cx="4656891" cy="452596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5" name="Oval 4"/>
          <p:cNvSpPr/>
          <p:nvPr/>
        </p:nvSpPr>
        <p:spPr>
          <a:xfrm>
            <a:off x="3318932" y="1447809"/>
            <a:ext cx="1253067" cy="973667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75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Common Pathway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2339"/>
            <a:ext cx="8229600" cy="4525963"/>
          </a:xfrm>
        </p:spPr>
        <p:txBody>
          <a:bodyPr/>
          <a:lstStyle/>
          <a:p>
            <a:r>
              <a:rPr lang="en-US" dirty="0" smtClean="0"/>
              <a:t>Formation of FXa-</a:t>
            </a:r>
            <a:r>
              <a:rPr lang="en-US" dirty="0" err="1" smtClean="0"/>
              <a:t>Fva</a:t>
            </a:r>
            <a:r>
              <a:rPr lang="en-US" dirty="0" smtClean="0"/>
              <a:t> complex</a:t>
            </a:r>
          </a:p>
          <a:p>
            <a:r>
              <a:rPr lang="en-US" dirty="0" smtClean="0"/>
              <a:t>Thrombin generation</a:t>
            </a:r>
          </a:p>
          <a:p>
            <a:r>
              <a:rPr lang="en-US" dirty="0"/>
              <a:t>C</a:t>
            </a:r>
            <a:r>
              <a:rPr lang="en-US" dirty="0" smtClean="0"/>
              <a:t>leavage of fibrinogen to fibrin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l="16205" t="55305" r="13576" b="10225"/>
          <a:stretch/>
        </p:blipFill>
        <p:spPr>
          <a:xfrm>
            <a:off x="1481738" y="3792849"/>
            <a:ext cx="6420865" cy="236391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</p:spTree>
    <p:extLst>
      <p:ext uri="{BB962C8B-B14F-4D97-AF65-F5344CB8AC3E}">
        <p14:creationId xmlns:p14="http://schemas.microsoft.com/office/powerpoint/2010/main" val="149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ketchbook">
      <a:majorFont>
        <a:latin typeface="Cambria"/>
        <a:ea typeface=""/>
        <a:cs typeface=""/>
        <a:font script="Jpan" typeface="ＭＳ 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明朝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1798</TotalTime>
  <Words>5633</Words>
  <Application>Microsoft Macintosh PowerPoint</Application>
  <PresentationFormat>On-screen Show (4:3)</PresentationFormat>
  <Paragraphs>802</Paragraphs>
  <Slides>53</Slides>
  <Notes>35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4" baseType="lpstr">
      <vt:lpstr>Black</vt:lpstr>
      <vt:lpstr>Coagulation Cascade</vt:lpstr>
      <vt:lpstr>Outline</vt:lpstr>
      <vt:lpstr>PowerPoint Presentation</vt:lpstr>
      <vt:lpstr>Enzymatic complex</vt:lpstr>
      <vt:lpstr>Inhibitors</vt:lpstr>
      <vt:lpstr>Membrane-Surface Interactions</vt:lpstr>
      <vt:lpstr>Extrinsic Pathway</vt:lpstr>
      <vt:lpstr>Intrinsic Pathway</vt:lpstr>
      <vt:lpstr>Common Pathway</vt:lpstr>
      <vt:lpstr>Outline</vt:lpstr>
      <vt:lpstr>FXII/FXIIa</vt:lpstr>
      <vt:lpstr>Prekallikrein/Kallikrein</vt:lpstr>
      <vt:lpstr>Kininogen</vt:lpstr>
      <vt:lpstr>Tissue Factor</vt:lpstr>
      <vt:lpstr>Tissue Factor/TF-FVIIa</vt:lpstr>
      <vt:lpstr>FVII/FVIIa/TF-FVIIa</vt:lpstr>
      <vt:lpstr>FXI/FXIa</vt:lpstr>
      <vt:lpstr>FIX/FIXa/FIXa-FVIIIa</vt:lpstr>
      <vt:lpstr>PowerPoint Presentation</vt:lpstr>
      <vt:lpstr>FVIII/FVIIIa/FIXa-FVIIIa</vt:lpstr>
      <vt:lpstr>FX/FXa/FXa-FVa</vt:lpstr>
      <vt:lpstr>FV/FVa/FXa-FVa</vt:lpstr>
      <vt:lpstr>Prothrombin/Thrombin</vt:lpstr>
      <vt:lpstr>Prothrombin/Thrombin</vt:lpstr>
      <vt:lpstr>Fibrinogen/Fibrin</vt:lpstr>
      <vt:lpstr>Coagulation Inhibitors</vt:lpstr>
      <vt:lpstr>Tissue Factor Pathway Inhibitor</vt:lpstr>
      <vt:lpstr>C1-Inhibitor</vt:lpstr>
      <vt:lpstr>Thrombomodulin</vt:lpstr>
      <vt:lpstr>Antithrombin</vt:lpstr>
      <vt:lpstr>Protein S</vt:lpstr>
      <vt:lpstr>Enothelial Protein C Receptor</vt:lpstr>
      <vt:lpstr>Protein C</vt:lpstr>
      <vt:lpstr>Others</vt:lpstr>
      <vt:lpstr>Cells of Hemostasis</vt:lpstr>
      <vt:lpstr>Microparticles</vt:lpstr>
      <vt:lpstr>Cell Surface Membranes</vt:lpstr>
      <vt:lpstr>Cell Surface Membranes</vt:lpstr>
      <vt:lpstr>Cell Based Model</vt:lpstr>
      <vt:lpstr>Initiation</vt:lpstr>
      <vt:lpstr>Amplification</vt:lpstr>
      <vt:lpstr>Propagation</vt:lpstr>
      <vt:lpstr>Fibrinolysis</vt:lpstr>
      <vt:lpstr>Plasminogen</vt:lpstr>
      <vt:lpstr>Plasminogen/Plasmin</vt:lpstr>
      <vt:lpstr>Plasminogen Activation</vt:lpstr>
      <vt:lpstr>Tissue type plasminogen activator (tPA)</vt:lpstr>
      <vt:lpstr>Urokinase Plasminogen Activator (uPA)</vt:lpstr>
      <vt:lpstr>Fibrinolysis Inhibition</vt:lpstr>
      <vt:lpstr>Plasminogen Activator Inhibitor 1</vt:lpstr>
      <vt:lpstr>α2-antiplasmin</vt:lpstr>
      <vt:lpstr>Thrombin Activatable Fibrinolysis Inhibitor</vt:lpstr>
      <vt:lpstr>The End</vt:lpstr>
    </vt:vector>
  </TitlesOfParts>
  <Company>Animal Medical Center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Coagulation Cascade</dc:title>
  <dc:creator>Joel Weltman</dc:creator>
  <cp:lastModifiedBy>Joel Weltman</cp:lastModifiedBy>
  <cp:revision>59</cp:revision>
  <dcterms:created xsi:type="dcterms:W3CDTF">2012-10-14T15:15:54Z</dcterms:created>
  <dcterms:modified xsi:type="dcterms:W3CDTF">2012-10-18T01:28:10Z</dcterms:modified>
</cp:coreProperties>
</file>