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0"/>
  </p:notesMasterIdLst>
  <p:sldIdLst>
    <p:sldId id="256" r:id="rId2"/>
    <p:sldId id="257" r:id="rId3"/>
    <p:sldId id="258" r:id="rId4"/>
    <p:sldId id="259" r:id="rId5"/>
    <p:sldId id="269" r:id="rId6"/>
    <p:sldId id="260" r:id="rId7"/>
    <p:sldId id="261" r:id="rId8"/>
    <p:sldId id="262" r:id="rId9"/>
    <p:sldId id="266" r:id="rId10"/>
    <p:sldId id="263" r:id="rId11"/>
    <p:sldId id="267" r:id="rId12"/>
    <p:sldId id="268" r:id="rId13"/>
    <p:sldId id="270" r:id="rId14"/>
    <p:sldId id="271" r:id="rId15"/>
    <p:sldId id="275" r:id="rId16"/>
    <p:sldId id="272" r:id="rId17"/>
    <p:sldId id="273" r:id="rId18"/>
    <p:sldId id="276" r:id="rId19"/>
    <p:sldId id="284" r:id="rId20"/>
    <p:sldId id="285" r:id="rId21"/>
    <p:sldId id="277" r:id="rId22"/>
    <p:sldId id="278" r:id="rId23"/>
    <p:sldId id="279" r:id="rId24"/>
    <p:sldId id="280" r:id="rId25"/>
    <p:sldId id="283" r:id="rId26"/>
    <p:sldId id="281" r:id="rId27"/>
    <p:sldId id="282" r:id="rId28"/>
    <p:sldId id="265"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34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93191-9D68-A041-B1D0-3A278892A6AF}" type="datetimeFigureOut">
              <a:rPr lang="en-US" smtClean="0"/>
              <a:t>4/21/13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30963E-5B5E-D442-A6BF-C73F7AAF866B}" type="slidenum">
              <a:rPr lang="en-US" smtClean="0"/>
              <a:t>‹#›</a:t>
            </a:fld>
            <a:endParaRPr lang="en-US"/>
          </a:p>
        </p:txBody>
      </p:sp>
    </p:spTree>
    <p:extLst>
      <p:ext uri="{BB962C8B-B14F-4D97-AF65-F5344CB8AC3E}">
        <p14:creationId xmlns:p14="http://schemas.microsoft.com/office/powerpoint/2010/main" val="41305944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Curtailing</a:t>
            </a:r>
            <a:r>
              <a:rPr lang="en-US" baseline="0" dirty="0" smtClean="0"/>
              <a:t> the patient’s physical activity helps to reduce total oxygen consumption</a:t>
            </a:r>
          </a:p>
          <a:p>
            <a:r>
              <a:rPr lang="en-US" baseline="0" dirty="0" smtClean="0"/>
              <a:t>When transported the animal should be placed on a cart or a carried</a:t>
            </a:r>
          </a:p>
          <a:p>
            <a:r>
              <a:rPr lang="en-US" dirty="0" smtClean="0"/>
              <a:t>Unnecessary</a:t>
            </a:r>
            <a:r>
              <a:rPr lang="en-US" baseline="0" dirty="0" smtClean="0"/>
              <a:t> handling and use of oral medications should be avoided to reduce patient stress</a:t>
            </a:r>
          </a:p>
          <a:p>
            <a:r>
              <a:rPr lang="en-US" baseline="0" dirty="0" smtClean="0"/>
              <a:t>Environmental stressors including excessive heat, humidity, or noise should also be avoided</a:t>
            </a:r>
          </a:p>
          <a:p>
            <a:endParaRPr lang="en-US" baseline="0" dirty="0" smtClean="0"/>
          </a:p>
          <a:p>
            <a:r>
              <a:rPr lang="en-US" baseline="0" dirty="0" smtClean="0"/>
              <a:t>Supplemental oxygen can be provided by face mask or improvised oxygen hood, nasal/nasopharyngeal catheter, oxygen cage, endotracheal tube</a:t>
            </a:r>
          </a:p>
          <a:p>
            <a:r>
              <a:rPr lang="en-US" baseline="0" dirty="0" smtClean="0"/>
              <a:t>Whatever the means, patient struggling should be avoided</a:t>
            </a:r>
          </a:p>
          <a:p>
            <a:r>
              <a:rPr lang="en-US" baseline="0" dirty="0" smtClean="0"/>
              <a:t>If an oxygen cage with temp and humidity controls is available, a setting of 65 degrees F is recommended for </a:t>
            </a:r>
            <a:r>
              <a:rPr lang="en-US" baseline="0" dirty="0" err="1" smtClean="0"/>
              <a:t>normothermic</a:t>
            </a:r>
            <a:r>
              <a:rPr lang="en-US" baseline="0" dirty="0" smtClean="0"/>
              <a:t> animals; an oxygen flow of 6-10L/min is usually adequate</a:t>
            </a:r>
          </a:p>
          <a:p>
            <a:r>
              <a:rPr lang="en-US" baseline="0" dirty="0" smtClean="0"/>
              <a:t>Although 50-100% oxygen may be needed initially, this is reduced to 40% or less within a few hours ideally</a:t>
            </a:r>
          </a:p>
          <a:p>
            <a:r>
              <a:rPr lang="en-US" baseline="0" dirty="0" smtClean="0"/>
              <a:t>With a nasal or nasopharyngeal tube, humidified oxygen at a rate of 50-100ml/kg/min is suggested</a:t>
            </a:r>
          </a:p>
          <a:p>
            <a:r>
              <a:rPr lang="en-US" baseline="0" dirty="0" smtClean="0"/>
              <a:t>Extreme cases of pulmonary edema with respiratory failure may respond to endotracheal intubation and mechanical ventilation</a:t>
            </a:r>
          </a:p>
          <a:p>
            <a:r>
              <a:rPr lang="en-US" baseline="0" dirty="0" smtClean="0"/>
              <a:t>Frothy edema fluid in the airways requires immediate suctioning</a:t>
            </a:r>
          </a:p>
          <a:p>
            <a:r>
              <a:rPr lang="en-US" baseline="0" dirty="0" smtClean="0"/>
              <a:t>PEEP helps clear small airways and expand alveoli</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4</a:t>
            </a:fld>
            <a:endParaRPr lang="en-US"/>
          </a:p>
        </p:txBody>
      </p:sp>
    </p:spTree>
    <p:extLst>
      <p:ext uri="{BB962C8B-B14F-4D97-AF65-F5344CB8AC3E}">
        <p14:creationId xmlns:p14="http://schemas.microsoft.com/office/powerpoint/2010/main" val="222514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Rapidly metabolized after IV administration with a half life of a few minutes</a:t>
            </a:r>
          </a:p>
          <a:p>
            <a:r>
              <a:rPr lang="en-US" dirty="0" smtClean="0"/>
              <a:t>No loading dose is required</a:t>
            </a:r>
          </a:p>
          <a:p>
            <a:r>
              <a:rPr lang="en-US" dirty="0" smtClean="0"/>
              <a:t>Side</a:t>
            </a:r>
            <a:r>
              <a:rPr lang="en-US" baseline="0" dirty="0" smtClean="0"/>
              <a:t> effects can be rapidly reversed by discontinuing drug administration</a:t>
            </a:r>
          </a:p>
          <a:p>
            <a:r>
              <a:rPr lang="en-US" baseline="0" dirty="0" smtClean="0"/>
              <a:t>When metabolized, cyanogen (cyanide radical) is produced.  Converted to </a:t>
            </a:r>
            <a:r>
              <a:rPr lang="en-US" baseline="0" dirty="0" err="1" smtClean="0"/>
              <a:t>thiocyanate</a:t>
            </a:r>
            <a:r>
              <a:rPr lang="en-US" baseline="0" dirty="0" smtClean="0"/>
              <a:t> in the liver by thiosulfate </a:t>
            </a:r>
            <a:r>
              <a:rPr lang="en-US" baseline="0" dirty="0" err="1" smtClean="0"/>
              <a:t>sulfurtransferase</a:t>
            </a:r>
            <a:r>
              <a:rPr lang="en-US" baseline="0" dirty="0" smtClean="0"/>
              <a:t>.</a:t>
            </a:r>
          </a:p>
          <a:p>
            <a:r>
              <a:rPr lang="en-US" baseline="0" dirty="0" smtClean="0"/>
              <a:t>Sodium </a:t>
            </a:r>
            <a:r>
              <a:rPr lang="en-US" baseline="0" dirty="0" err="1" smtClean="0"/>
              <a:t>nitroprusside</a:t>
            </a:r>
            <a:r>
              <a:rPr lang="en-US" baseline="0" dirty="0" smtClean="0"/>
              <a:t> is a balanced vasodilator;  It may also increase left ventricular compliance</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err="1" smtClean="0"/>
              <a:t>Nitroprusside</a:t>
            </a:r>
            <a:r>
              <a:rPr lang="en-US" dirty="0" smtClean="0"/>
              <a:t> (25mcg/kg/min) decreased systemic arterial blood pressure by 23% and increased cardiac output by 39%</a:t>
            </a:r>
          </a:p>
          <a:p>
            <a:r>
              <a:rPr lang="en-US" baseline="0" dirty="0" smtClean="0"/>
              <a:t>Administered IV and used only for short-term treatment for animals in fulminant heart failure- effect becomes attenuated over time</a:t>
            </a:r>
          </a:p>
          <a:p>
            <a:r>
              <a:rPr lang="en-US" baseline="0" dirty="0" smtClean="0"/>
              <a:t>Because tolerance does not occur, this attenuation likely due to reflexive changes</a:t>
            </a:r>
          </a:p>
          <a:p>
            <a:r>
              <a:rPr lang="en-US" baseline="0" dirty="0" smtClean="0"/>
              <a:t>Dose of </a:t>
            </a:r>
            <a:r>
              <a:rPr lang="en-US" baseline="0" dirty="0" err="1" smtClean="0"/>
              <a:t>nitroprusside</a:t>
            </a:r>
            <a:r>
              <a:rPr lang="en-US" baseline="0" dirty="0" smtClean="0"/>
              <a:t> should be titrated to maintain a MAP &gt; 70mmHg (ideally 80mmHg) or systolic 90-110mmHg</a:t>
            </a:r>
          </a:p>
          <a:p>
            <a:r>
              <a:rPr lang="en-US" baseline="0" dirty="0" smtClean="0"/>
              <a:t>By CRI continued for 12-24 hours</a:t>
            </a:r>
          </a:p>
          <a:p>
            <a:r>
              <a:rPr lang="en-US" baseline="0" dirty="0" smtClean="0"/>
              <a:t>Profound hypotension side effect</a:t>
            </a:r>
          </a:p>
          <a:p>
            <a:r>
              <a:rPr lang="en-US" baseline="0" dirty="0" smtClean="0"/>
              <a:t>Cyanide toxicity &gt;48 hours use</a:t>
            </a:r>
          </a:p>
          <a:p>
            <a:r>
              <a:rPr lang="en-US" baseline="0" dirty="0" smtClean="0"/>
              <a:t>Does not play well with others</a:t>
            </a:r>
          </a:p>
          <a:p>
            <a:r>
              <a:rPr lang="en-US" baseline="0" dirty="0" smtClean="0"/>
              <a:t>When administration is </a:t>
            </a:r>
            <a:r>
              <a:rPr lang="en-US" baseline="0" dirty="0" err="1" smtClean="0"/>
              <a:t>discontinud</a:t>
            </a:r>
            <a:r>
              <a:rPr lang="en-US" baseline="0" dirty="0" smtClean="0"/>
              <a:t>, vasodilation will </a:t>
            </a:r>
            <a:r>
              <a:rPr lang="en-US" baseline="0" dirty="0" err="1" smtClean="0"/>
              <a:t>rapdily</a:t>
            </a:r>
            <a:r>
              <a:rPr lang="en-US" baseline="0" dirty="0" smtClean="0"/>
              <a:t> </a:t>
            </a:r>
            <a:r>
              <a:rPr lang="en-US" baseline="0" dirty="0" err="1" smtClean="0"/>
              <a:t>disappeara</a:t>
            </a:r>
            <a:r>
              <a:rPr lang="en-US" baseline="0" dirty="0" smtClean="0"/>
              <a:t> </a:t>
            </a:r>
            <a:r>
              <a:rPr lang="en-US" baseline="0" dirty="0" err="1" smtClean="0"/>
              <a:t>nd</a:t>
            </a:r>
            <a:r>
              <a:rPr lang="en-US" baseline="0" dirty="0" smtClean="0"/>
              <a:t> a rebound increase in vasoconstriction above that observed before drug administration may occur</a:t>
            </a:r>
          </a:p>
          <a:p>
            <a:r>
              <a:rPr lang="en-US" baseline="0" dirty="0" smtClean="0"/>
              <a:t>In humans when </a:t>
            </a:r>
            <a:r>
              <a:rPr lang="en-US" baseline="0" dirty="0" err="1" smtClean="0"/>
              <a:t>nitroprusside</a:t>
            </a:r>
            <a:r>
              <a:rPr lang="en-US" baseline="0" dirty="0" smtClean="0"/>
              <a:t> is discontinued after 24-72 hours, pulmonary capillary and systemic arterial pressures return to pretreatment values </a:t>
            </a:r>
            <a:r>
              <a:rPr lang="en-US" baseline="0" dirty="0" err="1" smtClean="0"/>
              <a:t>iwthin</a:t>
            </a:r>
            <a:r>
              <a:rPr lang="en-US" baseline="0" dirty="0" smtClean="0"/>
              <a:t> 5 minutes</a:t>
            </a:r>
          </a:p>
          <a:p>
            <a:r>
              <a:rPr lang="en-US" baseline="0" dirty="0" smtClean="0"/>
              <a:t>Consequently other long-acting drugs must be administered while patients are weaned off in order to maintain the improvement in hemodynamics</a:t>
            </a:r>
          </a:p>
          <a:p>
            <a:r>
              <a:rPr lang="en-US" dirty="0" smtClean="0"/>
              <a:t>The dose of </a:t>
            </a:r>
            <a:r>
              <a:rPr lang="en-US" dirty="0" err="1" smtClean="0"/>
              <a:t>nitroprusside</a:t>
            </a:r>
            <a:r>
              <a:rPr lang="en-US" dirty="0" smtClean="0"/>
              <a:t> is</a:t>
            </a:r>
            <a:r>
              <a:rPr lang="en-US" baseline="0" dirty="0" smtClean="0"/>
              <a:t> highly variable from patient to patient.  In addition, hemodynamic response can be varied depending on the amount of change in filling pressures and cardiac output desired</a:t>
            </a:r>
          </a:p>
          <a:p>
            <a:r>
              <a:rPr lang="en-US" baseline="0" dirty="0" smtClean="0"/>
              <a:t>Dosage range is consequently large</a:t>
            </a:r>
          </a:p>
          <a:p>
            <a:r>
              <a:rPr lang="en-US" baseline="0" dirty="0" smtClean="0"/>
              <a:t>Doses from 2-25mcg/kg/min reduce systemic arterial BP in a dose-dependent manner in experimental dogs</a:t>
            </a:r>
          </a:p>
          <a:p>
            <a:r>
              <a:rPr lang="en-US" baseline="0" dirty="0" smtClean="0"/>
              <a:t>However the decrease in BP with 25mcg/kg/min is only about 5mmHg more than that observed with 10mcg/kg/min </a:t>
            </a:r>
          </a:p>
          <a:p>
            <a:r>
              <a:rPr lang="en-US" baseline="0" dirty="0" smtClean="0"/>
              <a:t>Consequently it does not appear that doses greater than 10 provide much more benefit than those less than 10.  In humans, the dosage rarely exceeds 10.</a:t>
            </a:r>
          </a:p>
          <a:p>
            <a:r>
              <a:rPr lang="en-US" baseline="0" dirty="0" smtClean="0"/>
              <a:t>Adverse effects are hypotension and cyanide toxicity</a:t>
            </a:r>
          </a:p>
          <a:p>
            <a:r>
              <a:rPr lang="en-US" baseline="0" dirty="0" err="1" smtClean="0"/>
              <a:t>Nitroprusside</a:t>
            </a:r>
            <a:r>
              <a:rPr lang="en-US" baseline="0" dirty="0" smtClean="0"/>
              <a:t>-induced hypotension can be rapidly reversed by discontinuing drug administration</a:t>
            </a:r>
          </a:p>
          <a:p>
            <a:r>
              <a:rPr lang="en-US" baseline="0" dirty="0" smtClean="0"/>
              <a:t>Sodium </a:t>
            </a:r>
            <a:r>
              <a:rPr lang="en-US" baseline="0" dirty="0" err="1" smtClean="0"/>
              <a:t>nitroprusside</a:t>
            </a:r>
            <a:r>
              <a:rPr lang="en-US" baseline="0" dirty="0" smtClean="0"/>
              <a:t> infusions in excess of 2mcg/kg/min generate cyanogen in amounts greater than can be buffered by the normal </a:t>
            </a:r>
            <a:r>
              <a:rPr lang="en-US" baseline="0" dirty="0" err="1" smtClean="0"/>
              <a:t>quanity</a:t>
            </a:r>
            <a:r>
              <a:rPr lang="en-US" baseline="0" dirty="0" smtClean="0"/>
              <a:t> of </a:t>
            </a:r>
            <a:r>
              <a:rPr lang="en-US" baseline="0" dirty="0" err="1" smtClean="0"/>
              <a:t>methemoglobin</a:t>
            </a:r>
            <a:r>
              <a:rPr lang="en-US" baseline="0" dirty="0" smtClean="0"/>
              <a:t> in the body</a:t>
            </a:r>
          </a:p>
          <a:p>
            <a:r>
              <a:rPr lang="en-US" baseline="0" dirty="0" smtClean="0"/>
              <a:t>Deaths caused by cyanogen toxicity can result when this buffering system is exhausted</a:t>
            </a:r>
          </a:p>
          <a:p>
            <a:r>
              <a:rPr lang="en-US" baseline="0" dirty="0" smtClean="0"/>
              <a:t>Increased circulating cyanogen concentration, metabolic acidosis and clinical deterioration have been observed at infusion rates within the </a:t>
            </a:r>
            <a:r>
              <a:rPr lang="en-US" baseline="0" dirty="0" err="1" smtClean="0"/>
              <a:t>hterapeutic</a:t>
            </a:r>
            <a:r>
              <a:rPr lang="en-US" baseline="0" dirty="0" smtClean="0"/>
              <a:t> range</a:t>
            </a:r>
          </a:p>
          <a:p>
            <a:r>
              <a:rPr lang="en-US" baseline="0" dirty="0" smtClean="0"/>
              <a:t>Clinical signs of toxicity include venous </a:t>
            </a:r>
            <a:r>
              <a:rPr lang="en-US" baseline="0" dirty="0" err="1" smtClean="0"/>
              <a:t>hyperoxia</a:t>
            </a:r>
            <a:r>
              <a:rPr lang="en-US" baseline="0" dirty="0" smtClean="0"/>
              <a:t> (inability of oxygen dissociation), lactic acidosis and dyspnea</a:t>
            </a:r>
          </a:p>
          <a:p>
            <a:r>
              <a:rPr lang="en-US" baseline="0" dirty="0" smtClean="0"/>
              <a:t>Administration of thiosulfate and </a:t>
            </a:r>
            <a:r>
              <a:rPr lang="en-US" baseline="0" dirty="0" err="1" smtClean="0"/>
              <a:t>hydroxocobalamin</a:t>
            </a:r>
            <a:r>
              <a:rPr lang="en-US" baseline="0" dirty="0" smtClean="0"/>
              <a:t> have been reported to prevent cyanide toxicity</a:t>
            </a:r>
          </a:p>
          <a:p>
            <a:r>
              <a:rPr lang="en-US" baseline="0" dirty="0" smtClean="0"/>
              <a:t>In the presence of thiosulfate cyanogen is converted to </a:t>
            </a:r>
            <a:r>
              <a:rPr lang="en-US" baseline="0" dirty="0" err="1" smtClean="0"/>
              <a:t>thiocyanate</a:t>
            </a:r>
            <a:r>
              <a:rPr lang="en-US" baseline="0" dirty="0" smtClean="0"/>
              <a:t>, which is excreted in the kidneys</a:t>
            </a:r>
          </a:p>
          <a:p>
            <a:r>
              <a:rPr lang="en-US" baseline="0" dirty="0" err="1" smtClean="0"/>
              <a:t>Neuro</a:t>
            </a:r>
            <a:r>
              <a:rPr lang="en-US" baseline="0" dirty="0" smtClean="0"/>
              <a:t> signs occur in humans at serum concentrations of 60ug/mL and death at concentrations greater than 200</a:t>
            </a:r>
          </a:p>
          <a:p>
            <a:r>
              <a:rPr lang="en-US" baseline="0" dirty="0" smtClean="0"/>
              <a:t>Light sensitive</a:t>
            </a:r>
          </a:p>
        </p:txBody>
      </p:sp>
      <p:sp>
        <p:nvSpPr>
          <p:cNvPr id="4" name="Slide Number Placeholder 3"/>
          <p:cNvSpPr>
            <a:spLocks noGrp="1"/>
          </p:cNvSpPr>
          <p:nvPr>
            <p:ph type="sldNum" sz="quarter" idx="10"/>
          </p:nvPr>
        </p:nvSpPr>
        <p:spPr/>
        <p:txBody>
          <a:bodyPr/>
          <a:lstStyle/>
          <a:p>
            <a:fld id="{DC30963E-5B5E-D442-A6BF-C73F7AAF866B}" type="slidenum">
              <a:rPr lang="en-US" smtClean="0"/>
              <a:t>13</a:t>
            </a:fld>
            <a:endParaRPr lang="en-US"/>
          </a:p>
        </p:txBody>
      </p:sp>
    </p:spTree>
    <p:extLst>
      <p:ext uri="{BB962C8B-B14F-4D97-AF65-F5344CB8AC3E}">
        <p14:creationId xmlns:p14="http://schemas.microsoft.com/office/powerpoint/2010/main" val="3557304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Nitroprusside</a:t>
            </a:r>
            <a:r>
              <a:rPr lang="en-US" baseline="0" dirty="0" smtClean="0"/>
              <a:t> decreases pulmonary capillary pressure while increasing cardiac index; furosemide decreases pulmonary capillary pressure while cardiac in</a:t>
            </a:r>
            <a:endParaRPr lang="en-US" dirty="0" smtClean="0"/>
          </a:p>
          <a:p>
            <a:endParaRPr lang="en-US" dirty="0" smtClean="0"/>
          </a:p>
          <a:p>
            <a:r>
              <a:rPr lang="en-US" dirty="0" smtClean="0"/>
              <a:t>Dosing</a:t>
            </a:r>
            <a:r>
              <a:rPr lang="en-US" baseline="0" dirty="0" smtClean="0"/>
              <a:t> of 5mcg/kg/min reduced LV systolic pressure 16% </a:t>
            </a:r>
            <a:r>
              <a:rPr lang="en-US" baseline="0" dirty="0" err="1" smtClean="0"/>
              <a:t>aand</a:t>
            </a:r>
            <a:r>
              <a:rPr lang="en-US" baseline="0" dirty="0" smtClean="0"/>
              <a:t> decreased LVED pressure from 23 to 10mmHg.</a:t>
            </a:r>
          </a:p>
          <a:p>
            <a:r>
              <a:rPr lang="en-US" baseline="0" dirty="0" smtClean="0"/>
              <a:t>LAP, LA diameter, LV diameter decreased</a:t>
            </a:r>
          </a:p>
          <a:p>
            <a:r>
              <a:rPr lang="en-US" baseline="0" dirty="0" smtClean="0"/>
              <a:t>Also beneficial in humans with mitral </a:t>
            </a:r>
            <a:r>
              <a:rPr lang="en-US" baseline="0" dirty="0" err="1" smtClean="0"/>
              <a:t>regurg</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14</a:t>
            </a:fld>
            <a:endParaRPr lang="en-US"/>
          </a:p>
        </p:txBody>
      </p:sp>
    </p:spTree>
    <p:extLst>
      <p:ext uri="{BB962C8B-B14F-4D97-AF65-F5344CB8AC3E}">
        <p14:creationId xmlns:p14="http://schemas.microsoft.com/office/powerpoint/2010/main" val="3796460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human patients with heart failure, transdermal administration primarily results in systemic </a:t>
            </a:r>
            <a:r>
              <a:rPr lang="en-US" dirty="0" err="1" smtClean="0"/>
              <a:t>venodilation</a:t>
            </a:r>
            <a:r>
              <a:rPr lang="en-US" dirty="0" smtClean="0"/>
              <a:t>.</a:t>
            </a:r>
          </a:p>
          <a:p>
            <a:r>
              <a:rPr lang="en-US" dirty="0" smtClean="0"/>
              <a:t>This effect results in a redistribution</a:t>
            </a:r>
            <a:r>
              <a:rPr lang="en-US" baseline="0" dirty="0" smtClean="0"/>
              <a:t> of blood volume from central to peripheral vascular compartments, resulting in a decrease in diastolic </a:t>
            </a:r>
            <a:r>
              <a:rPr lang="en-US" baseline="0" dirty="0" err="1" smtClean="0"/>
              <a:t>intraventricular</a:t>
            </a:r>
            <a:r>
              <a:rPr lang="en-US" baseline="0" dirty="0" smtClean="0"/>
              <a:t> pressures and a reduction in the </a:t>
            </a:r>
            <a:r>
              <a:rPr lang="en-US" baseline="0" dirty="0" err="1" smtClean="0"/>
              <a:t>formaiton</a:t>
            </a:r>
            <a:r>
              <a:rPr lang="en-US" baseline="0" dirty="0" smtClean="0"/>
              <a:t> of edema fluid</a:t>
            </a:r>
          </a:p>
          <a:p>
            <a:r>
              <a:rPr lang="en-US" baseline="0" dirty="0" smtClean="0"/>
              <a:t>Very short half life 1-4 minutes; onset of action with transdermal route is delayed and duration of effect prolonged</a:t>
            </a:r>
            <a:br>
              <a:rPr lang="en-US" baseline="0" dirty="0" smtClean="0"/>
            </a:br>
            <a:r>
              <a:rPr lang="en-US" baseline="0" dirty="0" smtClean="0"/>
              <a:t>IV administration- acts as a potent arteriolar and </a:t>
            </a:r>
            <a:r>
              <a:rPr lang="en-US" baseline="0" dirty="0" err="1" smtClean="0"/>
              <a:t>venodilator</a:t>
            </a:r>
            <a:endParaRPr lang="en-US" baseline="0" dirty="0" smtClean="0"/>
          </a:p>
          <a:p>
            <a:r>
              <a:rPr lang="en-US" baseline="0" dirty="0" smtClean="0"/>
              <a:t>Onset of action after IV administration is similar to </a:t>
            </a:r>
            <a:r>
              <a:rPr lang="en-US" baseline="0" dirty="0" err="1" smtClean="0"/>
              <a:t>nitroprusside</a:t>
            </a:r>
            <a:r>
              <a:rPr lang="en-US" baseline="0" dirty="0" smtClean="0"/>
              <a:t>; also duration of activity is minutes so must be administered as a CRI</a:t>
            </a:r>
          </a:p>
          <a:p>
            <a:r>
              <a:rPr lang="en-US" baseline="0" dirty="0" smtClean="0"/>
              <a:t>Effective doses not described in animals (5mcg/min in humans)</a:t>
            </a:r>
          </a:p>
          <a:p>
            <a:r>
              <a:rPr lang="en-US" baseline="0" dirty="0" smtClean="0"/>
              <a:t>Slow release form of orally </a:t>
            </a:r>
            <a:r>
              <a:rPr lang="en-US" baseline="0" dirty="0" err="1" smtClean="0"/>
              <a:t>aviailable</a:t>
            </a:r>
            <a:r>
              <a:rPr lang="en-US" baseline="0" dirty="0" smtClean="0"/>
              <a:t> nitroglycerin- anecdotal evidence has suggested that the time between fluid removal can be increased by several </a:t>
            </a:r>
            <a:r>
              <a:rPr lang="en-US" baseline="0" dirty="0" err="1" smtClean="0"/>
              <a:t>weaks</a:t>
            </a:r>
            <a:r>
              <a:rPr lang="en-US" baseline="0" dirty="0" smtClean="0"/>
              <a:t>-= titrate up</a:t>
            </a:r>
          </a:p>
          <a:p>
            <a:r>
              <a:rPr lang="en-US" baseline="0" dirty="0" smtClean="0"/>
              <a:t>All references on the use of nitroglycerin, including dosing are anecdotal</a:t>
            </a:r>
          </a:p>
          <a:p>
            <a:r>
              <a:rPr lang="en-US" baseline="0" dirty="0" err="1" smtClean="0"/>
              <a:t>Kittleson</a:t>
            </a:r>
            <a:r>
              <a:rPr lang="en-US" baseline="0" dirty="0" smtClean="0"/>
              <a:t> compared the effects of nitroglycerin ointment and petrolatum ointment in 4 dogs with DCM instrumented with a Swan-</a:t>
            </a:r>
            <a:r>
              <a:rPr lang="en-US" baseline="0" dirty="0" err="1" smtClean="0"/>
              <a:t>Ganz</a:t>
            </a:r>
            <a:r>
              <a:rPr lang="en-US" baseline="0" dirty="0" smtClean="0"/>
              <a:t> and an arterial cath.  Ointments applied to a large, shaved are on the lateral thorax.  CO, PCWP, systemic arterial BP monitored periodically for 24 hours, at doses up to 4x recommended dose.  No change in any measured </a:t>
            </a:r>
            <a:r>
              <a:rPr lang="en-US" baseline="0" dirty="0" err="1" smtClean="0"/>
              <a:t>vriable</a:t>
            </a:r>
            <a:r>
              <a:rPr lang="en-US" baseline="0" dirty="0" smtClean="0"/>
              <a:t> with either ointment. </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15</a:t>
            </a:fld>
            <a:endParaRPr lang="en-US"/>
          </a:p>
        </p:txBody>
      </p:sp>
    </p:spTree>
    <p:extLst>
      <p:ext uri="{BB962C8B-B14F-4D97-AF65-F5344CB8AC3E}">
        <p14:creationId xmlns:p14="http://schemas.microsoft.com/office/powerpoint/2010/main" val="628983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Directly relaxes the smooth muscle in systemic arterioles, probably</a:t>
            </a:r>
            <a:r>
              <a:rPr lang="en-US" baseline="0" dirty="0" smtClean="0"/>
              <a:t> by increasing the prostacyclin concentration in the systemic arterioles; also increases aortic compliance</a:t>
            </a:r>
          </a:p>
          <a:p>
            <a:r>
              <a:rPr lang="en-US" baseline="0" dirty="0" smtClean="0"/>
              <a:t>No effect on systemic venous tone</a:t>
            </a:r>
          </a:p>
          <a:p>
            <a:r>
              <a:rPr lang="en-US" baseline="0" dirty="0" smtClean="0"/>
              <a:t>Also </a:t>
            </a:r>
            <a:r>
              <a:rPr lang="en-US" baseline="0" dirty="0" err="1" smtClean="0"/>
              <a:t>reflexly</a:t>
            </a:r>
            <a:r>
              <a:rPr lang="en-US" baseline="0" dirty="0" smtClean="0"/>
              <a:t> increases contractility- most likely secondary to induced histamine release resulting in NE release</a:t>
            </a:r>
            <a:endParaRPr lang="en-US" dirty="0" smtClean="0"/>
          </a:p>
          <a:p>
            <a:r>
              <a:rPr lang="en-US" dirty="0" smtClean="0"/>
              <a:t>Hydralazine, with or without nitroglycerin</a:t>
            </a:r>
            <a:r>
              <a:rPr lang="en-US" baseline="0" dirty="0" smtClean="0"/>
              <a:t>, is an alternative to </a:t>
            </a:r>
            <a:r>
              <a:rPr lang="en-US" baseline="0" dirty="0" err="1" smtClean="0"/>
              <a:t>nitroprusside</a:t>
            </a:r>
            <a:r>
              <a:rPr lang="en-US" baseline="0" dirty="0" smtClean="0"/>
              <a:t> infusion</a:t>
            </a:r>
          </a:p>
          <a:p>
            <a:endParaRPr lang="en-US" baseline="0" dirty="0" smtClean="0"/>
          </a:p>
          <a:p>
            <a:r>
              <a:rPr lang="en-US" baseline="0" dirty="0" smtClean="0"/>
              <a:t>Very potent arterial dilator- able to decrease systemic vascular resistance to less than 40% of baseline in dogs</a:t>
            </a:r>
          </a:p>
          <a:p>
            <a:r>
              <a:rPr lang="en-US" baseline="0" dirty="0" smtClean="0"/>
              <a:t>Adverse effect: hypotension</a:t>
            </a:r>
          </a:p>
          <a:p>
            <a:r>
              <a:rPr lang="en-US" baseline="0" dirty="0" smtClean="0"/>
              <a:t>Therapeutic dosage decreases MAP from 100-110 to 60-80mmHg</a:t>
            </a:r>
          </a:p>
          <a:p>
            <a:r>
              <a:rPr lang="en-US" baseline="0" dirty="0" smtClean="0"/>
              <a:t>Because of lack of reduction of edema formation in DCM in this class of dogs, it does not reliably improve QOL or result in appreciable prolongation of </a:t>
            </a:r>
          </a:p>
          <a:p>
            <a:r>
              <a:rPr lang="en-US" dirty="0" smtClean="0"/>
              <a:t>Useful for refractory pulmonary edema caused by MR (and sometimes DCM) because it reduces </a:t>
            </a:r>
            <a:r>
              <a:rPr lang="en-US" dirty="0" err="1" smtClean="0"/>
              <a:t>regurgitant</a:t>
            </a:r>
            <a:r>
              <a:rPr lang="en-US" baseline="0" dirty="0" smtClean="0"/>
              <a:t> fraction and lowers LA pressure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16</a:t>
            </a:fld>
            <a:endParaRPr lang="en-US"/>
          </a:p>
        </p:txBody>
      </p:sp>
    </p:spTree>
    <p:extLst>
      <p:ext uri="{BB962C8B-B14F-4D97-AF65-F5344CB8AC3E}">
        <p14:creationId xmlns:p14="http://schemas.microsoft.com/office/powerpoint/2010/main" val="2647520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Start low dose and then titrate up </a:t>
            </a:r>
          </a:p>
          <a:p>
            <a:r>
              <a:rPr lang="en-US" dirty="0" smtClean="0"/>
              <a:t>Initial PO dose can be repeated q2-3 hours until systolic BP is 90-110mmHg or clinical improvement</a:t>
            </a:r>
            <a:r>
              <a:rPr lang="en-US" baseline="0" dirty="0" smtClean="0"/>
              <a:t> is obvious; if BP cannot be monitored an initial dose (1mg/kg) is repeated once in 2-4 hours if sufficient clinical improvement has not occurred.  </a:t>
            </a:r>
          </a:p>
          <a:p>
            <a:r>
              <a:rPr lang="en-US" baseline="0" dirty="0" smtClean="0"/>
              <a:t>Arterial vasodilators are generally not used in animals with LV outflow obstruction because they can exacerbate the obstruction</a:t>
            </a:r>
          </a:p>
          <a:p>
            <a:r>
              <a:rPr lang="en-US" baseline="0" dirty="0" smtClean="0"/>
              <a:t>Indications: primary indication for administration is severe mitral </a:t>
            </a:r>
            <a:r>
              <a:rPr lang="en-US" baseline="0" dirty="0" err="1" smtClean="0"/>
              <a:t>regurg</a:t>
            </a:r>
            <a:r>
              <a:rPr lang="en-US" baseline="0" dirty="0" smtClean="0"/>
              <a:t> that is refractory to conventional therapy</a:t>
            </a:r>
          </a:p>
          <a:p>
            <a:r>
              <a:rPr lang="en-US" baseline="0" dirty="0" smtClean="0"/>
              <a:t>Very effective for treating patients with severe aortic </a:t>
            </a:r>
            <a:r>
              <a:rPr lang="en-US" baseline="0" dirty="0" err="1" smtClean="0"/>
              <a:t>regurg</a:t>
            </a:r>
            <a:r>
              <a:rPr lang="en-US" baseline="0" dirty="0" smtClean="0"/>
              <a:t> and patients with large VSDs.  Can be used to decrease BP in dogs </a:t>
            </a:r>
            <a:r>
              <a:rPr lang="pl-PL" baseline="0" dirty="0" err="1" smtClean="0"/>
              <a:t>wi</a:t>
            </a:r>
            <a:r>
              <a:rPr lang="en-US" baseline="0" dirty="0" err="1" smtClean="0"/>
              <a:t>th</a:t>
            </a:r>
            <a:r>
              <a:rPr lang="en-US" baseline="0" dirty="0" smtClean="0"/>
              <a:t> systemic hypertension</a:t>
            </a:r>
          </a:p>
          <a:p>
            <a:r>
              <a:rPr lang="en-US" baseline="0" dirty="0" smtClean="0"/>
              <a:t>Administration of B-blockers is frequently required to block the reflex increase in CO brought about by increased contractility and HR</a:t>
            </a:r>
          </a:p>
          <a:p>
            <a:r>
              <a:rPr lang="en-US" baseline="0" dirty="0" smtClean="0"/>
              <a:t>Oral route has been studied in dogs 0.5-3mg/kg PO q12hrs</a:t>
            </a:r>
          </a:p>
          <a:p>
            <a:r>
              <a:rPr lang="en-US" baseline="0" dirty="0" smtClean="0"/>
              <a:t>Dose must be titrated, starting low and titrating up to an effective endpoint</a:t>
            </a:r>
          </a:p>
          <a:p>
            <a:r>
              <a:rPr lang="en-US" baseline="0" dirty="0" smtClean="0"/>
              <a:t>Well absorbed from GI but undergoes first pass hepatic metabolism by acetylation; presumably variation in acetylation explains the wide dose range required to produce a response</a:t>
            </a:r>
          </a:p>
          <a:p>
            <a:r>
              <a:rPr lang="en-US" baseline="0" dirty="0" smtClean="0"/>
              <a:t>Not excreted by the kidneys, but biotransformation is affected by kidney injury- may increase serum concentration</a:t>
            </a:r>
          </a:p>
          <a:p>
            <a:r>
              <a:rPr lang="en-US" baseline="0" dirty="0" smtClean="0"/>
              <a:t>Starting dose 1mg/kg then can be titrated up as high as 3mg/kg if no response is observed at lower doses</a:t>
            </a:r>
          </a:p>
          <a:p>
            <a:r>
              <a:rPr lang="en-US" baseline="0" dirty="0" smtClean="0"/>
              <a:t>Titration can be performed </a:t>
            </a:r>
            <a:r>
              <a:rPr lang="pl-PL" baseline="0" dirty="0" err="1" smtClean="0"/>
              <a:t>wi</a:t>
            </a:r>
            <a:r>
              <a:rPr lang="en-US" baseline="0" dirty="0" err="1" smtClean="0"/>
              <a:t>th</a:t>
            </a:r>
            <a:r>
              <a:rPr lang="en-US" baseline="0" dirty="0" smtClean="0"/>
              <a:t>/without BP measurement in animals not on </a:t>
            </a:r>
            <a:r>
              <a:rPr lang="en-US" baseline="0" dirty="0" err="1" smtClean="0"/>
              <a:t>ACEi</a:t>
            </a:r>
            <a:r>
              <a:rPr lang="en-US" baseline="0" dirty="0" smtClean="0"/>
              <a:t>; if BP cannot be monitored titration performed more slowly and </a:t>
            </a:r>
            <a:r>
              <a:rPr lang="en-US" baseline="0" dirty="0" err="1" smtClean="0"/>
              <a:t>clinicala</a:t>
            </a:r>
            <a:r>
              <a:rPr lang="en-US" baseline="0" dirty="0" smtClean="0"/>
              <a:t> </a:t>
            </a:r>
            <a:r>
              <a:rPr lang="en-US" baseline="0" dirty="0" err="1" smtClean="0"/>
              <a:t>nad</a:t>
            </a:r>
            <a:r>
              <a:rPr lang="en-US" baseline="0" dirty="0" smtClean="0"/>
              <a:t> </a:t>
            </a:r>
            <a:r>
              <a:rPr lang="en-US" baseline="0" dirty="0" err="1" smtClean="0"/>
              <a:t>radiogrpahic</a:t>
            </a:r>
            <a:r>
              <a:rPr lang="en-US" baseline="0" dirty="0" smtClean="0"/>
              <a:t> signs monitored</a:t>
            </a:r>
          </a:p>
          <a:p>
            <a:r>
              <a:rPr lang="en-US" baseline="0" dirty="0" smtClean="0"/>
              <a:t>A dose of 1mg/kg q12hrs PO and repeat assessments made in 12-48 hour</a:t>
            </a:r>
          </a:p>
          <a:p>
            <a:r>
              <a:rPr lang="en-US" baseline="0" dirty="0" smtClean="0"/>
              <a:t>No improvement, </a:t>
            </a:r>
            <a:r>
              <a:rPr lang="en-US" baseline="0" dirty="0" err="1" smtClean="0"/>
              <a:t>thend</a:t>
            </a:r>
            <a:r>
              <a:rPr lang="en-US" baseline="0" dirty="0" smtClean="0"/>
              <a:t> </a:t>
            </a:r>
            <a:r>
              <a:rPr lang="en-US" baseline="0" dirty="0" err="1" smtClean="0"/>
              <a:t>ose</a:t>
            </a:r>
            <a:r>
              <a:rPr lang="en-US" baseline="0" dirty="0" smtClean="0"/>
              <a:t> increased to 2mg/kg and then 3 mg/kg </a:t>
            </a:r>
          </a:p>
          <a:p>
            <a:r>
              <a:rPr lang="en-US" baseline="0" dirty="0" err="1" smtClean="0"/>
              <a:t>Vasodilatory</a:t>
            </a:r>
            <a:r>
              <a:rPr lang="en-US" baseline="0" dirty="0" smtClean="0"/>
              <a:t> effect occurs within 30 min-1 hour, stable for 8-10 hours, activity 12 hours</a:t>
            </a:r>
          </a:p>
          <a:p>
            <a:r>
              <a:rPr lang="en-US" dirty="0" smtClean="0"/>
              <a:t>Mm color/CRT</a:t>
            </a:r>
            <a:r>
              <a:rPr lang="en-US" baseline="0" dirty="0" smtClean="0"/>
              <a:t> noticeably improved in 50-60% of dogs</a:t>
            </a:r>
          </a:p>
          <a:p>
            <a:r>
              <a:rPr lang="en-US" baseline="0" dirty="0" smtClean="0"/>
              <a:t>In most dogs with heart failure secondary to MR severity of edema will improve within 24 hours</a:t>
            </a:r>
          </a:p>
          <a:p>
            <a:r>
              <a:rPr lang="en-US" baseline="0" dirty="0" smtClean="0"/>
              <a:t>More rapid titration if BP monitoring available</a:t>
            </a:r>
          </a:p>
          <a:p>
            <a:r>
              <a:rPr lang="en-US" baseline="0" dirty="0" smtClean="0"/>
              <a:t>Baseline BP measured and 1mg/kg administered.  BP should then be repeated 1-2 hours later</a:t>
            </a:r>
          </a:p>
          <a:p>
            <a:r>
              <a:rPr lang="en-US" baseline="0" dirty="0" smtClean="0"/>
              <a:t>BP should have decreased by at least 15mmHg; dose administered effective and should be administered q 12 on; if no response, additional 1mg/kg and BP </a:t>
            </a:r>
            <a:r>
              <a:rPr lang="en-US" baseline="0" dirty="0" err="1" smtClean="0"/>
              <a:t>measuted</a:t>
            </a:r>
            <a:r>
              <a:rPr lang="en-US" baseline="0" dirty="0" smtClean="0"/>
              <a:t> again 1-2 hours later; again</a:t>
            </a:r>
          </a:p>
          <a:p>
            <a:r>
              <a:rPr lang="en-US" baseline="0" dirty="0" smtClean="0"/>
              <a:t>Can continue until 3mg/kg administered within a 12 hour period</a:t>
            </a:r>
          </a:p>
          <a:p>
            <a:r>
              <a:rPr lang="en-US" baseline="0" dirty="0" smtClean="0"/>
              <a:t>When used in dogs that are already on an </a:t>
            </a:r>
            <a:r>
              <a:rPr lang="en-US" baseline="0" dirty="0" err="1" smtClean="0"/>
              <a:t>ACEi</a:t>
            </a:r>
            <a:r>
              <a:rPr lang="en-US" baseline="0" dirty="0" smtClean="0"/>
              <a:t>- caution</a:t>
            </a:r>
          </a:p>
          <a:p>
            <a:r>
              <a:rPr lang="en-US" baseline="0" dirty="0" smtClean="0"/>
              <a:t>ACE inhibition depletes the body’s ability to produce angiotensin II in response to hydralazine-induced vasodilation.  Severe hypotension can therefore occur if the dose is not titrated carefully</a:t>
            </a:r>
          </a:p>
          <a:p>
            <a:r>
              <a:rPr lang="en-US" baseline="0" dirty="0" smtClean="0"/>
              <a:t>Dose should therefore be started lower at 0.5mg/kg and then titrated up at 0.5mg/kg increments until a response is identified</a:t>
            </a:r>
          </a:p>
          <a:p>
            <a:r>
              <a:rPr lang="en-US" baseline="0" dirty="0" smtClean="0"/>
              <a:t>BP monitoring strongly recommended</a:t>
            </a:r>
          </a:p>
          <a:p>
            <a:r>
              <a:rPr lang="en-US" baseline="0" dirty="0" smtClean="0"/>
              <a:t>In dogs with acute, fulminant CHF- initial dose of 2mg/kg can be administered with IV furosemide </a:t>
            </a:r>
          </a:p>
          <a:p>
            <a:r>
              <a:rPr lang="en-US" baseline="0" dirty="0" smtClean="0"/>
              <a:t>Should produce a beneficial response in more than 75% of dogs</a:t>
            </a:r>
          </a:p>
          <a:p>
            <a:r>
              <a:rPr lang="en-US" baseline="0" dirty="0" smtClean="0"/>
              <a:t>GI signs can be intractable</a:t>
            </a:r>
          </a:p>
          <a:p>
            <a:r>
              <a:rPr lang="en-US" baseline="0" dirty="0" smtClean="0"/>
              <a:t>With adverse effects, dose reduction often useful</a:t>
            </a:r>
          </a:p>
          <a:p>
            <a:r>
              <a:rPr lang="en-US" baseline="0" dirty="0" smtClean="0"/>
              <a:t>When hydralazine is used as the only agent, it induces a reflex increase in SNS activity and tone- increasing myocardial contractility and HR thus increasing HR</a:t>
            </a:r>
          </a:p>
          <a:p>
            <a:r>
              <a:rPr lang="en-US" baseline="0" dirty="0" smtClean="0"/>
              <a:t>With addition of B-blocker can help to block reflex, though in general as we have already seen in patients with heart failure, the SNS is already </a:t>
            </a:r>
            <a:r>
              <a:rPr lang="en-US" baseline="0" dirty="0" err="1" smtClean="0"/>
              <a:t>actvated</a:t>
            </a:r>
            <a:r>
              <a:rPr lang="en-US" baseline="0" dirty="0" smtClean="0"/>
              <a:t> but the heart’s ability to respond to SNS </a:t>
            </a:r>
            <a:r>
              <a:rPr lang="en-US" baseline="0" dirty="0" err="1" smtClean="0"/>
              <a:t>stim</a:t>
            </a:r>
            <a:r>
              <a:rPr lang="en-US" baseline="0" dirty="0" smtClean="0"/>
              <a:t> is blunted/abolished</a:t>
            </a:r>
          </a:p>
          <a:p>
            <a:r>
              <a:rPr lang="en-US" baseline="0" dirty="0" smtClean="0"/>
              <a:t>Rebound increases in RAAS activation and decreased sodium/water excretion- </a:t>
            </a:r>
            <a:r>
              <a:rPr lang="en-US" baseline="0" dirty="0" err="1" smtClean="0"/>
              <a:t>Haggstrom</a:t>
            </a:r>
            <a:r>
              <a:rPr lang="en-US" baseline="0" dirty="0" smtClean="0"/>
              <a:t> J, Hansson K, </a:t>
            </a:r>
            <a:r>
              <a:rPr lang="en-US" baseline="0" dirty="0" err="1" smtClean="0"/>
              <a:t>Karlberg</a:t>
            </a:r>
            <a:r>
              <a:rPr lang="en-US" baseline="0" dirty="0" smtClean="0"/>
              <a:t> BE: Effects of long-term treatment with </a:t>
            </a:r>
            <a:r>
              <a:rPr lang="en-US" baseline="0" dirty="0" err="1" smtClean="0"/>
              <a:t>enalapril</a:t>
            </a:r>
            <a:r>
              <a:rPr lang="en-US" baseline="0" dirty="0" smtClean="0"/>
              <a:t> or hydralazine on the renin- angiotensin- aldosterone system and fluid balance in dogs with naturally acquired mitral valve regurgitation.  AJVR 1996; 57 (11): 1645-1652- concentrations of both angiotensin II and aldosterone and HR were increased in dogs receiving hydralazine therapy).</a:t>
            </a:r>
          </a:p>
          <a:p>
            <a:r>
              <a:rPr lang="en-US" baseline="0" dirty="0" smtClean="0"/>
              <a:t>Generally not a clinical problem however</a:t>
            </a:r>
          </a:p>
          <a:p>
            <a:r>
              <a:rPr lang="en-US" dirty="0" smtClean="0"/>
              <a:t>In human medicine</a:t>
            </a:r>
            <a:r>
              <a:rPr lang="en-US" baseline="0" dirty="0" smtClean="0"/>
              <a:t> </a:t>
            </a:r>
            <a:r>
              <a:rPr lang="en-US" baseline="0" dirty="0" err="1" smtClean="0"/>
              <a:t>hyralazine</a:t>
            </a:r>
            <a:r>
              <a:rPr lang="en-US" baseline="0" dirty="0" smtClean="0"/>
              <a:t> is used infrequently- about 5% of patients with heart failure likely d/t adverse effects</a:t>
            </a:r>
          </a:p>
          <a:p>
            <a:r>
              <a:rPr lang="en-US" baseline="0" dirty="0" smtClean="0"/>
              <a:t>Can increase RBF and can increase GFR</a:t>
            </a:r>
          </a:p>
          <a:p>
            <a:r>
              <a:rPr lang="en-US" baseline="0" dirty="0" smtClean="0"/>
              <a:t>Therefore, can enhance dig excretion and furosemide’s renal effects</a:t>
            </a:r>
          </a:p>
        </p:txBody>
      </p:sp>
      <p:sp>
        <p:nvSpPr>
          <p:cNvPr id="4" name="Slide Number Placeholder 3"/>
          <p:cNvSpPr>
            <a:spLocks noGrp="1"/>
          </p:cNvSpPr>
          <p:nvPr>
            <p:ph type="sldNum" sz="quarter" idx="10"/>
          </p:nvPr>
        </p:nvSpPr>
        <p:spPr/>
        <p:txBody>
          <a:bodyPr/>
          <a:lstStyle/>
          <a:p>
            <a:fld id="{DC30963E-5B5E-D442-A6BF-C73F7AAF866B}" type="slidenum">
              <a:rPr lang="en-US" smtClean="0"/>
              <a:t>17</a:t>
            </a:fld>
            <a:endParaRPr lang="en-US"/>
          </a:p>
        </p:txBody>
      </p:sp>
    </p:spTree>
    <p:extLst>
      <p:ext uri="{BB962C8B-B14F-4D97-AF65-F5344CB8AC3E}">
        <p14:creationId xmlns:p14="http://schemas.microsoft.com/office/powerpoint/2010/main" val="140039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Indicated for animals with poor myocardial contractility or marked hypotension </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18</a:t>
            </a:fld>
            <a:endParaRPr lang="en-US"/>
          </a:p>
        </p:txBody>
      </p:sp>
    </p:spTree>
    <p:extLst>
      <p:ext uri="{BB962C8B-B14F-4D97-AF65-F5344CB8AC3E}">
        <p14:creationId xmlns:p14="http://schemas.microsoft.com/office/powerpoint/2010/main" val="230605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Sympathomimetic</a:t>
            </a:r>
            <a:r>
              <a:rPr lang="en-US" baseline="0" dirty="0" smtClean="0"/>
              <a:t> amines increase contractility, conduction velocity and HR by binding to cardiac beta-adrenergic receptors</a:t>
            </a:r>
          </a:p>
          <a:p>
            <a:r>
              <a:rPr lang="en-US" baseline="0" dirty="0" smtClean="0"/>
              <a:t>Increase in contractility is brought about by activation of </a:t>
            </a:r>
            <a:r>
              <a:rPr lang="en-US" baseline="0" dirty="0" err="1" smtClean="0"/>
              <a:t>adenyl</a:t>
            </a:r>
            <a:r>
              <a:rPr lang="en-US" baseline="0" dirty="0" smtClean="0"/>
              <a:t> </a:t>
            </a:r>
            <a:r>
              <a:rPr lang="en-US" baseline="0" dirty="0" err="1" smtClean="0"/>
              <a:t>cyclase</a:t>
            </a:r>
            <a:r>
              <a:rPr lang="en-US" baseline="0" dirty="0" smtClean="0"/>
              <a:t> within the cell.  </a:t>
            </a:r>
            <a:r>
              <a:rPr lang="en-US" baseline="0" dirty="0" err="1" smtClean="0"/>
              <a:t>Adenyl</a:t>
            </a:r>
            <a:r>
              <a:rPr lang="en-US" baseline="0" dirty="0" smtClean="0"/>
              <a:t> </a:t>
            </a:r>
            <a:r>
              <a:rPr lang="en-US" baseline="0" dirty="0" err="1" smtClean="0"/>
              <a:t>cyclase</a:t>
            </a:r>
            <a:r>
              <a:rPr lang="en-US" baseline="0" dirty="0" smtClean="0"/>
              <a:t> cleaves ATP to </a:t>
            </a:r>
            <a:r>
              <a:rPr lang="en-US" baseline="0" dirty="0" err="1" smtClean="0"/>
              <a:t>cAMP</a:t>
            </a:r>
            <a:r>
              <a:rPr lang="en-US" baseline="0" dirty="0" smtClean="0"/>
              <a:t> which stimulates protein kinases.  Protein kinases phosphorylate intracellular proteins, allowing for increases in intracellular calcium</a:t>
            </a:r>
            <a:endParaRPr lang="en-US" dirty="0" smtClean="0"/>
          </a:p>
          <a:p>
            <a:r>
              <a:rPr lang="en-US" dirty="0" smtClean="0"/>
              <a:t>Many</a:t>
            </a:r>
            <a:r>
              <a:rPr lang="en-US" baseline="0" dirty="0" smtClean="0"/>
              <a:t> of the sympathomimetic agents are unsuitable for the treatment of heart failure because of stimulation of other receptors than just beta-adrenergic stimulation, significant increases in heart rate, </a:t>
            </a:r>
            <a:r>
              <a:rPr lang="en-US" baseline="0" dirty="0" err="1" smtClean="0"/>
              <a:t>proarrhythmic</a:t>
            </a:r>
            <a:r>
              <a:rPr lang="en-US" baseline="0" dirty="0" smtClean="0"/>
              <a:t> potential and increases in systemic vascular resistance</a:t>
            </a:r>
          </a:p>
          <a:p>
            <a:r>
              <a:rPr lang="en-US" baseline="0" dirty="0" err="1" smtClean="0"/>
              <a:t>Dobutamine</a:t>
            </a:r>
            <a:r>
              <a:rPr lang="en-US" baseline="0" dirty="0" smtClean="0"/>
              <a:t> and dopamine are less </a:t>
            </a:r>
            <a:r>
              <a:rPr lang="en-US" baseline="0" dirty="0" err="1" smtClean="0"/>
              <a:t>arrhythmogenic</a:t>
            </a:r>
            <a:r>
              <a:rPr lang="en-US" baseline="0" dirty="0" smtClean="0"/>
              <a:t>, produce a smaller heart rate increase and are more suitable for the management of heart failure</a:t>
            </a:r>
          </a:p>
          <a:p>
            <a:r>
              <a:rPr lang="en-US" dirty="0" smtClean="0"/>
              <a:t>One of the major limitations of using </a:t>
            </a:r>
            <a:r>
              <a:rPr lang="en-US" dirty="0" err="1" smtClean="0"/>
              <a:t>sympathomimetics</a:t>
            </a:r>
            <a:r>
              <a:rPr lang="en-US" baseline="0" dirty="0" smtClean="0"/>
              <a:t> to treat patients with heart failure is the major alterations that occur in beta-receptor density and sensitivity during </a:t>
            </a:r>
            <a:r>
              <a:rPr lang="en-US" baseline="0" dirty="0" err="1" smtClean="0"/>
              <a:t>subacute</a:t>
            </a:r>
            <a:r>
              <a:rPr lang="en-US" baseline="0" dirty="0" smtClean="0"/>
              <a:t>-to-chronic stimulation by endogenous/exogenous </a:t>
            </a:r>
            <a:r>
              <a:rPr lang="en-US" baseline="0" dirty="0" err="1" smtClean="0"/>
              <a:t>catecholamines</a:t>
            </a:r>
            <a:r>
              <a:rPr lang="en-US" baseline="0" dirty="0" smtClean="0"/>
              <a:t>.  Typically, inotropic response decreases to 50% of baseline after a day or two of constant </a:t>
            </a:r>
            <a:r>
              <a:rPr lang="en-US" baseline="0" dirty="0" err="1" smtClean="0"/>
              <a:t>sitmulation</a:t>
            </a:r>
            <a:r>
              <a:rPr lang="en-US" baseline="0" dirty="0" smtClean="0"/>
              <a:t> because of the decrease in beta-receptor number and sensitivity</a:t>
            </a:r>
          </a:p>
          <a:p>
            <a:r>
              <a:rPr lang="en-US" baseline="0" dirty="0" smtClean="0"/>
              <a:t>One should therefore not consider using a sympathomimetic longer than 2-3 days for inotropic support</a:t>
            </a:r>
          </a:p>
          <a:p>
            <a:r>
              <a:rPr lang="en-US" baseline="0" dirty="0" smtClean="0"/>
              <a:t>Dopamine precursor to NE</a:t>
            </a:r>
          </a:p>
          <a:p>
            <a:r>
              <a:rPr lang="en-US" baseline="0" dirty="0" smtClean="0"/>
              <a:t>Dopamine stimulates cardiac beta 1 receptors as well as peripherally located dopamine receptors</a:t>
            </a:r>
          </a:p>
          <a:p>
            <a:r>
              <a:rPr lang="en-US" baseline="0" dirty="0" smtClean="0"/>
              <a:t>Dopamine administered to improve contractility and thereby increase cardiac output</a:t>
            </a:r>
          </a:p>
          <a:p>
            <a:r>
              <a:rPr lang="en-US" baseline="0" dirty="0" smtClean="0"/>
              <a:t>With higher doses, peripheral vasoconstriction, increased HR, myocardial oxygen consumption and arrhythmias</a:t>
            </a:r>
          </a:p>
          <a:p>
            <a:r>
              <a:rPr lang="en-US" baseline="0" dirty="0" err="1" smtClean="0"/>
              <a:t>Dobutamine</a:t>
            </a:r>
            <a:r>
              <a:rPr lang="en-US" baseline="0" dirty="0" smtClean="0"/>
              <a:t> is a synthetic catecholamine that stimulates beta1 adrenergic </a:t>
            </a:r>
            <a:r>
              <a:rPr lang="en-US" baseline="0" dirty="0" err="1" smtClean="0"/>
              <a:t>recepotrs</a:t>
            </a:r>
            <a:r>
              <a:rPr lang="en-US" baseline="0" dirty="0" smtClean="0"/>
              <a:t>, increasing myocardial contractility</a:t>
            </a:r>
          </a:p>
          <a:p>
            <a:r>
              <a:rPr lang="en-US" baseline="0" dirty="0" smtClean="0"/>
              <a:t>Decreases end-systolic volume, increases stroke volume and increases CO</a:t>
            </a:r>
          </a:p>
          <a:p>
            <a:r>
              <a:rPr lang="en-US" baseline="0" dirty="0" smtClean="0"/>
              <a:t>Weakly stimulates peripheral beta2 and alpha 1 adrenergic receptors- balanced response so systemic arterial BP usually unchanged</a:t>
            </a:r>
          </a:p>
          <a:p>
            <a:r>
              <a:rPr lang="en-US" baseline="0" dirty="0" smtClean="0"/>
              <a:t>Less </a:t>
            </a:r>
            <a:r>
              <a:rPr lang="en-US" baseline="0" dirty="0" err="1" smtClean="0"/>
              <a:t>arrhythmogenic</a:t>
            </a:r>
            <a:r>
              <a:rPr lang="en-US" baseline="0" dirty="0" smtClean="0"/>
              <a:t> than most of the other </a:t>
            </a:r>
            <a:r>
              <a:rPr lang="en-US" baseline="0" dirty="0" err="1" smtClean="0"/>
              <a:t>sympathomimetics</a:t>
            </a:r>
            <a:endParaRPr lang="en-US" baseline="0" dirty="0" smtClean="0"/>
          </a:p>
          <a:p>
            <a:r>
              <a:rPr lang="en-US" baseline="0" dirty="0" smtClean="0"/>
              <a:t>Normal anesthetized dogs- dose-related increases in myocardial contractility, cardiac output, stroke volume and coronary blood flow with no change in systemic arterial blood pressure</a:t>
            </a:r>
          </a:p>
          <a:p>
            <a:r>
              <a:rPr lang="en-US" baseline="0" dirty="0" smtClean="0"/>
              <a:t>When administered to a patient with acute/chronic myocardial failure it should increase contractility and CO and decrease ventricular diastolic pressures, leading to a decrease in edema formation.  </a:t>
            </a:r>
          </a:p>
          <a:p>
            <a:r>
              <a:rPr lang="en-US" baseline="0" dirty="0" smtClean="0"/>
              <a:t>Canine study- dogs placed on cardiopulmonary bypass with their aortas cross-clamped for 1 hour and studied after surgery</a:t>
            </a:r>
          </a:p>
          <a:p>
            <a:r>
              <a:rPr lang="en-US" baseline="0" dirty="0" smtClean="0"/>
              <a:t>Comparisons made between a group treated with </a:t>
            </a:r>
            <a:r>
              <a:rPr lang="en-US" baseline="0" dirty="0" err="1" smtClean="0"/>
              <a:t>dobutamine</a:t>
            </a:r>
            <a:r>
              <a:rPr lang="en-US" baseline="0" dirty="0" smtClean="0"/>
              <a:t> and </a:t>
            </a:r>
            <a:r>
              <a:rPr lang="en-US" baseline="0" dirty="0" err="1" smtClean="0"/>
              <a:t>aa</a:t>
            </a:r>
            <a:r>
              <a:rPr lang="en-US" baseline="0" dirty="0" smtClean="0"/>
              <a:t> group that received no </a:t>
            </a:r>
            <a:r>
              <a:rPr lang="en-US" baseline="0" dirty="0" err="1" smtClean="0"/>
              <a:t>treatmnet</a:t>
            </a:r>
            <a:endParaRPr lang="en-US" baseline="0" dirty="0" smtClean="0"/>
          </a:p>
          <a:p>
            <a:r>
              <a:rPr lang="en-US" baseline="0" dirty="0" err="1" smtClean="0"/>
              <a:t>Dobutamine</a:t>
            </a:r>
            <a:r>
              <a:rPr lang="en-US" baseline="0" dirty="0" smtClean="0"/>
              <a:t> administration resulted in an increased stroke volume, a decreased HR, increase in BP toward normal and improved survival (75% vs. 37.5%); no increase in arrhythmias</a:t>
            </a:r>
          </a:p>
          <a:p>
            <a:r>
              <a:rPr lang="en-US" baseline="0" dirty="0" smtClean="0"/>
              <a:t>Effect on heart rate generally less than that of other </a:t>
            </a:r>
            <a:r>
              <a:rPr lang="en-US" baseline="0" dirty="0" err="1" smtClean="0"/>
              <a:t>catecholamines</a:t>
            </a:r>
            <a:endParaRPr lang="en-US" baseline="0" dirty="0" smtClean="0"/>
          </a:p>
          <a:p>
            <a:r>
              <a:rPr lang="en-US" baseline="0" dirty="0" smtClean="0"/>
              <a:t>Indications- can be used to treat heart failure resulting from myocardial failure until inotropic support is no longer needed or until other longer-acting positive inotropes have taken effect</a:t>
            </a:r>
          </a:p>
          <a:p>
            <a:r>
              <a:rPr lang="en-US" baseline="0" dirty="0" smtClean="0"/>
              <a:t>It can also be used to treat acute exacerbations of chronic heart failure requiring acute inotropic </a:t>
            </a:r>
            <a:r>
              <a:rPr lang="en-US" baseline="0" dirty="0" err="1" smtClean="0"/>
              <a:t>upport</a:t>
            </a:r>
            <a:endParaRPr lang="en-US" baseline="0" dirty="0" smtClean="0"/>
          </a:p>
          <a:p>
            <a:r>
              <a:rPr lang="en-US" baseline="0" dirty="0" smtClean="0"/>
              <a:t>Administered as CRI</a:t>
            </a:r>
          </a:p>
          <a:p>
            <a:r>
              <a:rPr lang="en-US" baseline="0" dirty="0" smtClean="0"/>
              <a:t>Close monitoring of heart rate, rhythm and BP</a:t>
            </a:r>
          </a:p>
          <a:p>
            <a:r>
              <a:rPr lang="en-US" baseline="0" dirty="0" smtClean="0"/>
              <a:t>BP should be maintained between 90-120mmHg systolic</a:t>
            </a:r>
          </a:p>
          <a:p>
            <a:r>
              <a:rPr lang="en-US" baseline="0" dirty="0" smtClean="0"/>
              <a:t>Plateau plasma concentration achieved within 8 minutes of starting infusion; when stopped rapidly clears with half-life of 1-2 minutes</a:t>
            </a:r>
          </a:p>
          <a:p>
            <a:r>
              <a:rPr lang="en-US" baseline="0" dirty="0" smtClean="0"/>
              <a:t>Can still exacerbate existing arrhythmias </a:t>
            </a:r>
            <a:r>
              <a:rPr lang="en-US" baseline="0" dirty="0" err="1" smtClean="0"/>
              <a:t>esp</a:t>
            </a:r>
            <a:r>
              <a:rPr lang="en-US" baseline="0" dirty="0" smtClean="0"/>
              <a:t> ventricular; also can produce new arrhythmias and increase HR</a:t>
            </a:r>
          </a:p>
          <a:p>
            <a:r>
              <a:rPr lang="en-US" baseline="0" dirty="0" smtClean="0"/>
              <a:t>Cats are very sensitive with adverse effects being seen at relatively low doses (seizure)</a:t>
            </a:r>
          </a:p>
          <a:p>
            <a:endParaRPr lang="en-US" baseline="0" dirty="0" smtClean="0"/>
          </a:p>
        </p:txBody>
      </p:sp>
      <p:sp>
        <p:nvSpPr>
          <p:cNvPr id="4" name="Slide Number Placeholder 3"/>
          <p:cNvSpPr>
            <a:spLocks noGrp="1"/>
          </p:cNvSpPr>
          <p:nvPr>
            <p:ph type="sldNum" sz="quarter" idx="10"/>
          </p:nvPr>
        </p:nvSpPr>
        <p:spPr/>
        <p:txBody>
          <a:bodyPr/>
          <a:lstStyle/>
          <a:p>
            <a:fld id="{DC30963E-5B5E-D442-A6BF-C73F7AAF866B}" type="slidenum">
              <a:rPr lang="en-US" smtClean="0"/>
              <a:t>19</a:t>
            </a:fld>
            <a:endParaRPr lang="en-US"/>
          </a:p>
        </p:txBody>
      </p:sp>
    </p:spTree>
    <p:extLst>
      <p:ext uri="{BB962C8B-B14F-4D97-AF65-F5344CB8AC3E}">
        <p14:creationId xmlns:p14="http://schemas.microsoft.com/office/powerpoint/2010/main" val="448565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Increase intracellular calcium by inhibiting </a:t>
            </a:r>
            <a:r>
              <a:rPr lang="en-US" dirty="0" err="1" smtClean="0"/>
              <a:t>phosphodiesterase</a:t>
            </a:r>
            <a:r>
              <a:rPr lang="en-US" dirty="0" smtClean="0"/>
              <a:t> III-</a:t>
            </a:r>
            <a:r>
              <a:rPr lang="en-US" baseline="0" dirty="0" smtClean="0"/>
              <a:t> </a:t>
            </a:r>
            <a:r>
              <a:rPr lang="en-US" dirty="0" err="1" smtClean="0"/>
              <a:t>Phosphodiesterase</a:t>
            </a:r>
            <a:r>
              <a:rPr lang="en-US" baseline="0" dirty="0" smtClean="0"/>
              <a:t> III= intracellular enzyme that degrades </a:t>
            </a:r>
            <a:r>
              <a:rPr lang="en-US" baseline="0" dirty="0" err="1" smtClean="0"/>
              <a:t>cAMP</a:t>
            </a: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These drugs also cause vasodilation as increased </a:t>
            </a:r>
            <a:r>
              <a:rPr lang="en-US" baseline="0" dirty="0" err="1" smtClean="0"/>
              <a:t>cAMP</a:t>
            </a:r>
            <a:r>
              <a:rPr lang="en-US" baseline="0" dirty="0" smtClean="0"/>
              <a:t> promotes vascular smooth muscle relaxation</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High doses- hypotension, tachycardia and GI signs</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May exacerbate ventricular arrhythmias</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Amrinone</a:t>
            </a:r>
            <a:r>
              <a:rPr lang="en-US" baseline="0" dirty="0" smtClean="0"/>
              <a:t>- given as a slow IV bolus followed by CRI; half original bolus can be repeated after 20-30 minutes</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Milrinone</a:t>
            </a:r>
            <a:r>
              <a:rPr lang="en-US" baseline="0" dirty="0" smtClean="0"/>
              <a:t> has much  greater potency (~30-40x) than </a:t>
            </a:r>
            <a:r>
              <a:rPr lang="en-US" baseline="0" dirty="0" err="1" smtClean="0"/>
              <a:t>amrinone</a:t>
            </a:r>
            <a:r>
              <a:rPr lang="en-US" baseline="0" dirty="0" smtClean="0"/>
              <a:t>; little experience with </a:t>
            </a:r>
            <a:r>
              <a:rPr lang="en-US" baseline="0" dirty="0" err="1" smtClean="0"/>
              <a:t>iV</a:t>
            </a:r>
            <a:r>
              <a:rPr lang="en-US" baseline="0" dirty="0" smtClean="0"/>
              <a:t> form in vet med</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Both compounds effective after oral administration; only IV forms available commercially</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Oral </a:t>
            </a:r>
            <a:r>
              <a:rPr lang="en-US" baseline="0" dirty="0" err="1" smtClean="0"/>
              <a:t>milrinone</a:t>
            </a:r>
            <a:r>
              <a:rPr lang="en-US" baseline="0" dirty="0" smtClean="0"/>
              <a:t> used in clinical trials in dogs with myocardial failure produced </a:t>
            </a:r>
            <a:r>
              <a:rPr lang="en-US" baseline="0" dirty="0" err="1" smtClean="0"/>
              <a:t>clinical,hemodynamic</a:t>
            </a:r>
            <a:r>
              <a:rPr lang="en-US" baseline="0" dirty="0" smtClean="0"/>
              <a:t> and echo improvement</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20</a:t>
            </a:fld>
            <a:endParaRPr lang="en-US"/>
          </a:p>
        </p:txBody>
      </p:sp>
    </p:spTree>
    <p:extLst>
      <p:ext uri="{BB962C8B-B14F-4D97-AF65-F5344CB8AC3E}">
        <p14:creationId xmlns:p14="http://schemas.microsoft.com/office/powerpoint/2010/main" val="385948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Benzimidazole-pyridazinone</a:t>
            </a:r>
            <a:r>
              <a:rPr lang="en-US" baseline="0" dirty="0" smtClean="0"/>
              <a:t> derivative with positive inotropic and </a:t>
            </a:r>
            <a:r>
              <a:rPr lang="en-US" baseline="0" dirty="0" err="1" smtClean="0"/>
              <a:t>vasodilatory</a:t>
            </a:r>
            <a:r>
              <a:rPr lang="en-US" baseline="0" dirty="0" smtClean="0"/>
              <a:t> properties</a:t>
            </a:r>
          </a:p>
          <a:p>
            <a:r>
              <a:rPr lang="en-US" baseline="0" dirty="0" smtClean="0"/>
              <a:t>Calcium sensitization, the predominant inotropic effect of </a:t>
            </a:r>
            <a:r>
              <a:rPr lang="en-US" baseline="0" dirty="0" err="1" smtClean="0"/>
              <a:t>pimo</a:t>
            </a:r>
            <a:r>
              <a:rPr lang="en-US" baseline="0" dirty="0" smtClean="0"/>
              <a:t> in the failing heart, involves increasing the affinity </a:t>
            </a:r>
            <a:r>
              <a:rPr lang="en-US" baseline="0" dirty="0" err="1" smtClean="0"/>
              <a:t>fot</a:t>
            </a:r>
            <a:r>
              <a:rPr lang="en-US" baseline="0" dirty="0" smtClean="0"/>
              <a:t> he cardiac troponin </a:t>
            </a:r>
            <a:r>
              <a:rPr lang="en-US" baseline="0" dirty="0" err="1" smtClean="0"/>
              <a:t>cC</a:t>
            </a:r>
            <a:r>
              <a:rPr lang="en-US" baseline="0" dirty="0" smtClean="0"/>
              <a:t> regulatory site for calcium </a:t>
            </a:r>
          </a:p>
          <a:p>
            <a:r>
              <a:rPr lang="en-US" baseline="0" dirty="0" smtClean="0"/>
              <a:t>The binding of calcium to </a:t>
            </a:r>
            <a:r>
              <a:rPr lang="en-US" baseline="0" dirty="0" err="1" smtClean="0"/>
              <a:t>TnC</a:t>
            </a:r>
            <a:r>
              <a:rPr lang="en-US" baseline="0" dirty="0" smtClean="0"/>
              <a:t> leads to activation of the </a:t>
            </a:r>
            <a:r>
              <a:rPr lang="en-US" baseline="0" dirty="0" err="1" smtClean="0"/>
              <a:t>myofibrillar</a:t>
            </a:r>
            <a:r>
              <a:rPr lang="en-US" baseline="0" dirty="0" smtClean="0"/>
              <a:t> protein interaction, force generation and myocardial contraction</a:t>
            </a:r>
          </a:p>
          <a:p>
            <a:r>
              <a:rPr lang="en-US" baseline="0" dirty="0" smtClean="0"/>
              <a:t>Degree of activation and strength of contraction is related to concentration of cytosolic free calcium as well as it </a:t>
            </a:r>
            <a:r>
              <a:rPr lang="en-US" baseline="0" dirty="0" err="1" smtClean="0"/>
              <a:t>sbinding</a:t>
            </a:r>
            <a:r>
              <a:rPr lang="en-US" baseline="0" dirty="0" smtClean="0"/>
              <a:t> affinity for </a:t>
            </a:r>
            <a:r>
              <a:rPr lang="en-US" baseline="0" dirty="0" err="1" smtClean="0"/>
              <a:t>TnC</a:t>
            </a:r>
            <a:endParaRPr lang="en-US" baseline="0" dirty="0" smtClean="0"/>
          </a:p>
          <a:p>
            <a:r>
              <a:rPr lang="en-US" baseline="0" dirty="0" smtClean="0"/>
              <a:t>Net effect of PDE3 inhibition is an increase in </a:t>
            </a:r>
            <a:r>
              <a:rPr lang="en-US" baseline="0" dirty="0" err="1" smtClean="0"/>
              <a:t>cAMP</a:t>
            </a:r>
            <a:r>
              <a:rPr lang="en-US" baseline="0" dirty="0" smtClean="0"/>
              <a:t> , most important second messenger in cardiac </a:t>
            </a:r>
            <a:r>
              <a:rPr lang="en-US" baseline="0" dirty="0" err="1" smtClean="0"/>
              <a:t>myocytes</a:t>
            </a:r>
            <a:r>
              <a:rPr lang="en-US" baseline="0" dirty="0" smtClean="0"/>
              <a:t>  </a:t>
            </a:r>
          </a:p>
          <a:p>
            <a:r>
              <a:rPr lang="en-US" baseline="0" dirty="0" smtClean="0"/>
              <a:t>CAMP activates activates protein kinase (PKA) which </a:t>
            </a:r>
            <a:r>
              <a:rPr lang="en-US" baseline="0" dirty="0" err="1" smtClean="0"/>
              <a:t>catalizes</a:t>
            </a:r>
            <a:r>
              <a:rPr lang="en-US" baseline="0" dirty="0" smtClean="0"/>
              <a:t> the transfer of phosphate groups from ATP to specific substrates (</a:t>
            </a:r>
            <a:r>
              <a:rPr lang="en-US" baseline="0" dirty="0" err="1" smtClean="0"/>
              <a:t>phospholamban</a:t>
            </a:r>
            <a:r>
              <a:rPr lang="en-US" baseline="0" dirty="0" smtClean="0"/>
              <a:t> increasing calcium sequestration by the sarcoplasmic reticulum during diastole, phosphorylation of calcium release channels </a:t>
            </a:r>
            <a:r>
              <a:rPr lang="en-US" baseline="0" dirty="0" err="1" smtClean="0"/>
              <a:t>cuase</a:t>
            </a:r>
            <a:r>
              <a:rPr lang="en-US" baseline="0" dirty="0" smtClean="0"/>
              <a:t> increased release of calcium by the SR during systole, </a:t>
            </a:r>
            <a:r>
              <a:rPr lang="en-US" baseline="0" dirty="0" err="1" smtClean="0"/>
              <a:t>phopshophorylation</a:t>
            </a:r>
            <a:r>
              <a:rPr lang="en-US" baseline="0" dirty="0" smtClean="0"/>
              <a:t> of L-type calcium channels increase calcium influx during systole.  Contributes to positive </a:t>
            </a:r>
            <a:r>
              <a:rPr lang="en-US" baseline="0" dirty="0" err="1" smtClean="0"/>
              <a:t>inotropy</a:t>
            </a:r>
            <a:r>
              <a:rPr lang="en-US" baseline="0" dirty="0" smtClean="0"/>
              <a:t> (largely in </a:t>
            </a:r>
            <a:r>
              <a:rPr lang="en-US" baseline="0" dirty="0" err="1" smtClean="0"/>
              <a:t>helathy</a:t>
            </a:r>
            <a:r>
              <a:rPr lang="en-US" baseline="0" dirty="0" smtClean="0"/>
              <a:t> heart)</a:t>
            </a:r>
          </a:p>
          <a:p>
            <a:r>
              <a:rPr lang="en-US" baseline="0" dirty="0" err="1" smtClean="0"/>
              <a:t>Vasodilatory</a:t>
            </a:r>
            <a:r>
              <a:rPr lang="en-US" baseline="0" dirty="0" smtClean="0"/>
              <a:t> effects: balanced- mediated via inhibition of PDE in vascular smooth muscle cells, which increases </a:t>
            </a:r>
            <a:r>
              <a:rPr lang="en-US" baseline="0" dirty="0" err="1" smtClean="0"/>
              <a:t>cAMP</a:t>
            </a:r>
            <a:r>
              <a:rPr lang="en-US" baseline="0" dirty="0" smtClean="0"/>
              <a:t> and </a:t>
            </a:r>
            <a:r>
              <a:rPr lang="en-US" baseline="0" dirty="0" err="1" smtClean="0"/>
              <a:t>guanosine</a:t>
            </a:r>
            <a:r>
              <a:rPr lang="en-US" baseline="0" dirty="0" smtClean="0"/>
              <a:t> 3’,5’-cyclic monophosphate (</a:t>
            </a:r>
            <a:r>
              <a:rPr lang="en-US" baseline="0" dirty="0" err="1" smtClean="0"/>
              <a:t>cGMP</a:t>
            </a:r>
            <a:r>
              <a:rPr lang="en-US" baseline="0" dirty="0" smtClean="0"/>
              <a:t>)</a:t>
            </a:r>
          </a:p>
          <a:p>
            <a:r>
              <a:rPr lang="en-US" baseline="0" dirty="0" smtClean="0"/>
              <a:t>Increasing </a:t>
            </a:r>
            <a:r>
              <a:rPr lang="en-US" baseline="0" dirty="0" err="1" smtClean="0"/>
              <a:t>cAMP</a:t>
            </a:r>
            <a:r>
              <a:rPr lang="en-US" baseline="0" dirty="0" smtClean="0"/>
              <a:t> and </a:t>
            </a:r>
            <a:r>
              <a:rPr lang="en-US" baseline="0" dirty="0" err="1" smtClean="0"/>
              <a:t>cGMP</a:t>
            </a:r>
            <a:r>
              <a:rPr lang="en-US" baseline="0" dirty="0" smtClean="0"/>
              <a:t> in vascular smooth muscle facilitates calcium uptake by intracellular storage sites thereby decreasing amount of calcium available for contraction</a:t>
            </a:r>
          </a:p>
          <a:p>
            <a:r>
              <a:rPr lang="en-US" baseline="0" dirty="0" smtClean="0"/>
              <a:t>Vasodilation of both systemic and pulmonary vascular beds</a:t>
            </a:r>
          </a:p>
          <a:p>
            <a:r>
              <a:rPr lang="en-US" baseline="0" dirty="0" smtClean="0"/>
              <a:t>Increase HR, no evidence of </a:t>
            </a:r>
            <a:r>
              <a:rPr lang="en-US" baseline="0" dirty="0" err="1" smtClean="0"/>
              <a:t>proarrhythmic</a:t>
            </a:r>
            <a:r>
              <a:rPr lang="en-US" baseline="0" dirty="0" smtClean="0"/>
              <a:t> effects based on 24 hour </a:t>
            </a:r>
            <a:r>
              <a:rPr lang="en-US" baseline="0" dirty="0" err="1" smtClean="0"/>
              <a:t>holter</a:t>
            </a:r>
            <a:r>
              <a:rPr lang="en-US" baseline="0" dirty="0" smtClean="0"/>
              <a:t> monitoring studies in humans</a:t>
            </a:r>
          </a:p>
          <a:p>
            <a:r>
              <a:rPr lang="en-US" baseline="0" dirty="0" smtClean="0"/>
              <a:t>Via enhanced AV conduction, shortening of refractory periods</a:t>
            </a:r>
          </a:p>
          <a:p>
            <a:r>
              <a:rPr lang="en-US" baseline="0" dirty="0" smtClean="0"/>
              <a:t>IV </a:t>
            </a:r>
            <a:r>
              <a:rPr lang="en-US" baseline="0" dirty="0" err="1" smtClean="0"/>
              <a:t>pimo</a:t>
            </a:r>
            <a:r>
              <a:rPr lang="en-US" baseline="0" dirty="0" smtClean="0"/>
              <a:t> was noted to increase incidence of v-fib post-MI</a:t>
            </a:r>
          </a:p>
          <a:p>
            <a:r>
              <a:rPr lang="en-US" baseline="0" dirty="0" err="1" smtClean="0"/>
              <a:t>Neurohormonal</a:t>
            </a:r>
            <a:r>
              <a:rPr lang="en-US" baseline="0" dirty="0" smtClean="0"/>
              <a:t> effects- reduced plasma NE levels possibly by triggering reflex withdrawal of sympathetic tone, beneficial effects on </a:t>
            </a:r>
            <a:r>
              <a:rPr lang="en-US" baseline="0" dirty="0" err="1" smtClean="0"/>
              <a:t>proinflammatory</a:t>
            </a:r>
            <a:r>
              <a:rPr lang="en-US" baseline="0" dirty="0" smtClean="0"/>
              <a:t> cytokines (decreased levels of TNF-alpha, IL-1B, IL-6 by inhibition of NF-</a:t>
            </a:r>
            <a:r>
              <a:rPr lang="en-US" baseline="0" dirty="0" err="1" smtClean="0"/>
              <a:t>kB</a:t>
            </a:r>
            <a:r>
              <a:rPr lang="en-US" baseline="0" dirty="0" smtClean="0"/>
              <a:t> and decreased </a:t>
            </a:r>
            <a:r>
              <a:rPr lang="en-US" baseline="0" dirty="0" err="1" smtClean="0"/>
              <a:t>iNOS</a:t>
            </a:r>
            <a:r>
              <a:rPr lang="en-US" baseline="0" dirty="0" smtClean="0"/>
              <a:t>)</a:t>
            </a:r>
          </a:p>
          <a:p>
            <a:r>
              <a:rPr lang="en-US" baseline="0" dirty="0" smtClean="0"/>
              <a:t>Inhibitor of platelet aggregation via regulation of </a:t>
            </a:r>
            <a:r>
              <a:rPr lang="en-US" baseline="0" dirty="0" err="1" smtClean="0"/>
              <a:t>cAMP</a:t>
            </a:r>
            <a:endParaRPr lang="en-US" baseline="0" dirty="0" smtClean="0"/>
          </a:p>
          <a:p>
            <a:r>
              <a:rPr lang="en-US" baseline="0" dirty="0" err="1" smtClean="0"/>
              <a:t>Insulinotropic</a:t>
            </a:r>
            <a:r>
              <a:rPr lang="en-US" baseline="0" dirty="0" smtClean="0"/>
              <a:t> effects</a:t>
            </a:r>
          </a:p>
          <a:p>
            <a:r>
              <a:rPr lang="en-US" baseline="0" dirty="0" smtClean="0"/>
              <a:t>Rapid oral absorption with peak plasma levels attained within 1 hour of administration</a:t>
            </a:r>
          </a:p>
          <a:p>
            <a:r>
              <a:rPr lang="en-US" baseline="0" dirty="0" smtClean="0"/>
              <a:t>Oral bioavailability is 60-65% but reduced in presence of food (aqueous formulation)</a:t>
            </a:r>
          </a:p>
          <a:p>
            <a:r>
              <a:rPr lang="en-US" baseline="0" dirty="0" smtClean="0"/>
              <a:t>In dogs and humans metabolized in the liver to UDCG-212 more potent inhibitor of PDE III than </a:t>
            </a:r>
            <a:r>
              <a:rPr lang="en-US" baseline="0" dirty="0" err="1" smtClean="0"/>
              <a:t>pimo</a:t>
            </a:r>
            <a:endParaRPr lang="en-US" baseline="0" dirty="0" smtClean="0"/>
          </a:p>
          <a:p>
            <a:r>
              <a:rPr lang="en-US" baseline="0" dirty="0" smtClean="0"/>
              <a:t>In humans half life less than 30 minutes and half life of UDCG-212 is 2 hours, max concentrations 1-4 hours post-pill, yet effects persist for more than 8 hours</a:t>
            </a:r>
          </a:p>
          <a:p>
            <a:r>
              <a:rPr lang="en-US" baseline="0" dirty="0" smtClean="0"/>
              <a:t>Excreted mainly in feces; in people only 5% eliminated via kidneys- eliminates dosing concerns with </a:t>
            </a:r>
            <a:r>
              <a:rPr lang="en-US" baseline="0" dirty="0" err="1" smtClean="0"/>
              <a:t>ocncurrent</a:t>
            </a:r>
            <a:r>
              <a:rPr lang="en-US" baseline="0" dirty="0" smtClean="0"/>
              <a:t> azotemia</a:t>
            </a:r>
          </a:p>
          <a:p>
            <a:r>
              <a:rPr lang="en-US" baseline="0" dirty="0" smtClean="0"/>
              <a:t>Effects in normal dogs</a:t>
            </a:r>
          </a:p>
          <a:p>
            <a:pPr lvl="1"/>
            <a:r>
              <a:rPr lang="en-US" dirty="0" smtClean="0"/>
              <a:t>Moderate reductions in SVR, marked reduction in LVEDP, moderate increases in HR and CO</a:t>
            </a:r>
          </a:p>
          <a:p>
            <a:pPr lvl="1"/>
            <a:r>
              <a:rPr lang="en-US" dirty="0" smtClean="0"/>
              <a:t>Increase myocardial blood flow, improved myocardial relaxation</a:t>
            </a:r>
          </a:p>
          <a:p>
            <a:pPr lvl="1"/>
            <a:r>
              <a:rPr lang="en-US" dirty="0" smtClean="0"/>
              <a:t>Preclinical studies</a:t>
            </a:r>
            <a:r>
              <a:rPr lang="en-US" baseline="0" dirty="0" smtClean="0"/>
              <a:t> revealed for a given increase in myocardial contractility, </a:t>
            </a:r>
            <a:r>
              <a:rPr lang="en-US" baseline="0" dirty="0" err="1" smtClean="0"/>
              <a:t>myocaridal</a:t>
            </a:r>
            <a:r>
              <a:rPr lang="en-US" baseline="0" dirty="0" smtClean="0"/>
              <a:t> oxygen consumption less for </a:t>
            </a:r>
            <a:r>
              <a:rPr lang="en-US" baseline="0" dirty="0" err="1" smtClean="0"/>
              <a:t>pimo</a:t>
            </a:r>
            <a:endParaRPr lang="en-US" dirty="0" smtClean="0"/>
          </a:p>
          <a:p>
            <a:pPr lvl="0"/>
            <a:r>
              <a:rPr lang="en-US" dirty="0" smtClean="0"/>
              <a:t>Promising results of </a:t>
            </a:r>
            <a:r>
              <a:rPr lang="en-US" dirty="0" err="1" smtClean="0"/>
              <a:t>pimo</a:t>
            </a:r>
            <a:r>
              <a:rPr lang="en-US" dirty="0" smtClean="0"/>
              <a:t> in animal studies led to clinical trials in humans with heart failure</a:t>
            </a:r>
          </a:p>
          <a:p>
            <a:pPr lvl="0"/>
            <a:r>
              <a:rPr lang="en-US" dirty="0" smtClean="0"/>
              <a:t>Single oral doses of </a:t>
            </a:r>
            <a:r>
              <a:rPr lang="en-US" dirty="0" err="1" smtClean="0"/>
              <a:t>pimo</a:t>
            </a:r>
            <a:r>
              <a:rPr lang="en-US" dirty="0" smtClean="0"/>
              <a:t> </a:t>
            </a:r>
            <a:r>
              <a:rPr lang="en-US" dirty="0" err="1" smtClean="0"/>
              <a:t>consistntly</a:t>
            </a:r>
            <a:r>
              <a:rPr lang="en-US" dirty="0" smtClean="0"/>
              <a:t> resulted</a:t>
            </a:r>
            <a:r>
              <a:rPr lang="en-US" baseline="0" dirty="0" smtClean="0"/>
              <a:t> in increased stroke volume index and cardiac index and decreased systemic and pulmonary vascular resistance </a:t>
            </a:r>
            <a:endParaRPr lang="en-US" dirty="0" smtClean="0"/>
          </a:p>
          <a:p>
            <a:r>
              <a:rPr lang="en-US" baseline="0" dirty="0" smtClean="0"/>
              <a:t>Effect on BP and heart rate more variable</a:t>
            </a:r>
          </a:p>
          <a:p>
            <a:r>
              <a:rPr lang="en-US" baseline="0" dirty="0" smtClean="0"/>
              <a:t>Administration over a 4 week period to patients with moderate to severe heart failure already receiving diuretics and dig resulted in sustained hemodynamic improvements with </a:t>
            </a:r>
            <a:r>
              <a:rPr lang="en-US" baseline="0" dirty="0" err="1" smtClean="0"/>
              <a:t>inreases</a:t>
            </a:r>
            <a:r>
              <a:rPr lang="en-US" baseline="0" dirty="0" smtClean="0"/>
              <a:t> in cardiac index and decreases in PCWP</a:t>
            </a:r>
          </a:p>
          <a:p>
            <a:r>
              <a:rPr lang="en-US" baseline="0" dirty="0" smtClean="0"/>
              <a:t>Human heart failure patients have shown an improvement in exercise duration in several long-term placebo-controlled trials of </a:t>
            </a:r>
            <a:r>
              <a:rPr lang="en-US" baseline="0" dirty="0" err="1" smtClean="0"/>
              <a:t>pimo</a:t>
            </a:r>
            <a:endParaRPr lang="en-US" baseline="0" dirty="0" smtClean="0"/>
          </a:p>
          <a:p>
            <a:r>
              <a:rPr lang="en-US" dirty="0" smtClean="0"/>
              <a:t>PICO trial- all receiving </a:t>
            </a:r>
            <a:r>
              <a:rPr lang="en-US" dirty="0" err="1" smtClean="0"/>
              <a:t>ACEi</a:t>
            </a:r>
            <a:r>
              <a:rPr lang="en-US" dirty="0" smtClean="0"/>
              <a:t> and diuretics and patients randomized</a:t>
            </a:r>
            <a:r>
              <a:rPr lang="en-US" baseline="0" dirty="0" smtClean="0"/>
              <a:t> to receive placebo or </a:t>
            </a:r>
            <a:r>
              <a:rPr lang="en-US" baseline="0" dirty="0" err="1" smtClean="0"/>
              <a:t>pimo</a:t>
            </a:r>
            <a:r>
              <a:rPr lang="en-US" baseline="0" dirty="0" smtClean="0"/>
              <a:t> (low or high dose for 24 weeks/  </a:t>
            </a:r>
            <a:r>
              <a:rPr lang="en-US" baseline="0" dirty="0" err="1" smtClean="0"/>
              <a:t>Pimo</a:t>
            </a:r>
            <a:r>
              <a:rPr lang="en-US" baseline="0" dirty="0" smtClean="0"/>
              <a:t> at both doses resulted in increased exercise duration compared with placebo. </a:t>
            </a:r>
            <a:r>
              <a:rPr lang="en-US" baseline="0" dirty="0" err="1" smtClean="0"/>
              <a:t>Nonsignificant</a:t>
            </a:r>
            <a:r>
              <a:rPr lang="en-US" baseline="0" dirty="0" smtClean="0"/>
              <a:t> improvement in NYHA </a:t>
            </a:r>
            <a:r>
              <a:rPr lang="en-US" baseline="0" dirty="0" err="1" smtClean="0"/>
              <a:t>cassification</a:t>
            </a:r>
            <a:r>
              <a:rPr lang="en-US" baseline="0" dirty="0" smtClean="0"/>
              <a:t> scores, no difference in QOL scores, </a:t>
            </a:r>
            <a:r>
              <a:rPr lang="en-US" baseline="0" dirty="0" err="1" smtClean="0"/>
              <a:t>nonsignificant</a:t>
            </a:r>
            <a:r>
              <a:rPr lang="en-US" baseline="0" dirty="0" smtClean="0"/>
              <a:t> trend toward higher mortality</a:t>
            </a:r>
          </a:p>
          <a:p>
            <a:r>
              <a:rPr lang="en-US" baseline="0" dirty="0" smtClean="0"/>
              <a:t>Climate at the time for positive inotropes not favorable so even </a:t>
            </a:r>
            <a:r>
              <a:rPr lang="en-US" baseline="0" dirty="0" err="1" smtClean="0"/>
              <a:t>nonsignificant</a:t>
            </a:r>
            <a:r>
              <a:rPr lang="en-US" baseline="0" dirty="0" smtClean="0"/>
              <a:t> increase in mortality was interpreted </a:t>
            </a:r>
            <a:r>
              <a:rPr lang="en-US" baseline="0" dirty="0" err="1" smtClean="0"/>
              <a:t>signifciantly</a:t>
            </a:r>
            <a:r>
              <a:rPr lang="en-US" baseline="0" dirty="0" smtClean="0"/>
              <a:t>.  </a:t>
            </a:r>
          </a:p>
          <a:p>
            <a:r>
              <a:rPr lang="en-US" baseline="0" dirty="0" smtClean="0"/>
              <a:t>Other studies since have not had the same results- subsequent study of 306 patients with </a:t>
            </a:r>
            <a:r>
              <a:rPr lang="en-US" baseline="0" dirty="0" err="1" smtClean="0"/>
              <a:t>stablechronic</a:t>
            </a:r>
            <a:r>
              <a:rPr lang="en-US" baseline="0" dirty="0" smtClean="0"/>
              <a:t> heart failure compared low-dose </a:t>
            </a:r>
            <a:r>
              <a:rPr lang="en-US" baseline="0" dirty="0" err="1" smtClean="0"/>
              <a:t>pimo</a:t>
            </a:r>
            <a:r>
              <a:rPr lang="en-US" baseline="0" dirty="0" smtClean="0"/>
              <a:t> with placebo- incidence of adverse events was 45% lower in </a:t>
            </a:r>
            <a:r>
              <a:rPr lang="en-US" baseline="0" dirty="0" err="1" smtClean="0"/>
              <a:t>pimo</a:t>
            </a:r>
            <a:r>
              <a:rPr lang="en-US" baseline="0" dirty="0" smtClean="0"/>
              <a:t> than placebo (0.31-0.97 95% hazard ratio)</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21</a:t>
            </a:fld>
            <a:endParaRPr lang="en-US"/>
          </a:p>
        </p:txBody>
      </p:sp>
    </p:spTree>
    <p:extLst>
      <p:ext uri="{BB962C8B-B14F-4D97-AF65-F5344CB8AC3E}">
        <p14:creationId xmlns:p14="http://schemas.microsoft.com/office/powerpoint/2010/main" val="3650531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Chetboul</a:t>
            </a:r>
            <a:r>
              <a:rPr lang="en-US" dirty="0" smtClean="0"/>
              <a:t> study compared</a:t>
            </a:r>
            <a:r>
              <a:rPr lang="en-US" baseline="0" dirty="0" smtClean="0"/>
              <a:t> cardiac pharmacodynamics of long-term </a:t>
            </a:r>
            <a:r>
              <a:rPr lang="en-US" baseline="0" dirty="0" err="1" smtClean="0"/>
              <a:t>monotherapy</a:t>
            </a:r>
            <a:r>
              <a:rPr lang="en-US" baseline="0" dirty="0" smtClean="0"/>
              <a:t> with either </a:t>
            </a:r>
            <a:r>
              <a:rPr lang="en-US" baseline="0" dirty="0" err="1" smtClean="0"/>
              <a:t>pimo</a:t>
            </a:r>
            <a:r>
              <a:rPr lang="en-US" baseline="0" dirty="0" smtClean="0"/>
              <a:t> or benazepril</a:t>
            </a:r>
          </a:p>
          <a:p>
            <a:r>
              <a:rPr lang="en-US" baseline="0" dirty="0" smtClean="0"/>
              <a:t>Study objective was to determine whether the chronic use of either of these drugs at standard doses could produce cardiac lesions./  Inclusion limited to dogs with evidence of cardiac disease but no clinical signs of exercise intolerance (class I NYHA).  While a marked and sustained increase in systolic myocardial function noted based on increased FS and decreased LV systolic diameter, there was a </a:t>
            </a:r>
            <a:r>
              <a:rPr lang="en-US" baseline="0" dirty="0" err="1" smtClean="0"/>
              <a:t>concomittant</a:t>
            </a:r>
            <a:r>
              <a:rPr lang="en-US" baseline="0" dirty="0" smtClean="0"/>
              <a:t> and detrimental worsening of </a:t>
            </a:r>
            <a:r>
              <a:rPr lang="en-US" baseline="0" dirty="0" err="1" smtClean="0"/>
              <a:t>regurg</a:t>
            </a:r>
            <a:r>
              <a:rPr lang="en-US" baseline="0" dirty="0" smtClean="0"/>
              <a:t> jet and development of jet lesions</a:t>
            </a:r>
          </a:p>
          <a:p>
            <a:r>
              <a:rPr lang="en-US" dirty="0" smtClean="0"/>
              <a:t>Prospective, blinded,</a:t>
            </a:r>
            <a:r>
              <a:rPr lang="en-US" baseline="0" dirty="0" smtClean="0"/>
              <a:t> controlled clinical trial evaluated effect of addition of </a:t>
            </a:r>
            <a:r>
              <a:rPr lang="en-US" baseline="0" dirty="0" err="1" smtClean="0"/>
              <a:t>pimo</a:t>
            </a:r>
            <a:r>
              <a:rPr lang="en-US" baseline="0" dirty="0" smtClean="0"/>
              <a:t> on echo parameters in dogs with asymptomatic CVHD.  Study included 24 </a:t>
            </a:r>
            <a:r>
              <a:rPr lang="en-US" baseline="0" dirty="0" err="1" smtClean="0"/>
              <a:t>lient</a:t>
            </a:r>
            <a:r>
              <a:rPr lang="en-US" baseline="0" dirty="0" smtClean="0"/>
              <a:t>-owned dogs with </a:t>
            </a:r>
            <a:r>
              <a:rPr lang="en-US" baseline="0" dirty="0" err="1" smtClean="0"/>
              <a:t>LA:Ao</a:t>
            </a:r>
            <a:r>
              <a:rPr lang="en-US" baseline="0" dirty="0" smtClean="0"/>
              <a:t>&gt;1.6 and no signs of CHF on thoracic radiographs</a:t>
            </a:r>
          </a:p>
          <a:p>
            <a:r>
              <a:rPr lang="en-US" baseline="0" dirty="0" smtClean="0"/>
              <a:t>Permitted concurrent therapy with </a:t>
            </a:r>
            <a:r>
              <a:rPr lang="en-US" baseline="0" dirty="0" err="1" smtClean="0"/>
              <a:t>ACEi</a:t>
            </a:r>
            <a:endParaRPr lang="en-US" baseline="0" dirty="0" smtClean="0"/>
          </a:p>
          <a:p>
            <a:r>
              <a:rPr lang="en-US" baseline="0" dirty="0" smtClean="0"/>
              <a:t>Echo performed on enrollment and at 30,90 and 180 days</a:t>
            </a:r>
          </a:p>
          <a:p>
            <a:r>
              <a:rPr lang="en-US" baseline="0" dirty="0" smtClean="0"/>
              <a:t>Results suggested that addition of </a:t>
            </a:r>
            <a:r>
              <a:rPr lang="en-US" baseline="0" dirty="0" err="1" smtClean="0"/>
              <a:t>pimo</a:t>
            </a:r>
            <a:r>
              <a:rPr lang="en-US" baseline="0" dirty="0" smtClean="0"/>
              <a:t> did not decrease RF during study, but significant increase in EF at 30 days as well as decrease in LVID systole but not sustained over 6 month study period</a:t>
            </a:r>
          </a:p>
          <a:p>
            <a:endParaRPr lang="en-US" dirty="0" smtClean="0"/>
          </a:p>
          <a:p>
            <a:r>
              <a:rPr lang="en-US" dirty="0" smtClean="0"/>
              <a:t>In</a:t>
            </a:r>
            <a:r>
              <a:rPr lang="en-US" baseline="0" dirty="0" smtClean="0"/>
              <a:t> general these studies therefore demonstrate increased systolic function but increased RF; no real reason to be using prior to the onset of </a:t>
            </a:r>
            <a:r>
              <a:rPr lang="en-US" baseline="0" dirty="0" err="1" smtClean="0"/>
              <a:t>clincal</a:t>
            </a:r>
            <a:r>
              <a:rPr lang="en-US" baseline="0" dirty="0" smtClean="0"/>
              <a:t> signs of CHF</a:t>
            </a:r>
            <a:endParaRPr lang="en-US" dirty="0" smtClean="0"/>
          </a:p>
        </p:txBody>
      </p:sp>
      <p:sp>
        <p:nvSpPr>
          <p:cNvPr id="4" name="Slide Number Placeholder 3"/>
          <p:cNvSpPr>
            <a:spLocks noGrp="1"/>
          </p:cNvSpPr>
          <p:nvPr>
            <p:ph type="sldNum" sz="quarter" idx="10"/>
          </p:nvPr>
        </p:nvSpPr>
        <p:spPr/>
        <p:txBody>
          <a:bodyPr/>
          <a:lstStyle/>
          <a:p>
            <a:fld id="{DC30963E-5B5E-D442-A6BF-C73F7AAF866B}" type="slidenum">
              <a:rPr lang="en-US" smtClean="0"/>
              <a:t>22</a:t>
            </a:fld>
            <a:endParaRPr lang="en-US"/>
          </a:p>
        </p:txBody>
      </p:sp>
    </p:spTree>
    <p:extLst>
      <p:ext uri="{BB962C8B-B14F-4D97-AF65-F5344CB8AC3E}">
        <p14:creationId xmlns:p14="http://schemas.microsoft.com/office/powerpoint/2010/main" val="2543279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proximal tubule</a:t>
            </a:r>
            <a:r>
              <a:rPr lang="en-US" baseline="0" dirty="0" smtClean="0"/>
              <a:t> resorbs 60% of the filtered sodium and water load</a:t>
            </a:r>
          </a:p>
          <a:p>
            <a:r>
              <a:rPr lang="en-US" baseline="0" dirty="0" smtClean="0"/>
              <a:t>Sodium is </a:t>
            </a:r>
            <a:r>
              <a:rPr lang="en-US" baseline="0" dirty="0" err="1" smtClean="0"/>
              <a:t>intiially</a:t>
            </a:r>
            <a:r>
              <a:rPr lang="en-US" baseline="0" dirty="0" smtClean="0"/>
              <a:t> transported across the cell membrane in exchange for a H+ by a protein called the Na/H+ </a:t>
            </a:r>
            <a:r>
              <a:rPr lang="en-US" baseline="0" dirty="0" err="1" smtClean="0"/>
              <a:t>antiporter</a:t>
            </a:r>
            <a:endParaRPr lang="en-US" baseline="0" dirty="0" smtClean="0"/>
          </a:p>
          <a:p>
            <a:r>
              <a:rPr lang="en-US" baseline="0" dirty="0" smtClean="0"/>
              <a:t>Sodium is then transported out of the cell into the </a:t>
            </a:r>
            <a:r>
              <a:rPr lang="en-US" baseline="0" dirty="0" err="1" smtClean="0"/>
              <a:t>interstitium</a:t>
            </a:r>
            <a:r>
              <a:rPr lang="en-US" baseline="0" dirty="0" smtClean="0"/>
              <a:t> and into the blood at the </a:t>
            </a:r>
            <a:r>
              <a:rPr lang="en-US" baseline="0" dirty="0" err="1" smtClean="0"/>
              <a:t>basolateral</a:t>
            </a:r>
            <a:r>
              <a:rPr lang="en-US" baseline="0" dirty="0" smtClean="0"/>
              <a:t> membrane by a sodium pump and the Na+/3HCO3 </a:t>
            </a:r>
            <a:r>
              <a:rPr lang="en-US" baseline="0" dirty="0" err="1" smtClean="0"/>
              <a:t>cotransporter</a:t>
            </a:r>
            <a:endParaRPr lang="en-US" baseline="0" dirty="0" smtClean="0"/>
          </a:p>
          <a:p>
            <a:r>
              <a:rPr lang="en-US" baseline="0" dirty="0" smtClean="0"/>
              <a:t>Sodium transport in the proximal tubule is regulated by GFR, the SNS, angiotensin II, ANP and </a:t>
            </a:r>
            <a:r>
              <a:rPr lang="en-US" baseline="0" dirty="0" err="1" smtClean="0"/>
              <a:t>pertiublar</a:t>
            </a:r>
            <a:r>
              <a:rPr lang="en-US" baseline="0" dirty="0" smtClean="0"/>
              <a:t> hemodynamics</a:t>
            </a:r>
          </a:p>
          <a:p>
            <a:r>
              <a:rPr lang="en-US" baseline="0" dirty="0" smtClean="0"/>
              <a:t>The brush border of the proximal tubule contains carbonic anhydrase which catalyzes the reaction between CO2 and H20 to form carbonic acid</a:t>
            </a:r>
          </a:p>
          <a:p>
            <a:r>
              <a:rPr lang="en-US" baseline="0" dirty="0" smtClean="0"/>
              <a:t>Drugs that inhibit carbonic anhydrase constitute the major class of diuretics that act in the proximal tubule</a:t>
            </a:r>
          </a:p>
          <a:p>
            <a:r>
              <a:rPr lang="en-US" baseline="0" dirty="0" smtClean="0"/>
              <a:t>Acetazolamide is the only carbonic anhydrase inhibitor available in the US.  Not useful in patients with heart failure because the remaining portion of the nephron can reabsorb sodium</a:t>
            </a:r>
          </a:p>
          <a:p>
            <a:r>
              <a:rPr lang="en-US" baseline="0" dirty="0" smtClean="0"/>
              <a:t>As a consequence, carbonic anhydrase inhibitors can only cause the excretion of modest amounts of sodium 3-5%</a:t>
            </a:r>
          </a:p>
          <a:p>
            <a:r>
              <a:rPr lang="en-US" baseline="0" dirty="0" smtClean="0"/>
              <a:t>25-30% of the filtered sodium is reabsorbed in the loop of </a:t>
            </a:r>
            <a:r>
              <a:rPr lang="en-US" baseline="0" dirty="0" err="1" smtClean="0"/>
              <a:t>Henle</a:t>
            </a:r>
            <a:endParaRPr lang="en-US" baseline="0" dirty="0" smtClean="0"/>
          </a:p>
          <a:p>
            <a:r>
              <a:rPr lang="en-US" baseline="0" dirty="0" smtClean="0"/>
              <a:t>Thin descending loop is impermeable to sodium but permeable to water</a:t>
            </a:r>
          </a:p>
          <a:p>
            <a:r>
              <a:rPr lang="en-US" baseline="0" dirty="0" smtClean="0"/>
              <a:t>Sodium and chloride transport into the </a:t>
            </a:r>
            <a:r>
              <a:rPr lang="en-US" baseline="0" dirty="0" err="1" smtClean="0"/>
              <a:t>interstitium</a:t>
            </a:r>
            <a:r>
              <a:rPr lang="en-US" baseline="0" dirty="0" smtClean="0"/>
              <a:t> occurs in the thick ascending loop</a:t>
            </a:r>
          </a:p>
          <a:p>
            <a:r>
              <a:rPr lang="en-US" baseline="0" dirty="0" smtClean="0"/>
              <a:t>Amount of sodium reabsorbed Is regulated by the amount delivered, SNS, osmolality of the filtrate and PGs</a:t>
            </a:r>
          </a:p>
          <a:p>
            <a:r>
              <a:rPr lang="en-US" baseline="0" dirty="0" smtClean="0"/>
              <a:t>Loop diuretics acts by inhibiting the Na/K/2Cl transporter on the luminal surface of the thick ascending LOH</a:t>
            </a:r>
          </a:p>
          <a:p>
            <a:r>
              <a:rPr lang="en-US" baseline="0" dirty="0" smtClean="0"/>
              <a:t>Because it is present only on the luminal surface, loop diuretics must be delivered tot eh tubule by blood flow and then secreted into the lumen of the nephron to be effective</a:t>
            </a:r>
          </a:p>
          <a:p>
            <a:r>
              <a:rPr lang="en-US" baseline="0" dirty="0" smtClean="0"/>
              <a:t>Most potent natriuretic drugs available able to cause excretion of 15-20% of filtered sodium.</a:t>
            </a:r>
          </a:p>
          <a:p>
            <a:r>
              <a:rPr lang="en-US" baseline="0" dirty="0" smtClean="0"/>
              <a:t>Approximately 5-8% of the filtered sodium is reabsorbed in the early DCT</a:t>
            </a:r>
          </a:p>
          <a:p>
            <a:r>
              <a:rPr lang="en-US" baseline="0" dirty="0" smtClean="0"/>
              <a:t>Proximal portion of the DCT is an extension of the thick ascending LOH</a:t>
            </a:r>
          </a:p>
          <a:p>
            <a:r>
              <a:rPr lang="en-US" baseline="0" dirty="0" err="1" smtClean="0"/>
              <a:t>Electroneutral</a:t>
            </a:r>
            <a:r>
              <a:rPr lang="en-US" baseline="0" dirty="0" smtClean="0"/>
              <a:t> sodium/chloride </a:t>
            </a:r>
            <a:r>
              <a:rPr lang="en-US" baseline="0" dirty="0" err="1" smtClean="0"/>
              <a:t>cotransporter</a:t>
            </a:r>
            <a:endParaRPr lang="en-US" baseline="0" dirty="0" smtClean="0"/>
          </a:p>
          <a:p>
            <a:r>
              <a:rPr lang="en-US" baseline="0" dirty="0" err="1" smtClean="0"/>
              <a:t>NaCl</a:t>
            </a:r>
            <a:r>
              <a:rPr lang="en-US" baseline="0" dirty="0" smtClean="0"/>
              <a:t> reabsorption is impaired in this region by the thiazide diuretics</a:t>
            </a:r>
          </a:p>
          <a:p>
            <a:r>
              <a:rPr lang="en-US" baseline="0" dirty="0" smtClean="0"/>
              <a:t>2-3% of the filtered sodium is reabsorbed in the terminal portion of the DCT and collecting tubule</a:t>
            </a:r>
          </a:p>
          <a:p>
            <a:r>
              <a:rPr lang="en-US" baseline="0" dirty="0" smtClean="0"/>
              <a:t>Specialized transport mechanism causes the reabsorption of sodium in exchange for potassium and hydrogen ions</a:t>
            </a:r>
          </a:p>
          <a:p>
            <a:r>
              <a:rPr lang="en-US" baseline="0" dirty="0" smtClean="0"/>
              <a:t>Spironolactone antagonizes the effect of aldosterone at this site resulting in mild </a:t>
            </a:r>
            <a:r>
              <a:rPr lang="en-US" baseline="0" dirty="0" err="1" smtClean="0"/>
              <a:t>natriuresis</a:t>
            </a:r>
            <a:endParaRPr lang="en-US" baseline="0" dirty="0" smtClean="0"/>
          </a:p>
          <a:p>
            <a:r>
              <a:rPr lang="en-US" baseline="0" dirty="0" err="1" smtClean="0"/>
              <a:t>Amiloride</a:t>
            </a:r>
            <a:r>
              <a:rPr lang="en-US" baseline="0" dirty="0" smtClean="0"/>
              <a:t> also acts, but blocks the independent sodium channel</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5</a:t>
            </a:fld>
            <a:endParaRPr lang="en-US"/>
          </a:p>
        </p:txBody>
      </p:sp>
    </p:spTree>
    <p:extLst>
      <p:ext uri="{BB962C8B-B14F-4D97-AF65-F5344CB8AC3E}">
        <p14:creationId xmlns:p14="http://schemas.microsoft.com/office/powerpoint/2010/main" val="1187584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Smith first described clinical efficacy and safety of </a:t>
            </a:r>
            <a:r>
              <a:rPr lang="en-US" dirty="0" err="1" smtClean="0"/>
              <a:t>pimo</a:t>
            </a:r>
            <a:r>
              <a:rPr lang="en-US" dirty="0" smtClean="0"/>
              <a:t> by comparing it with</a:t>
            </a:r>
            <a:r>
              <a:rPr lang="en-US" baseline="0" dirty="0" smtClean="0"/>
              <a:t> </a:t>
            </a:r>
            <a:r>
              <a:rPr lang="en-US" baseline="0" dirty="0" err="1" smtClean="0"/>
              <a:t>ramipril</a:t>
            </a:r>
            <a:r>
              <a:rPr lang="en-US" baseline="0" dirty="0" smtClean="0"/>
              <a:t> over a 6 month period in dogs with mild to moderate CHF caused by CVHD</a:t>
            </a:r>
          </a:p>
          <a:p>
            <a:r>
              <a:rPr lang="en-US" baseline="0" dirty="0" smtClean="0"/>
              <a:t>All dogs treated with furosemide and dig on a case-by-case basis</a:t>
            </a:r>
          </a:p>
          <a:p>
            <a:r>
              <a:rPr lang="en-US" baseline="0" dirty="0" smtClean="0"/>
              <a:t>Dogs in </a:t>
            </a:r>
            <a:r>
              <a:rPr lang="en-US" baseline="0" dirty="0" err="1" smtClean="0"/>
              <a:t>ramipril</a:t>
            </a:r>
            <a:r>
              <a:rPr lang="en-US" baseline="0" dirty="0" smtClean="0"/>
              <a:t> group may have had more advanced disease at baseline confounding results that dogs treated with </a:t>
            </a:r>
            <a:r>
              <a:rPr lang="en-US" baseline="0" dirty="0" err="1" smtClean="0"/>
              <a:t>pimo</a:t>
            </a:r>
            <a:r>
              <a:rPr lang="en-US" baseline="0" dirty="0" smtClean="0"/>
              <a:t> were 25% less </a:t>
            </a:r>
            <a:r>
              <a:rPr lang="en-US" baseline="0" dirty="0" err="1" smtClean="0"/>
              <a:t>lesely</a:t>
            </a:r>
            <a:r>
              <a:rPr lang="en-US" baseline="0" dirty="0" smtClean="0"/>
              <a:t> to have an adverse heart failure outcome (i.e. </a:t>
            </a:r>
            <a:r>
              <a:rPr lang="en-US" baseline="0" dirty="0" err="1" smtClean="0"/>
              <a:t>euth</a:t>
            </a:r>
            <a:r>
              <a:rPr lang="en-US" baseline="0" dirty="0" smtClean="0"/>
              <a:t>, died, removed from study as a direct consequence of HF)</a:t>
            </a:r>
          </a:p>
          <a:p>
            <a:r>
              <a:rPr lang="en-US" baseline="0" dirty="0" smtClean="0"/>
              <a:t>Lombard study (</a:t>
            </a:r>
            <a:r>
              <a:rPr lang="en-US" baseline="0" dirty="0" err="1" smtClean="0"/>
              <a:t>VetSCOPE</a:t>
            </a:r>
            <a:r>
              <a:rPr lang="en-US" baseline="0" dirty="0" smtClean="0"/>
              <a:t> study) compared </a:t>
            </a:r>
            <a:r>
              <a:rPr lang="en-US" baseline="0" dirty="0" err="1" smtClean="0"/>
              <a:t>pimo</a:t>
            </a:r>
            <a:r>
              <a:rPr lang="en-US" baseline="0" dirty="0" smtClean="0"/>
              <a:t> and benazepril in 76 dogs with ISACHC class II or III heart failure caused by CVHD ; furosemide and </a:t>
            </a:r>
            <a:r>
              <a:rPr lang="en-US" baseline="0" dirty="0" err="1" smtClean="0"/>
              <a:t>antiarrhythmics</a:t>
            </a:r>
            <a:r>
              <a:rPr lang="en-US" baseline="0" dirty="0" smtClean="0"/>
              <a:t> were permitted as needed; but use of other </a:t>
            </a:r>
            <a:r>
              <a:rPr lang="en-US" baseline="0" dirty="0" err="1" smtClean="0"/>
              <a:t>ACEi</a:t>
            </a:r>
            <a:r>
              <a:rPr lang="en-US" baseline="0" dirty="0" smtClean="0"/>
              <a:t> or dig not allowed- median survival for dogs receiving </a:t>
            </a:r>
            <a:r>
              <a:rPr lang="en-US" baseline="0" dirty="0" err="1" smtClean="0"/>
              <a:t>pimo</a:t>
            </a:r>
            <a:r>
              <a:rPr lang="en-US" baseline="0" dirty="0" smtClean="0"/>
              <a:t> was 415 days versus 128 days for dogs not on </a:t>
            </a:r>
            <a:r>
              <a:rPr lang="en-US" baseline="0" dirty="0" err="1" smtClean="0"/>
              <a:t>pimo</a:t>
            </a:r>
            <a:r>
              <a:rPr lang="en-US" baseline="0" dirty="0" smtClean="0"/>
              <a:t> (on benazepril).</a:t>
            </a:r>
          </a:p>
          <a:p>
            <a:r>
              <a:rPr lang="en-US" dirty="0" smtClean="0"/>
              <a:t>QUEST study designed to compare</a:t>
            </a:r>
            <a:r>
              <a:rPr lang="en-US" baseline="0" dirty="0" smtClean="0"/>
              <a:t> the use of </a:t>
            </a:r>
            <a:r>
              <a:rPr lang="en-US" baseline="0" dirty="0" err="1" smtClean="0"/>
              <a:t>pimo</a:t>
            </a:r>
            <a:r>
              <a:rPr lang="en-US" baseline="0" dirty="0" smtClean="0"/>
              <a:t> to that of benazepril</a:t>
            </a:r>
          </a:p>
          <a:p>
            <a:r>
              <a:rPr lang="en-US" baseline="0" dirty="0" smtClean="0"/>
              <a:t>Prospective, </a:t>
            </a:r>
            <a:r>
              <a:rPr lang="en-US" baseline="0" dirty="0" err="1" smtClean="0"/>
              <a:t>multicenterm</a:t>
            </a:r>
            <a:r>
              <a:rPr lang="en-US" baseline="0" dirty="0" smtClean="0"/>
              <a:t> randomized, single-blinded comparator study that included 252 client-owned dogs</a:t>
            </a:r>
          </a:p>
          <a:p>
            <a:r>
              <a:rPr lang="en-US" baseline="0" dirty="0" smtClean="0"/>
              <a:t>Permitted concurrent treatment including diuretics and dig, but excluded </a:t>
            </a:r>
            <a:r>
              <a:rPr lang="en-US" baseline="0" dirty="0" err="1" smtClean="0"/>
              <a:t>ACEi</a:t>
            </a:r>
            <a:r>
              <a:rPr lang="en-US" baseline="0" dirty="0" smtClean="0"/>
              <a:t>.  Study prospectively designed to detect a 50% difference in median times to reach the primary </a:t>
            </a:r>
            <a:r>
              <a:rPr lang="en-US" baseline="0" dirty="0" err="1" smtClean="0"/>
              <a:t>endpoitn</a:t>
            </a:r>
            <a:r>
              <a:rPr lang="en-US" baseline="0" dirty="0" smtClean="0"/>
              <a:t> between treatment groups</a:t>
            </a:r>
          </a:p>
          <a:p>
            <a:r>
              <a:rPr lang="en-US" baseline="0" dirty="0" smtClean="0"/>
              <a:t>Primary endpoint met when sudden cardiac death, euthanasia as a result of cardiac disease or treatment failure occurred</a:t>
            </a:r>
          </a:p>
          <a:p>
            <a:r>
              <a:rPr lang="en-US" baseline="0" dirty="0" smtClean="0"/>
              <a:t>While the proportion of dogs reaching primary endpoint in 2 groups not different, median time to reach primary endpoint for dogs treated was almost twice as great (267 days) as for dogs treated with </a:t>
            </a:r>
            <a:r>
              <a:rPr lang="en-US" baseline="0" dirty="0" err="1" smtClean="0"/>
              <a:t>benazperil</a:t>
            </a:r>
            <a:r>
              <a:rPr lang="en-US" baseline="0" dirty="0" smtClean="0"/>
              <a:t> (140 days).  Study did not evaluate combination therapy.  Therefore treatment with one does not preclude treatment with other</a:t>
            </a:r>
          </a:p>
          <a:p>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23</a:t>
            </a:fld>
            <a:endParaRPr lang="en-US"/>
          </a:p>
        </p:txBody>
      </p:sp>
    </p:spTree>
    <p:extLst>
      <p:ext uri="{BB962C8B-B14F-4D97-AF65-F5344CB8AC3E}">
        <p14:creationId xmlns:p14="http://schemas.microsoft.com/office/powerpoint/2010/main" val="1026830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Pimo</a:t>
            </a:r>
            <a:r>
              <a:rPr lang="en-US" dirty="0" smtClean="0"/>
              <a:t> is not recommended in patients at high risk</a:t>
            </a:r>
            <a:r>
              <a:rPr lang="en-US" baseline="0" dirty="0" smtClean="0"/>
              <a:t> for developing structural disorder or for patients with structural heart disease that have not yet developed clinical signs</a:t>
            </a:r>
          </a:p>
          <a:p>
            <a:r>
              <a:rPr lang="en-US" baseline="0" dirty="0" smtClean="0"/>
              <a:t>Therapy for asymptomatic patients with </a:t>
            </a:r>
            <a:r>
              <a:rPr lang="en-US" baseline="0" dirty="0" err="1" smtClean="0"/>
              <a:t>hemodynamically</a:t>
            </a:r>
            <a:r>
              <a:rPr lang="en-US" baseline="0" dirty="0" smtClean="0"/>
              <a:t> significant valve </a:t>
            </a:r>
            <a:r>
              <a:rPr lang="en-US" baseline="0" dirty="0" err="1" smtClean="0"/>
              <a:t>regurge</a:t>
            </a:r>
            <a:r>
              <a:rPr lang="en-US" baseline="0" dirty="0" smtClean="0"/>
              <a:t> was controversial and no consensus could be </a:t>
            </a:r>
            <a:r>
              <a:rPr lang="en-US" baseline="0" dirty="0" err="1" smtClean="0"/>
              <a:t>reched</a:t>
            </a:r>
            <a:r>
              <a:rPr lang="en-US" baseline="0" dirty="0" smtClean="0"/>
              <a:t> with currently </a:t>
            </a:r>
            <a:r>
              <a:rPr lang="en-US" baseline="0" dirty="0" err="1" smtClean="0"/>
              <a:t>availble</a:t>
            </a:r>
            <a:r>
              <a:rPr lang="en-US" baseline="0" dirty="0" smtClean="0"/>
              <a:t> evidence</a:t>
            </a:r>
          </a:p>
          <a:p>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24</a:t>
            </a:fld>
            <a:endParaRPr lang="en-US"/>
          </a:p>
        </p:txBody>
      </p:sp>
    </p:spTree>
    <p:extLst>
      <p:ext uri="{BB962C8B-B14F-4D97-AF65-F5344CB8AC3E}">
        <p14:creationId xmlns:p14="http://schemas.microsoft.com/office/powerpoint/2010/main" val="787358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median time to the primary endpoint (onset of CHF or sudden death) was significantly longer in the </a:t>
            </a:r>
            <a:r>
              <a:rPr lang="en-US" sz="1200" kern="1200" dirty="0" err="1" smtClean="0">
                <a:solidFill>
                  <a:schemeClr val="tx1"/>
                </a:solidFill>
                <a:latin typeface="+mn-lt"/>
                <a:ea typeface="+mn-ea"/>
                <a:cs typeface="+mn-cs"/>
              </a:rPr>
              <a:t>pimobendan</a:t>
            </a:r>
            <a:r>
              <a:rPr lang="en-US" sz="1200" kern="1200" dirty="0" smtClean="0">
                <a:solidFill>
                  <a:schemeClr val="tx1"/>
                </a:solidFill>
                <a:latin typeface="+mn-lt"/>
                <a:ea typeface="+mn-ea"/>
                <a:cs typeface="+mn-cs"/>
              </a:rPr>
              <a:t> (718 days, IQR 441-1152 days) versus the placebo group (441 days, IQR 151-641 days) (log-rank P = 0.0088). The median survival time was significantly longer in the </a:t>
            </a:r>
            <a:r>
              <a:rPr lang="en-US" sz="1200" kern="1200" dirty="0" err="1" smtClean="0">
                <a:solidFill>
                  <a:schemeClr val="tx1"/>
                </a:solidFill>
                <a:latin typeface="+mn-lt"/>
                <a:ea typeface="+mn-ea"/>
                <a:cs typeface="+mn-cs"/>
              </a:rPr>
              <a:t>pimobendan</a:t>
            </a:r>
            <a:r>
              <a:rPr lang="en-US" sz="1200" kern="1200" dirty="0" smtClean="0">
                <a:solidFill>
                  <a:schemeClr val="tx1"/>
                </a:solidFill>
                <a:latin typeface="+mn-lt"/>
                <a:ea typeface="+mn-ea"/>
                <a:cs typeface="+mn-cs"/>
              </a:rPr>
              <a:t> (623 days, IQR 491-1531 days) versus the placebo group (466 days, IQR 236-710 days) (log-rank P = .034).</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25</a:t>
            </a:fld>
            <a:endParaRPr lang="en-US"/>
          </a:p>
        </p:txBody>
      </p:sp>
    </p:spTree>
    <p:extLst>
      <p:ext uri="{BB962C8B-B14F-4D97-AF65-F5344CB8AC3E}">
        <p14:creationId xmlns:p14="http://schemas.microsoft.com/office/powerpoint/2010/main" val="3385221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Fuentes et al evaluated </a:t>
            </a:r>
            <a:r>
              <a:rPr lang="en-US" dirty="0" err="1" smtClean="0"/>
              <a:t>pimobendan</a:t>
            </a:r>
            <a:r>
              <a:rPr lang="en-US" dirty="0" smtClean="0"/>
              <a:t> in</a:t>
            </a:r>
            <a:r>
              <a:rPr lang="en-US" baseline="0" dirty="0" smtClean="0"/>
              <a:t> 2 breeds commonly affected with DCM- </a:t>
            </a:r>
            <a:r>
              <a:rPr lang="en-US" baseline="0" dirty="0" err="1" smtClean="0"/>
              <a:t>dobies</a:t>
            </a:r>
            <a:r>
              <a:rPr lang="en-US" baseline="0" dirty="0" smtClean="0"/>
              <a:t> and cocker spaniels</a:t>
            </a:r>
          </a:p>
          <a:p>
            <a:r>
              <a:rPr lang="en-US" baseline="0" dirty="0" smtClean="0"/>
              <a:t>Inclusion criteria included echo confirmation of a dilated, </a:t>
            </a:r>
            <a:r>
              <a:rPr lang="en-US" baseline="0" dirty="0" err="1" smtClean="0"/>
              <a:t>hypocontractile</a:t>
            </a:r>
            <a:r>
              <a:rPr lang="en-US" baseline="0" dirty="0" smtClean="0"/>
              <a:t> LV in the absence of marked </a:t>
            </a:r>
            <a:r>
              <a:rPr lang="en-US" baseline="0" dirty="0" err="1" smtClean="0"/>
              <a:t>valvular</a:t>
            </a:r>
            <a:r>
              <a:rPr lang="en-US" baseline="0" dirty="0" smtClean="0"/>
              <a:t> disease or congenital heart defects and </a:t>
            </a:r>
            <a:r>
              <a:rPr lang="en-US" baseline="0" dirty="0" err="1" smtClean="0"/>
              <a:t>radiogrpahic</a:t>
            </a:r>
            <a:r>
              <a:rPr lang="en-US" baseline="0" dirty="0" smtClean="0"/>
              <a:t> evidence of pulmonary edema</a:t>
            </a:r>
          </a:p>
          <a:p>
            <a:r>
              <a:rPr lang="en-US" baseline="0" dirty="0" smtClean="0"/>
              <a:t>Randomized to receive </a:t>
            </a:r>
            <a:r>
              <a:rPr lang="en-US" baseline="0" dirty="0" err="1" smtClean="0"/>
              <a:t>eihter</a:t>
            </a:r>
            <a:r>
              <a:rPr lang="en-US" baseline="0" dirty="0" smtClean="0"/>
              <a:t> </a:t>
            </a:r>
            <a:r>
              <a:rPr lang="en-US" baseline="0" dirty="0" err="1" smtClean="0"/>
              <a:t>pimo</a:t>
            </a:r>
            <a:r>
              <a:rPr lang="en-US" baseline="0" dirty="0" smtClean="0"/>
              <a:t> or placebo; background therapy permitted= furosemide, </a:t>
            </a:r>
            <a:r>
              <a:rPr lang="en-US" baseline="0" dirty="0" err="1" smtClean="0"/>
              <a:t>enalapril</a:t>
            </a:r>
            <a:r>
              <a:rPr lang="en-US" baseline="0" dirty="0" smtClean="0"/>
              <a:t> and dig</a:t>
            </a:r>
          </a:p>
          <a:p>
            <a:r>
              <a:rPr lang="en-US" baseline="0" dirty="0" smtClean="0"/>
              <a:t>Median survival time for </a:t>
            </a:r>
            <a:r>
              <a:rPr lang="en-US" baseline="0" dirty="0" err="1" smtClean="0"/>
              <a:t>pimo</a:t>
            </a:r>
            <a:r>
              <a:rPr lang="en-US" baseline="0" dirty="0" smtClean="0"/>
              <a:t>-treated CKs= 1037 days </a:t>
            </a:r>
            <a:r>
              <a:rPr lang="en-US" baseline="0" dirty="0" err="1" smtClean="0"/>
              <a:t>vs</a:t>
            </a:r>
            <a:r>
              <a:rPr lang="en-US" baseline="0" dirty="0" smtClean="0"/>
              <a:t>, 537 days for placebo </a:t>
            </a:r>
          </a:p>
          <a:p>
            <a:r>
              <a:rPr lang="en-US" baseline="0" dirty="0" smtClean="0"/>
              <a:t>Median survival time for </a:t>
            </a:r>
            <a:r>
              <a:rPr lang="en-US" baseline="0" dirty="0" err="1" smtClean="0"/>
              <a:t>pimo</a:t>
            </a:r>
            <a:r>
              <a:rPr lang="en-US" baseline="0" dirty="0" smtClean="0"/>
              <a:t>-treated DPs=329 days compared with 50 days for placebo</a:t>
            </a:r>
          </a:p>
          <a:p>
            <a:r>
              <a:rPr lang="en-US" baseline="0" dirty="0" smtClean="0"/>
              <a:t>Placebo treated DPs had a greater number of dogs with a-fib at baseline, could have affected</a:t>
            </a:r>
          </a:p>
          <a:p>
            <a:r>
              <a:rPr lang="en-US" baseline="0" dirty="0" smtClean="0"/>
              <a:t>In both breeds, addition of </a:t>
            </a:r>
            <a:r>
              <a:rPr lang="en-US" baseline="0" dirty="0" err="1" smtClean="0"/>
              <a:t>pimo</a:t>
            </a:r>
            <a:r>
              <a:rPr lang="en-US" baseline="0" dirty="0" smtClean="0"/>
              <a:t> to standard treatment resulted in significant </a:t>
            </a:r>
            <a:r>
              <a:rPr lang="en-US" baseline="0" dirty="0" err="1" smtClean="0"/>
              <a:t>improvemnet</a:t>
            </a:r>
            <a:r>
              <a:rPr lang="en-US" baseline="0" dirty="0" smtClean="0"/>
              <a:t> in functional heart failure class</a:t>
            </a:r>
          </a:p>
          <a:p>
            <a:r>
              <a:rPr lang="en-US" baseline="0" dirty="0" smtClean="0"/>
              <a:t>O’Grady study: 16 </a:t>
            </a:r>
            <a:r>
              <a:rPr lang="en-US" baseline="0" dirty="0" err="1" smtClean="0"/>
              <a:t>dobies</a:t>
            </a:r>
            <a:r>
              <a:rPr lang="en-US" baseline="0" dirty="0" smtClean="0"/>
              <a:t> were randomized to receive either </a:t>
            </a:r>
            <a:r>
              <a:rPr lang="en-US" baseline="0" dirty="0" err="1" smtClean="0"/>
              <a:t>pimo</a:t>
            </a:r>
            <a:r>
              <a:rPr lang="en-US" baseline="0" dirty="0" smtClean="0"/>
              <a:t> or placebo.  Concurrent therapy included furosemide and benazepril.  Despite randomization, the </a:t>
            </a:r>
            <a:r>
              <a:rPr lang="en-US" baseline="0" dirty="0" err="1" smtClean="0"/>
              <a:t>pimo</a:t>
            </a:r>
            <a:r>
              <a:rPr lang="en-US" baseline="0" dirty="0" smtClean="0"/>
              <a:t> group had significantly greater echo ventricular dimensions suggesting more advanced CHF</a:t>
            </a:r>
          </a:p>
          <a:p>
            <a:r>
              <a:rPr lang="en-US" baseline="0" dirty="0" smtClean="0"/>
              <a:t>Regardless, addition of </a:t>
            </a:r>
            <a:r>
              <a:rPr lang="en-US" baseline="0" dirty="0" err="1" smtClean="0"/>
              <a:t>pimo</a:t>
            </a:r>
            <a:r>
              <a:rPr lang="en-US" baseline="0" dirty="0" smtClean="0"/>
              <a:t> to traditional therapy increased survival in </a:t>
            </a:r>
            <a:r>
              <a:rPr lang="en-US" baseline="0" dirty="0" err="1" smtClean="0"/>
              <a:t>dobies</a:t>
            </a:r>
            <a:r>
              <a:rPr lang="en-US" baseline="0" dirty="0" smtClean="0"/>
              <a:t> </a:t>
            </a:r>
            <a:r>
              <a:rPr lang="pl-PL" baseline="0" dirty="0" err="1" smtClean="0"/>
              <a:t>wi</a:t>
            </a:r>
            <a:r>
              <a:rPr lang="en-US" baseline="0" dirty="0" err="1" smtClean="0"/>
              <a:t>th</a:t>
            </a:r>
            <a:r>
              <a:rPr lang="en-US" baseline="0" dirty="0" smtClean="0"/>
              <a:t> CHF caused by DCM and time to treatment failure (130.5 days for </a:t>
            </a:r>
            <a:r>
              <a:rPr lang="en-US" baseline="0" dirty="0" err="1" smtClean="0"/>
              <a:t>pimo</a:t>
            </a:r>
            <a:r>
              <a:rPr lang="en-US" baseline="0" dirty="0" smtClean="0"/>
              <a:t> vs. 14 days for placebo)</a:t>
            </a:r>
          </a:p>
          <a:p>
            <a:r>
              <a:rPr lang="en-US" baseline="0" dirty="0" smtClean="0"/>
              <a:t>Retrospective study by Martin et al examined the prognosis of canine of DCM and its association with clinical presentation, diagnostic findings and drug use</a:t>
            </a:r>
          </a:p>
          <a:p>
            <a:r>
              <a:rPr lang="en-US" baseline="0" dirty="0" smtClean="0"/>
              <a:t>Regarding the use of </a:t>
            </a:r>
            <a:r>
              <a:rPr lang="en-US" baseline="0" dirty="0" err="1" smtClean="0"/>
              <a:t>pimo</a:t>
            </a:r>
            <a:r>
              <a:rPr lang="en-US" baseline="0" dirty="0" smtClean="0"/>
              <a:t>, this study showed that the frequency of its use increased with higher ISACHC heart failure class.  In this study the use of </a:t>
            </a:r>
            <a:r>
              <a:rPr lang="en-US" baseline="0" dirty="0" err="1" smtClean="0"/>
              <a:t>pimo</a:t>
            </a:r>
            <a:r>
              <a:rPr lang="en-US" baseline="0" dirty="0" smtClean="0"/>
              <a:t> was not </a:t>
            </a:r>
            <a:r>
              <a:rPr lang="en-US" baseline="0" dirty="0" err="1" smtClean="0"/>
              <a:t>signficiantly</a:t>
            </a:r>
            <a:r>
              <a:rPr lang="en-US" baseline="0" dirty="0" smtClean="0"/>
              <a:t> associated with survival.  However, given the the nature of a retrospective study, it is difficult to make associations between the drug and survival.  </a:t>
            </a:r>
          </a:p>
        </p:txBody>
      </p:sp>
      <p:sp>
        <p:nvSpPr>
          <p:cNvPr id="4" name="Slide Number Placeholder 3"/>
          <p:cNvSpPr>
            <a:spLocks noGrp="1"/>
          </p:cNvSpPr>
          <p:nvPr>
            <p:ph type="sldNum" sz="quarter" idx="10"/>
          </p:nvPr>
        </p:nvSpPr>
        <p:spPr/>
        <p:txBody>
          <a:bodyPr/>
          <a:lstStyle/>
          <a:p>
            <a:fld id="{DC30963E-5B5E-D442-A6BF-C73F7AAF866B}" type="slidenum">
              <a:rPr lang="en-US" smtClean="0"/>
              <a:t>26</a:t>
            </a:fld>
            <a:endParaRPr lang="en-US"/>
          </a:p>
        </p:txBody>
      </p:sp>
    </p:spTree>
    <p:extLst>
      <p:ext uri="{BB962C8B-B14F-4D97-AF65-F5344CB8AC3E}">
        <p14:creationId xmlns:p14="http://schemas.microsoft.com/office/powerpoint/2010/main" val="10645705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Oral dose</a:t>
            </a:r>
            <a:r>
              <a:rPr lang="en-US" baseline="0" dirty="0" smtClean="0"/>
              <a:t> study- </a:t>
            </a:r>
            <a:r>
              <a:rPr lang="en-US" baseline="0" dirty="0" err="1" smtClean="0"/>
              <a:t>Pimo</a:t>
            </a:r>
            <a:r>
              <a:rPr lang="en-US" baseline="0" dirty="0" smtClean="0"/>
              <a:t> rapidly absorbed in healthy cats, characterized by a max concentration approximately 4x higher than in dogs</a:t>
            </a:r>
          </a:p>
          <a:p>
            <a:r>
              <a:rPr lang="en-US" baseline="0" dirty="0" smtClean="0"/>
              <a:t>Use of </a:t>
            </a:r>
            <a:r>
              <a:rPr lang="en-US" baseline="0" dirty="0" err="1" smtClean="0"/>
              <a:t>pimo</a:t>
            </a:r>
            <a:r>
              <a:rPr lang="en-US" baseline="0" dirty="0" smtClean="0"/>
              <a:t> described in cats with various disease processes- median dose used 0.23mg/kg q 12hrs and median survival=102 days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Positive inotropic agents will increase the severity of SAM and worsen end-systolic cavity obliteration (treatments that result in afterload reduction, </a:t>
            </a:r>
            <a:r>
              <a:rPr lang="en-US" baseline="0" dirty="0" err="1" smtClean="0"/>
              <a:t>enhamnced</a:t>
            </a:r>
            <a:r>
              <a:rPr lang="en-US" baseline="0" dirty="0" smtClean="0"/>
              <a:t> systolic function or both are generally contraindicated because they could lead to worsening of the obstruction with associated hypotension, tachycardia, worsening CHF, arrhythmias. , therefore use in cats </a:t>
            </a:r>
            <a:r>
              <a:rPr lang="pl-PL" baseline="0" dirty="0" err="1" smtClean="0"/>
              <a:t>wi</a:t>
            </a:r>
            <a:r>
              <a:rPr lang="en-US" baseline="0" dirty="0" err="1" smtClean="0"/>
              <a:t>th</a:t>
            </a:r>
            <a:r>
              <a:rPr lang="en-US" baseline="0" dirty="0" smtClean="0"/>
              <a:t> </a:t>
            </a:r>
            <a:r>
              <a:rPr lang="en-US" baseline="0" dirty="0" err="1" smtClean="0"/>
              <a:t>HCm</a:t>
            </a:r>
            <a:r>
              <a:rPr lang="en-US" baseline="0" dirty="0" smtClean="0"/>
              <a:t> is contraindicated</a:t>
            </a:r>
            <a:endParaRPr lang="en-US" dirty="0" smtClean="0"/>
          </a:p>
          <a:p>
            <a:endParaRPr lang="en-US" baseline="0" dirty="0" smtClean="0"/>
          </a:p>
          <a:p>
            <a:r>
              <a:rPr lang="en-US" baseline="0" dirty="0" smtClean="0"/>
              <a:t>Gordon et al: Retrospectively evaluated </a:t>
            </a:r>
            <a:r>
              <a:rPr lang="en-US" baseline="0" dirty="0" err="1" smtClean="0"/>
              <a:t>pimo</a:t>
            </a:r>
            <a:r>
              <a:rPr lang="en-US" baseline="0" dirty="0" smtClean="0"/>
              <a:t> in cats with left ventricular systolic dysfunction- led to significant improvement in dyspnea and anorexia; no change in echo parameters, no change in outcome</a:t>
            </a:r>
          </a:p>
          <a:p>
            <a:r>
              <a:rPr lang="en-US" baseline="0" dirty="0" err="1" smtClean="0"/>
              <a:t>MacGregor</a:t>
            </a:r>
            <a:r>
              <a:rPr lang="en-US" baseline="0" dirty="0" smtClean="0"/>
              <a:t> et al: retrospective study- indications for </a:t>
            </a:r>
            <a:r>
              <a:rPr lang="en-US" baseline="0" dirty="0" err="1" smtClean="0"/>
              <a:t>pimo</a:t>
            </a:r>
            <a:r>
              <a:rPr lang="en-US" baseline="0" dirty="0" smtClean="0"/>
              <a:t> administration included </a:t>
            </a:r>
            <a:r>
              <a:rPr lang="en-US" baseline="0" dirty="0" err="1" smtClean="0"/>
              <a:t>ChF</a:t>
            </a:r>
            <a:r>
              <a:rPr lang="en-US" baseline="0" dirty="0" smtClean="0"/>
              <a:t> and advanced heart disease with poor response to standard CHF </a:t>
            </a:r>
            <a:r>
              <a:rPr lang="en-US" baseline="0" dirty="0" err="1" smtClean="0"/>
              <a:t>treatmenet</a:t>
            </a:r>
            <a:r>
              <a:rPr lang="en-US" baseline="0" dirty="0" smtClean="0"/>
              <a:t>.</a:t>
            </a:r>
          </a:p>
          <a:p>
            <a:r>
              <a:rPr lang="en-US" baseline="0" dirty="0" smtClean="0"/>
              <a:t>However, due to concerns </a:t>
            </a:r>
            <a:r>
              <a:rPr lang="en-US" baseline="0" dirty="0" err="1" smtClean="0"/>
              <a:t>ith</a:t>
            </a:r>
            <a:r>
              <a:rPr lang="en-US" baseline="0" dirty="0" smtClean="0"/>
              <a:t> regard to enhancement of </a:t>
            </a:r>
            <a:r>
              <a:rPr lang="en-US" baseline="0" dirty="0" err="1" smtClean="0"/>
              <a:t>sytolic</a:t>
            </a:r>
            <a:r>
              <a:rPr lang="en-US" baseline="0" dirty="0" smtClean="0"/>
              <a:t> function and labeled contra-indications to use with </a:t>
            </a:r>
            <a:r>
              <a:rPr lang="en-US" baseline="0" dirty="0" err="1" smtClean="0"/>
              <a:t>obstrcutive</a:t>
            </a:r>
            <a:r>
              <a:rPr lang="en-US" baseline="0" dirty="0" smtClean="0"/>
              <a:t> disease, </a:t>
            </a:r>
            <a:r>
              <a:rPr lang="en-US" baseline="0" dirty="0" err="1" smtClean="0"/>
              <a:t>pimo</a:t>
            </a:r>
            <a:r>
              <a:rPr lang="en-US" baseline="0" dirty="0" smtClean="0"/>
              <a:t> was not administered to most cats with LVOT obstruction, 40% had HCM, 96% had been diagnosed with CHF when </a:t>
            </a:r>
            <a:r>
              <a:rPr lang="en-US" baseline="0" dirty="0" err="1" smtClean="0"/>
              <a:t>pimo</a:t>
            </a:r>
            <a:r>
              <a:rPr lang="en-US" baseline="0" dirty="0" smtClean="0"/>
              <a:t> started</a:t>
            </a:r>
          </a:p>
          <a:p>
            <a:r>
              <a:rPr lang="en-US" baseline="0" dirty="0" smtClean="0"/>
              <a:t>Appeared to be well tolerated in a population of cats with CHF (164 cats)</a:t>
            </a:r>
          </a:p>
          <a:p>
            <a:r>
              <a:rPr lang="en-US" baseline="0" dirty="0" smtClean="0"/>
              <a:t>Reasonable to use in cats with DCM</a:t>
            </a:r>
          </a:p>
          <a:p>
            <a:r>
              <a:rPr lang="en-US" baseline="0" dirty="0" smtClean="0"/>
              <a:t>Cats with UCM and HCM in latter stages of disease can also have systolic </a:t>
            </a:r>
            <a:r>
              <a:rPr lang="en-US" baseline="0" dirty="0" err="1" smtClean="0"/>
              <a:t>dysufnction</a:t>
            </a:r>
            <a:r>
              <a:rPr lang="en-US" baseline="0" dirty="0" smtClean="0"/>
              <a:t>- 73% of cats diagnosed with either condition in study had systolic dysfunction </a:t>
            </a:r>
          </a:p>
          <a:p>
            <a:r>
              <a:rPr lang="en-US" baseline="0" dirty="0" smtClean="0"/>
              <a:t>Concern over using in cats with HCM- despite potential concerns for worsening hypertrophy, no progressive hypertrophy noted in cats that had follow-up echo</a:t>
            </a:r>
          </a:p>
          <a:p>
            <a:r>
              <a:rPr lang="en-US" baseline="0" dirty="0" err="1" smtClean="0"/>
              <a:t>Pimo</a:t>
            </a:r>
            <a:r>
              <a:rPr lang="en-US" baseline="0" dirty="0" smtClean="0"/>
              <a:t> reportedly contraindicated in patients with LVOT obstruction as it can exacerbate obstruction</a:t>
            </a:r>
          </a:p>
          <a:p>
            <a:r>
              <a:rPr lang="en-US" baseline="0" dirty="0" smtClean="0"/>
              <a:t>In 4 cats that were judged to have LVOTO- none documented to have clinical signs or echo evidence of worsening of obstruction </a:t>
            </a:r>
          </a:p>
          <a:p>
            <a:r>
              <a:rPr lang="en-US" baseline="0" dirty="0" smtClean="0"/>
              <a:t>No new LVOTO noted in HCM cats</a:t>
            </a:r>
          </a:p>
          <a:p>
            <a:r>
              <a:rPr lang="en-US" baseline="0" dirty="0" smtClean="0"/>
              <a:t>Adverse effect- agitation</a:t>
            </a:r>
          </a:p>
        </p:txBody>
      </p:sp>
      <p:sp>
        <p:nvSpPr>
          <p:cNvPr id="4" name="Slide Number Placeholder 3"/>
          <p:cNvSpPr>
            <a:spLocks noGrp="1"/>
          </p:cNvSpPr>
          <p:nvPr>
            <p:ph type="sldNum" sz="quarter" idx="10"/>
          </p:nvPr>
        </p:nvSpPr>
        <p:spPr/>
        <p:txBody>
          <a:bodyPr/>
          <a:lstStyle/>
          <a:p>
            <a:fld id="{DC30963E-5B5E-D442-A6BF-C73F7AAF866B}" type="slidenum">
              <a:rPr lang="en-US" smtClean="0"/>
              <a:t>27</a:t>
            </a:fld>
            <a:endParaRPr lang="en-US"/>
          </a:p>
        </p:txBody>
      </p:sp>
    </p:spTree>
    <p:extLst>
      <p:ext uri="{BB962C8B-B14F-4D97-AF65-F5344CB8AC3E}">
        <p14:creationId xmlns:p14="http://schemas.microsoft.com/office/powerpoint/2010/main" val="30192862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28</a:t>
            </a:fld>
            <a:endParaRPr lang="en-US"/>
          </a:p>
        </p:txBody>
      </p:sp>
    </p:spTree>
    <p:extLst>
      <p:ext uri="{BB962C8B-B14F-4D97-AF65-F5344CB8AC3E}">
        <p14:creationId xmlns:p14="http://schemas.microsoft.com/office/powerpoint/2010/main" val="3873181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Strategies used to control cardiogenic</a:t>
            </a:r>
            <a:r>
              <a:rPr lang="en-US" baseline="0" dirty="0" smtClean="0"/>
              <a:t> pulmonary edema include circulating volume reduction and blood redistribution</a:t>
            </a:r>
          </a:p>
          <a:p>
            <a:r>
              <a:rPr lang="en-US" dirty="0" smtClean="0"/>
              <a:t>The</a:t>
            </a:r>
            <a:r>
              <a:rPr lang="en-US" baseline="0" dirty="0" smtClean="0"/>
              <a:t> loop diuretics are capable of increasing the maximal fractional excretion of sodium to 15-25% of the filtered load</a:t>
            </a:r>
            <a:endParaRPr lang="en-US" dirty="0" smtClean="0"/>
          </a:p>
          <a:p>
            <a:r>
              <a:rPr lang="en-US" dirty="0" smtClean="0"/>
              <a:t>Degree of diuresis</a:t>
            </a:r>
            <a:r>
              <a:rPr lang="en-US" baseline="0" dirty="0" smtClean="0"/>
              <a:t> is determined by the amount of furosemide that reaches the renal tubular lumen, not the plasma concentration</a:t>
            </a:r>
          </a:p>
          <a:p>
            <a:r>
              <a:rPr lang="en-US" baseline="0" dirty="0" smtClean="0"/>
              <a:t>Results in increased renal excretion of water, sodium, chloride, potassium, calcium, magnesium, ammonium, hydrogen ion and phosphate</a:t>
            </a:r>
          </a:p>
          <a:p>
            <a:r>
              <a:rPr lang="en-US" baseline="0" dirty="0" smtClean="0"/>
              <a:t>Characteristics of all Na/K/2Cl </a:t>
            </a:r>
            <a:r>
              <a:rPr lang="en-US" baseline="0" dirty="0" err="1" smtClean="0"/>
              <a:t>cotransporters</a:t>
            </a:r>
            <a:r>
              <a:rPr lang="en-US" baseline="0" dirty="0" smtClean="0"/>
              <a:t> are ion translocation depends on simultaneous occupation of all 3 ion-binding sites on the same side of the membrane, </a:t>
            </a:r>
            <a:r>
              <a:rPr lang="en-US" baseline="0" dirty="0" err="1" smtClean="0"/>
              <a:t>electroneutrality</a:t>
            </a:r>
            <a:r>
              <a:rPr lang="en-US" baseline="0" dirty="0" smtClean="0"/>
              <a:t> in binding with 1 sodium, 1 potassium and 2 chloride ions (NH4+ can substitute for K” in </a:t>
            </a:r>
            <a:r>
              <a:rPr lang="en-US" baseline="0" dirty="0" err="1" smtClean="0"/>
              <a:t>acidemic</a:t>
            </a:r>
            <a:r>
              <a:rPr lang="en-US" baseline="0" dirty="0" smtClean="0"/>
              <a:t> conditions)</a:t>
            </a:r>
          </a:p>
          <a:p>
            <a:r>
              <a:rPr lang="en-US" baseline="0" dirty="0" smtClean="0"/>
              <a:t>An ion flux driving force supplied in part by the inward sodium gradient maintained by the sodium-potassium-ATPase pump elsewhere in the cell membrane, the ability to create a chloride gradient (this acts as a driving force for chloride secreting epithelial cells), chloride delivery as the rate limiting step, the potential for competition at the second </a:t>
            </a:r>
            <a:r>
              <a:rPr lang="en-US" baseline="0" dirty="0" err="1" smtClean="0"/>
              <a:t>chlorid</a:t>
            </a:r>
            <a:r>
              <a:rPr lang="en-US" baseline="0" dirty="0" smtClean="0"/>
              <a:t>-e-binding site by loop diuretics that results in co-transport </a:t>
            </a:r>
            <a:r>
              <a:rPr lang="en-US" baseline="0" dirty="0" err="1" smtClean="0"/>
              <a:t>inhibiiton</a:t>
            </a:r>
            <a:endParaRPr lang="en-US" baseline="0" dirty="0" smtClean="0"/>
          </a:p>
        </p:txBody>
      </p:sp>
      <p:sp>
        <p:nvSpPr>
          <p:cNvPr id="4" name="Slide Number Placeholder 3"/>
          <p:cNvSpPr>
            <a:spLocks noGrp="1"/>
          </p:cNvSpPr>
          <p:nvPr>
            <p:ph type="sldNum" sz="quarter" idx="10"/>
          </p:nvPr>
        </p:nvSpPr>
        <p:spPr/>
        <p:txBody>
          <a:bodyPr/>
          <a:lstStyle/>
          <a:p>
            <a:fld id="{DC30963E-5B5E-D442-A6BF-C73F7AAF866B}" type="slidenum">
              <a:rPr lang="en-US" smtClean="0"/>
              <a:t>6</a:t>
            </a:fld>
            <a:endParaRPr lang="en-US"/>
          </a:p>
        </p:txBody>
      </p:sp>
    </p:spTree>
    <p:extLst>
      <p:ext uri="{BB962C8B-B14F-4D97-AF65-F5344CB8AC3E}">
        <p14:creationId xmlns:p14="http://schemas.microsoft.com/office/powerpoint/2010/main" val="3034118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NKCC is electrically silent, as co-transport is not driven by </a:t>
            </a:r>
            <a:r>
              <a:rPr lang="en-US" baseline="0" dirty="0" err="1" smtClean="0"/>
              <a:t>transmembrane</a:t>
            </a:r>
            <a:r>
              <a:rPr lang="en-US" baseline="0" dirty="0" smtClean="0"/>
              <a:t> voltage and does not generate a membrane current</a:t>
            </a:r>
          </a:p>
          <a:p>
            <a:r>
              <a:rPr lang="en-US" baseline="0" dirty="0" smtClean="0"/>
              <a:t>Loop diuretics inhibit NKCC and K-2Cl </a:t>
            </a:r>
            <a:r>
              <a:rPr lang="en-US" baseline="0" dirty="0" err="1" smtClean="0"/>
              <a:t>cotransporter</a:t>
            </a:r>
            <a:r>
              <a:rPr lang="en-US" baseline="0" dirty="0" smtClean="0"/>
              <a:t> in a dose-dependent manner with a higher </a:t>
            </a:r>
            <a:r>
              <a:rPr lang="en-US" baseline="0" dirty="0" err="1" smtClean="0"/>
              <a:t>affinitiy</a:t>
            </a:r>
            <a:r>
              <a:rPr lang="en-US" baseline="0" dirty="0" smtClean="0"/>
              <a:t> and potency against the NKCC</a:t>
            </a:r>
          </a:p>
          <a:p>
            <a:r>
              <a:rPr lang="en-US" baseline="0" dirty="0" smtClean="0"/>
              <a:t>The sustained delivery of furosemide depends on both GFR and active secretion of furosemide by renal tubular </a:t>
            </a:r>
            <a:r>
              <a:rPr lang="en-US" baseline="0" dirty="0" err="1" smtClean="0"/>
              <a:t>cless</a:t>
            </a:r>
            <a:endParaRPr lang="en-US" baseline="0" dirty="0" smtClean="0"/>
          </a:p>
          <a:p>
            <a:r>
              <a:rPr lang="en-US" baseline="0" dirty="0" smtClean="0"/>
              <a:t>Therefore, patients with decreased renal blood flow need a higher plasma concentration and higher doses to </a:t>
            </a:r>
            <a:r>
              <a:rPr lang="en-US" baseline="0" dirty="0" err="1" smtClean="0"/>
              <a:t>producet</a:t>
            </a:r>
            <a:r>
              <a:rPr lang="en-US" baseline="0" dirty="0" smtClean="0"/>
              <a:t> he same observed effect in normal dogs</a:t>
            </a:r>
          </a:p>
          <a:p>
            <a:r>
              <a:rPr lang="en-US" baseline="0" dirty="0" smtClean="0"/>
              <a:t>Furosemide is 90-95% protein bound and free furosemide is inversely </a:t>
            </a:r>
            <a:r>
              <a:rPr lang="en-US" baseline="0" dirty="0" err="1" smtClean="0"/>
              <a:t>proprotional</a:t>
            </a:r>
            <a:r>
              <a:rPr lang="en-US" baseline="0" dirty="0" smtClean="0"/>
              <a:t> to the plasma albumin concentration</a:t>
            </a:r>
          </a:p>
          <a:p>
            <a:r>
              <a:rPr lang="en-US" baseline="0" dirty="0" smtClean="0"/>
              <a:t>Only the free furosemide is filtered at the glomerulus and available to receptors at the luminal membrane</a:t>
            </a:r>
          </a:p>
          <a:p>
            <a:r>
              <a:rPr lang="en-US" baseline="0" dirty="0" smtClean="0"/>
              <a:t>Paradoxically, however, sustained furosemide delivery to the renal tubule and therefore maximal diuretic effect is not </a:t>
            </a:r>
            <a:r>
              <a:rPr lang="en-US" baseline="0" dirty="0" err="1" smtClean="0"/>
              <a:t>impro</a:t>
            </a:r>
            <a:r>
              <a:rPr lang="en-US" baseline="0" dirty="0" smtClean="0"/>
              <a:t> </a:t>
            </a:r>
            <a:r>
              <a:rPr lang="en-US" baseline="0" dirty="0" err="1" smtClean="0"/>
              <a:t>ed</a:t>
            </a:r>
            <a:r>
              <a:rPr lang="en-US" baseline="0" dirty="0" smtClean="0"/>
              <a:t> with low plasma albumin concentration</a:t>
            </a:r>
          </a:p>
          <a:p>
            <a:r>
              <a:rPr lang="en-US" baseline="0" dirty="0" smtClean="0"/>
              <a:t>Protein binding is necessary to trap a significant percentage of circulating furosemide in the vascular </a:t>
            </a:r>
            <a:r>
              <a:rPr lang="en-US" baseline="0" dirty="0" err="1" smtClean="0"/>
              <a:t>compartmentenhancing</a:t>
            </a:r>
            <a:r>
              <a:rPr lang="en-US" baseline="0" dirty="0" smtClean="0"/>
              <a:t> delivery to proximal tubular cells over time through sustained secretion.  With marked </a:t>
            </a:r>
            <a:r>
              <a:rPr lang="en-US" baseline="0" dirty="0" err="1" smtClean="0"/>
              <a:t>hypoalbuminemia</a:t>
            </a:r>
            <a:r>
              <a:rPr lang="en-US" baseline="0" dirty="0" smtClean="0"/>
              <a:t> even though free furosemide levels are initially high in </a:t>
            </a:r>
            <a:r>
              <a:rPr lang="en-US" baseline="0" dirty="0" err="1" smtClean="0"/>
              <a:t>botht</a:t>
            </a:r>
            <a:r>
              <a:rPr lang="en-US" baseline="0" dirty="0" smtClean="0"/>
              <a:t> he plasma and </a:t>
            </a:r>
            <a:r>
              <a:rPr lang="en-US" baseline="0" dirty="0" err="1" smtClean="0"/>
              <a:t>ultrafiltrate</a:t>
            </a:r>
            <a:r>
              <a:rPr lang="en-US" baseline="0" dirty="0" smtClean="0"/>
              <a:t>, the effect is not sustained and much of the free furosemide is excreted unchanged in the urine decreasing the total diuretic effect</a:t>
            </a:r>
          </a:p>
          <a:p>
            <a:endParaRPr lang="en-US" dirty="0" smtClean="0"/>
          </a:p>
          <a:p>
            <a:r>
              <a:rPr lang="en-US" dirty="0" smtClean="0"/>
              <a:t>Reduced</a:t>
            </a:r>
            <a:r>
              <a:rPr lang="en-US" baseline="0" dirty="0" smtClean="0"/>
              <a:t> renal blood flow and/or proteinuria may require higher doses to achieve therapeutic levels due to a reduction of free drug entry </a:t>
            </a:r>
            <a:r>
              <a:rPr lang="en-US" baseline="0" dirty="0" err="1" smtClean="0"/>
              <a:t>intot</a:t>
            </a:r>
            <a:r>
              <a:rPr lang="en-US" baseline="0" dirty="0" smtClean="0"/>
              <a:t> he tubular lumen</a:t>
            </a:r>
          </a:p>
          <a:p>
            <a:r>
              <a:rPr lang="en-US" baseline="0" dirty="0" smtClean="0"/>
              <a:t>Additional concern- </a:t>
            </a:r>
            <a:r>
              <a:rPr lang="en-US" baseline="0" dirty="0" err="1" smtClean="0"/>
              <a:t>coadministration</a:t>
            </a:r>
            <a:r>
              <a:rPr lang="en-US" baseline="0" dirty="0" smtClean="0"/>
              <a:t> with other protein-bound drugs that compete for the same albumin-binding site</a:t>
            </a:r>
          </a:p>
          <a:p>
            <a:r>
              <a:rPr lang="en-US" baseline="0" dirty="0" smtClean="0"/>
              <a:t>Weak organic acid, actively secreted by renal organic anion transporters (OAT).  Movement from the </a:t>
            </a:r>
            <a:r>
              <a:rPr lang="en-US" baseline="0" dirty="0" err="1" smtClean="0"/>
              <a:t>basolateral</a:t>
            </a:r>
            <a:r>
              <a:rPr lang="en-US" baseline="0" dirty="0" smtClean="0"/>
              <a:t> to the luminal membrane in the proximal tubule is mediated by OAT3 and to a lesser extent OAT1</a:t>
            </a:r>
          </a:p>
          <a:p>
            <a:r>
              <a:rPr lang="en-US" baseline="0" dirty="0" smtClean="0"/>
              <a:t>Co-administration and retention of organic acids reduces proximal tubular secretion of furosemide d/t OAT binding site </a:t>
            </a:r>
            <a:r>
              <a:rPr lang="en-US" baseline="0" dirty="0" err="1" smtClean="0"/>
              <a:t>compettition</a:t>
            </a:r>
            <a:endParaRPr lang="en-US" baseline="0" dirty="0" smtClean="0"/>
          </a:p>
        </p:txBody>
      </p:sp>
      <p:sp>
        <p:nvSpPr>
          <p:cNvPr id="4" name="Slide Number Placeholder 3"/>
          <p:cNvSpPr>
            <a:spLocks noGrp="1"/>
          </p:cNvSpPr>
          <p:nvPr>
            <p:ph type="sldNum" sz="quarter" idx="10"/>
          </p:nvPr>
        </p:nvSpPr>
        <p:spPr/>
        <p:txBody>
          <a:bodyPr/>
          <a:lstStyle/>
          <a:p>
            <a:fld id="{DC30963E-5B5E-D442-A6BF-C73F7AAF866B}" type="slidenum">
              <a:rPr lang="en-US" smtClean="0"/>
              <a:t>7</a:t>
            </a:fld>
            <a:endParaRPr lang="en-US"/>
          </a:p>
        </p:txBody>
      </p:sp>
    </p:spTree>
    <p:extLst>
      <p:ext uri="{BB962C8B-B14F-4D97-AF65-F5344CB8AC3E}">
        <p14:creationId xmlns:p14="http://schemas.microsoft.com/office/powerpoint/2010/main" val="2427734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Increased bioavailability</a:t>
            </a:r>
            <a:r>
              <a:rPr lang="en-US" baseline="0" dirty="0" smtClean="0"/>
              <a:t> of furosemide with oral co-administration of ascorbic acid in canine studies is attributed to potential decreased gastric </a:t>
            </a:r>
            <a:r>
              <a:rPr lang="en-US" baseline="0" dirty="0" err="1" smtClean="0"/>
              <a:t>irst</a:t>
            </a:r>
            <a:r>
              <a:rPr lang="en-US" baseline="0" dirty="0" smtClean="0"/>
              <a:t>-pass metabolism, increased renal tubular </a:t>
            </a:r>
            <a:r>
              <a:rPr lang="en-US" baseline="0" dirty="0" err="1" smtClean="0"/>
              <a:t>reabsoprtion</a:t>
            </a:r>
            <a:r>
              <a:rPr lang="en-US" baseline="0" dirty="0" smtClean="0"/>
              <a:t>, or an increase in the unionized fraction present at receptor sites</a:t>
            </a:r>
          </a:p>
          <a:p>
            <a:r>
              <a:rPr lang="en-US" baseline="0" dirty="0" smtClean="0"/>
              <a:t>Current recommendation for human patients is to administer oral furosemide until the desired clinical effect is achieved, or to add a diuretic agent acting at another receptor site when approaching the upper dosage range limits of </a:t>
            </a:r>
            <a:r>
              <a:rPr lang="en-US" baseline="0" dirty="0" err="1" smtClean="0"/>
              <a:t>fursemide</a:t>
            </a:r>
            <a:endParaRPr lang="en-US" baseline="0" dirty="0" smtClean="0"/>
          </a:p>
          <a:p>
            <a:r>
              <a:rPr lang="en-US" baseline="0" dirty="0" smtClean="0"/>
              <a:t>Route of administration is an important consideration in </a:t>
            </a:r>
            <a:r>
              <a:rPr lang="en-US" baseline="0" dirty="0" err="1" smtClean="0"/>
              <a:t>det</a:t>
            </a:r>
            <a:r>
              <a:rPr lang="en-US" baseline="0" dirty="0" smtClean="0"/>
              <a:t> therapeutic effect- half life-1.5-2 hours and a maximal natriuretic response is defined as excretion of about 20% of filtered sodium</a:t>
            </a:r>
          </a:p>
          <a:p>
            <a:r>
              <a:rPr lang="en-US" baseline="0" dirty="0" smtClean="0"/>
              <a:t>Owing to bioavailability the max oral dose is usually twice the IV dose, though dosages can be doubled up to 5x until adequate diuresis is achieved</a:t>
            </a:r>
          </a:p>
          <a:p>
            <a:r>
              <a:rPr lang="en-US" baseline="0" dirty="0" smtClean="0"/>
              <a:t>Intestinal absorption delay may reduce urinary excretion to suboptimal drug levels; absorption delay may be the result of decreased intestinal perfusion, increased intestinal motility, mucosal edema</a:t>
            </a:r>
          </a:p>
          <a:p>
            <a:r>
              <a:rPr lang="en-US" baseline="0" dirty="0" smtClean="0"/>
              <a:t>IV administration in dogs results in a 1-2 hour half-life with potential for rebound sodium and water retention that can be be attributed to </a:t>
            </a:r>
            <a:r>
              <a:rPr lang="en-US" baseline="0" dirty="0" err="1" smtClean="0"/>
              <a:t>neurohormonal</a:t>
            </a:r>
            <a:r>
              <a:rPr lang="en-US" baseline="0" dirty="0" smtClean="0"/>
              <a:t> activation.  CRIs have been shown in humans and dogs to cause more diuresis, </a:t>
            </a:r>
            <a:r>
              <a:rPr lang="en-US" baseline="0" dirty="0" err="1" smtClean="0"/>
              <a:t>natriuresis</a:t>
            </a:r>
            <a:r>
              <a:rPr lang="en-US" baseline="0" dirty="0" smtClean="0"/>
              <a:t> and </a:t>
            </a:r>
            <a:r>
              <a:rPr lang="en-US" baseline="0" dirty="0" err="1" smtClean="0"/>
              <a:t>calciuresis</a:t>
            </a:r>
            <a:r>
              <a:rPr lang="en-US" baseline="0" dirty="0" smtClean="0"/>
              <a:t> with less </a:t>
            </a:r>
            <a:r>
              <a:rPr lang="en-US" baseline="0" dirty="0" err="1" smtClean="0"/>
              <a:t>kaliuresis</a:t>
            </a:r>
            <a:r>
              <a:rPr lang="en-US" baseline="0" dirty="0" smtClean="0"/>
              <a:t> as compared to intermittent bolus delivery</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8</a:t>
            </a:fld>
            <a:endParaRPr lang="en-US"/>
          </a:p>
        </p:txBody>
      </p:sp>
    </p:spTree>
    <p:extLst>
      <p:ext uri="{BB962C8B-B14F-4D97-AF65-F5344CB8AC3E}">
        <p14:creationId xmlns:p14="http://schemas.microsoft.com/office/powerpoint/2010/main" val="3524261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Several studies in human subjects have demonstrated greater diuresis with constant rate infusion (CRI) furosemide than intermittent bolus (IB) furosemide. Theory- less </a:t>
            </a:r>
            <a:r>
              <a:rPr lang="en-US" sz="1200" kern="1200" dirty="0" err="1" smtClean="0">
                <a:solidFill>
                  <a:schemeClr val="tx1"/>
                </a:solidFill>
                <a:latin typeface="+mn-lt"/>
                <a:ea typeface="+mn-ea"/>
                <a:cs typeface="+mn-cs"/>
              </a:rPr>
              <a:t>neurohormonal</a:t>
            </a:r>
            <a:r>
              <a:rPr lang="en-US" sz="1200" kern="1200" baseline="0" dirty="0" smtClean="0">
                <a:solidFill>
                  <a:schemeClr val="tx1"/>
                </a:solidFill>
                <a:latin typeface="+mn-lt"/>
                <a:ea typeface="+mn-ea"/>
                <a:cs typeface="+mn-cs"/>
              </a:rPr>
              <a:t> activation.  </a:t>
            </a:r>
            <a:r>
              <a:rPr lang="en-US" sz="1200" kern="1200" dirty="0" smtClean="0">
                <a:solidFill>
                  <a:schemeClr val="tx1"/>
                </a:solidFill>
                <a:latin typeface="+mn-lt"/>
                <a:ea typeface="+mn-ea"/>
                <a:cs typeface="+mn-cs"/>
              </a:rPr>
              <a:t>This study was conducted to compare the diuretic efficacy of the same total dose of IB furosemide and CRI furosemide in 6 healthy, adult Greyhound dogs in a randomized crossover design with a 2-week washout period between treatments. For IB administration, dogs received 3 mg/kg at 0 and 4 hours. For CRI administration, dogs received a 0.66 mg/kg loading dose followed by 0.66 mg/kg/h over 8 hours. The same volume of fluid was administered for both methods. Urine output was quantified hourly. Urine electrolyte concentrations, urine specific gravity (USG), packed cell volume (PCV), total protein (TP), serum electrolyte concentrations, total carbon dioxide (TCO2), serum </a:t>
            </a:r>
            <a:r>
              <a:rPr lang="en-US" sz="1200" kern="1200" dirty="0" err="1" smtClean="0">
                <a:solidFill>
                  <a:schemeClr val="tx1"/>
                </a:solidFill>
                <a:latin typeface="+mn-lt"/>
                <a:ea typeface="+mn-ea"/>
                <a:cs typeface="+mn-cs"/>
              </a:rPr>
              <a:t>creatinine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sCr</a:t>
            </a:r>
            <a:r>
              <a:rPr lang="en-US" sz="1200" kern="1200" dirty="0" smtClean="0">
                <a:solidFill>
                  <a:schemeClr val="tx1"/>
                </a:solidFill>
                <a:latin typeface="+mn-lt"/>
                <a:ea typeface="+mn-ea"/>
                <a:cs typeface="+mn-cs"/>
              </a:rPr>
              <a:t>), and blood urea nitrogen (BUN) were determined every 2 hours. Urine production and water intake were greater (P &lt; or = 0.05) for CRI than IB. Urine sodium and calcium losses were greater (P &lt; 0.05) and urine potassium loss was less (P = 0.03) for CRI than IB, but there was no evidence of a difference between methods for urine magnesium and chloride losses. Serum chloride concentration was less (P &lt; 0.001), </a:t>
            </a:r>
            <a:r>
              <a:rPr lang="en-US" sz="1200" kern="1200" dirty="0" err="1" smtClean="0">
                <a:solidFill>
                  <a:schemeClr val="tx1"/>
                </a:solidFill>
                <a:latin typeface="+mn-lt"/>
                <a:ea typeface="+mn-ea"/>
                <a:cs typeface="+mn-cs"/>
              </a:rPr>
              <a:t>sCr</a:t>
            </a:r>
            <a:r>
              <a:rPr lang="en-US" sz="1200" kern="1200" dirty="0" smtClean="0">
                <a:solidFill>
                  <a:schemeClr val="tx1"/>
                </a:solidFill>
                <a:latin typeface="+mn-lt"/>
                <a:ea typeface="+mn-ea"/>
                <a:cs typeface="+mn-cs"/>
              </a:rPr>
              <a:t> concentration greater (P = 0.04). TP greater (P = 0.01), and PCV greater (P = 0.003) for CRI than IB. No differences in USG, TCO2, BUN, or serum potassium, sodium, and magnesium concentrations were detected between methods. The same total dose of CRI furosemide resulted in more diuresis, </a:t>
            </a:r>
            <a:r>
              <a:rPr lang="en-US" sz="1200" kern="1200" dirty="0" err="1" smtClean="0">
                <a:solidFill>
                  <a:schemeClr val="tx1"/>
                </a:solidFill>
                <a:latin typeface="+mn-lt"/>
                <a:ea typeface="+mn-ea"/>
                <a:cs typeface="+mn-cs"/>
              </a:rPr>
              <a:t>natriuresis</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calciuresis</a:t>
            </a:r>
            <a:r>
              <a:rPr lang="en-US" sz="1200" kern="1200" dirty="0" smtClean="0">
                <a:solidFill>
                  <a:schemeClr val="tx1"/>
                </a:solidFill>
                <a:latin typeface="+mn-lt"/>
                <a:ea typeface="+mn-ea"/>
                <a:cs typeface="+mn-cs"/>
              </a:rPr>
              <a:t> and less </a:t>
            </a:r>
            <a:r>
              <a:rPr lang="en-US" sz="1200" kern="1200" dirty="0" err="1" smtClean="0">
                <a:solidFill>
                  <a:schemeClr val="tx1"/>
                </a:solidFill>
                <a:latin typeface="+mn-lt"/>
                <a:ea typeface="+mn-ea"/>
                <a:cs typeface="+mn-cs"/>
              </a:rPr>
              <a:t>kaliuresis</a:t>
            </a:r>
            <a:r>
              <a:rPr lang="en-US" sz="1200" kern="1200" dirty="0" smtClean="0">
                <a:solidFill>
                  <a:schemeClr val="tx1"/>
                </a:solidFill>
                <a:latin typeface="+mn-lt"/>
                <a:ea typeface="+mn-ea"/>
                <a:cs typeface="+mn-cs"/>
              </a:rPr>
              <a:t> than IB furosemide in these normal Greyhound dogs over 8 hours, suggesting that furosemide is a more effective diuretic when administered by CRI than by IB.</a:t>
            </a:r>
          </a:p>
          <a:p>
            <a:r>
              <a:rPr lang="en-US" dirty="0" smtClean="0"/>
              <a:t>Recent study Allen LA, </a:t>
            </a:r>
            <a:r>
              <a:rPr lang="en-US" dirty="0" err="1" smtClean="0"/>
              <a:t>Turer</a:t>
            </a:r>
            <a:r>
              <a:rPr lang="en-US" dirty="0" smtClean="0"/>
              <a:t> AT, </a:t>
            </a:r>
            <a:r>
              <a:rPr lang="en-US" dirty="0" err="1" smtClean="0"/>
              <a:t>Dewald</a:t>
            </a:r>
            <a:r>
              <a:rPr lang="en-US" dirty="0" smtClean="0"/>
              <a:t> T: Continuous versus bolus dosing of furosemide for patients hospitalized</a:t>
            </a:r>
            <a:r>
              <a:rPr lang="en-US" baseline="0" dirty="0" smtClean="0"/>
              <a:t> for heart failure.  Am J </a:t>
            </a:r>
            <a:r>
              <a:rPr lang="en-US" baseline="0" dirty="0" err="1" smtClean="0"/>
              <a:t>Cardiol</a:t>
            </a:r>
            <a:r>
              <a:rPr lang="en-US" baseline="0" dirty="0" smtClean="0"/>
              <a:t> 2010; 105 (12): 1794-1797- no difference</a:t>
            </a:r>
          </a:p>
          <a:p>
            <a:r>
              <a:rPr lang="en-US" baseline="0" dirty="0" err="1" smtClean="0"/>
              <a:t>Metanalysis</a:t>
            </a:r>
            <a:r>
              <a:rPr lang="en-US" baseline="0" dirty="0" smtClean="0"/>
              <a:t>: </a:t>
            </a:r>
            <a:r>
              <a:rPr lang="en-US" baseline="0" dirty="0" err="1" smtClean="0"/>
              <a:t>Amer</a:t>
            </a:r>
            <a:r>
              <a:rPr lang="en-US" baseline="0" dirty="0" smtClean="0"/>
              <a:t> M, </a:t>
            </a:r>
            <a:r>
              <a:rPr lang="en-US" baseline="0" dirty="0" err="1" smtClean="0"/>
              <a:t>Adomaityte</a:t>
            </a:r>
            <a:r>
              <a:rPr lang="en-US" baseline="0" dirty="0" smtClean="0"/>
              <a:t> J, </a:t>
            </a:r>
            <a:r>
              <a:rPr lang="en-US" baseline="0" dirty="0" err="1" smtClean="0"/>
              <a:t>Qayyum</a:t>
            </a:r>
            <a:r>
              <a:rPr lang="en-US" baseline="0" dirty="0" smtClean="0"/>
              <a:t> R: Continuous infusion versus intermittent bolus furosemide in ADHF: an updated meta-analysis of randomized control trials.  J </a:t>
            </a:r>
            <a:r>
              <a:rPr lang="en-US" baseline="0" dirty="0" err="1" smtClean="0"/>
              <a:t>Hosp</a:t>
            </a:r>
            <a:r>
              <a:rPr lang="en-US" baseline="0" dirty="0" smtClean="0"/>
              <a:t> Med 2012; 7 (3).</a:t>
            </a:r>
          </a:p>
          <a:p>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9</a:t>
            </a:fld>
            <a:endParaRPr lang="en-US"/>
          </a:p>
        </p:txBody>
      </p:sp>
    </p:spTree>
    <p:extLst>
      <p:ext uri="{BB962C8B-B14F-4D97-AF65-F5344CB8AC3E}">
        <p14:creationId xmlns:p14="http://schemas.microsoft.com/office/powerpoint/2010/main" val="3187233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Properties of furosemide</a:t>
            </a:r>
            <a:r>
              <a:rPr lang="en-US" baseline="0" dirty="0" smtClean="0"/>
              <a:t> include symptomatic volume overload reduction, vasodilation (venous), protects against renal ischemia, bronchial anti-spasmodic, anticonvulsant (increases the minimal current required to elicit </a:t>
            </a:r>
            <a:r>
              <a:rPr lang="en-US" baseline="0" dirty="0" err="1" smtClean="0"/>
              <a:t>ictal</a:t>
            </a:r>
            <a:r>
              <a:rPr lang="en-US" baseline="0" dirty="0" smtClean="0"/>
              <a:t> discharges increasing the threshold and decreasing the ability of the brain to maintain and propagate seizure activity), antioxidant, iodine depletive properties (by reducing reabsorption of filtered iodide in the thick ascending limb of the LOH), increases lymph flow </a:t>
            </a:r>
            <a:r>
              <a:rPr lang="en-US" baseline="0" dirty="0" err="1" smtClean="0"/>
              <a:t>throught</a:t>
            </a:r>
            <a:r>
              <a:rPr lang="en-US" baseline="0" dirty="0" smtClean="0"/>
              <a:t> he canine thoracic duct, </a:t>
            </a:r>
            <a:r>
              <a:rPr lang="en-US" baseline="0" dirty="0" err="1" smtClean="0"/>
              <a:t>dereases</a:t>
            </a:r>
            <a:r>
              <a:rPr lang="en-US" baseline="0" dirty="0" smtClean="0"/>
              <a:t> </a:t>
            </a:r>
            <a:r>
              <a:rPr lang="en-US" baseline="0" dirty="0" err="1" smtClean="0"/>
              <a:t>ascitic</a:t>
            </a:r>
            <a:r>
              <a:rPr lang="en-US" baseline="0" dirty="0" smtClean="0"/>
              <a:t> transudate from some neoplastic effusions </a:t>
            </a:r>
            <a:endParaRPr lang="en-US" dirty="0" smtClean="0"/>
          </a:p>
          <a:p>
            <a:r>
              <a:rPr lang="en-US" dirty="0" smtClean="0"/>
              <a:t>Thereby</a:t>
            </a:r>
            <a:r>
              <a:rPr lang="en-US" baseline="0" dirty="0" smtClean="0"/>
              <a:t> reducing preload and edema</a:t>
            </a:r>
          </a:p>
          <a:p>
            <a:r>
              <a:rPr lang="en-US" baseline="0" dirty="0" smtClean="0"/>
              <a:t>Human medicine: Increased hospitalization rates and death from worsening chronic heart failure are reported to be higher with long-term furosemide administration</a:t>
            </a:r>
          </a:p>
          <a:p>
            <a:r>
              <a:rPr lang="en-US" baseline="0" dirty="0" smtClean="0"/>
              <a:t>No proof of causation between increased mortality and dose, as patients with more severe illness and diuretic resistance related to chronicity of administration require higher doses</a:t>
            </a:r>
          </a:p>
          <a:p>
            <a:r>
              <a:rPr lang="en-US" baseline="0" dirty="0" smtClean="0"/>
              <a:t>Morbidity associated with higher doses is reported </a:t>
            </a:r>
            <a:r>
              <a:rPr lang="en-US" baseline="0" dirty="0" err="1" smtClean="0"/>
              <a:t>secondaryt</a:t>
            </a:r>
            <a:r>
              <a:rPr lang="en-US" baseline="0" dirty="0" smtClean="0"/>
              <a:t> o volume contraction, hypotension, electrolyte abnormalities, neuroendocrine activation and diuretic resistance</a:t>
            </a:r>
          </a:p>
          <a:p>
            <a:r>
              <a:rPr lang="en-US" baseline="0" dirty="0" smtClean="0"/>
              <a:t>Chronic administration is associated with distal tubule hypertrophy and collecting duct overexpression of NKCC</a:t>
            </a:r>
          </a:p>
          <a:p>
            <a:r>
              <a:rPr lang="en-US" baseline="0" dirty="0" smtClean="0"/>
              <a:t>Current canine research is exploring co-admin with BNP to enhance its </a:t>
            </a:r>
            <a:r>
              <a:rPr lang="en-US" baseline="0" dirty="0" err="1" smtClean="0"/>
              <a:t>effects,w</a:t>
            </a:r>
            <a:r>
              <a:rPr lang="en-US" baseline="0" dirty="0" smtClean="0"/>
              <a:t> </a:t>
            </a:r>
            <a:r>
              <a:rPr lang="en-US" baseline="0" dirty="0" err="1" smtClean="0"/>
              <a:t>itht</a:t>
            </a:r>
            <a:r>
              <a:rPr lang="en-US" baseline="0" dirty="0" smtClean="0"/>
              <a:t> eh goal of increasing GFR without aldosterone activation</a:t>
            </a:r>
          </a:p>
          <a:p>
            <a:r>
              <a:rPr lang="en-US" baseline="0" dirty="0" smtClean="0"/>
              <a:t>Furosemide should not be the sole agent given to chronic heart failure </a:t>
            </a:r>
            <a:r>
              <a:rPr lang="en-US" baseline="0" dirty="0" err="1" smtClean="0"/>
              <a:t>patietns</a:t>
            </a:r>
            <a:endParaRPr lang="en-US" baseline="0" dirty="0" smtClean="0"/>
          </a:p>
          <a:p>
            <a:r>
              <a:rPr lang="en-US" baseline="0" dirty="0" smtClean="0"/>
              <a:t>Administration of a single agent that reduces vascular volume results in short-term improvement; over time, this reduction may result in a reduction of ECV, contributing to the progression of cardiac disease</a:t>
            </a:r>
          </a:p>
          <a:p>
            <a:r>
              <a:rPr lang="en-US" baseline="0" dirty="0" smtClean="0"/>
              <a:t>Agents that support other comps of CO should also be used</a:t>
            </a:r>
          </a:p>
          <a:p>
            <a:r>
              <a:rPr lang="en-US" baseline="0" dirty="0" smtClean="0"/>
              <a:t>At this time, furosemide is recommended only for patients with acute/chronic </a:t>
            </a:r>
            <a:r>
              <a:rPr lang="en-US" baseline="0" dirty="0" err="1" smtClean="0"/>
              <a:t>decomp</a:t>
            </a:r>
            <a:r>
              <a:rPr lang="en-US" baseline="0" dirty="0" smtClean="0"/>
              <a:t> with clinical evidence of volume overload.  IT should be considered as an adjunct to primary therapy in all CHF patients</a:t>
            </a:r>
          </a:p>
          <a:p>
            <a:r>
              <a:rPr lang="en-US" baseline="0" dirty="0" smtClean="0"/>
              <a:t>Renal oxygen consumption has been positively correlated to tubular sodium reabsorption and GFR</a:t>
            </a:r>
          </a:p>
          <a:p>
            <a:r>
              <a:rPr lang="en-US" baseline="0" dirty="0" smtClean="0"/>
              <a:t>Sodium is actively transported out of the cells into the </a:t>
            </a:r>
            <a:r>
              <a:rPr lang="en-US" baseline="0" dirty="0" err="1" smtClean="0"/>
              <a:t>interstitium</a:t>
            </a:r>
            <a:r>
              <a:rPr lang="en-US" baseline="0" dirty="0" smtClean="0"/>
              <a:t> by the Na-K-ATPase-dependent pump on the </a:t>
            </a:r>
            <a:r>
              <a:rPr lang="en-US" baseline="0" dirty="0" err="1" smtClean="0"/>
              <a:t>basolateral</a:t>
            </a:r>
            <a:r>
              <a:rPr lang="en-US" baseline="0" dirty="0" smtClean="0"/>
              <a:t> membrane</a:t>
            </a:r>
          </a:p>
          <a:p>
            <a:r>
              <a:rPr lang="en-US" baseline="0" dirty="0" smtClean="0"/>
              <a:t>Reducing sodium reabsorption results in a proportional decrease in renal oxygen consumption</a:t>
            </a:r>
          </a:p>
          <a:p>
            <a:r>
              <a:rPr lang="en-US" baseline="0" dirty="0" smtClean="0"/>
              <a:t>Loop diuretic administration decreases renal tubular cell metabolic demand by blocking the NKCC transporter and thus turning off the need for ATPase pump activity </a:t>
            </a:r>
          </a:p>
          <a:p>
            <a:r>
              <a:rPr lang="en-US" baseline="0" dirty="0" smtClean="0"/>
              <a:t>This reduces renal tubular oxygen demand and helps to </a:t>
            </a:r>
            <a:r>
              <a:rPr lang="en-US" baseline="0" dirty="0" err="1" smtClean="0"/>
              <a:t>maintaint</a:t>
            </a:r>
            <a:r>
              <a:rPr lang="en-US" baseline="0" dirty="0" smtClean="0"/>
              <a:t> he balance between oxygen delivery and oxygen demand in the high risk medullary and </a:t>
            </a:r>
            <a:r>
              <a:rPr lang="en-US" baseline="0" dirty="0" err="1" smtClean="0"/>
              <a:t>juxtamedullary</a:t>
            </a:r>
            <a:r>
              <a:rPr lang="en-US" baseline="0" dirty="0" smtClean="0"/>
              <a:t> regions</a:t>
            </a:r>
          </a:p>
          <a:p>
            <a:r>
              <a:rPr lang="en-US" baseline="0" dirty="0" smtClean="0"/>
              <a:t>Administration of furosemide causes vasodilation and a decrease in total peripheral vascular resistance</a:t>
            </a:r>
          </a:p>
          <a:p>
            <a:r>
              <a:rPr lang="en-US" baseline="0" dirty="0" smtClean="0"/>
              <a:t>Causes renal </a:t>
            </a:r>
            <a:r>
              <a:rPr lang="en-US" baseline="0" dirty="0" err="1" smtClean="0"/>
              <a:t>venodilation</a:t>
            </a:r>
            <a:r>
              <a:rPr lang="en-US" baseline="0" dirty="0" smtClean="0"/>
              <a:t> and a transient increase in GFR that may be due to </a:t>
            </a:r>
            <a:r>
              <a:rPr lang="en-US" baseline="0" dirty="0" err="1" smtClean="0"/>
              <a:t>vasodilatory</a:t>
            </a:r>
            <a:r>
              <a:rPr lang="en-US" baseline="0" dirty="0" smtClean="0"/>
              <a:t> prostaglandins</a:t>
            </a:r>
          </a:p>
          <a:p>
            <a:r>
              <a:rPr lang="en-US" baseline="0" dirty="0" smtClean="0"/>
              <a:t>Furosemide is documented to decrease pulmonary congestion and left ventricular filling pressures</a:t>
            </a:r>
          </a:p>
          <a:p>
            <a:r>
              <a:rPr lang="en-US" baseline="0" dirty="0" smtClean="0"/>
              <a:t>Vasodilation that precedes diuresis appears to be due to venous pulmonary dilation and an increase in peripheral vascular </a:t>
            </a:r>
            <a:r>
              <a:rPr lang="en-US" baseline="0" dirty="0" err="1" smtClean="0"/>
              <a:t>capaccitance</a:t>
            </a:r>
            <a:endParaRPr lang="en-US" baseline="0" dirty="0" smtClean="0"/>
          </a:p>
          <a:p>
            <a:r>
              <a:rPr lang="en-US" baseline="0" dirty="0" smtClean="0"/>
              <a:t>Preload is therefore reduced before a measureable increase in urinary output</a:t>
            </a:r>
          </a:p>
          <a:p>
            <a:r>
              <a:rPr lang="en-US" baseline="0" dirty="0" smtClean="0"/>
              <a:t>Direct relaxant effect occurs immediately after IV administration and within 15 minutes after oral administration</a:t>
            </a:r>
          </a:p>
          <a:p>
            <a:r>
              <a:rPr lang="en-US" baseline="0" dirty="0" smtClean="0"/>
              <a:t>Veins appear to have higher concentrations of NKCC1 as compared with arteries, potentially explaining the variation in </a:t>
            </a:r>
            <a:r>
              <a:rPr lang="en-US" baseline="0" dirty="0" err="1" smtClean="0"/>
              <a:t>cotransporter</a:t>
            </a:r>
            <a:r>
              <a:rPr lang="en-US" baseline="0" dirty="0" smtClean="0"/>
              <a:t> inhibition and the predominantly </a:t>
            </a:r>
            <a:r>
              <a:rPr lang="en-US" baseline="0" dirty="0" err="1" smtClean="0"/>
              <a:t>venodilatory</a:t>
            </a:r>
            <a:r>
              <a:rPr lang="en-US" baseline="0" dirty="0" smtClean="0"/>
              <a:t> effect</a:t>
            </a:r>
          </a:p>
          <a:p>
            <a:r>
              <a:rPr lang="en-US" baseline="0" dirty="0" smtClean="0"/>
              <a:t>Other potential mechanisms reported include vascular structural changes, weak angiotensin receptor blocking, prostaglandin release, </a:t>
            </a:r>
            <a:r>
              <a:rPr lang="en-US" baseline="0" dirty="0" err="1" smtClean="0"/>
              <a:t>competitie</a:t>
            </a:r>
            <a:r>
              <a:rPr lang="en-US" baseline="0" dirty="0" smtClean="0"/>
              <a:t> thromboxane A2 contraction inhibition, RAAS activation, sympathetic stimulation, co-factor presence</a:t>
            </a:r>
          </a:p>
          <a:p>
            <a:r>
              <a:rPr lang="en-US" baseline="0" dirty="0" smtClean="0"/>
              <a:t>Plasma renin elevation secondary to prostaglandins is documented </a:t>
            </a:r>
            <a:r>
              <a:rPr lang="en-US" baseline="0" dirty="0" err="1" smtClean="0"/>
              <a:t>iwthin</a:t>
            </a:r>
            <a:r>
              <a:rPr lang="en-US" baseline="0" dirty="0" smtClean="0"/>
              <a:t> minutes of furosemide administration irrespective of </a:t>
            </a:r>
            <a:r>
              <a:rPr lang="en-US" baseline="0" dirty="0" err="1" smtClean="0"/>
              <a:t>venodilation</a:t>
            </a:r>
            <a:r>
              <a:rPr lang="en-US" baseline="0" dirty="0" smtClean="0"/>
              <a:t>/arterial constriction</a:t>
            </a:r>
          </a:p>
          <a:p>
            <a:r>
              <a:rPr lang="en-US" baseline="0" dirty="0" smtClean="0"/>
              <a:t>Plasma renin levels, but not </a:t>
            </a:r>
            <a:r>
              <a:rPr lang="en-US" baseline="0" dirty="0" err="1" smtClean="0"/>
              <a:t>venodilation</a:t>
            </a:r>
            <a:r>
              <a:rPr lang="en-US" baseline="0" dirty="0" smtClean="0"/>
              <a:t>, increase in a dose-dependent manner</a:t>
            </a:r>
          </a:p>
          <a:p>
            <a:r>
              <a:rPr lang="en-US" baseline="0" dirty="0" smtClean="0"/>
              <a:t>It is possible that the </a:t>
            </a:r>
            <a:r>
              <a:rPr lang="en-US" baseline="0" dirty="0" err="1" smtClean="0"/>
              <a:t>vasodilatory</a:t>
            </a:r>
            <a:r>
              <a:rPr lang="en-US" baseline="0" dirty="0" smtClean="0"/>
              <a:t> prostaglandin release is either a direct/indirect in vivo endothelial compensation to angiotensin II-mediated contraction</a:t>
            </a:r>
          </a:p>
          <a:p>
            <a:r>
              <a:rPr lang="en-US" baseline="0" dirty="0" smtClean="0"/>
              <a:t>Also may be mediated by changes in blood viscosity- diuresis causes an increase in sheer stress that triggers endothelium-mediated vasodilation (feline femoral artery study)</a:t>
            </a:r>
          </a:p>
          <a:p>
            <a:r>
              <a:rPr lang="en-US" baseline="0" dirty="0" smtClean="0"/>
              <a:t>Potential for induced-</a:t>
            </a:r>
            <a:r>
              <a:rPr lang="en-US" baseline="0" dirty="0" err="1" smtClean="0"/>
              <a:t>vasoactivity</a:t>
            </a:r>
            <a:r>
              <a:rPr lang="en-US" baseline="0" dirty="0" smtClean="0"/>
              <a:t> is </a:t>
            </a:r>
            <a:r>
              <a:rPr lang="en-US" baseline="0" dirty="0" err="1" smtClean="0"/>
              <a:t>aa</a:t>
            </a:r>
            <a:r>
              <a:rPr lang="en-US" baseline="0" dirty="0" smtClean="0"/>
              <a:t> </a:t>
            </a:r>
            <a:r>
              <a:rPr lang="en-US" baseline="0" dirty="0" err="1" smtClean="0"/>
              <a:t>concenr</a:t>
            </a:r>
            <a:r>
              <a:rPr lang="en-US" baseline="0" dirty="0" smtClean="0"/>
              <a:t> in chronic cardiac patients</a:t>
            </a:r>
          </a:p>
          <a:p>
            <a:r>
              <a:rPr lang="en-US" baseline="0" dirty="0" smtClean="0"/>
              <a:t>Chronic use of furosemide may blunt its effectiveness when it is needed in the acute setting of volume overload (response is influenced by their preexisting </a:t>
            </a:r>
            <a:r>
              <a:rPr lang="en-US" baseline="0" dirty="0" err="1" smtClean="0"/>
              <a:t>rRAAS</a:t>
            </a:r>
            <a:r>
              <a:rPr lang="en-US" baseline="0" dirty="0" smtClean="0"/>
              <a:t> activation)</a:t>
            </a:r>
          </a:p>
          <a:p>
            <a:endParaRPr lang="en-US" baseline="0" dirty="0" smtClean="0"/>
          </a:p>
        </p:txBody>
      </p:sp>
      <p:sp>
        <p:nvSpPr>
          <p:cNvPr id="4" name="Slide Number Placeholder 3"/>
          <p:cNvSpPr>
            <a:spLocks noGrp="1"/>
          </p:cNvSpPr>
          <p:nvPr>
            <p:ph type="sldNum" sz="quarter" idx="10"/>
          </p:nvPr>
        </p:nvSpPr>
        <p:spPr/>
        <p:txBody>
          <a:bodyPr/>
          <a:lstStyle/>
          <a:p>
            <a:fld id="{DC30963E-5B5E-D442-A6BF-C73F7AAF866B}" type="slidenum">
              <a:rPr lang="en-US" smtClean="0"/>
              <a:t>10</a:t>
            </a:fld>
            <a:endParaRPr lang="en-US"/>
          </a:p>
        </p:txBody>
      </p:sp>
    </p:spTree>
    <p:extLst>
      <p:ext uri="{BB962C8B-B14F-4D97-AF65-F5344CB8AC3E}">
        <p14:creationId xmlns:p14="http://schemas.microsoft.com/office/powerpoint/2010/main" val="3081633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Reduce pulmonary</a:t>
            </a:r>
            <a:r>
              <a:rPr lang="en-US" baseline="0" dirty="0" smtClean="0"/>
              <a:t> edema</a:t>
            </a:r>
            <a:endParaRPr lang="en-US" dirty="0"/>
          </a:p>
        </p:txBody>
      </p:sp>
      <p:sp>
        <p:nvSpPr>
          <p:cNvPr id="4" name="Slide Number Placeholder 3"/>
          <p:cNvSpPr>
            <a:spLocks noGrp="1"/>
          </p:cNvSpPr>
          <p:nvPr>
            <p:ph type="sldNum" sz="quarter" idx="10"/>
          </p:nvPr>
        </p:nvSpPr>
        <p:spPr/>
        <p:txBody>
          <a:bodyPr/>
          <a:lstStyle/>
          <a:p>
            <a:fld id="{DC30963E-5B5E-D442-A6BF-C73F7AAF866B}" type="slidenum">
              <a:rPr lang="en-US" smtClean="0"/>
              <a:t>11</a:t>
            </a:fld>
            <a:endParaRPr lang="en-US"/>
          </a:p>
        </p:txBody>
      </p:sp>
    </p:spTree>
    <p:extLst>
      <p:ext uri="{BB962C8B-B14F-4D97-AF65-F5344CB8AC3E}">
        <p14:creationId xmlns:p14="http://schemas.microsoft.com/office/powerpoint/2010/main" val="1518630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Though ACE inhibitors have greater advantage for long-term treatment,</a:t>
            </a:r>
            <a:r>
              <a:rPr lang="en-US" baseline="0" dirty="0" smtClean="0"/>
              <a:t> more immediate afterload reduction is desired for acute CHF not caused by diastolic dysfunction or ventricular outflow obstruction</a:t>
            </a:r>
          </a:p>
          <a:p>
            <a:r>
              <a:rPr lang="en-US" baseline="0" dirty="0" err="1" smtClean="0"/>
              <a:t>Nitroprusside</a:t>
            </a:r>
            <a:r>
              <a:rPr lang="en-US" baseline="0" dirty="0" smtClean="0"/>
              <a:t> and nitroglycerin are organic nitrates.  Important differences in biotransformation of these compounds but it is generally accepted that they share a common final pathway of nitric oxide production and a common therapeutic effect</a:t>
            </a:r>
          </a:p>
          <a:p>
            <a:r>
              <a:rPr lang="en-US" baseline="0" dirty="0" smtClean="0"/>
              <a:t>Nitrates relax vascular smooth muscle</a:t>
            </a:r>
          </a:p>
          <a:p>
            <a:r>
              <a:rPr lang="en-US" baseline="0" dirty="0" smtClean="0"/>
              <a:t>Nitrates can be administered orally, IV, </a:t>
            </a:r>
            <a:r>
              <a:rPr lang="en-US" baseline="0" dirty="0" err="1" smtClean="0"/>
              <a:t>transcutaneously</a:t>
            </a:r>
            <a:endParaRPr lang="en-US" baseline="0" dirty="0" smtClean="0"/>
          </a:p>
          <a:p>
            <a:r>
              <a:rPr lang="en-US" baseline="0" dirty="0" smtClean="0"/>
              <a:t>When administered </a:t>
            </a:r>
            <a:r>
              <a:rPr lang="en-US" baseline="0" dirty="0" err="1" smtClean="0"/>
              <a:t>transcutaneouslly</a:t>
            </a:r>
            <a:r>
              <a:rPr lang="en-US" baseline="0" dirty="0" smtClean="0"/>
              <a:t>/orally to humans, low plasma concentrations are achieved</a:t>
            </a:r>
          </a:p>
          <a:p>
            <a:r>
              <a:rPr lang="en-US" baseline="0" dirty="0" smtClean="0"/>
              <a:t>Act primarily as </a:t>
            </a:r>
            <a:r>
              <a:rPr lang="en-US" baseline="0" dirty="0" err="1" smtClean="0"/>
              <a:t>venodilators</a:t>
            </a:r>
            <a:r>
              <a:rPr lang="en-US" baseline="0" dirty="0" smtClean="0"/>
              <a:t> at low plasma concentrations</a:t>
            </a:r>
          </a:p>
          <a:p>
            <a:r>
              <a:rPr lang="en-US" baseline="0" dirty="0" smtClean="0"/>
              <a:t>When administered IV, higher concentrations are achieved and arteriolar dilation may occur</a:t>
            </a:r>
          </a:p>
          <a:p>
            <a:r>
              <a:rPr lang="en-US" baseline="0" dirty="0" smtClean="0"/>
              <a:t>Well absorbed from GI tract but </a:t>
            </a:r>
            <a:r>
              <a:rPr lang="en-US" baseline="0" dirty="0" err="1" smtClean="0"/>
              <a:t>rapdily</a:t>
            </a:r>
            <a:r>
              <a:rPr lang="en-US" baseline="0" dirty="0" smtClean="0"/>
              <a:t> metabolized by hepatic organic nitrate </a:t>
            </a:r>
            <a:r>
              <a:rPr lang="en-US" baseline="0" dirty="0" err="1" smtClean="0"/>
              <a:t>reductase</a:t>
            </a:r>
            <a:r>
              <a:rPr lang="en-US" baseline="0" dirty="0" smtClean="0"/>
              <a:t>- therefore, bioavailability is very low (&lt;10%)</a:t>
            </a:r>
          </a:p>
          <a:p>
            <a:r>
              <a:rPr lang="en-US" baseline="0" dirty="0" smtClean="0"/>
              <a:t>Nitrate tolerance can develop- occurs in 70% of humans exposed to IV infusions of nitroglycerin</a:t>
            </a:r>
          </a:p>
          <a:p>
            <a:r>
              <a:rPr lang="en-US" baseline="0" dirty="0" smtClean="0"/>
              <a:t>Two theories- sulfhydryl groups (</a:t>
            </a:r>
            <a:r>
              <a:rPr lang="en-US" baseline="0" dirty="0" err="1" smtClean="0"/>
              <a:t>thiols</a:t>
            </a:r>
            <a:r>
              <a:rPr lang="en-US" baseline="0" dirty="0" smtClean="0"/>
              <a:t>) depleted with repeated exposure (can be reversed by repletion of sulfhydryl groups using NAC) and </a:t>
            </a:r>
            <a:r>
              <a:rPr lang="en-US" baseline="0" dirty="0" err="1" smtClean="0"/>
              <a:t>neurohormonal</a:t>
            </a:r>
            <a:r>
              <a:rPr lang="en-US" baseline="0" dirty="0" smtClean="0"/>
              <a:t> activation resulting in vasoconstriction and increased renal sodium retention</a:t>
            </a:r>
          </a:p>
          <a:p>
            <a:r>
              <a:rPr lang="en-US" baseline="0" dirty="0" smtClean="0"/>
              <a:t>Intermittent administration of nitrates prevents tolerance in humans</a:t>
            </a:r>
          </a:p>
          <a:p>
            <a:r>
              <a:rPr lang="en-US" baseline="0" dirty="0" smtClean="0"/>
              <a:t>Also concurrent administration of hydralazine with nitrates appear to prevent tolerance in humans (via enhancement of sulfhydryl group availability or counteracting of the </a:t>
            </a:r>
            <a:r>
              <a:rPr lang="en-US" baseline="0" dirty="0" err="1" smtClean="0"/>
              <a:t>nuerohormonal</a:t>
            </a:r>
            <a:r>
              <a:rPr lang="en-US" baseline="0" dirty="0" smtClean="0"/>
              <a:t> effects of the nitrates</a:t>
            </a:r>
          </a:p>
          <a:p>
            <a:endParaRPr lang="en-US" baseline="0" dirty="0" smtClean="0"/>
          </a:p>
        </p:txBody>
      </p:sp>
      <p:sp>
        <p:nvSpPr>
          <p:cNvPr id="4" name="Slide Number Placeholder 3"/>
          <p:cNvSpPr>
            <a:spLocks noGrp="1"/>
          </p:cNvSpPr>
          <p:nvPr>
            <p:ph type="sldNum" sz="quarter" idx="10"/>
          </p:nvPr>
        </p:nvSpPr>
        <p:spPr/>
        <p:txBody>
          <a:bodyPr/>
          <a:lstStyle/>
          <a:p>
            <a:fld id="{DC30963E-5B5E-D442-A6BF-C73F7AAF866B}" type="slidenum">
              <a:rPr lang="en-US" smtClean="0"/>
              <a:t>12</a:t>
            </a:fld>
            <a:endParaRPr lang="en-US"/>
          </a:p>
        </p:txBody>
      </p:sp>
    </p:spTree>
    <p:extLst>
      <p:ext uri="{BB962C8B-B14F-4D97-AF65-F5344CB8AC3E}">
        <p14:creationId xmlns:p14="http://schemas.microsoft.com/office/powerpoint/2010/main" val="2042108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52713D5-B473-4749-98D1-D6A0E4EB3F19}" type="datetimeFigureOut">
              <a:rPr lang="en-US" smtClean="0"/>
              <a:t>4/21/13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54F566-7830-F548-AA75-2B20C57886C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2713D5-B473-4749-98D1-D6A0E4EB3F19}" type="datetimeFigureOut">
              <a:rPr lang="en-US" smtClean="0"/>
              <a:t>4/21/13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54F566-7830-F548-AA75-2B20C57886C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52713D5-B473-4749-98D1-D6A0E4EB3F19}" type="datetimeFigureOut">
              <a:rPr lang="en-US" smtClean="0"/>
              <a:t>4/21/13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54F566-7830-F548-AA75-2B20C57886C9}"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2713D5-B473-4749-98D1-D6A0E4EB3F19}" type="datetimeFigureOut">
              <a:rPr lang="en-US" smtClean="0"/>
              <a:t>4/21/13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54F566-7830-F548-AA75-2B20C57886C9}"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2713D5-B473-4749-98D1-D6A0E4EB3F19}" type="datetimeFigureOut">
              <a:rPr lang="en-US" smtClean="0"/>
              <a:t>4/21/13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54F566-7830-F548-AA75-2B20C57886C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C52713D5-B473-4749-98D1-D6A0E4EB3F19}" type="datetimeFigureOut">
              <a:rPr lang="en-US" smtClean="0"/>
              <a:t>4/21/13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54F566-7830-F548-AA75-2B20C57886C9}"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2713D5-B473-4749-98D1-D6A0E4EB3F19}" type="datetimeFigureOut">
              <a:rPr lang="en-US" smtClean="0"/>
              <a:t>4/21/13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54F566-7830-F548-AA75-2B20C57886C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2713D5-B473-4749-98D1-D6A0E4EB3F19}" type="datetimeFigureOut">
              <a:rPr lang="en-US" smtClean="0"/>
              <a:t>4/21/13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54F566-7830-F548-AA75-2B20C57886C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52713D5-B473-4749-98D1-D6A0E4EB3F19}" type="datetimeFigureOut">
              <a:rPr lang="en-US" smtClean="0"/>
              <a:t>4/21/13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54F566-7830-F548-AA75-2B20C57886C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52713D5-B473-4749-98D1-D6A0E4EB3F19}" type="datetimeFigureOut">
              <a:rPr lang="en-US" smtClean="0"/>
              <a:t>4/21/13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54F566-7830-F548-AA75-2B20C57886C9}"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2713D5-B473-4749-98D1-D6A0E4EB3F19}" type="datetimeFigureOut">
              <a:rPr lang="en-US" smtClean="0"/>
              <a:t>4/21/13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54F566-7830-F548-AA75-2B20C57886C9}"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52713D5-B473-4749-98D1-D6A0E4EB3F19}" type="datetimeFigureOut">
              <a:rPr lang="en-US" smtClean="0"/>
              <a:t>4/21/13</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E54F566-7830-F548-AA75-2B20C57886C9}"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Congestive Heart Failure</a:t>
            </a:r>
            <a:endParaRPr lang="en-US" dirty="0"/>
          </a:p>
        </p:txBody>
      </p:sp>
      <p:sp>
        <p:nvSpPr>
          <p:cNvPr id="3" name="Subtitle 2"/>
          <p:cNvSpPr>
            <a:spLocks noGrp="1"/>
          </p:cNvSpPr>
          <p:nvPr>
            <p:ph type="subTitle" idx="1"/>
          </p:nvPr>
        </p:nvSpPr>
        <p:spPr/>
        <p:txBody>
          <a:bodyPr/>
          <a:lstStyle/>
          <a:p>
            <a:r>
              <a:rPr lang="en-US" dirty="0" smtClean="0"/>
              <a:t>Jillian DiFazio, DVM</a:t>
            </a:r>
          </a:p>
          <a:p>
            <a:r>
              <a:rPr lang="en-US" dirty="0" smtClean="0"/>
              <a:t>Emergency and Critical Care Resident</a:t>
            </a:r>
            <a:br>
              <a:rPr lang="en-US" dirty="0" smtClean="0"/>
            </a:br>
            <a:r>
              <a:rPr lang="en-US" dirty="0" smtClean="0"/>
              <a:t>Cornell University Hospital for Animals</a:t>
            </a:r>
            <a:endParaRPr lang="en-US" dirty="0"/>
          </a:p>
        </p:txBody>
      </p:sp>
    </p:spTree>
    <p:extLst>
      <p:ext uri="{BB962C8B-B14F-4D97-AF65-F5344CB8AC3E}">
        <p14:creationId xmlns:p14="http://schemas.microsoft.com/office/powerpoint/2010/main" val="2533828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Reduces symptomatic volume overload</a:t>
            </a:r>
          </a:p>
          <a:p>
            <a:pPr lvl="1"/>
            <a:r>
              <a:rPr lang="en-US" dirty="0" smtClean="0"/>
              <a:t>Increased sodium and water excretion results in reduced circulating volume</a:t>
            </a:r>
          </a:p>
          <a:p>
            <a:r>
              <a:rPr lang="en-US" dirty="0" err="1" smtClean="0"/>
              <a:t>Vasodilatory</a:t>
            </a:r>
            <a:r>
              <a:rPr lang="en-US" dirty="0" smtClean="0"/>
              <a:t> properties</a:t>
            </a:r>
            <a:endParaRPr lang="en-US" dirty="0"/>
          </a:p>
          <a:p>
            <a:pPr lvl="1"/>
            <a:r>
              <a:rPr lang="en-US" dirty="0" smtClean="0"/>
              <a:t>May be this effect that results in immediate symptomatic improvement</a:t>
            </a:r>
          </a:p>
          <a:p>
            <a:pPr lvl="1"/>
            <a:r>
              <a:rPr lang="en-US" dirty="0" smtClean="0"/>
              <a:t>Effect believed to be a direct relaxant effect</a:t>
            </a:r>
          </a:p>
        </p:txBody>
      </p:sp>
      <p:sp>
        <p:nvSpPr>
          <p:cNvPr id="3" name="Title 2"/>
          <p:cNvSpPr>
            <a:spLocks noGrp="1"/>
          </p:cNvSpPr>
          <p:nvPr>
            <p:ph type="title"/>
          </p:nvPr>
        </p:nvSpPr>
        <p:spPr/>
        <p:txBody>
          <a:bodyPr>
            <a:normAutofit/>
          </a:bodyPr>
          <a:lstStyle/>
          <a:p>
            <a:r>
              <a:rPr lang="en-US" dirty="0"/>
              <a:t>P</a:t>
            </a:r>
            <a:r>
              <a:rPr lang="en-US" dirty="0" smtClean="0"/>
              <a:t>roperties of furosemide</a:t>
            </a:r>
            <a:endParaRPr lang="en-US" dirty="0"/>
          </a:p>
        </p:txBody>
      </p:sp>
    </p:spTree>
    <p:extLst>
      <p:ext uri="{BB962C8B-B14F-4D97-AF65-F5344CB8AC3E}">
        <p14:creationId xmlns:p14="http://schemas.microsoft.com/office/powerpoint/2010/main" val="148143707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Increase systemic venous capacitance</a:t>
            </a:r>
          </a:p>
          <a:p>
            <a:endParaRPr lang="en-US" dirty="0"/>
          </a:p>
          <a:p>
            <a:r>
              <a:rPr lang="en-US" dirty="0" smtClean="0"/>
              <a:t>Reduce pulmonary venous pressure</a:t>
            </a:r>
          </a:p>
          <a:p>
            <a:endParaRPr lang="en-US" dirty="0"/>
          </a:p>
          <a:p>
            <a:r>
              <a:rPr lang="en-US" dirty="0" smtClean="0"/>
              <a:t>Reduce systemic arterial resistance</a:t>
            </a:r>
            <a:endParaRPr lang="en-US" dirty="0"/>
          </a:p>
        </p:txBody>
      </p:sp>
      <p:sp>
        <p:nvSpPr>
          <p:cNvPr id="3" name="Title 2"/>
          <p:cNvSpPr>
            <a:spLocks noGrp="1"/>
          </p:cNvSpPr>
          <p:nvPr>
            <p:ph type="title"/>
          </p:nvPr>
        </p:nvSpPr>
        <p:spPr/>
        <p:txBody>
          <a:bodyPr/>
          <a:lstStyle/>
          <a:p>
            <a:r>
              <a:rPr lang="en-US" dirty="0" smtClean="0"/>
              <a:t>Vasodilator therapy</a:t>
            </a:r>
            <a:endParaRPr lang="en-US" dirty="0"/>
          </a:p>
        </p:txBody>
      </p:sp>
    </p:spTree>
    <p:extLst>
      <p:ext uri="{BB962C8B-B14F-4D97-AF65-F5344CB8AC3E}">
        <p14:creationId xmlns:p14="http://schemas.microsoft.com/office/powerpoint/2010/main" val="143443701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ACE inhibitors</a:t>
            </a:r>
          </a:p>
          <a:p>
            <a:endParaRPr lang="en-US" dirty="0" smtClean="0"/>
          </a:p>
          <a:p>
            <a:r>
              <a:rPr lang="en-US" dirty="0" smtClean="0"/>
              <a:t>Sodium </a:t>
            </a:r>
            <a:r>
              <a:rPr lang="en-US" dirty="0" err="1" smtClean="0"/>
              <a:t>nitroprusside</a:t>
            </a:r>
            <a:endParaRPr lang="en-US" dirty="0" smtClean="0"/>
          </a:p>
          <a:p>
            <a:endParaRPr lang="en-US" dirty="0"/>
          </a:p>
          <a:p>
            <a:r>
              <a:rPr lang="en-US" dirty="0"/>
              <a:t>Nitroglycerin</a:t>
            </a:r>
          </a:p>
          <a:p>
            <a:pPr marL="0" indent="0">
              <a:buNone/>
            </a:pPr>
            <a:endParaRPr lang="en-US" dirty="0"/>
          </a:p>
          <a:p>
            <a:r>
              <a:rPr lang="en-US" dirty="0" smtClean="0"/>
              <a:t>Hydralazine</a:t>
            </a:r>
          </a:p>
          <a:p>
            <a:endParaRPr lang="en-US" dirty="0"/>
          </a:p>
        </p:txBody>
      </p:sp>
      <p:sp>
        <p:nvSpPr>
          <p:cNvPr id="3" name="Title 2"/>
          <p:cNvSpPr>
            <a:spLocks noGrp="1"/>
          </p:cNvSpPr>
          <p:nvPr>
            <p:ph type="title"/>
          </p:nvPr>
        </p:nvSpPr>
        <p:spPr/>
        <p:txBody>
          <a:bodyPr/>
          <a:lstStyle/>
          <a:p>
            <a:r>
              <a:rPr lang="en-US" dirty="0" smtClean="0"/>
              <a:t>Vasodilator therapy</a:t>
            </a:r>
            <a:endParaRPr lang="en-US" dirty="0"/>
          </a:p>
        </p:txBody>
      </p:sp>
    </p:spTree>
    <p:extLst>
      <p:ext uri="{BB962C8B-B14F-4D97-AF65-F5344CB8AC3E}">
        <p14:creationId xmlns:p14="http://schemas.microsoft.com/office/powerpoint/2010/main" val="45174011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42325" y="2675467"/>
            <a:ext cx="8160440" cy="3450696"/>
          </a:xfrm>
        </p:spPr>
        <p:txBody>
          <a:bodyPr>
            <a:normAutofit fontScale="92500"/>
          </a:bodyPr>
          <a:lstStyle/>
          <a:p>
            <a:r>
              <a:rPr lang="en-US" dirty="0" smtClean="0"/>
              <a:t>Produces nitric oxide in vascular smooth muscle</a:t>
            </a:r>
          </a:p>
          <a:p>
            <a:r>
              <a:rPr lang="en-US" dirty="0" smtClean="0"/>
              <a:t>Balanced vasodilator, may increase left ventricular compliance</a:t>
            </a:r>
          </a:p>
          <a:p>
            <a:r>
              <a:rPr lang="en-US" dirty="0" smtClean="0"/>
              <a:t>Monitoring</a:t>
            </a:r>
          </a:p>
          <a:p>
            <a:r>
              <a:rPr lang="en-US" dirty="0" smtClean="0"/>
              <a:t>Rebound </a:t>
            </a:r>
            <a:r>
              <a:rPr lang="en-US" dirty="0" err="1" smtClean="0"/>
              <a:t>phenomonenon</a:t>
            </a:r>
            <a:endParaRPr lang="en-US" dirty="0" smtClean="0"/>
          </a:p>
          <a:p>
            <a:r>
              <a:rPr lang="en-US" dirty="0" smtClean="0"/>
              <a:t>Dose highly variable</a:t>
            </a:r>
          </a:p>
          <a:p>
            <a:r>
              <a:rPr lang="en-US" dirty="0" smtClean="0"/>
              <a:t>Adverse effects</a:t>
            </a:r>
          </a:p>
          <a:p>
            <a:pPr lvl="1"/>
            <a:r>
              <a:rPr lang="en-US" dirty="0" smtClean="0"/>
              <a:t>Hypotension</a:t>
            </a:r>
          </a:p>
          <a:p>
            <a:pPr lvl="1"/>
            <a:r>
              <a:rPr lang="en-US" dirty="0" smtClean="0"/>
              <a:t>Cyanide toxicity</a:t>
            </a:r>
          </a:p>
        </p:txBody>
      </p:sp>
      <p:sp>
        <p:nvSpPr>
          <p:cNvPr id="3" name="Title 2"/>
          <p:cNvSpPr>
            <a:spLocks noGrp="1"/>
          </p:cNvSpPr>
          <p:nvPr>
            <p:ph type="title"/>
          </p:nvPr>
        </p:nvSpPr>
        <p:spPr/>
        <p:txBody>
          <a:bodyPr/>
          <a:lstStyle/>
          <a:p>
            <a:r>
              <a:rPr lang="en-US" dirty="0" smtClean="0"/>
              <a:t>Sodium </a:t>
            </a:r>
            <a:r>
              <a:rPr lang="en-US" dirty="0" err="1" smtClean="0"/>
              <a:t>nitroprusside</a:t>
            </a:r>
            <a:endParaRPr lang="en-US" dirty="0"/>
          </a:p>
        </p:txBody>
      </p:sp>
    </p:spTree>
    <p:extLst>
      <p:ext uri="{BB962C8B-B14F-4D97-AF65-F5344CB8AC3E}">
        <p14:creationId xmlns:p14="http://schemas.microsoft.com/office/powerpoint/2010/main" val="4078771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In humans with severe heart failure, </a:t>
            </a:r>
            <a:r>
              <a:rPr lang="en-US" dirty="0" err="1"/>
              <a:t>nitroprusside</a:t>
            </a:r>
            <a:r>
              <a:rPr lang="en-US" dirty="0"/>
              <a:t> produces beneficial effects that are as good as or better than administration of IV </a:t>
            </a:r>
            <a:r>
              <a:rPr lang="en-US" dirty="0" smtClean="0"/>
              <a:t>furosemide</a:t>
            </a:r>
          </a:p>
          <a:p>
            <a:r>
              <a:rPr lang="en-US" dirty="0" smtClean="0"/>
              <a:t>Benefit demonstrated in dogs with experimentally induced acute mitral regurgitation</a:t>
            </a:r>
          </a:p>
          <a:p>
            <a:r>
              <a:rPr lang="en-US" dirty="0" smtClean="0"/>
              <a:t>Effective in combination with </a:t>
            </a:r>
            <a:r>
              <a:rPr lang="en-US" dirty="0" err="1" smtClean="0"/>
              <a:t>dobutamine</a:t>
            </a:r>
            <a:r>
              <a:rPr lang="en-US" dirty="0" smtClean="0"/>
              <a:t> in the treatment of severe heart failure secondary to DCM</a:t>
            </a:r>
          </a:p>
          <a:p>
            <a:endParaRPr lang="en-US" dirty="0" smtClean="0"/>
          </a:p>
          <a:p>
            <a:endParaRPr lang="en-US" dirty="0"/>
          </a:p>
        </p:txBody>
      </p:sp>
      <p:sp>
        <p:nvSpPr>
          <p:cNvPr id="3" name="Title 2"/>
          <p:cNvSpPr>
            <a:spLocks noGrp="1"/>
          </p:cNvSpPr>
          <p:nvPr>
            <p:ph type="title"/>
          </p:nvPr>
        </p:nvSpPr>
        <p:spPr/>
        <p:txBody>
          <a:bodyPr/>
          <a:lstStyle/>
          <a:p>
            <a:r>
              <a:rPr lang="en-US" dirty="0" smtClean="0"/>
              <a:t>Sodium </a:t>
            </a:r>
            <a:r>
              <a:rPr lang="en-US" dirty="0" err="1" smtClean="0"/>
              <a:t>nitroprusside</a:t>
            </a:r>
            <a:endParaRPr lang="en-US" dirty="0"/>
          </a:p>
        </p:txBody>
      </p:sp>
    </p:spTree>
    <p:extLst>
      <p:ext uri="{BB962C8B-B14F-4D97-AF65-F5344CB8AC3E}">
        <p14:creationId xmlns:p14="http://schemas.microsoft.com/office/powerpoint/2010/main" val="3775036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Increase venous capacitance and reduce cardiac filling pressure</a:t>
            </a:r>
          </a:p>
          <a:p>
            <a:r>
              <a:rPr lang="en-US" dirty="0" smtClean="0"/>
              <a:t>Transdermal or intravenous formulations, slow-release oral formulation</a:t>
            </a:r>
          </a:p>
          <a:p>
            <a:r>
              <a:rPr lang="en-US" dirty="0" smtClean="0"/>
              <a:t>Tolerance develops quickly, rebound increases in systemic vascular resistance</a:t>
            </a:r>
            <a:endParaRPr lang="en-US" dirty="0"/>
          </a:p>
        </p:txBody>
      </p:sp>
      <p:sp>
        <p:nvSpPr>
          <p:cNvPr id="3" name="Title 2"/>
          <p:cNvSpPr>
            <a:spLocks noGrp="1"/>
          </p:cNvSpPr>
          <p:nvPr>
            <p:ph type="title"/>
          </p:nvPr>
        </p:nvSpPr>
        <p:spPr/>
        <p:txBody>
          <a:bodyPr/>
          <a:lstStyle/>
          <a:p>
            <a:r>
              <a:rPr lang="en-US" dirty="0" smtClean="0"/>
              <a:t>Nitroglycerin</a:t>
            </a:r>
            <a:endParaRPr lang="en-US" dirty="0"/>
          </a:p>
        </p:txBody>
      </p:sp>
    </p:spTree>
    <p:extLst>
      <p:ext uri="{BB962C8B-B14F-4D97-AF65-F5344CB8AC3E}">
        <p14:creationId xmlns:p14="http://schemas.microsoft.com/office/powerpoint/2010/main" val="3748967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Pure arteriolar dilator</a:t>
            </a:r>
          </a:p>
          <a:p>
            <a:r>
              <a:rPr lang="en-US" dirty="0" smtClean="0"/>
              <a:t>Useful for refractory pulmonary edema caused by mitral regurgitation (and sometimes DCM)</a:t>
            </a:r>
          </a:p>
          <a:p>
            <a:pPr lvl="1"/>
            <a:r>
              <a:rPr lang="en-US" dirty="0" smtClean="0"/>
              <a:t>Decreases </a:t>
            </a:r>
            <a:r>
              <a:rPr lang="en-US" dirty="0" err="1" smtClean="0"/>
              <a:t>regurgitant</a:t>
            </a:r>
            <a:r>
              <a:rPr lang="en-US" dirty="0" smtClean="0"/>
              <a:t> flow, increases forward aortic flow and venous oxygen tension and decreases radiographic evidence of pulmonary edema</a:t>
            </a:r>
          </a:p>
          <a:p>
            <a:pPr lvl="1"/>
            <a:r>
              <a:rPr lang="en-US" dirty="0" smtClean="0"/>
              <a:t>In dogs with DCM improves cardiac output but does not reduce edema formation</a:t>
            </a:r>
          </a:p>
          <a:p>
            <a:endParaRPr lang="en-US" dirty="0"/>
          </a:p>
        </p:txBody>
      </p:sp>
      <p:sp>
        <p:nvSpPr>
          <p:cNvPr id="3" name="Title 2"/>
          <p:cNvSpPr>
            <a:spLocks noGrp="1"/>
          </p:cNvSpPr>
          <p:nvPr>
            <p:ph type="title"/>
          </p:nvPr>
        </p:nvSpPr>
        <p:spPr/>
        <p:txBody>
          <a:bodyPr/>
          <a:lstStyle/>
          <a:p>
            <a:r>
              <a:rPr lang="en-US" dirty="0" smtClean="0"/>
              <a:t>Hydralazine</a:t>
            </a:r>
            <a:endParaRPr lang="en-US" dirty="0"/>
          </a:p>
        </p:txBody>
      </p:sp>
    </p:spTree>
    <p:extLst>
      <p:ext uri="{BB962C8B-B14F-4D97-AF65-F5344CB8AC3E}">
        <p14:creationId xmlns:p14="http://schemas.microsoft.com/office/powerpoint/2010/main" val="3574366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Start low dose and titrate up</a:t>
            </a:r>
          </a:p>
          <a:p>
            <a:r>
              <a:rPr lang="en-US" dirty="0" smtClean="0"/>
              <a:t>Use caution in animals already on </a:t>
            </a:r>
            <a:r>
              <a:rPr lang="en-US" dirty="0" err="1" smtClean="0"/>
              <a:t>ACEi</a:t>
            </a:r>
            <a:endParaRPr lang="en-US" dirty="0" smtClean="0"/>
          </a:p>
          <a:p>
            <a:r>
              <a:rPr lang="en-US" dirty="0" smtClean="0"/>
              <a:t>Adverse effects</a:t>
            </a:r>
          </a:p>
          <a:p>
            <a:pPr lvl="1"/>
            <a:r>
              <a:rPr lang="en-US" dirty="0" smtClean="0"/>
              <a:t>First-dose hypotension</a:t>
            </a:r>
          </a:p>
          <a:p>
            <a:pPr lvl="1"/>
            <a:r>
              <a:rPr lang="en-US" dirty="0" smtClean="0"/>
              <a:t>Anorexia, GI signs (20-30% patients)</a:t>
            </a:r>
          </a:p>
          <a:p>
            <a:pPr lvl="1"/>
            <a:r>
              <a:rPr lang="en-US" dirty="0" smtClean="0"/>
              <a:t>Reflex SNS stimulation</a:t>
            </a:r>
          </a:p>
          <a:p>
            <a:pPr lvl="1"/>
            <a:r>
              <a:rPr lang="en-US" dirty="0" smtClean="0"/>
              <a:t>Rebound increases in RAAS activation</a:t>
            </a:r>
          </a:p>
          <a:p>
            <a:r>
              <a:rPr lang="en-US" dirty="0" smtClean="0"/>
              <a:t>Generally used infrequently</a:t>
            </a:r>
            <a:endParaRPr lang="en-US" dirty="0"/>
          </a:p>
        </p:txBody>
      </p:sp>
      <p:sp>
        <p:nvSpPr>
          <p:cNvPr id="3" name="Title 2"/>
          <p:cNvSpPr>
            <a:spLocks noGrp="1"/>
          </p:cNvSpPr>
          <p:nvPr>
            <p:ph type="title"/>
          </p:nvPr>
        </p:nvSpPr>
        <p:spPr/>
        <p:txBody>
          <a:bodyPr/>
          <a:lstStyle/>
          <a:p>
            <a:r>
              <a:rPr lang="en-US" dirty="0" smtClean="0"/>
              <a:t>Hydralazine</a:t>
            </a:r>
            <a:endParaRPr lang="en-US" dirty="0"/>
          </a:p>
        </p:txBody>
      </p:sp>
    </p:spTree>
    <p:extLst>
      <p:ext uri="{BB962C8B-B14F-4D97-AF65-F5344CB8AC3E}">
        <p14:creationId xmlns:p14="http://schemas.microsoft.com/office/powerpoint/2010/main" val="4240717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Acute (1-3 day) inotropic support</a:t>
            </a:r>
          </a:p>
          <a:p>
            <a:pPr lvl="1"/>
            <a:r>
              <a:rPr lang="en-US" dirty="0" smtClean="0"/>
              <a:t>IV sympathomimetic (catecholamine) agents</a:t>
            </a:r>
          </a:p>
          <a:p>
            <a:pPr lvl="1"/>
            <a:r>
              <a:rPr lang="en-US" dirty="0" smtClean="0"/>
              <a:t>IV </a:t>
            </a:r>
            <a:r>
              <a:rPr lang="en-US" dirty="0" err="1" smtClean="0"/>
              <a:t>phosphodiesterase</a:t>
            </a:r>
            <a:r>
              <a:rPr lang="en-US" dirty="0" smtClean="0"/>
              <a:t> (PDE) inhibitor agents</a:t>
            </a:r>
          </a:p>
          <a:p>
            <a:r>
              <a:rPr lang="en-US" dirty="0" smtClean="0"/>
              <a:t>Chronic inotropic support</a:t>
            </a:r>
          </a:p>
          <a:p>
            <a:pPr lvl="1"/>
            <a:r>
              <a:rPr lang="en-US" dirty="0" err="1" smtClean="0"/>
              <a:t>Pimobendan</a:t>
            </a:r>
            <a:endParaRPr lang="en-US" dirty="0" smtClean="0"/>
          </a:p>
          <a:p>
            <a:pPr lvl="1"/>
            <a:r>
              <a:rPr lang="en-US" dirty="0" smtClean="0"/>
              <a:t>Digoxin</a:t>
            </a:r>
            <a:endParaRPr lang="en-US" dirty="0"/>
          </a:p>
        </p:txBody>
      </p:sp>
      <p:sp>
        <p:nvSpPr>
          <p:cNvPr id="3" name="Title 2"/>
          <p:cNvSpPr>
            <a:spLocks noGrp="1"/>
          </p:cNvSpPr>
          <p:nvPr>
            <p:ph type="title"/>
          </p:nvPr>
        </p:nvSpPr>
        <p:spPr/>
        <p:txBody>
          <a:bodyPr/>
          <a:lstStyle/>
          <a:p>
            <a:r>
              <a:rPr lang="en-US" dirty="0" smtClean="0"/>
              <a:t>Inotropic support</a:t>
            </a:r>
            <a:endParaRPr lang="en-US" dirty="0"/>
          </a:p>
        </p:txBody>
      </p:sp>
    </p:spTree>
    <p:extLst>
      <p:ext uri="{BB962C8B-B14F-4D97-AF65-F5344CB8AC3E}">
        <p14:creationId xmlns:p14="http://schemas.microsoft.com/office/powerpoint/2010/main" val="3679894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Augment contractility by a </a:t>
            </a:r>
            <a:r>
              <a:rPr lang="en-US" dirty="0" err="1" smtClean="0"/>
              <a:t>cAMP</a:t>
            </a:r>
            <a:r>
              <a:rPr lang="en-US" dirty="0"/>
              <a:t>-</a:t>
            </a:r>
            <a:r>
              <a:rPr lang="en-US" dirty="0" smtClean="0"/>
              <a:t>mediated increase in intracellular calcium</a:t>
            </a:r>
          </a:p>
          <a:p>
            <a:r>
              <a:rPr lang="en-US" dirty="0" smtClean="0"/>
              <a:t>Adverse effects:</a:t>
            </a:r>
            <a:endParaRPr lang="en-US" dirty="0"/>
          </a:p>
          <a:p>
            <a:pPr lvl="1"/>
            <a:r>
              <a:rPr lang="en-US" dirty="0" smtClean="0"/>
              <a:t>Pro-arrhythmic</a:t>
            </a:r>
          </a:p>
          <a:p>
            <a:pPr lvl="1"/>
            <a:r>
              <a:rPr lang="en-US" dirty="0" smtClean="0"/>
              <a:t>Increase vascular resistance</a:t>
            </a:r>
          </a:p>
          <a:p>
            <a:r>
              <a:rPr lang="en-US" dirty="0" smtClean="0"/>
              <a:t>Agents</a:t>
            </a:r>
          </a:p>
          <a:p>
            <a:pPr lvl="1"/>
            <a:r>
              <a:rPr lang="en-US" dirty="0" err="1" smtClean="0"/>
              <a:t>Dobutamine</a:t>
            </a:r>
            <a:endParaRPr lang="en-US" dirty="0" smtClean="0"/>
          </a:p>
          <a:p>
            <a:pPr lvl="1"/>
            <a:r>
              <a:rPr lang="en-US" dirty="0" smtClean="0"/>
              <a:t>Dopamine</a:t>
            </a:r>
          </a:p>
          <a:p>
            <a:pPr lvl="1"/>
            <a:endParaRPr lang="en-US" dirty="0"/>
          </a:p>
        </p:txBody>
      </p:sp>
      <p:sp>
        <p:nvSpPr>
          <p:cNvPr id="3" name="Title 2"/>
          <p:cNvSpPr>
            <a:spLocks noGrp="1"/>
          </p:cNvSpPr>
          <p:nvPr>
            <p:ph type="title"/>
          </p:nvPr>
        </p:nvSpPr>
        <p:spPr/>
        <p:txBody>
          <a:bodyPr/>
          <a:lstStyle/>
          <a:p>
            <a:r>
              <a:rPr lang="en-US" dirty="0" err="1" smtClean="0"/>
              <a:t>Sympathomimetics</a:t>
            </a:r>
            <a:endParaRPr lang="en-US" dirty="0"/>
          </a:p>
        </p:txBody>
      </p:sp>
    </p:spTree>
    <p:extLst>
      <p:ext uri="{BB962C8B-B14F-4D97-AF65-F5344CB8AC3E}">
        <p14:creationId xmlns:p14="http://schemas.microsoft.com/office/powerpoint/2010/main" val="2348823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r>
              <a:rPr lang="en-US" dirty="0" smtClean="0"/>
              <a:t>Diagnostics</a:t>
            </a:r>
            <a:endParaRPr lang="en-US" dirty="0"/>
          </a:p>
        </p:txBody>
      </p:sp>
    </p:spTree>
    <p:extLst>
      <p:ext uri="{BB962C8B-B14F-4D97-AF65-F5344CB8AC3E}">
        <p14:creationId xmlns:p14="http://schemas.microsoft.com/office/powerpoint/2010/main" val="105275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Bipyridine</a:t>
            </a:r>
            <a:r>
              <a:rPr lang="en-US" dirty="0" smtClean="0"/>
              <a:t> </a:t>
            </a:r>
            <a:r>
              <a:rPr lang="en-US" dirty="0" err="1" smtClean="0"/>
              <a:t>phosphodiesterase</a:t>
            </a:r>
            <a:r>
              <a:rPr lang="en-US" dirty="0" smtClean="0"/>
              <a:t> inhibitors</a:t>
            </a:r>
          </a:p>
          <a:p>
            <a:pPr lvl="1"/>
            <a:r>
              <a:rPr lang="en-US" dirty="0" err="1" smtClean="0"/>
              <a:t>Amrinone</a:t>
            </a:r>
            <a:r>
              <a:rPr lang="en-US" dirty="0" smtClean="0"/>
              <a:t> and </a:t>
            </a:r>
            <a:r>
              <a:rPr lang="en-US" dirty="0" err="1" smtClean="0"/>
              <a:t>milrinone</a:t>
            </a:r>
            <a:endParaRPr lang="en-US" dirty="0" smtClean="0"/>
          </a:p>
          <a:p>
            <a:pPr lvl="1"/>
            <a:r>
              <a:rPr lang="en-US" dirty="0" smtClean="0"/>
              <a:t>Increase myocardial contractility and produce mild systemic arterial dilation</a:t>
            </a:r>
          </a:p>
        </p:txBody>
      </p:sp>
      <p:sp>
        <p:nvSpPr>
          <p:cNvPr id="3" name="Title 2"/>
          <p:cNvSpPr>
            <a:spLocks noGrp="1"/>
          </p:cNvSpPr>
          <p:nvPr>
            <p:ph type="title"/>
          </p:nvPr>
        </p:nvSpPr>
        <p:spPr/>
        <p:txBody>
          <a:bodyPr>
            <a:normAutofit fontScale="90000"/>
          </a:bodyPr>
          <a:lstStyle/>
          <a:p>
            <a:r>
              <a:rPr lang="en-US" dirty="0" smtClean="0"/>
              <a:t>Injectable </a:t>
            </a:r>
            <a:r>
              <a:rPr lang="en-US" dirty="0" err="1" smtClean="0"/>
              <a:t>phosphodiesterase</a:t>
            </a:r>
            <a:r>
              <a:rPr lang="en-US" dirty="0" smtClean="0"/>
              <a:t> inhibitors</a:t>
            </a:r>
            <a:endParaRPr lang="en-US" dirty="0"/>
          </a:p>
        </p:txBody>
      </p:sp>
    </p:spTree>
    <p:extLst>
      <p:ext uri="{BB962C8B-B14F-4D97-AF65-F5344CB8AC3E}">
        <p14:creationId xmlns:p14="http://schemas.microsoft.com/office/powerpoint/2010/main" val="141541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err="1" smtClean="0"/>
              <a:t>Phosphodiesterase</a:t>
            </a:r>
            <a:r>
              <a:rPr lang="en-US" dirty="0" smtClean="0"/>
              <a:t> inhibitor and calcium sensitizer</a:t>
            </a:r>
          </a:p>
          <a:p>
            <a:pPr lvl="1"/>
            <a:r>
              <a:rPr lang="en-US" dirty="0" smtClean="0"/>
              <a:t>Positive inotrope and vasodilator</a:t>
            </a:r>
          </a:p>
          <a:p>
            <a:pPr lvl="1"/>
            <a:r>
              <a:rPr lang="en-US" dirty="0" smtClean="0">
                <a:sym typeface="Wingdings"/>
              </a:rPr>
              <a:t>Positive </a:t>
            </a:r>
            <a:r>
              <a:rPr lang="en-US" dirty="0" err="1" smtClean="0">
                <a:sym typeface="Wingdings"/>
              </a:rPr>
              <a:t>chronotrope</a:t>
            </a:r>
            <a:endParaRPr lang="en-US" dirty="0" smtClean="0">
              <a:sym typeface="Wingdings"/>
            </a:endParaRPr>
          </a:p>
          <a:p>
            <a:pPr lvl="1"/>
            <a:r>
              <a:rPr lang="en-US" dirty="0" smtClean="0">
                <a:sym typeface="Wingdings"/>
              </a:rPr>
              <a:t>Favorable </a:t>
            </a:r>
            <a:r>
              <a:rPr lang="en-US" dirty="0" err="1" smtClean="0">
                <a:sym typeface="Wingdings"/>
              </a:rPr>
              <a:t>neurohormonal</a:t>
            </a:r>
            <a:r>
              <a:rPr lang="en-US" dirty="0" smtClean="0">
                <a:sym typeface="Wingdings"/>
              </a:rPr>
              <a:t> effects</a:t>
            </a:r>
            <a:endParaRPr lang="en-US" dirty="0" smtClean="0"/>
          </a:p>
          <a:p>
            <a:r>
              <a:rPr lang="en-US" dirty="0" smtClean="0"/>
              <a:t>Effects in canine models of heart failure</a:t>
            </a:r>
          </a:p>
          <a:p>
            <a:pPr lvl="1"/>
            <a:r>
              <a:rPr lang="en-US" dirty="0" smtClean="0"/>
              <a:t>Increased stroke volume and cardiac indices, decreased systemic and pulmonary vascular resistance, reduced left atrial and ventricular end-diastolic pressures</a:t>
            </a:r>
          </a:p>
          <a:p>
            <a:r>
              <a:rPr lang="en-US" dirty="0" err="1" smtClean="0"/>
              <a:t>Pimobendan</a:t>
            </a:r>
            <a:r>
              <a:rPr lang="en-US" dirty="0" smtClean="0"/>
              <a:t> in human heart failure</a:t>
            </a:r>
          </a:p>
          <a:p>
            <a:endParaRPr lang="en-US" dirty="0"/>
          </a:p>
        </p:txBody>
      </p:sp>
      <p:sp>
        <p:nvSpPr>
          <p:cNvPr id="3" name="Title 2"/>
          <p:cNvSpPr>
            <a:spLocks noGrp="1"/>
          </p:cNvSpPr>
          <p:nvPr>
            <p:ph type="title"/>
          </p:nvPr>
        </p:nvSpPr>
        <p:spPr/>
        <p:txBody>
          <a:bodyPr/>
          <a:lstStyle/>
          <a:p>
            <a:r>
              <a:rPr lang="en-US" dirty="0" err="1" smtClean="0"/>
              <a:t>Pimobendan</a:t>
            </a:r>
            <a:endParaRPr lang="en-US" dirty="0"/>
          </a:p>
        </p:txBody>
      </p:sp>
      <p:pic>
        <p:nvPicPr>
          <p:cNvPr id="7" name="Picture 6"/>
          <p:cNvPicPr>
            <a:picLocks noChangeAspect="1"/>
          </p:cNvPicPr>
          <p:nvPr/>
        </p:nvPicPr>
        <p:blipFill>
          <a:blip r:embed="rId3"/>
          <a:stretch>
            <a:fillRect/>
          </a:stretch>
        </p:blipFill>
        <p:spPr>
          <a:xfrm>
            <a:off x="1542271" y="1757767"/>
            <a:ext cx="6165485" cy="4949051"/>
          </a:xfrm>
          <a:prstGeom prst="rect">
            <a:avLst/>
          </a:prstGeom>
        </p:spPr>
      </p:pic>
    </p:spTree>
    <p:extLst>
      <p:ext uri="{BB962C8B-B14F-4D97-AF65-F5344CB8AC3E}">
        <p14:creationId xmlns:p14="http://schemas.microsoft.com/office/powerpoint/2010/main" val="36865212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82962015"/>
              </p:ext>
            </p:extLst>
          </p:nvPr>
        </p:nvGraphicFramePr>
        <p:xfrm>
          <a:off x="871538" y="2485147"/>
          <a:ext cx="7408864" cy="4114799"/>
        </p:xfrm>
        <a:graphic>
          <a:graphicData uri="http://schemas.openxmlformats.org/drawingml/2006/table">
            <a:tbl>
              <a:tblPr firstRow="1" bandRow="1">
                <a:tableStyleId>{5C22544A-7EE6-4342-B048-85BDC9FD1C3A}</a:tableStyleId>
              </a:tblPr>
              <a:tblGrid>
                <a:gridCol w="1852216"/>
                <a:gridCol w="1852216"/>
                <a:gridCol w="1852216"/>
                <a:gridCol w="1852216"/>
              </a:tblGrid>
              <a:tr h="370840">
                <a:tc>
                  <a:txBody>
                    <a:bodyPr/>
                    <a:lstStyle/>
                    <a:p>
                      <a:pPr algn="ctr"/>
                      <a:r>
                        <a:rPr lang="en-US" dirty="0" smtClean="0"/>
                        <a:t>Study</a:t>
                      </a:r>
                      <a:r>
                        <a:rPr lang="en-US" baseline="0" dirty="0" smtClean="0"/>
                        <a:t> population</a:t>
                      </a:r>
                      <a:endParaRPr lang="en-US" dirty="0"/>
                    </a:p>
                  </a:txBody>
                  <a:tcPr/>
                </a:tc>
                <a:tc>
                  <a:txBody>
                    <a:bodyPr/>
                    <a:lstStyle/>
                    <a:p>
                      <a:pPr algn="ctr"/>
                      <a:r>
                        <a:rPr lang="en-US" dirty="0" smtClean="0"/>
                        <a:t>Type of study</a:t>
                      </a:r>
                      <a:endParaRPr lang="en-US" dirty="0"/>
                    </a:p>
                  </a:txBody>
                  <a:tcPr/>
                </a:tc>
                <a:tc>
                  <a:txBody>
                    <a:bodyPr/>
                    <a:lstStyle/>
                    <a:p>
                      <a:pPr algn="ctr"/>
                      <a:r>
                        <a:rPr lang="en-US" dirty="0" smtClean="0"/>
                        <a:t>Key findings</a:t>
                      </a:r>
                      <a:endParaRPr lang="en-US" dirty="0"/>
                    </a:p>
                  </a:txBody>
                  <a:tcPr/>
                </a:tc>
                <a:tc>
                  <a:txBody>
                    <a:bodyPr/>
                    <a:lstStyle/>
                    <a:p>
                      <a:pPr algn="ctr"/>
                      <a:r>
                        <a:rPr lang="en-US" dirty="0" smtClean="0"/>
                        <a:t>Reference</a:t>
                      </a:r>
                      <a:endParaRPr lang="en-US" dirty="0"/>
                    </a:p>
                  </a:txBody>
                  <a:tcPr/>
                </a:tc>
              </a:tr>
              <a:tr h="370840">
                <a:tc>
                  <a:txBody>
                    <a:bodyPr/>
                    <a:lstStyle/>
                    <a:p>
                      <a:pPr algn="ctr"/>
                      <a:r>
                        <a:rPr lang="en-US" sz="1400" dirty="0" smtClean="0"/>
                        <a:t>12 </a:t>
                      </a:r>
                      <a:r>
                        <a:rPr lang="en-US" sz="1400" dirty="0" err="1" smtClean="0"/>
                        <a:t>nonclient</a:t>
                      </a:r>
                      <a:r>
                        <a:rPr lang="en-US" sz="1400" dirty="0" smtClean="0"/>
                        <a:t>-owned</a:t>
                      </a:r>
                      <a:r>
                        <a:rPr lang="en-US" sz="1400" baseline="0" dirty="0" smtClean="0"/>
                        <a:t> beagles</a:t>
                      </a:r>
                    </a:p>
                    <a:p>
                      <a:pPr algn="ctr"/>
                      <a:r>
                        <a:rPr lang="en-US" sz="1400" baseline="0" dirty="0" smtClean="0"/>
                        <a:t>NYHA class I</a:t>
                      </a:r>
                      <a:endParaRPr lang="en-US" sz="1400" dirty="0"/>
                    </a:p>
                  </a:txBody>
                  <a:tcPr/>
                </a:tc>
                <a:tc>
                  <a:txBody>
                    <a:bodyPr/>
                    <a:lstStyle/>
                    <a:p>
                      <a:pPr algn="ctr"/>
                      <a:r>
                        <a:rPr lang="en-US" sz="1400" dirty="0" smtClean="0"/>
                        <a:t>Prospective double blinded</a:t>
                      </a:r>
                      <a:r>
                        <a:rPr lang="en-US" sz="1400" baseline="0" dirty="0" smtClean="0"/>
                        <a:t> randomized </a:t>
                      </a:r>
                      <a:r>
                        <a:rPr lang="en-US" sz="1400" baseline="0" dirty="0" err="1" smtClean="0"/>
                        <a:t>paralllel</a:t>
                      </a:r>
                      <a:r>
                        <a:rPr lang="en-US" sz="1400" baseline="0" dirty="0" smtClean="0"/>
                        <a:t> group</a:t>
                      </a:r>
                      <a:endParaRPr lang="en-US" sz="1400" dirty="0"/>
                    </a:p>
                  </a:txBody>
                  <a:tcPr/>
                </a:tc>
                <a:tc>
                  <a:txBody>
                    <a:bodyPr/>
                    <a:lstStyle/>
                    <a:p>
                      <a:pPr algn="ctr"/>
                      <a:r>
                        <a:rPr lang="en-US" sz="1400" dirty="0" err="1" smtClean="0"/>
                        <a:t>Pimobendan</a:t>
                      </a:r>
                      <a:r>
                        <a:rPr lang="en-US" sz="1400" dirty="0" smtClean="0"/>
                        <a:t> group: Decreased systolic LVID, increased RF, more</a:t>
                      </a:r>
                      <a:r>
                        <a:rPr lang="en-US" sz="1400" baseline="0" dirty="0" smtClean="0"/>
                        <a:t> severe jet lesions</a:t>
                      </a:r>
                      <a:endParaRPr lang="en-US" sz="1400" dirty="0"/>
                    </a:p>
                  </a:txBody>
                  <a:tcPr/>
                </a:tc>
                <a:tc>
                  <a:txBody>
                    <a:bodyPr/>
                    <a:lstStyle/>
                    <a:p>
                      <a:pPr algn="ctr"/>
                      <a:r>
                        <a:rPr lang="en-US" sz="1400" dirty="0" err="1" smtClean="0"/>
                        <a:t>Chetboul</a:t>
                      </a:r>
                      <a:r>
                        <a:rPr lang="en-US" sz="1400" dirty="0" smtClean="0"/>
                        <a:t> et al 2007</a:t>
                      </a:r>
                      <a:endParaRPr lang="en-US" sz="1400" dirty="0"/>
                    </a:p>
                  </a:txBody>
                  <a:tcPr/>
                </a:tc>
              </a:tr>
              <a:tr h="370840">
                <a:tc>
                  <a:txBody>
                    <a:bodyPr/>
                    <a:lstStyle/>
                    <a:p>
                      <a:pPr algn="ctr"/>
                      <a:r>
                        <a:rPr lang="en-US" sz="1400" dirty="0" smtClean="0"/>
                        <a:t>24 client-owned dogs ISACHC </a:t>
                      </a:r>
                      <a:r>
                        <a:rPr lang="en-US" sz="1400" dirty="0" err="1" smtClean="0"/>
                        <a:t>Ib</a:t>
                      </a:r>
                      <a:endParaRPr lang="en-US" sz="1400" dirty="0"/>
                    </a:p>
                  </a:txBody>
                  <a:tcPr/>
                </a:tc>
                <a:tc>
                  <a:txBody>
                    <a:bodyPr/>
                    <a:lstStyle/>
                    <a:p>
                      <a:pPr algn="ctr"/>
                      <a:r>
                        <a:rPr lang="en-US" sz="1400" dirty="0" smtClean="0"/>
                        <a:t>Prospective blinded</a:t>
                      </a:r>
                      <a:r>
                        <a:rPr lang="en-US" sz="1400" baseline="0" dirty="0" smtClean="0"/>
                        <a:t> controlled</a:t>
                      </a:r>
                      <a:endParaRPr lang="en-US" sz="1400" dirty="0"/>
                    </a:p>
                  </a:txBody>
                  <a:tcPr/>
                </a:tc>
                <a:tc>
                  <a:txBody>
                    <a:bodyPr/>
                    <a:lstStyle/>
                    <a:p>
                      <a:pPr algn="ctr"/>
                      <a:r>
                        <a:rPr lang="en-US" sz="1400" dirty="0" err="1" smtClean="0"/>
                        <a:t>Pimobendan</a:t>
                      </a:r>
                      <a:r>
                        <a:rPr lang="en-US" sz="1400" dirty="0" smtClean="0"/>
                        <a:t> group: No decrease in RF, increase in EF at 30</a:t>
                      </a:r>
                      <a:r>
                        <a:rPr lang="en-US" sz="1400" baseline="0" dirty="0" smtClean="0"/>
                        <a:t> days, </a:t>
                      </a:r>
                      <a:r>
                        <a:rPr lang="en-US" sz="1400" baseline="0" dirty="0" err="1" smtClean="0"/>
                        <a:t>nonsustained</a:t>
                      </a:r>
                      <a:r>
                        <a:rPr lang="en-US" sz="1400" baseline="0" dirty="0" smtClean="0"/>
                        <a:t> decrease in end systolic LVID</a:t>
                      </a:r>
                      <a:endParaRPr lang="en-US" sz="1400" dirty="0"/>
                    </a:p>
                  </a:txBody>
                  <a:tcPr/>
                </a:tc>
                <a:tc>
                  <a:txBody>
                    <a:bodyPr/>
                    <a:lstStyle/>
                    <a:p>
                      <a:pPr algn="ctr"/>
                      <a:r>
                        <a:rPr lang="en-US" sz="1400" dirty="0" err="1" smtClean="0"/>
                        <a:t>Ouellet</a:t>
                      </a:r>
                      <a:r>
                        <a:rPr lang="en-US" sz="1400" baseline="0" dirty="0" smtClean="0"/>
                        <a:t> et al 2009</a:t>
                      </a:r>
                      <a:endParaRPr lang="en-US" sz="1400" dirty="0"/>
                    </a:p>
                  </a:txBody>
                  <a:tcPr/>
                </a:tc>
              </a:tr>
              <a:tr h="370840">
                <a:tc>
                  <a:txBody>
                    <a:bodyPr/>
                    <a:lstStyle/>
                    <a:p>
                      <a:pPr algn="ctr"/>
                      <a:r>
                        <a:rPr lang="en-US" sz="1400" dirty="0" smtClean="0"/>
                        <a:t>2 dogs on long-term</a:t>
                      </a:r>
                      <a:r>
                        <a:rPr lang="en-US" sz="1400" baseline="0" dirty="0" smtClean="0"/>
                        <a:t> </a:t>
                      </a:r>
                      <a:r>
                        <a:rPr lang="en-US" sz="1400" baseline="0" dirty="0" err="1" smtClean="0"/>
                        <a:t>pimobendan</a:t>
                      </a:r>
                      <a:endParaRPr lang="en-US" sz="1400" dirty="0"/>
                    </a:p>
                  </a:txBody>
                  <a:tcPr/>
                </a:tc>
                <a:tc>
                  <a:txBody>
                    <a:bodyPr/>
                    <a:lstStyle/>
                    <a:p>
                      <a:pPr algn="ctr"/>
                      <a:r>
                        <a:rPr lang="en-US" sz="1400" dirty="0" smtClean="0"/>
                        <a:t>Case report</a:t>
                      </a:r>
                      <a:endParaRPr lang="en-US" sz="1400" dirty="0"/>
                    </a:p>
                  </a:txBody>
                  <a:tcPr/>
                </a:tc>
                <a:tc>
                  <a:txBody>
                    <a:bodyPr/>
                    <a:lstStyle/>
                    <a:p>
                      <a:pPr algn="ctr"/>
                      <a:r>
                        <a:rPr lang="en-US" sz="1400" dirty="0" smtClean="0"/>
                        <a:t>Evidence of increased MR and myocardial</a:t>
                      </a:r>
                      <a:r>
                        <a:rPr lang="en-US" sz="1400" baseline="0" dirty="0" smtClean="0"/>
                        <a:t> hypertrophy- resolved with d/c</a:t>
                      </a:r>
                      <a:endParaRPr lang="en-US" sz="1400" dirty="0"/>
                    </a:p>
                  </a:txBody>
                  <a:tcPr/>
                </a:tc>
                <a:tc>
                  <a:txBody>
                    <a:bodyPr/>
                    <a:lstStyle/>
                    <a:p>
                      <a:pPr marL="0" indent="0" algn="ctr">
                        <a:buFont typeface="+mj-lt"/>
                        <a:buNone/>
                      </a:pPr>
                      <a:r>
                        <a:rPr lang="en-US" sz="1400" dirty="0" err="1" smtClean="0"/>
                        <a:t>Tissier</a:t>
                      </a:r>
                      <a:r>
                        <a:rPr lang="en-US" sz="1400" baseline="0" dirty="0" smtClean="0"/>
                        <a:t> et al 2005</a:t>
                      </a:r>
                      <a:endParaRPr lang="en-US" sz="1400" dirty="0"/>
                    </a:p>
                  </a:txBody>
                  <a:tcPr/>
                </a:tc>
              </a:tr>
            </a:tbl>
          </a:graphicData>
        </a:graphic>
      </p:graphicFrame>
      <p:sp>
        <p:nvSpPr>
          <p:cNvPr id="3" name="Title 2"/>
          <p:cNvSpPr>
            <a:spLocks noGrp="1"/>
          </p:cNvSpPr>
          <p:nvPr>
            <p:ph type="title"/>
          </p:nvPr>
        </p:nvSpPr>
        <p:spPr>
          <a:xfrm>
            <a:off x="457200" y="352927"/>
            <a:ext cx="8229600" cy="1252728"/>
          </a:xfrm>
        </p:spPr>
        <p:txBody>
          <a:bodyPr>
            <a:normAutofit/>
          </a:bodyPr>
          <a:lstStyle/>
          <a:p>
            <a:r>
              <a:rPr lang="en-US" sz="3600" dirty="0" err="1" smtClean="0"/>
              <a:t>Pimobendan</a:t>
            </a:r>
            <a:r>
              <a:rPr lang="en-US" sz="3600" dirty="0" smtClean="0"/>
              <a:t> in the veterinary literature</a:t>
            </a:r>
            <a:br>
              <a:rPr lang="en-US" sz="3600" dirty="0" smtClean="0"/>
            </a:br>
            <a:r>
              <a:rPr lang="en-US" sz="3600" dirty="0" smtClean="0"/>
              <a:t>Asymptomatic CVHD</a:t>
            </a:r>
            <a:endParaRPr lang="en-US" sz="3600" dirty="0"/>
          </a:p>
        </p:txBody>
      </p:sp>
    </p:spTree>
    <p:extLst>
      <p:ext uri="{BB962C8B-B14F-4D97-AF65-F5344CB8AC3E}">
        <p14:creationId xmlns:p14="http://schemas.microsoft.com/office/powerpoint/2010/main" val="3884765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52007107"/>
              </p:ext>
            </p:extLst>
          </p:nvPr>
        </p:nvGraphicFramePr>
        <p:xfrm>
          <a:off x="871538" y="2441350"/>
          <a:ext cx="7408864" cy="4114799"/>
        </p:xfrm>
        <a:graphic>
          <a:graphicData uri="http://schemas.openxmlformats.org/drawingml/2006/table">
            <a:tbl>
              <a:tblPr firstRow="1" bandRow="1">
                <a:tableStyleId>{5C22544A-7EE6-4342-B048-85BDC9FD1C3A}</a:tableStyleId>
              </a:tblPr>
              <a:tblGrid>
                <a:gridCol w="1852216"/>
                <a:gridCol w="1852216"/>
                <a:gridCol w="1852216"/>
                <a:gridCol w="1852216"/>
              </a:tblGrid>
              <a:tr h="370840">
                <a:tc>
                  <a:txBody>
                    <a:bodyPr/>
                    <a:lstStyle/>
                    <a:p>
                      <a:pPr algn="ctr"/>
                      <a:r>
                        <a:rPr lang="en-US" sz="1800" dirty="0" smtClean="0"/>
                        <a:t>Study</a:t>
                      </a:r>
                      <a:r>
                        <a:rPr lang="en-US" sz="1800" baseline="0" dirty="0" smtClean="0"/>
                        <a:t> population</a:t>
                      </a:r>
                      <a:endParaRPr lang="en-US" sz="1800" dirty="0"/>
                    </a:p>
                  </a:txBody>
                  <a:tcPr/>
                </a:tc>
                <a:tc>
                  <a:txBody>
                    <a:bodyPr/>
                    <a:lstStyle/>
                    <a:p>
                      <a:pPr algn="ctr"/>
                      <a:r>
                        <a:rPr lang="en-US" sz="1800" dirty="0" smtClean="0"/>
                        <a:t>Type</a:t>
                      </a:r>
                      <a:r>
                        <a:rPr lang="en-US" sz="1800" baseline="0" dirty="0" smtClean="0"/>
                        <a:t> of study</a:t>
                      </a:r>
                      <a:endParaRPr lang="en-US" sz="1800" dirty="0"/>
                    </a:p>
                  </a:txBody>
                  <a:tcPr/>
                </a:tc>
                <a:tc>
                  <a:txBody>
                    <a:bodyPr/>
                    <a:lstStyle/>
                    <a:p>
                      <a:pPr algn="ctr"/>
                      <a:r>
                        <a:rPr lang="en-US" sz="1800" dirty="0" smtClean="0"/>
                        <a:t>Key findings</a:t>
                      </a:r>
                      <a:endParaRPr lang="en-US" sz="1800" dirty="0"/>
                    </a:p>
                  </a:txBody>
                  <a:tcPr/>
                </a:tc>
                <a:tc>
                  <a:txBody>
                    <a:bodyPr/>
                    <a:lstStyle/>
                    <a:p>
                      <a:pPr algn="ctr"/>
                      <a:r>
                        <a:rPr lang="en-US" sz="1800" dirty="0" smtClean="0"/>
                        <a:t>Reference</a:t>
                      </a:r>
                      <a:endParaRPr lang="en-US" sz="1800" dirty="0"/>
                    </a:p>
                  </a:txBody>
                  <a:tcPr/>
                </a:tc>
              </a:tr>
              <a:tr h="370840">
                <a:tc>
                  <a:txBody>
                    <a:bodyPr/>
                    <a:lstStyle/>
                    <a:p>
                      <a:pPr algn="ctr"/>
                      <a:r>
                        <a:rPr lang="en-US" sz="1400" dirty="0" smtClean="0"/>
                        <a:t>43</a:t>
                      </a:r>
                      <a:r>
                        <a:rPr lang="en-US" sz="1400" baseline="0" dirty="0" smtClean="0"/>
                        <a:t> client-owned dogs</a:t>
                      </a:r>
                    </a:p>
                    <a:p>
                      <a:pPr algn="ctr"/>
                      <a:r>
                        <a:rPr lang="en-US" sz="1400" baseline="0" dirty="0" smtClean="0"/>
                        <a:t>NYHA class II or III</a:t>
                      </a:r>
                      <a:endParaRPr lang="en-US" sz="1400" dirty="0"/>
                    </a:p>
                  </a:txBody>
                  <a:tcPr/>
                </a:tc>
                <a:tc>
                  <a:txBody>
                    <a:bodyPr/>
                    <a:lstStyle/>
                    <a:p>
                      <a:pPr algn="ctr"/>
                      <a:r>
                        <a:rPr lang="en-US" sz="1400" dirty="0" smtClean="0"/>
                        <a:t>Prospective single blinded randomized</a:t>
                      </a:r>
                      <a:endParaRPr lang="en-US" sz="1400" dirty="0"/>
                    </a:p>
                  </a:txBody>
                  <a:tcPr/>
                </a:tc>
                <a:tc>
                  <a:txBody>
                    <a:bodyPr/>
                    <a:lstStyle/>
                    <a:p>
                      <a:pPr algn="ctr"/>
                      <a:r>
                        <a:rPr lang="en-US" sz="1400" dirty="0" err="1" smtClean="0"/>
                        <a:t>Pimobendan</a:t>
                      </a:r>
                      <a:r>
                        <a:rPr lang="en-US" sz="1400" baseline="0" dirty="0" smtClean="0"/>
                        <a:t> treated group was 25% as likely to have an adverse outcome</a:t>
                      </a:r>
                      <a:endParaRPr lang="en-US" sz="1400" dirty="0"/>
                    </a:p>
                  </a:txBody>
                  <a:tcPr/>
                </a:tc>
                <a:tc>
                  <a:txBody>
                    <a:bodyPr/>
                    <a:lstStyle/>
                    <a:p>
                      <a:pPr algn="ctr"/>
                      <a:r>
                        <a:rPr lang="en-US" sz="1400" dirty="0" smtClean="0"/>
                        <a:t>Smith et al 2005</a:t>
                      </a:r>
                      <a:endParaRPr lang="en-US" sz="1400" dirty="0"/>
                    </a:p>
                  </a:txBody>
                  <a:tcPr/>
                </a:tc>
              </a:tr>
              <a:tr h="370840">
                <a:tc>
                  <a:txBody>
                    <a:bodyPr/>
                    <a:lstStyle/>
                    <a:p>
                      <a:pPr algn="ctr"/>
                      <a:r>
                        <a:rPr lang="en-US" sz="1400" dirty="0" smtClean="0"/>
                        <a:t>76 client-owned dogs</a:t>
                      </a:r>
                    </a:p>
                    <a:p>
                      <a:pPr algn="ctr"/>
                      <a:r>
                        <a:rPr lang="en-US" sz="1400" dirty="0" smtClean="0"/>
                        <a:t>ISACHC class II or III</a:t>
                      </a:r>
                      <a:endParaRPr lang="en-US" sz="1400" dirty="0"/>
                    </a:p>
                  </a:txBody>
                  <a:tcPr/>
                </a:tc>
                <a:tc>
                  <a:txBody>
                    <a:bodyPr/>
                    <a:lstStyle/>
                    <a:p>
                      <a:pPr algn="ctr"/>
                      <a:r>
                        <a:rPr lang="en-US" sz="1400" dirty="0" smtClean="0"/>
                        <a:t>Prospective double blinded randomized</a:t>
                      </a:r>
                      <a:r>
                        <a:rPr lang="en-US" sz="1400" baseline="0" dirty="0" smtClean="0"/>
                        <a:t> controlled, multicenter</a:t>
                      </a:r>
                      <a:endParaRPr lang="en-US" sz="1400" dirty="0"/>
                    </a:p>
                  </a:txBody>
                  <a:tcPr/>
                </a:tc>
                <a:tc>
                  <a:txBody>
                    <a:bodyPr/>
                    <a:lstStyle/>
                    <a:p>
                      <a:pPr algn="ctr"/>
                      <a:r>
                        <a:rPr lang="en-US" sz="1400" dirty="0" err="1" smtClean="0"/>
                        <a:t>Pimobendan</a:t>
                      </a:r>
                      <a:r>
                        <a:rPr lang="en-US" sz="1400" dirty="0" smtClean="0"/>
                        <a:t> improved ISACHC class in 84% dogs, median survival 415 days</a:t>
                      </a:r>
                    </a:p>
                  </a:txBody>
                  <a:tcPr/>
                </a:tc>
                <a:tc>
                  <a:txBody>
                    <a:bodyPr/>
                    <a:lstStyle/>
                    <a:p>
                      <a:pPr algn="ctr"/>
                      <a:r>
                        <a:rPr lang="en-US" sz="1400" dirty="0" smtClean="0"/>
                        <a:t>Lombard et al 2006</a:t>
                      </a:r>
                      <a:endParaRPr lang="en-US" sz="1400" dirty="0"/>
                    </a:p>
                  </a:txBody>
                  <a:tcPr/>
                </a:tc>
              </a:tr>
              <a:tr h="370840">
                <a:tc>
                  <a:txBody>
                    <a:bodyPr/>
                    <a:lstStyle/>
                    <a:p>
                      <a:pPr algn="ctr"/>
                      <a:r>
                        <a:rPr lang="en-US" sz="1400" dirty="0" smtClean="0"/>
                        <a:t>252 client-owned dogs in CHF,</a:t>
                      </a:r>
                      <a:r>
                        <a:rPr lang="en-US" sz="1400" baseline="0" dirty="0" smtClean="0"/>
                        <a:t> class not defined</a:t>
                      </a:r>
                    </a:p>
                    <a:p>
                      <a:pPr algn="ctr"/>
                      <a:r>
                        <a:rPr lang="en-US" sz="1400" baseline="0" dirty="0" smtClean="0"/>
                        <a:t>124 treated with </a:t>
                      </a:r>
                      <a:r>
                        <a:rPr lang="en-US" sz="1400" baseline="0" dirty="0" err="1" smtClean="0"/>
                        <a:t>pimo</a:t>
                      </a:r>
                      <a:r>
                        <a:rPr lang="en-US" sz="1400" baseline="0" dirty="0" smtClean="0"/>
                        <a:t>, 128 treated with benazepril</a:t>
                      </a:r>
                      <a:endParaRPr lang="en-US" sz="1400" dirty="0"/>
                    </a:p>
                  </a:txBody>
                  <a:tcPr/>
                </a:tc>
                <a:tc>
                  <a:txBody>
                    <a:bodyPr/>
                    <a:lstStyle/>
                    <a:p>
                      <a:pPr algn="ctr"/>
                      <a:r>
                        <a:rPr lang="en-US" sz="1400" dirty="0" smtClean="0"/>
                        <a:t>Prospective</a:t>
                      </a:r>
                      <a:r>
                        <a:rPr lang="en-US" sz="1400" baseline="0" dirty="0" smtClean="0"/>
                        <a:t> single blinded randomized</a:t>
                      </a:r>
                      <a:endParaRPr lang="en-US" sz="1400" dirty="0"/>
                    </a:p>
                  </a:txBody>
                  <a:tcPr/>
                </a:tc>
                <a:tc>
                  <a:txBody>
                    <a:bodyPr/>
                    <a:lstStyle/>
                    <a:p>
                      <a:pPr algn="ctr"/>
                      <a:r>
                        <a:rPr lang="en-US" sz="1400" dirty="0" err="1" smtClean="0"/>
                        <a:t>Pimobendan</a:t>
                      </a:r>
                      <a:r>
                        <a:rPr lang="en-US" sz="1400" baseline="0" dirty="0" smtClean="0"/>
                        <a:t> prolongs time to sudden death, time to euthanasia, and time to treatment failure</a:t>
                      </a:r>
                      <a:endParaRPr lang="en-US" sz="1400" dirty="0"/>
                    </a:p>
                  </a:txBody>
                  <a:tcPr/>
                </a:tc>
                <a:tc>
                  <a:txBody>
                    <a:bodyPr/>
                    <a:lstStyle/>
                    <a:p>
                      <a:pPr algn="ctr"/>
                      <a:r>
                        <a:rPr lang="en-US" sz="1400" dirty="0" err="1" smtClean="0"/>
                        <a:t>Haggstrom</a:t>
                      </a:r>
                      <a:r>
                        <a:rPr lang="en-US" sz="1400" dirty="0" smtClean="0"/>
                        <a:t> et al 2008</a:t>
                      </a:r>
                      <a:endParaRPr lang="en-US" sz="1400" dirty="0"/>
                    </a:p>
                  </a:txBody>
                  <a:tcPr/>
                </a:tc>
              </a:tr>
            </a:tbl>
          </a:graphicData>
        </a:graphic>
      </p:graphicFrame>
      <p:sp>
        <p:nvSpPr>
          <p:cNvPr id="3" name="Title 2"/>
          <p:cNvSpPr>
            <a:spLocks noGrp="1"/>
          </p:cNvSpPr>
          <p:nvPr>
            <p:ph type="title"/>
          </p:nvPr>
        </p:nvSpPr>
        <p:spPr/>
        <p:txBody>
          <a:bodyPr>
            <a:normAutofit/>
          </a:bodyPr>
          <a:lstStyle/>
          <a:p>
            <a:r>
              <a:rPr lang="en-US" sz="3600" dirty="0" err="1" smtClean="0"/>
              <a:t>Pimobendan</a:t>
            </a:r>
            <a:r>
              <a:rPr lang="en-US" sz="3600" dirty="0" smtClean="0"/>
              <a:t> in the veterinary literature </a:t>
            </a:r>
            <a:br>
              <a:rPr lang="en-US" sz="3600" dirty="0" smtClean="0"/>
            </a:br>
            <a:r>
              <a:rPr lang="en-US" sz="3600" dirty="0" smtClean="0"/>
              <a:t>Symptomatic CVHD</a:t>
            </a:r>
            <a:endParaRPr lang="en-US" sz="3600" dirty="0"/>
          </a:p>
        </p:txBody>
      </p:sp>
    </p:spTree>
    <p:extLst>
      <p:ext uri="{BB962C8B-B14F-4D97-AF65-F5344CB8AC3E}">
        <p14:creationId xmlns:p14="http://schemas.microsoft.com/office/powerpoint/2010/main" val="226645082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Includes the use of </a:t>
            </a:r>
            <a:r>
              <a:rPr lang="en-US" dirty="0" err="1" smtClean="0"/>
              <a:t>pimobendan</a:t>
            </a:r>
            <a:r>
              <a:rPr lang="en-US" dirty="0" smtClean="0"/>
              <a:t> (0.25-0.3mg/kg PO q12hrs)</a:t>
            </a:r>
          </a:p>
          <a:p>
            <a:r>
              <a:rPr lang="en-US" dirty="0" smtClean="0"/>
              <a:t>Evidence from clinical supports supporting the chronic use of </a:t>
            </a:r>
            <a:r>
              <a:rPr lang="en-US" dirty="0" err="1" smtClean="0"/>
              <a:t>pimobendan</a:t>
            </a:r>
            <a:r>
              <a:rPr lang="en-US" dirty="0" smtClean="0"/>
              <a:t> is stronger</a:t>
            </a:r>
          </a:p>
          <a:p>
            <a:r>
              <a:rPr lang="en-US" dirty="0" smtClean="0"/>
              <a:t>Recommendation is supported by hemodynamic and experimental evidence </a:t>
            </a:r>
            <a:endParaRPr lang="en-US" dirty="0"/>
          </a:p>
        </p:txBody>
      </p:sp>
      <p:sp>
        <p:nvSpPr>
          <p:cNvPr id="3" name="Title 2"/>
          <p:cNvSpPr>
            <a:spLocks noGrp="1"/>
          </p:cNvSpPr>
          <p:nvPr>
            <p:ph type="title"/>
          </p:nvPr>
        </p:nvSpPr>
        <p:spPr/>
        <p:txBody>
          <a:bodyPr>
            <a:normAutofit/>
          </a:bodyPr>
          <a:lstStyle/>
          <a:p>
            <a:r>
              <a:rPr lang="en-US" sz="3600" dirty="0" smtClean="0"/>
              <a:t>ACVIM consensus statement for the management of acute CHF due to CVHD</a:t>
            </a:r>
            <a:endParaRPr lang="en-US" sz="3600" dirty="0"/>
          </a:p>
        </p:txBody>
      </p:sp>
    </p:spTree>
    <p:extLst>
      <p:ext uri="{BB962C8B-B14F-4D97-AF65-F5344CB8AC3E}">
        <p14:creationId xmlns:p14="http://schemas.microsoft.com/office/powerpoint/2010/main" val="343137123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PROTECT study</a:t>
            </a:r>
          </a:p>
          <a:p>
            <a:pPr lvl="1"/>
            <a:r>
              <a:rPr lang="en-US" dirty="0" smtClean="0"/>
              <a:t>Summerfield et al 2012</a:t>
            </a:r>
          </a:p>
          <a:p>
            <a:pPr lvl="2"/>
            <a:r>
              <a:rPr lang="en-US" dirty="0" smtClean="0"/>
              <a:t>Study population: 76 client-owned </a:t>
            </a:r>
            <a:r>
              <a:rPr lang="en-US" dirty="0"/>
              <a:t>D</a:t>
            </a:r>
            <a:r>
              <a:rPr lang="en-US" dirty="0" smtClean="0"/>
              <a:t>obermans</a:t>
            </a:r>
          </a:p>
          <a:p>
            <a:pPr lvl="2"/>
            <a:r>
              <a:rPr lang="en-US" dirty="0" smtClean="0"/>
              <a:t>Study design: Randomized, blinded, placebo-controlled, parallel group multicenter study</a:t>
            </a:r>
          </a:p>
          <a:p>
            <a:pPr lvl="2"/>
            <a:r>
              <a:rPr lang="en-US" dirty="0" smtClean="0"/>
              <a:t>Key findings: Median time to reach primary endpoint (onset of CHF or sudden death) and median survival times were longer in </a:t>
            </a:r>
            <a:r>
              <a:rPr lang="en-US" dirty="0" err="1" smtClean="0"/>
              <a:t>pimobendan</a:t>
            </a:r>
            <a:r>
              <a:rPr lang="en-US" dirty="0" smtClean="0"/>
              <a:t>-treated group</a:t>
            </a:r>
            <a:endParaRPr lang="en-US" dirty="0"/>
          </a:p>
        </p:txBody>
      </p:sp>
      <p:sp>
        <p:nvSpPr>
          <p:cNvPr id="3" name="Title 2"/>
          <p:cNvSpPr>
            <a:spLocks noGrp="1"/>
          </p:cNvSpPr>
          <p:nvPr>
            <p:ph type="title"/>
          </p:nvPr>
        </p:nvSpPr>
        <p:spPr/>
        <p:txBody>
          <a:bodyPr>
            <a:normAutofit/>
          </a:bodyPr>
          <a:lstStyle/>
          <a:p>
            <a:r>
              <a:rPr lang="en-US" sz="3600" dirty="0" err="1" smtClean="0"/>
              <a:t>Pimobendan</a:t>
            </a:r>
            <a:r>
              <a:rPr lang="en-US" sz="3600" dirty="0" smtClean="0"/>
              <a:t> in the veterinary literature</a:t>
            </a:r>
            <a:br>
              <a:rPr lang="en-US" sz="3600" dirty="0" smtClean="0"/>
            </a:br>
            <a:r>
              <a:rPr lang="en-US" sz="3600" dirty="0" smtClean="0"/>
              <a:t>Preclinical DCM</a:t>
            </a:r>
            <a:endParaRPr lang="en-US" sz="3600" dirty="0"/>
          </a:p>
        </p:txBody>
      </p:sp>
    </p:spTree>
    <p:extLst>
      <p:ext uri="{BB962C8B-B14F-4D97-AF65-F5344CB8AC3E}">
        <p14:creationId xmlns:p14="http://schemas.microsoft.com/office/powerpoint/2010/main" val="4086377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52936745"/>
              </p:ext>
            </p:extLst>
          </p:nvPr>
        </p:nvGraphicFramePr>
        <p:xfrm>
          <a:off x="871538" y="2674938"/>
          <a:ext cx="7408864" cy="4114799"/>
        </p:xfrm>
        <a:graphic>
          <a:graphicData uri="http://schemas.openxmlformats.org/drawingml/2006/table">
            <a:tbl>
              <a:tblPr firstRow="1" bandRow="1">
                <a:tableStyleId>{5C22544A-7EE6-4342-B048-85BDC9FD1C3A}</a:tableStyleId>
              </a:tblPr>
              <a:tblGrid>
                <a:gridCol w="1852216"/>
                <a:gridCol w="1852216"/>
                <a:gridCol w="1852216"/>
                <a:gridCol w="1852216"/>
              </a:tblGrid>
              <a:tr h="370840">
                <a:tc>
                  <a:txBody>
                    <a:bodyPr/>
                    <a:lstStyle/>
                    <a:p>
                      <a:pPr algn="ctr"/>
                      <a:r>
                        <a:rPr lang="en-US" sz="1800" dirty="0" smtClean="0"/>
                        <a:t>Study population</a:t>
                      </a:r>
                      <a:endParaRPr lang="en-US" sz="1800" dirty="0"/>
                    </a:p>
                  </a:txBody>
                  <a:tcPr/>
                </a:tc>
                <a:tc>
                  <a:txBody>
                    <a:bodyPr/>
                    <a:lstStyle/>
                    <a:p>
                      <a:pPr algn="ctr"/>
                      <a:r>
                        <a:rPr lang="en-US" sz="1800" dirty="0" smtClean="0"/>
                        <a:t>Study design</a:t>
                      </a:r>
                      <a:endParaRPr lang="en-US" sz="1800" dirty="0"/>
                    </a:p>
                  </a:txBody>
                  <a:tcPr/>
                </a:tc>
                <a:tc>
                  <a:txBody>
                    <a:bodyPr/>
                    <a:lstStyle/>
                    <a:p>
                      <a:pPr algn="ctr"/>
                      <a:r>
                        <a:rPr lang="en-US" sz="1800" dirty="0" smtClean="0"/>
                        <a:t>Key findings</a:t>
                      </a:r>
                      <a:endParaRPr lang="en-US" sz="1800" dirty="0"/>
                    </a:p>
                  </a:txBody>
                  <a:tcPr/>
                </a:tc>
                <a:tc>
                  <a:txBody>
                    <a:bodyPr/>
                    <a:lstStyle/>
                    <a:p>
                      <a:pPr algn="ctr"/>
                      <a:r>
                        <a:rPr lang="en-US" sz="1800" dirty="0" smtClean="0"/>
                        <a:t>Reference</a:t>
                      </a:r>
                      <a:endParaRPr lang="en-US" sz="1800" dirty="0"/>
                    </a:p>
                  </a:txBody>
                  <a:tcPr/>
                </a:tc>
              </a:tr>
              <a:tr h="370840">
                <a:tc>
                  <a:txBody>
                    <a:bodyPr/>
                    <a:lstStyle/>
                    <a:p>
                      <a:pPr algn="ctr"/>
                      <a:r>
                        <a:rPr lang="en-US" sz="1400" dirty="0" smtClean="0"/>
                        <a:t>10 DPs </a:t>
                      </a:r>
                    </a:p>
                    <a:p>
                      <a:pPr algn="ctr"/>
                      <a:r>
                        <a:rPr lang="en-US" sz="1400" dirty="0" smtClean="0"/>
                        <a:t>10</a:t>
                      </a:r>
                      <a:r>
                        <a:rPr lang="en-US" sz="1400" baseline="0" dirty="0" smtClean="0"/>
                        <a:t> CSs</a:t>
                      </a:r>
                    </a:p>
                    <a:p>
                      <a:pPr algn="ctr"/>
                      <a:r>
                        <a:rPr lang="en-US" sz="1400" baseline="0" dirty="0" smtClean="0"/>
                        <a:t>Modified NYHA class 3 or 4</a:t>
                      </a:r>
                      <a:endParaRPr lang="en-US" sz="1400" dirty="0"/>
                    </a:p>
                  </a:txBody>
                  <a:tcPr/>
                </a:tc>
                <a:tc>
                  <a:txBody>
                    <a:bodyPr/>
                    <a:lstStyle/>
                    <a:p>
                      <a:pPr algn="ctr"/>
                      <a:r>
                        <a:rPr lang="en-US" sz="1400" dirty="0" smtClean="0"/>
                        <a:t>Prospective</a:t>
                      </a:r>
                      <a:r>
                        <a:rPr lang="en-US" sz="1400" baseline="0" dirty="0" smtClean="0"/>
                        <a:t> double blinded randomized placebo controlled</a:t>
                      </a:r>
                      <a:endParaRPr lang="en-US" sz="1400" dirty="0"/>
                    </a:p>
                  </a:txBody>
                  <a:tcPr/>
                </a:tc>
                <a:tc>
                  <a:txBody>
                    <a:bodyPr/>
                    <a:lstStyle/>
                    <a:p>
                      <a:pPr algn="ctr"/>
                      <a:r>
                        <a:rPr lang="en-US" sz="1400" dirty="0" smtClean="0"/>
                        <a:t>Addition of </a:t>
                      </a:r>
                      <a:r>
                        <a:rPr lang="en-US" sz="1400" dirty="0" err="1" smtClean="0"/>
                        <a:t>pimobendan</a:t>
                      </a:r>
                      <a:r>
                        <a:rPr lang="en-US" sz="1400" baseline="0" dirty="0" smtClean="0"/>
                        <a:t> improved functional heart failure class in DPs and CSs and increased survival in DPs</a:t>
                      </a:r>
                      <a:endParaRPr lang="en-US" sz="1400" dirty="0"/>
                    </a:p>
                  </a:txBody>
                  <a:tcPr/>
                </a:tc>
                <a:tc>
                  <a:txBody>
                    <a:bodyPr/>
                    <a:lstStyle/>
                    <a:p>
                      <a:pPr algn="ctr"/>
                      <a:r>
                        <a:rPr lang="en-US" sz="1400" dirty="0" smtClean="0"/>
                        <a:t>Fuentes et al 2002</a:t>
                      </a:r>
                      <a:endParaRPr lang="en-US" sz="1400" dirty="0"/>
                    </a:p>
                  </a:txBody>
                  <a:tcPr/>
                </a:tc>
              </a:tr>
              <a:tr h="370840">
                <a:tc>
                  <a:txBody>
                    <a:bodyPr/>
                    <a:lstStyle/>
                    <a:p>
                      <a:pPr algn="ctr"/>
                      <a:r>
                        <a:rPr lang="en-US" sz="1400" dirty="0" smtClean="0"/>
                        <a:t>16</a:t>
                      </a:r>
                      <a:r>
                        <a:rPr lang="en-US" sz="1400" baseline="0" dirty="0" smtClean="0"/>
                        <a:t> DPs </a:t>
                      </a:r>
                    </a:p>
                    <a:p>
                      <a:pPr algn="ctr"/>
                      <a:r>
                        <a:rPr lang="en-US" sz="1400" baseline="0" dirty="0" smtClean="0"/>
                        <a:t>CHF, class not defined</a:t>
                      </a:r>
                      <a:endParaRPr lang="en-US" sz="1400" dirty="0"/>
                    </a:p>
                  </a:txBody>
                  <a:tcPr/>
                </a:tc>
                <a:tc>
                  <a:txBody>
                    <a:bodyPr/>
                    <a:lstStyle/>
                    <a:p>
                      <a:pPr algn="ctr"/>
                      <a:r>
                        <a:rPr lang="en-US" sz="1400" dirty="0" smtClean="0"/>
                        <a:t>Prospective double blinded randomized placebo controlled</a:t>
                      </a:r>
                      <a:endParaRPr lang="en-US" sz="1400" dirty="0"/>
                    </a:p>
                  </a:txBody>
                  <a:tcPr/>
                </a:tc>
                <a:tc>
                  <a:txBody>
                    <a:bodyPr/>
                    <a:lstStyle/>
                    <a:p>
                      <a:pPr algn="ctr"/>
                      <a:r>
                        <a:rPr lang="en-US" sz="1400" dirty="0" err="1" smtClean="0"/>
                        <a:t>Pimobendan</a:t>
                      </a:r>
                      <a:r>
                        <a:rPr lang="en-US" sz="1400" dirty="0" smtClean="0"/>
                        <a:t>-treated</a:t>
                      </a:r>
                      <a:r>
                        <a:rPr lang="en-US" sz="1400" baseline="0" dirty="0" smtClean="0"/>
                        <a:t> dogs had an improvement in time to treatment failure </a:t>
                      </a:r>
                      <a:endParaRPr lang="en-US" sz="1400" dirty="0"/>
                    </a:p>
                  </a:txBody>
                  <a:tcPr/>
                </a:tc>
                <a:tc>
                  <a:txBody>
                    <a:bodyPr/>
                    <a:lstStyle/>
                    <a:p>
                      <a:pPr algn="ctr"/>
                      <a:r>
                        <a:rPr lang="en-US" sz="1400" dirty="0" smtClean="0"/>
                        <a:t>O’Grady et al 2008</a:t>
                      </a:r>
                      <a:endParaRPr lang="en-US" sz="1400" dirty="0"/>
                    </a:p>
                  </a:txBody>
                  <a:tcPr/>
                </a:tc>
              </a:tr>
              <a:tr h="370840">
                <a:tc>
                  <a:txBody>
                    <a:bodyPr/>
                    <a:lstStyle/>
                    <a:p>
                      <a:pPr algn="ctr"/>
                      <a:r>
                        <a:rPr lang="en-US" sz="1400" dirty="0" smtClean="0"/>
                        <a:t>367</a:t>
                      </a:r>
                      <a:r>
                        <a:rPr lang="en-US" sz="1400" baseline="0" dirty="0" smtClean="0"/>
                        <a:t> dogs</a:t>
                      </a:r>
                    </a:p>
                    <a:p>
                      <a:pPr algn="ctr"/>
                      <a:r>
                        <a:rPr lang="en-US" sz="1400" baseline="0" dirty="0" smtClean="0"/>
                        <a:t>ISACHC class 1, 2, 3 </a:t>
                      </a:r>
                      <a:endParaRPr lang="en-US" sz="1400" dirty="0"/>
                    </a:p>
                  </a:txBody>
                  <a:tcPr/>
                </a:tc>
                <a:tc>
                  <a:txBody>
                    <a:bodyPr/>
                    <a:lstStyle/>
                    <a:p>
                      <a:pPr algn="ctr"/>
                      <a:r>
                        <a:rPr lang="en-US" sz="1400" dirty="0" smtClean="0"/>
                        <a:t>Retrospective</a:t>
                      </a:r>
                      <a:r>
                        <a:rPr lang="en-US" sz="1400" baseline="0" dirty="0" smtClean="0"/>
                        <a:t> study</a:t>
                      </a:r>
                      <a:endParaRPr lang="en-US" sz="1400" dirty="0"/>
                    </a:p>
                  </a:txBody>
                  <a:tcPr/>
                </a:tc>
                <a:tc>
                  <a:txBody>
                    <a:bodyPr/>
                    <a:lstStyle/>
                    <a:p>
                      <a:pPr algn="ctr"/>
                      <a:r>
                        <a:rPr lang="en-US" sz="1400" dirty="0" err="1" smtClean="0"/>
                        <a:t>Pimobendan</a:t>
                      </a:r>
                      <a:r>
                        <a:rPr lang="en-US" sz="1400" dirty="0" smtClean="0"/>
                        <a:t> was not significantly associated</a:t>
                      </a:r>
                      <a:r>
                        <a:rPr lang="en-US" sz="1400" baseline="0" dirty="0" smtClean="0"/>
                        <a:t> with survival</a:t>
                      </a:r>
                      <a:endParaRPr lang="en-US" sz="1400" dirty="0"/>
                    </a:p>
                  </a:txBody>
                  <a:tcPr/>
                </a:tc>
                <a:tc>
                  <a:txBody>
                    <a:bodyPr/>
                    <a:lstStyle/>
                    <a:p>
                      <a:pPr algn="ctr"/>
                      <a:r>
                        <a:rPr lang="en-US" sz="1400" dirty="0" smtClean="0"/>
                        <a:t>Martin et al 2010</a:t>
                      </a:r>
                      <a:endParaRPr lang="en-US" sz="1400" dirty="0"/>
                    </a:p>
                  </a:txBody>
                  <a:tcPr/>
                </a:tc>
              </a:tr>
            </a:tbl>
          </a:graphicData>
        </a:graphic>
      </p:graphicFrame>
      <p:sp>
        <p:nvSpPr>
          <p:cNvPr id="3" name="Title 2"/>
          <p:cNvSpPr>
            <a:spLocks noGrp="1"/>
          </p:cNvSpPr>
          <p:nvPr>
            <p:ph type="title"/>
          </p:nvPr>
        </p:nvSpPr>
        <p:spPr/>
        <p:txBody>
          <a:bodyPr>
            <a:normAutofit/>
          </a:bodyPr>
          <a:lstStyle/>
          <a:p>
            <a:r>
              <a:rPr lang="en-US" sz="3600" dirty="0" err="1" smtClean="0"/>
              <a:t>Pimobendan</a:t>
            </a:r>
            <a:r>
              <a:rPr lang="en-US" sz="3600" dirty="0" smtClean="0"/>
              <a:t> in the veterinary literature</a:t>
            </a:r>
            <a:br>
              <a:rPr lang="en-US" sz="3600" dirty="0" smtClean="0"/>
            </a:br>
            <a:r>
              <a:rPr lang="en-US" sz="3600" dirty="0" smtClean="0"/>
              <a:t>Symptomatic DCM</a:t>
            </a:r>
            <a:endParaRPr lang="en-US" sz="3600" dirty="0"/>
          </a:p>
        </p:txBody>
      </p:sp>
    </p:spTree>
    <p:extLst>
      <p:ext uri="{BB962C8B-B14F-4D97-AF65-F5344CB8AC3E}">
        <p14:creationId xmlns:p14="http://schemas.microsoft.com/office/powerpoint/2010/main" val="291317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Positive inotropic agents will increase the severity of LVOT obstruction, therefore use in HCM contraindicated</a:t>
            </a:r>
          </a:p>
          <a:p>
            <a:endParaRPr lang="en-US" dirty="0" smtClean="0"/>
          </a:p>
          <a:p>
            <a:r>
              <a:rPr lang="en-US" dirty="0" smtClean="0"/>
              <a:t>Gordon et al 2012</a:t>
            </a:r>
          </a:p>
          <a:p>
            <a:r>
              <a:rPr lang="en-US" dirty="0" err="1" smtClean="0"/>
              <a:t>MacGregor</a:t>
            </a:r>
            <a:r>
              <a:rPr lang="en-US" dirty="0" smtClean="0"/>
              <a:t> et al 2011</a:t>
            </a:r>
          </a:p>
          <a:p>
            <a:endParaRPr lang="en-US" dirty="0" smtClean="0"/>
          </a:p>
          <a:p>
            <a:r>
              <a:rPr lang="en-US" dirty="0" smtClean="0"/>
              <a:t>Further prospective studies are warranted to determine if </a:t>
            </a:r>
            <a:r>
              <a:rPr lang="en-US" dirty="0" err="1" smtClean="0"/>
              <a:t>pimobendan</a:t>
            </a:r>
            <a:r>
              <a:rPr lang="en-US" dirty="0" smtClean="0"/>
              <a:t> has a role in CHF in cats</a:t>
            </a:r>
          </a:p>
        </p:txBody>
      </p:sp>
      <p:sp>
        <p:nvSpPr>
          <p:cNvPr id="3" name="Title 2"/>
          <p:cNvSpPr>
            <a:spLocks noGrp="1"/>
          </p:cNvSpPr>
          <p:nvPr>
            <p:ph type="title"/>
          </p:nvPr>
        </p:nvSpPr>
        <p:spPr/>
        <p:txBody>
          <a:bodyPr/>
          <a:lstStyle/>
          <a:p>
            <a:r>
              <a:rPr lang="en-US" dirty="0" err="1" smtClean="0"/>
              <a:t>Pimobendan</a:t>
            </a:r>
            <a:r>
              <a:rPr lang="en-US" dirty="0" smtClean="0"/>
              <a:t> in cats</a:t>
            </a:r>
            <a:endParaRPr lang="en-US" dirty="0"/>
          </a:p>
        </p:txBody>
      </p:sp>
    </p:spTree>
    <p:extLst>
      <p:ext uri="{BB962C8B-B14F-4D97-AF65-F5344CB8AC3E}">
        <p14:creationId xmlns:p14="http://schemas.microsoft.com/office/powerpoint/2010/main" val="757453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6565" y="2675466"/>
            <a:ext cx="7973836" cy="4182533"/>
          </a:xfrm>
        </p:spPr>
        <p:txBody>
          <a:bodyPr>
            <a:normAutofit fontScale="32500" lnSpcReduction="20000"/>
          </a:bodyPr>
          <a:lstStyle/>
          <a:p>
            <a:r>
              <a:rPr lang="en-US" dirty="0" smtClean="0"/>
              <a:t>Abbott LM and </a:t>
            </a:r>
            <a:r>
              <a:rPr lang="en-US" dirty="0" err="1" smtClean="0"/>
              <a:t>Kovacic</a:t>
            </a:r>
            <a:r>
              <a:rPr lang="en-US" dirty="0" smtClean="0"/>
              <a:t> J: The pharmacologic spectrum of furosemide.  JVECC 2008; 18 (1): 26-39.</a:t>
            </a:r>
          </a:p>
          <a:p>
            <a:r>
              <a:rPr lang="en-US" dirty="0" err="1" smtClean="0"/>
              <a:t>Adin</a:t>
            </a:r>
            <a:r>
              <a:rPr lang="en-US" dirty="0" smtClean="0"/>
              <a:t> DB, Taylor AW, Hill RC, et al: Intermittent bolus injection versus continuous infusion of furosemide in normal greyhound dogs.  JVIM 2003; 17 (5): 632-636.</a:t>
            </a:r>
          </a:p>
          <a:p>
            <a:r>
              <a:rPr lang="en-US" dirty="0" smtClean="0"/>
              <a:t>Atkins C, </a:t>
            </a:r>
            <a:r>
              <a:rPr lang="en-US" dirty="0" err="1" smtClean="0"/>
              <a:t>Bonagura</a:t>
            </a:r>
            <a:r>
              <a:rPr lang="en-US" dirty="0" smtClean="0"/>
              <a:t> J, </a:t>
            </a:r>
            <a:r>
              <a:rPr lang="en-US" dirty="0" err="1" smtClean="0"/>
              <a:t>Ettinger</a:t>
            </a:r>
            <a:r>
              <a:rPr lang="en-US" dirty="0" smtClean="0"/>
              <a:t> A, et al: Guidelines for the diagnosis and treatment of canine chronic </a:t>
            </a:r>
            <a:r>
              <a:rPr lang="en-US" dirty="0" err="1" smtClean="0"/>
              <a:t>valvular</a:t>
            </a:r>
            <a:r>
              <a:rPr lang="en-US" dirty="0" smtClean="0"/>
              <a:t> heart disease.  JVIM 2009; 23 (11): 1142-1150.  </a:t>
            </a:r>
          </a:p>
          <a:p>
            <a:r>
              <a:rPr lang="en-US" dirty="0" smtClean="0"/>
              <a:t>Boyle KL, Leech E: A review of the pharmacology and clinical uses of </a:t>
            </a:r>
            <a:r>
              <a:rPr lang="en-US" dirty="0" err="1" smtClean="0"/>
              <a:t>pimobendan</a:t>
            </a:r>
            <a:r>
              <a:rPr lang="en-US" dirty="0" smtClean="0"/>
              <a:t>.  JVECC 2012; 22 (4): 398-408.</a:t>
            </a:r>
          </a:p>
          <a:p>
            <a:r>
              <a:rPr lang="en-US" dirty="0" err="1" smtClean="0"/>
              <a:t>Chetboul</a:t>
            </a:r>
            <a:r>
              <a:rPr lang="en-US" dirty="0" smtClean="0"/>
              <a:t> V, Lefebvre HP, </a:t>
            </a:r>
            <a:r>
              <a:rPr lang="en-US" dirty="0" err="1" smtClean="0"/>
              <a:t>Sampedrano</a:t>
            </a:r>
            <a:r>
              <a:rPr lang="en-US" dirty="0" smtClean="0"/>
              <a:t> CC, et al: Comparative adverse cardiac effects of </a:t>
            </a:r>
            <a:r>
              <a:rPr lang="en-US" dirty="0" err="1" smtClean="0"/>
              <a:t>pimobendan</a:t>
            </a:r>
            <a:r>
              <a:rPr lang="en-US" dirty="0" smtClean="0"/>
              <a:t> and benazepril </a:t>
            </a:r>
            <a:r>
              <a:rPr lang="en-US" dirty="0" err="1" smtClean="0"/>
              <a:t>monotherapy</a:t>
            </a:r>
            <a:r>
              <a:rPr lang="en-US" dirty="0" smtClean="0"/>
              <a:t> in dogs with mild degenerative mitral valve disease: a prospective controlled, blinded and randomized study.  JVIM 2007; 21 (4): 742-753.</a:t>
            </a:r>
          </a:p>
          <a:p>
            <a:r>
              <a:rPr lang="en-US" dirty="0" smtClean="0"/>
              <a:t>Fuentes VL: Use of </a:t>
            </a:r>
            <a:r>
              <a:rPr lang="en-US" dirty="0" err="1" smtClean="0"/>
              <a:t>pimobendan</a:t>
            </a:r>
            <a:r>
              <a:rPr lang="en-US" dirty="0" smtClean="0"/>
              <a:t> in the management of heart failure.  Vet </a:t>
            </a:r>
            <a:r>
              <a:rPr lang="en-US" dirty="0" err="1" smtClean="0"/>
              <a:t>Clin</a:t>
            </a:r>
            <a:r>
              <a:rPr lang="en-US" dirty="0" smtClean="0"/>
              <a:t> North America: Small Animal Practice 2004; 34 (5): 1145-1155.</a:t>
            </a:r>
          </a:p>
          <a:p>
            <a:r>
              <a:rPr lang="en-US" dirty="0" smtClean="0"/>
              <a:t>Fuentes VL, Corcoran B, French A, et al: A double-blind, randomized, placebo-controlled study of </a:t>
            </a:r>
            <a:r>
              <a:rPr lang="en-US" dirty="0" err="1" smtClean="0"/>
              <a:t>pimobendan</a:t>
            </a:r>
            <a:r>
              <a:rPr lang="en-US" dirty="0" smtClean="0"/>
              <a:t> in dogs with dilated cardiomyopathy.  JVIM 2002; 16 (3): 255-261.</a:t>
            </a:r>
          </a:p>
          <a:p>
            <a:r>
              <a:rPr lang="en-US" dirty="0" smtClean="0"/>
              <a:t>Gordon SG, Saunders AB, Roland RM: Effect of oral administration of </a:t>
            </a:r>
            <a:r>
              <a:rPr lang="en-US" dirty="0" err="1" smtClean="0"/>
              <a:t>pimobendan</a:t>
            </a:r>
            <a:r>
              <a:rPr lang="en-US" dirty="0" smtClean="0"/>
              <a:t> in cats with heart failure.  JAVMA 2012; 241 (1): 89-94.</a:t>
            </a:r>
          </a:p>
          <a:p>
            <a:r>
              <a:rPr lang="en-US" dirty="0" err="1" smtClean="0"/>
              <a:t>Kleeman</a:t>
            </a:r>
            <a:r>
              <a:rPr lang="en-US" dirty="0" smtClean="0"/>
              <a:t> R, </a:t>
            </a:r>
            <a:r>
              <a:rPr lang="en-US" dirty="0" err="1" smtClean="0"/>
              <a:t>Lebobinnec</a:t>
            </a:r>
            <a:r>
              <a:rPr lang="en-US" dirty="0" smtClean="0"/>
              <a:t> G, </a:t>
            </a:r>
            <a:r>
              <a:rPr lang="en-US" dirty="0" err="1" smtClean="0"/>
              <a:t>Bruyere</a:t>
            </a:r>
            <a:r>
              <a:rPr lang="en-US" dirty="0" smtClean="0"/>
              <a:t> D, et al: Clinical efficacy of </a:t>
            </a:r>
            <a:r>
              <a:rPr lang="en-US" dirty="0" err="1" smtClean="0"/>
              <a:t>Vetmedin</a:t>
            </a:r>
            <a:r>
              <a:rPr lang="en-US" dirty="0" smtClean="0"/>
              <a:t> in comparison to digoxin fort he treatment of congestive heart failure in dogs.  In: Proceedings of the fourth European Congress of the Federation of European Companion Animal Veterinary Association, Bologna, Italy 1998.</a:t>
            </a:r>
            <a:endParaRPr lang="en-US" dirty="0"/>
          </a:p>
          <a:p>
            <a:r>
              <a:rPr lang="en-US" dirty="0" smtClean="0"/>
              <a:t>Lombard CW, </a:t>
            </a:r>
            <a:r>
              <a:rPr lang="en-US" dirty="0" err="1" smtClean="0"/>
              <a:t>Jons</a:t>
            </a:r>
            <a:r>
              <a:rPr lang="en-US" dirty="0" smtClean="0"/>
              <a:t> O, </a:t>
            </a:r>
            <a:r>
              <a:rPr lang="en-US" dirty="0" err="1" smtClean="0"/>
              <a:t>Bussadori</a:t>
            </a:r>
            <a:r>
              <a:rPr lang="en-US" dirty="0" smtClean="0"/>
              <a:t> CM: Clinical efficacy of </a:t>
            </a:r>
            <a:r>
              <a:rPr lang="en-US" dirty="0" err="1" smtClean="0"/>
              <a:t>pimobendan</a:t>
            </a:r>
            <a:r>
              <a:rPr lang="en-US" dirty="0" smtClean="0"/>
              <a:t> versus benazepril for the treatment of acquired </a:t>
            </a:r>
            <a:r>
              <a:rPr lang="en-US" dirty="0" err="1" smtClean="0"/>
              <a:t>atrioventricular</a:t>
            </a:r>
            <a:r>
              <a:rPr lang="en-US" dirty="0" smtClean="0"/>
              <a:t> </a:t>
            </a:r>
            <a:r>
              <a:rPr lang="en-US" dirty="0" err="1" smtClean="0"/>
              <a:t>valvular</a:t>
            </a:r>
            <a:r>
              <a:rPr lang="en-US" dirty="0" smtClean="0"/>
              <a:t> disease in dogs.  J Am </a:t>
            </a:r>
            <a:r>
              <a:rPr lang="en-US" dirty="0" err="1" smtClean="0"/>
              <a:t>Anim</a:t>
            </a:r>
            <a:r>
              <a:rPr lang="en-US" dirty="0" smtClean="0"/>
              <a:t> </a:t>
            </a:r>
            <a:r>
              <a:rPr lang="en-US" dirty="0" err="1" smtClean="0"/>
              <a:t>Hosp</a:t>
            </a:r>
            <a:r>
              <a:rPr lang="en-US" dirty="0" smtClean="0"/>
              <a:t> </a:t>
            </a:r>
            <a:r>
              <a:rPr lang="en-US" dirty="0" err="1" smtClean="0"/>
              <a:t>Assoc</a:t>
            </a:r>
            <a:r>
              <a:rPr lang="en-US" dirty="0" smtClean="0"/>
              <a:t> 2006; 42 (4): 249-261.  </a:t>
            </a:r>
            <a:endParaRPr lang="en-US" dirty="0"/>
          </a:p>
          <a:p>
            <a:r>
              <a:rPr lang="en-US" dirty="0" smtClean="0"/>
              <a:t>Luis V, Fuentes B, Corcoran A, et al: A double-blind, randomized, placebo-controlled study of </a:t>
            </a:r>
            <a:r>
              <a:rPr lang="en-US" dirty="0" err="1" smtClean="0"/>
              <a:t>pimobendan</a:t>
            </a:r>
            <a:r>
              <a:rPr lang="en-US" dirty="0" smtClean="0"/>
              <a:t> in dogs with dilated cardiomyopathy.  JVIM 2002; 16 (3): 255-261.</a:t>
            </a:r>
          </a:p>
          <a:p>
            <a:r>
              <a:rPr lang="en-US" dirty="0" err="1" smtClean="0"/>
              <a:t>MacGregor</a:t>
            </a:r>
            <a:r>
              <a:rPr lang="en-US" dirty="0" smtClean="0"/>
              <a:t> JM, Rush JE, </a:t>
            </a:r>
            <a:r>
              <a:rPr lang="en-US" dirty="0" err="1" smtClean="0"/>
              <a:t>Laste</a:t>
            </a:r>
            <a:r>
              <a:rPr lang="en-US" dirty="0" smtClean="0"/>
              <a:t> NJ: Use of </a:t>
            </a:r>
            <a:r>
              <a:rPr lang="en-US" dirty="0" err="1" smtClean="0"/>
              <a:t>pimobendan</a:t>
            </a:r>
            <a:r>
              <a:rPr lang="en-US" dirty="0" smtClean="0"/>
              <a:t> in 170 cats (2006-2010).  Journal of Veterinary Cardiology 2011; 13 (4): 251-260.</a:t>
            </a:r>
            <a:endParaRPr lang="en-US" dirty="0"/>
          </a:p>
          <a:p>
            <a:r>
              <a:rPr lang="en-US" dirty="0" smtClean="0"/>
              <a:t>O’Grady MR, Minors SL, O’ Sullivan LM: Effect of </a:t>
            </a:r>
            <a:r>
              <a:rPr lang="en-US" dirty="0" err="1" smtClean="0"/>
              <a:t>pimobendan</a:t>
            </a:r>
            <a:r>
              <a:rPr lang="en-US" dirty="0" smtClean="0"/>
              <a:t> on case fatality rate in Doberman Pinschers with congestive heart failure caused by dilated cardiomyopathy.  JVIM 2008; 22 (4): 897-904. </a:t>
            </a:r>
          </a:p>
          <a:p>
            <a:r>
              <a:rPr lang="en-US" dirty="0" err="1" smtClean="0"/>
              <a:t>Ouellet</a:t>
            </a:r>
            <a:r>
              <a:rPr lang="en-US" dirty="0" smtClean="0"/>
              <a:t> M, Belanger MC, </a:t>
            </a:r>
            <a:r>
              <a:rPr lang="en-US" dirty="0" err="1" smtClean="0"/>
              <a:t>Difruscia</a:t>
            </a:r>
            <a:r>
              <a:rPr lang="en-US" dirty="0" smtClean="0"/>
              <a:t> R, et al: Effect of </a:t>
            </a:r>
            <a:r>
              <a:rPr lang="en-US" dirty="0" err="1" smtClean="0"/>
              <a:t>pimobendan</a:t>
            </a:r>
            <a:r>
              <a:rPr lang="en-US" dirty="0" smtClean="0"/>
              <a:t> on echocardiographic values in dogs with asymptomatic mitral valve disease.  JVIM 2009; 23 (2): 258-263.</a:t>
            </a:r>
          </a:p>
          <a:p>
            <a:r>
              <a:rPr lang="en-US" dirty="0" smtClean="0"/>
              <a:t>Smith PJ, French A, Van Israel N, et al: Efficacy and safety of </a:t>
            </a:r>
            <a:r>
              <a:rPr lang="en-US" dirty="0" err="1" smtClean="0"/>
              <a:t>pimobendan</a:t>
            </a:r>
            <a:r>
              <a:rPr lang="en-US" dirty="0" smtClean="0"/>
              <a:t> in canine heart failure caused by </a:t>
            </a:r>
            <a:r>
              <a:rPr lang="en-US" dirty="0" err="1" smtClean="0"/>
              <a:t>myxomatous</a:t>
            </a:r>
            <a:r>
              <a:rPr lang="en-US" dirty="0" smtClean="0"/>
              <a:t> mitral valve disease.  J Small </a:t>
            </a:r>
            <a:r>
              <a:rPr lang="en-US" dirty="0" err="1" smtClean="0"/>
              <a:t>Anim</a:t>
            </a:r>
            <a:r>
              <a:rPr lang="en-US" dirty="0" smtClean="0"/>
              <a:t> </a:t>
            </a:r>
            <a:r>
              <a:rPr lang="en-US" dirty="0" err="1" smtClean="0"/>
              <a:t>Pract</a:t>
            </a:r>
            <a:r>
              <a:rPr lang="en-US" dirty="0" smtClean="0"/>
              <a:t> 2005; 46 (3): 121-130.</a:t>
            </a:r>
          </a:p>
          <a:p>
            <a:r>
              <a:rPr lang="en-US" dirty="0" smtClean="0"/>
              <a:t>Summerfield NJ, </a:t>
            </a:r>
            <a:r>
              <a:rPr lang="en-US" dirty="0" err="1" smtClean="0"/>
              <a:t>Boswood</a:t>
            </a:r>
            <a:r>
              <a:rPr lang="en-US" dirty="0" smtClean="0"/>
              <a:t> A, O’Grady MR: Efficacy of </a:t>
            </a:r>
            <a:r>
              <a:rPr lang="en-US" dirty="0" err="1" smtClean="0"/>
              <a:t>pimobendan</a:t>
            </a:r>
            <a:r>
              <a:rPr lang="en-US" dirty="0" smtClean="0"/>
              <a:t> in the prevention of congestive heart failure or sudden death in Doberman Pinschers with preclinical dilated cardiomyopathy(the PROTECT Study).  JVIM 2012; 26 (6): 1337- 1349.  </a:t>
            </a:r>
            <a:endParaRPr lang="en-US" dirty="0"/>
          </a:p>
          <a:p>
            <a:r>
              <a:rPr lang="en-US" dirty="0" err="1" smtClean="0"/>
              <a:t>Tissler</a:t>
            </a:r>
            <a:r>
              <a:rPr lang="en-US" dirty="0" smtClean="0"/>
              <a:t> R, </a:t>
            </a:r>
            <a:r>
              <a:rPr lang="en-US" dirty="0" err="1" smtClean="0"/>
              <a:t>Chetboul</a:t>
            </a:r>
            <a:r>
              <a:rPr lang="en-US" dirty="0" smtClean="0"/>
              <a:t> V, </a:t>
            </a:r>
            <a:r>
              <a:rPr lang="en-US" dirty="0" err="1" smtClean="0"/>
              <a:t>Maraillon</a:t>
            </a:r>
            <a:r>
              <a:rPr lang="en-US" dirty="0" smtClean="0"/>
              <a:t> R, et al: Increased mitral valve regurgitation and myocardial hypertrophy in two dogs with long-term </a:t>
            </a:r>
            <a:r>
              <a:rPr lang="en-US" dirty="0" err="1" smtClean="0"/>
              <a:t>pimobendan</a:t>
            </a:r>
            <a:r>
              <a:rPr lang="en-US" dirty="0" smtClean="0"/>
              <a:t> therapy.  </a:t>
            </a:r>
            <a:r>
              <a:rPr lang="en-US" dirty="0" err="1" smtClean="0"/>
              <a:t>Cardiovasc</a:t>
            </a:r>
            <a:r>
              <a:rPr lang="en-US" dirty="0" smtClean="0"/>
              <a:t> </a:t>
            </a:r>
            <a:r>
              <a:rPr lang="en-US" dirty="0" err="1" smtClean="0"/>
              <a:t>Toxicol</a:t>
            </a:r>
            <a:r>
              <a:rPr lang="en-US" dirty="0" smtClean="0"/>
              <a:t> 2005; 5 (1): 43-51.</a:t>
            </a:r>
          </a:p>
          <a:p>
            <a:pPr marL="0" indent="0">
              <a:buNone/>
            </a:pPr>
            <a:endParaRPr lang="en-US" dirty="0" smtClean="0"/>
          </a:p>
          <a:p>
            <a:endParaRPr lang="en-US" dirty="0"/>
          </a:p>
        </p:txBody>
      </p:sp>
      <p:sp>
        <p:nvSpPr>
          <p:cNvPr id="3" name="Title 2"/>
          <p:cNvSpPr>
            <a:spLocks noGrp="1"/>
          </p:cNvSpPr>
          <p:nvPr>
            <p:ph type="title"/>
          </p:nvPr>
        </p:nvSpPr>
        <p:spPr/>
        <p:txBody>
          <a:bodyPr/>
          <a:lstStyle/>
          <a:p>
            <a:r>
              <a:rPr lang="en-US" dirty="0" smtClean="0"/>
              <a:t>References</a:t>
            </a:r>
            <a:endParaRPr lang="en-US" dirty="0"/>
          </a:p>
        </p:txBody>
      </p:sp>
    </p:spTree>
    <p:extLst>
      <p:ext uri="{BB962C8B-B14F-4D97-AF65-F5344CB8AC3E}">
        <p14:creationId xmlns:p14="http://schemas.microsoft.com/office/powerpoint/2010/main" val="213748379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Acute decompensated heart failure</a:t>
            </a:r>
          </a:p>
          <a:p>
            <a:endParaRPr lang="en-US" dirty="0"/>
          </a:p>
          <a:p>
            <a:r>
              <a:rPr lang="en-US" dirty="0" smtClean="0"/>
              <a:t>Chronic heart failure</a:t>
            </a:r>
            <a:endParaRPr lang="en-US" dirty="0"/>
          </a:p>
        </p:txBody>
      </p:sp>
      <p:sp>
        <p:nvSpPr>
          <p:cNvPr id="3" name="Title 2"/>
          <p:cNvSpPr>
            <a:spLocks noGrp="1"/>
          </p:cNvSpPr>
          <p:nvPr>
            <p:ph type="title"/>
          </p:nvPr>
        </p:nvSpPr>
        <p:spPr/>
        <p:txBody>
          <a:bodyPr/>
          <a:lstStyle/>
          <a:p>
            <a:r>
              <a:rPr lang="en-US" dirty="0" smtClean="0"/>
              <a:t>Therapy</a:t>
            </a:r>
            <a:endParaRPr lang="en-US" dirty="0"/>
          </a:p>
        </p:txBody>
      </p:sp>
    </p:spTree>
    <p:extLst>
      <p:ext uri="{BB962C8B-B14F-4D97-AF65-F5344CB8AC3E}">
        <p14:creationId xmlns:p14="http://schemas.microsoft.com/office/powerpoint/2010/main" val="3372362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Decrease activity and minimize stress</a:t>
            </a:r>
          </a:p>
          <a:p>
            <a:r>
              <a:rPr lang="en-US" dirty="0" smtClean="0"/>
              <a:t>Oxygen therapy</a:t>
            </a:r>
          </a:p>
          <a:p>
            <a:r>
              <a:rPr lang="en-US" dirty="0" smtClean="0"/>
              <a:t>Diuretic therapy</a:t>
            </a:r>
          </a:p>
          <a:p>
            <a:r>
              <a:rPr lang="en-US" dirty="0" err="1" smtClean="0"/>
              <a:t>Vasodilatory</a:t>
            </a:r>
            <a:r>
              <a:rPr lang="en-US" dirty="0" smtClean="0"/>
              <a:t> therapy</a:t>
            </a:r>
          </a:p>
          <a:p>
            <a:r>
              <a:rPr lang="en-US" dirty="0" smtClean="0"/>
              <a:t>Inotropic support</a:t>
            </a:r>
          </a:p>
          <a:p>
            <a:r>
              <a:rPr lang="en-US" dirty="0" smtClean="0"/>
              <a:t>Other therapy</a:t>
            </a:r>
            <a:endParaRPr lang="en-US" dirty="0"/>
          </a:p>
        </p:txBody>
      </p:sp>
      <p:sp>
        <p:nvSpPr>
          <p:cNvPr id="3" name="Title 2"/>
          <p:cNvSpPr>
            <a:spLocks noGrp="1"/>
          </p:cNvSpPr>
          <p:nvPr>
            <p:ph type="title"/>
          </p:nvPr>
        </p:nvSpPr>
        <p:spPr/>
        <p:txBody>
          <a:bodyPr>
            <a:normAutofit fontScale="90000"/>
          </a:bodyPr>
          <a:lstStyle/>
          <a:p>
            <a:r>
              <a:rPr lang="en-US" dirty="0" smtClean="0"/>
              <a:t>Acute decompensated congestive heart failure</a:t>
            </a:r>
            <a:endParaRPr lang="en-US" dirty="0"/>
          </a:p>
        </p:txBody>
      </p:sp>
    </p:spTree>
    <p:extLst>
      <p:ext uri="{BB962C8B-B14F-4D97-AF65-F5344CB8AC3E}">
        <p14:creationId xmlns:p14="http://schemas.microsoft.com/office/powerpoint/2010/main" val="2896764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Loop diuretics</a:t>
            </a:r>
          </a:p>
          <a:p>
            <a:endParaRPr lang="en-US" dirty="0"/>
          </a:p>
          <a:p>
            <a:r>
              <a:rPr lang="en-US" dirty="0" smtClean="0"/>
              <a:t>Thiazide diuretics</a:t>
            </a:r>
          </a:p>
          <a:p>
            <a:endParaRPr lang="en-US" dirty="0"/>
          </a:p>
          <a:p>
            <a:r>
              <a:rPr lang="en-US" dirty="0" smtClean="0"/>
              <a:t>Potassium-sparing diuretics</a:t>
            </a:r>
          </a:p>
        </p:txBody>
      </p:sp>
      <p:sp>
        <p:nvSpPr>
          <p:cNvPr id="3" name="Title 2"/>
          <p:cNvSpPr>
            <a:spLocks noGrp="1"/>
          </p:cNvSpPr>
          <p:nvPr>
            <p:ph type="title"/>
          </p:nvPr>
        </p:nvSpPr>
        <p:spPr/>
        <p:txBody>
          <a:bodyPr/>
          <a:lstStyle/>
          <a:p>
            <a:r>
              <a:rPr lang="en-US" dirty="0" smtClean="0"/>
              <a:t>Diuretics</a:t>
            </a:r>
            <a:endParaRPr lang="en-US" dirty="0"/>
          </a:p>
        </p:txBody>
      </p:sp>
      <p:pic>
        <p:nvPicPr>
          <p:cNvPr id="4" name="Picture 3"/>
          <p:cNvPicPr>
            <a:picLocks noChangeAspect="1"/>
          </p:cNvPicPr>
          <p:nvPr/>
        </p:nvPicPr>
        <p:blipFill>
          <a:blip r:embed="rId3"/>
          <a:stretch>
            <a:fillRect/>
          </a:stretch>
        </p:blipFill>
        <p:spPr>
          <a:xfrm>
            <a:off x="872067" y="1591056"/>
            <a:ext cx="7215382" cy="5036626"/>
          </a:xfrm>
          <a:prstGeom prst="rect">
            <a:avLst/>
          </a:prstGeom>
        </p:spPr>
      </p:pic>
    </p:spTree>
    <p:extLst>
      <p:ext uri="{BB962C8B-B14F-4D97-AF65-F5344CB8AC3E}">
        <p14:creationId xmlns:p14="http://schemas.microsoft.com/office/powerpoint/2010/main" val="25405023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7408333" cy="3777404"/>
          </a:xfrm>
        </p:spPr>
        <p:txBody>
          <a:bodyPr>
            <a:normAutofit/>
          </a:bodyPr>
          <a:lstStyle/>
          <a:p>
            <a:r>
              <a:rPr lang="en-US" dirty="0" smtClean="0"/>
              <a:t>Loop diuretics</a:t>
            </a:r>
          </a:p>
          <a:p>
            <a:pPr lvl="1"/>
            <a:r>
              <a:rPr lang="en-US" dirty="0" smtClean="0"/>
              <a:t>Furosemide</a:t>
            </a:r>
          </a:p>
          <a:p>
            <a:pPr lvl="2"/>
            <a:r>
              <a:rPr lang="en-US" dirty="0" smtClean="0"/>
              <a:t>High ceiling loop diuretic with rapid onset and short duration of action</a:t>
            </a:r>
          </a:p>
          <a:p>
            <a:pPr lvl="3"/>
            <a:endParaRPr lang="en-US" dirty="0" smtClean="0"/>
          </a:p>
          <a:p>
            <a:endParaRPr lang="en-US" dirty="0"/>
          </a:p>
        </p:txBody>
      </p:sp>
      <p:sp>
        <p:nvSpPr>
          <p:cNvPr id="3" name="Title 2"/>
          <p:cNvSpPr>
            <a:spLocks noGrp="1"/>
          </p:cNvSpPr>
          <p:nvPr>
            <p:ph type="title"/>
          </p:nvPr>
        </p:nvSpPr>
        <p:spPr/>
        <p:txBody>
          <a:bodyPr/>
          <a:lstStyle/>
          <a:p>
            <a:r>
              <a:rPr lang="en-US" dirty="0" smtClean="0"/>
              <a:t>Loop diuretics</a:t>
            </a:r>
            <a:endParaRPr lang="en-US" dirty="0"/>
          </a:p>
        </p:txBody>
      </p:sp>
      <p:pic>
        <p:nvPicPr>
          <p:cNvPr id="5" name="Picture 4"/>
          <p:cNvPicPr>
            <a:picLocks noChangeAspect="1"/>
          </p:cNvPicPr>
          <p:nvPr/>
        </p:nvPicPr>
        <p:blipFill>
          <a:blip r:embed="rId3"/>
          <a:stretch>
            <a:fillRect/>
          </a:stretch>
        </p:blipFill>
        <p:spPr>
          <a:xfrm>
            <a:off x="755281" y="2416400"/>
            <a:ext cx="7416800" cy="3467100"/>
          </a:xfrm>
          <a:prstGeom prst="rect">
            <a:avLst/>
          </a:prstGeom>
        </p:spPr>
      </p:pic>
    </p:spTree>
    <p:extLst>
      <p:ext uri="{BB962C8B-B14F-4D97-AF65-F5344CB8AC3E}">
        <p14:creationId xmlns:p14="http://schemas.microsoft.com/office/powerpoint/2010/main" val="12453398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7638732" cy="3450696"/>
          </a:xfrm>
        </p:spPr>
        <p:txBody>
          <a:bodyPr>
            <a:normAutofit fontScale="92500" lnSpcReduction="10000"/>
          </a:bodyPr>
          <a:lstStyle/>
          <a:p>
            <a:r>
              <a:rPr lang="en-US" dirty="0" smtClean="0"/>
              <a:t>Electrically silent</a:t>
            </a:r>
          </a:p>
          <a:p>
            <a:r>
              <a:rPr lang="en-US" dirty="0" smtClean="0"/>
              <a:t>Delivery depends on GFR and active secretion</a:t>
            </a:r>
          </a:p>
          <a:p>
            <a:r>
              <a:rPr lang="en-US" dirty="0" smtClean="0"/>
              <a:t>90-95% protein bound; only free furosemide filtered at glomerulus</a:t>
            </a:r>
          </a:p>
          <a:p>
            <a:r>
              <a:rPr lang="en-US" dirty="0" smtClean="0"/>
              <a:t>Only a small amount metabolized via hepatic conjugation with </a:t>
            </a:r>
            <a:r>
              <a:rPr lang="en-US" dirty="0" err="1" smtClean="0"/>
              <a:t>glucuronic</a:t>
            </a:r>
            <a:r>
              <a:rPr lang="en-US" dirty="0" smtClean="0"/>
              <a:t> acid</a:t>
            </a:r>
          </a:p>
          <a:p>
            <a:pPr lvl="1"/>
            <a:r>
              <a:rPr lang="en-US" dirty="0" smtClean="0"/>
              <a:t>50% excreted unchanged in urine; 20-50% inactivated by renal </a:t>
            </a:r>
            <a:r>
              <a:rPr lang="en-US" dirty="0" err="1" smtClean="0"/>
              <a:t>glucoronidation</a:t>
            </a:r>
            <a:endParaRPr lang="en-US" dirty="0" smtClean="0"/>
          </a:p>
          <a:p>
            <a:r>
              <a:rPr lang="en-US" dirty="0" smtClean="0"/>
              <a:t>Weak organic acid</a:t>
            </a:r>
          </a:p>
          <a:p>
            <a:pPr lvl="1"/>
            <a:r>
              <a:rPr lang="en-US" dirty="0" smtClean="0"/>
              <a:t>Actively secreted by renal organic anion transporters (OAT)</a:t>
            </a:r>
          </a:p>
          <a:p>
            <a:pPr lvl="1"/>
            <a:endParaRPr lang="en-US" dirty="0"/>
          </a:p>
        </p:txBody>
      </p:sp>
      <p:sp>
        <p:nvSpPr>
          <p:cNvPr id="3" name="Title 2"/>
          <p:cNvSpPr>
            <a:spLocks noGrp="1"/>
          </p:cNvSpPr>
          <p:nvPr>
            <p:ph type="title"/>
          </p:nvPr>
        </p:nvSpPr>
        <p:spPr/>
        <p:txBody>
          <a:bodyPr/>
          <a:lstStyle/>
          <a:p>
            <a:r>
              <a:rPr lang="en-US" dirty="0" smtClean="0"/>
              <a:t>Furosemide (pharmacology)</a:t>
            </a:r>
            <a:endParaRPr lang="en-US" dirty="0"/>
          </a:p>
        </p:txBody>
      </p:sp>
    </p:spTree>
    <p:extLst>
      <p:ext uri="{BB962C8B-B14F-4D97-AF65-F5344CB8AC3E}">
        <p14:creationId xmlns:p14="http://schemas.microsoft.com/office/powerpoint/2010/main" val="235594882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Route of administration is important in determining therapeutic </a:t>
            </a:r>
            <a:r>
              <a:rPr lang="en-US" dirty="0" smtClean="0"/>
              <a:t>effect</a:t>
            </a:r>
          </a:p>
          <a:p>
            <a:r>
              <a:rPr lang="en-US" dirty="0" smtClean="0"/>
              <a:t>Oral absorption approximately 50% in humans with a range 10-100% </a:t>
            </a:r>
          </a:p>
          <a:p>
            <a:r>
              <a:rPr lang="en-US" dirty="0" smtClean="0"/>
              <a:t>Actions </a:t>
            </a:r>
            <a:r>
              <a:rPr lang="en-US" dirty="0"/>
              <a:t>of IV furosemide begin within 5 minutes, peak by 30 minutes </a:t>
            </a:r>
            <a:r>
              <a:rPr lang="en-US" dirty="0" smtClean="0"/>
              <a:t>and have a 2-3 hour duration of effect</a:t>
            </a:r>
          </a:p>
          <a:p>
            <a:r>
              <a:rPr lang="en-US" dirty="0" smtClean="0"/>
              <a:t>Aggressive </a:t>
            </a:r>
            <a:r>
              <a:rPr lang="en-US" dirty="0"/>
              <a:t>initial dosage or cumulative doses administered at frequent intervals may be needed</a:t>
            </a:r>
          </a:p>
          <a:p>
            <a:endParaRPr lang="en-US" dirty="0"/>
          </a:p>
        </p:txBody>
      </p:sp>
      <p:sp>
        <p:nvSpPr>
          <p:cNvPr id="3" name="Title 2"/>
          <p:cNvSpPr>
            <a:spLocks noGrp="1"/>
          </p:cNvSpPr>
          <p:nvPr>
            <p:ph type="title"/>
          </p:nvPr>
        </p:nvSpPr>
        <p:spPr/>
        <p:txBody>
          <a:bodyPr/>
          <a:lstStyle/>
          <a:p>
            <a:r>
              <a:rPr lang="en-US" dirty="0" smtClean="0"/>
              <a:t>Furosemide (pharmacology)</a:t>
            </a:r>
            <a:endParaRPr lang="en-US" dirty="0"/>
          </a:p>
        </p:txBody>
      </p:sp>
    </p:spTree>
    <p:extLst>
      <p:ext uri="{BB962C8B-B14F-4D97-AF65-F5344CB8AC3E}">
        <p14:creationId xmlns:p14="http://schemas.microsoft.com/office/powerpoint/2010/main" val="405588425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7697126" cy="3450696"/>
          </a:xfrm>
        </p:spPr>
        <p:txBody>
          <a:bodyPr/>
          <a:lstStyle/>
          <a:p>
            <a:pPr marL="0" indent="0">
              <a:buNone/>
            </a:pPr>
            <a:r>
              <a:rPr lang="en-US" dirty="0" smtClean="0"/>
              <a:t>Intermittent bolus injection versus continuous infusion of furosemide in normal adult greyhound dogs</a:t>
            </a:r>
          </a:p>
          <a:p>
            <a:pPr marL="0" indent="0">
              <a:buNone/>
            </a:pPr>
            <a:r>
              <a:rPr lang="en-US" dirty="0"/>
              <a:t>	</a:t>
            </a:r>
            <a:r>
              <a:rPr lang="en-US" dirty="0" err="1" smtClean="0"/>
              <a:t>Adin</a:t>
            </a:r>
            <a:r>
              <a:rPr lang="en-US" dirty="0" smtClean="0"/>
              <a:t> DB, Taylor AW, Hill RC, et al</a:t>
            </a:r>
          </a:p>
          <a:p>
            <a:pPr marL="0" indent="0">
              <a:buNone/>
            </a:pPr>
            <a:r>
              <a:rPr lang="en-US" dirty="0"/>
              <a:t>	</a:t>
            </a:r>
            <a:r>
              <a:rPr lang="en-US" dirty="0" smtClean="0"/>
              <a:t>JVIM 2003; 17 (5): 632-636</a:t>
            </a:r>
          </a:p>
          <a:p>
            <a:pPr marL="0" indent="0">
              <a:buNone/>
            </a:pPr>
            <a:r>
              <a:rPr lang="en-US" dirty="0" smtClean="0"/>
              <a:t>The same total dose of CRI furosemide resulted in more diuresis, </a:t>
            </a:r>
            <a:r>
              <a:rPr lang="en-US" dirty="0" err="1" smtClean="0"/>
              <a:t>natriuresis</a:t>
            </a:r>
            <a:r>
              <a:rPr lang="en-US" dirty="0" smtClean="0"/>
              <a:t>, and </a:t>
            </a:r>
            <a:r>
              <a:rPr lang="en-US" dirty="0" err="1" smtClean="0"/>
              <a:t>calciuresis</a:t>
            </a:r>
            <a:r>
              <a:rPr lang="en-US" dirty="0" smtClean="0"/>
              <a:t> and less </a:t>
            </a:r>
            <a:r>
              <a:rPr lang="en-US" dirty="0" err="1" smtClean="0"/>
              <a:t>kaliuresis</a:t>
            </a:r>
            <a:r>
              <a:rPr lang="en-US" dirty="0" smtClean="0"/>
              <a:t> than intermittent bolus furosemide in normal Greyhounds</a:t>
            </a:r>
            <a:endParaRPr lang="en-US" dirty="0"/>
          </a:p>
        </p:txBody>
      </p:sp>
      <p:sp>
        <p:nvSpPr>
          <p:cNvPr id="3" name="Title 2"/>
          <p:cNvSpPr>
            <a:spLocks noGrp="1"/>
          </p:cNvSpPr>
          <p:nvPr>
            <p:ph type="title"/>
          </p:nvPr>
        </p:nvSpPr>
        <p:spPr/>
        <p:txBody>
          <a:bodyPr/>
          <a:lstStyle/>
          <a:p>
            <a:r>
              <a:rPr lang="en-US" dirty="0" smtClean="0"/>
              <a:t>Furosemide</a:t>
            </a:r>
            <a:endParaRPr lang="en-US" dirty="0"/>
          </a:p>
        </p:txBody>
      </p:sp>
    </p:spTree>
    <p:extLst>
      <p:ext uri="{BB962C8B-B14F-4D97-AF65-F5344CB8AC3E}">
        <p14:creationId xmlns:p14="http://schemas.microsoft.com/office/powerpoint/2010/main" val="402706817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Waveform.thmx</Template>
  <TotalTime>1618</TotalTime>
  <Words>8683</Words>
  <Application>Microsoft Macintosh PowerPoint</Application>
  <PresentationFormat>On-screen Show (4:3)</PresentationFormat>
  <Paragraphs>553</Paragraphs>
  <Slides>28</Slides>
  <Notes>25</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Waveform</vt:lpstr>
      <vt:lpstr>Congestive Heart Failure</vt:lpstr>
      <vt:lpstr>Diagnostics</vt:lpstr>
      <vt:lpstr>Therapy</vt:lpstr>
      <vt:lpstr>Acute decompensated congestive heart failure</vt:lpstr>
      <vt:lpstr>Diuretics</vt:lpstr>
      <vt:lpstr>Loop diuretics</vt:lpstr>
      <vt:lpstr>Furosemide (pharmacology)</vt:lpstr>
      <vt:lpstr>Furosemide (pharmacology)</vt:lpstr>
      <vt:lpstr>Furosemide</vt:lpstr>
      <vt:lpstr>Properties of furosemide</vt:lpstr>
      <vt:lpstr>Vasodilator therapy</vt:lpstr>
      <vt:lpstr>Vasodilator therapy</vt:lpstr>
      <vt:lpstr>Sodium nitroprusside</vt:lpstr>
      <vt:lpstr>Sodium nitroprusside</vt:lpstr>
      <vt:lpstr>Nitroglycerin</vt:lpstr>
      <vt:lpstr>Hydralazine</vt:lpstr>
      <vt:lpstr>Hydralazine</vt:lpstr>
      <vt:lpstr>Inotropic support</vt:lpstr>
      <vt:lpstr>Sympathomimetics</vt:lpstr>
      <vt:lpstr>Injectable phosphodiesterase inhibitors</vt:lpstr>
      <vt:lpstr>Pimobendan</vt:lpstr>
      <vt:lpstr>Pimobendan in the veterinary literature Asymptomatic CVHD</vt:lpstr>
      <vt:lpstr>Pimobendan in the veterinary literature  Symptomatic CVHD</vt:lpstr>
      <vt:lpstr>ACVIM consensus statement for the management of acute CHF due to CVHD</vt:lpstr>
      <vt:lpstr>Pimobendan in the veterinary literature Preclinical DCM</vt:lpstr>
      <vt:lpstr>Pimobendan in the veterinary literature Symptomatic DCM</vt:lpstr>
      <vt:lpstr>Pimobendan in cats</vt:lpstr>
      <vt:lpstr>References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Congestive Heart Failure</dc:title>
  <dc:creator>Jillian DiFazio</dc:creator>
  <cp:lastModifiedBy>Jillian DiFazio</cp:lastModifiedBy>
  <cp:revision>74</cp:revision>
  <dcterms:created xsi:type="dcterms:W3CDTF">2013-04-21T15:32:00Z</dcterms:created>
  <dcterms:modified xsi:type="dcterms:W3CDTF">2013-04-22T18:30:33Z</dcterms:modified>
</cp:coreProperties>
</file>