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99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07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0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108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slides/slide106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9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10"/>
  </p:notes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2" r:id="rId14"/>
    <p:sldId id="273" r:id="rId15"/>
    <p:sldId id="268" r:id="rId16"/>
    <p:sldId id="269" r:id="rId17"/>
    <p:sldId id="271" r:id="rId18"/>
    <p:sldId id="270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7" r:id="rId41"/>
    <p:sldId id="295" r:id="rId42"/>
    <p:sldId id="296" r:id="rId43"/>
    <p:sldId id="299" r:id="rId44"/>
    <p:sldId id="300" r:id="rId45"/>
    <p:sldId id="301" r:id="rId46"/>
    <p:sldId id="306" r:id="rId47"/>
    <p:sldId id="307" r:id="rId48"/>
    <p:sldId id="308" r:id="rId49"/>
    <p:sldId id="298" r:id="rId50"/>
    <p:sldId id="302" r:id="rId51"/>
    <p:sldId id="303" r:id="rId52"/>
    <p:sldId id="304" r:id="rId53"/>
    <p:sldId id="305" r:id="rId54"/>
    <p:sldId id="309" r:id="rId55"/>
    <p:sldId id="310" r:id="rId56"/>
    <p:sldId id="313" r:id="rId57"/>
    <p:sldId id="311" r:id="rId58"/>
    <p:sldId id="312" r:id="rId59"/>
    <p:sldId id="322" r:id="rId60"/>
    <p:sldId id="314" r:id="rId61"/>
    <p:sldId id="315" r:id="rId62"/>
    <p:sldId id="363" r:id="rId63"/>
    <p:sldId id="316" r:id="rId64"/>
    <p:sldId id="320" r:id="rId65"/>
    <p:sldId id="317" r:id="rId66"/>
    <p:sldId id="318" r:id="rId67"/>
    <p:sldId id="323" r:id="rId68"/>
    <p:sldId id="319" r:id="rId69"/>
    <p:sldId id="321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8" r:id="rId100"/>
    <p:sldId id="353" r:id="rId101"/>
    <p:sldId id="354" r:id="rId102"/>
    <p:sldId id="355" r:id="rId103"/>
    <p:sldId id="356" r:id="rId104"/>
    <p:sldId id="357" r:id="rId105"/>
    <p:sldId id="359" r:id="rId106"/>
    <p:sldId id="360" r:id="rId107"/>
    <p:sldId id="361" r:id="rId108"/>
    <p:sldId id="362" r:id="rId10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591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6EFEB9-F6C7-486D-8D31-3625832A8803}" type="datetimeFigureOut">
              <a:rPr lang="en-US" smtClean="0"/>
              <a:pPr/>
              <a:t>2/13/2013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40D618-D98A-4BFD-B398-374EABE80D64}" type="slidenum">
              <a:rPr lang="en-CA" smtClean="0"/>
              <a:pPr/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err="1" smtClean="0"/>
              <a:t>Leukocytosis</a:t>
            </a:r>
            <a:r>
              <a:rPr lang="en-CA" dirty="0" smtClean="0"/>
              <a:t>, thrombocytopenia, and mild but progressive </a:t>
            </a:r>
            <a:r>
              <a:rPr lang="en-CA" dirty="0" err="1" smtClean="0"/>
              <a:t>nonregenerativeanemia</a:t>
            </a:r>
            <a:r>
              <a:rPr lang="en-CA" dirty="0" smtClean="0"/>
              <a:t> develop in the first 3 weeks after injection of 1 – 3 mg/ kg body mass of </a:t>
            </a:r>
            <a:r>
              <a:rPr lang="en-CA" dirty="0" err="1" smtClean="0"/>
              <a:t>estradiol</a:t>
            </a:r>
            <a:r>
              <a:rPr lang="en-CA" dirty="0" smtClean="0"/>
              <a:t>. </a:t>
            </a:r>
          </a:p>
          <a:p>
            <a:r>
              <a:rPr lang="en-CA" dirty="0" err="1" smtClean="0"/>
              <a:t>Pancytopenia</a:t>
            </a:r>
            <a:r>
              <a:rPr lang="en-CA" dirty="0" smtClean="0"/>
              <a:t> with bone marrow </a:t>
            </a:r>
            <a:r>
              <a:rPr lang="en-CA" dirty="0" err="1" smtClean="0"/>
              <a:t>aplasia</a:t>
            </a:r>
            <a:r>
              <a:rPr lang="en-CA" smtClean="0"/>
              <a:t> develops between 3 and 4 weeks after injection and most dogs begin to recover after 4 weeks</a:t>
            </a:r>
          </a:p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40D618-D98A-4BFD-B398-374EABE80D64}" type="slidenum">
              <a:rPr lang="en-CA" smtClean="0"/>
              <a:pPr/>
              <a:t>11</a:t>
            </a:fld>
            <a:endParaRPr lang="en-CA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During the activation of these coagulation factors, vitamin K cycles between </a:t>
            </a:r>
            <a:r>
              <a:rPr lang="en-CA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quinone</a:t>
            </a:r>
            <a:r>
              <a:rPr lang="en-CA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hydroquinone and </a:t>
            </a:r>
            <a:r>
              <a:rPr lang="en-CA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epoxide</a:t>
            </a:r>
            <a:r>
              <a:rPr lang="en-CA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forms, in the vitamin K-</a:t>
            </a:r>
            <a:r>
              <a:rPr lang="en-CA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epoxide</a:t>
            </a:r>
            <a:r>
              <a:rPr lang="en-CA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cycle (see image below). Vitamin K </a:t>
            </a:r>
            <a:r>
              <a:rPr lang="en-CA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quinone</a:t>
            </a:r>
            <a:r>
              <a:rPr lang="en-CA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(the form in which vitamin K is absorbed and stored) is reduced by </a:t>
            </a:r>
            <a:r>
              <a:rPr lang="en-CA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vitamin K </a:t>
            </a:r>
            <a:r>
              <a:rPr lang="en-CA" sz="1200" b="1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reductase</a:t>
            </a:r>
            <a:r>
              <a:rPr lang="en-CA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to the vitamin K hydroquinone. This form of vitamin K is used as a cofactor in the </a:t>
            </a:r>
            <a:r>
              <a:rPr lang="en-CA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gamma-</a:t>
            </a:r>
            <a:r>
              <a:rPr lang="en-CA" sz="1200" b="1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glutamyl</a:t>
            </a:r>
            <a:r>
              <a:rPr lang="en-CA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CA" sz="1200" b="1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carboxylase</a:t>
            </a:r>
            <a:r>
              <a:rPr lang="en-CA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reaction</a:t>
            </a:r>
            <a:r>
              <a:rPr lang="en-CA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is converted in this reaction to the vitamin K </a:t>
            </a:r>
            <a:r>
              <a:rPr lang="en-CA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epoxide</a:t>
            </a:r>
            <a:r>
              <a:rPr lang="en-CA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A </a:t>
            </a:r>
            <a:r>
              <a:rPr lang="en-CA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vitamin K </a:t>
            </a:r>
            <a:r>
              <a:rPr lang="en-CA" sz="1200" b="1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epoxide</a:t>
            </a:r>
            <a:r>
              <a:rPr lang="en-CA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CA" sz="1200" b="1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reductase</a:t>
            </a:r>
            <a:r>
              <a:rPr lang="en-CA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then reduces this </a:t>
            </a:r>
            <a:r>
              <a:rPr lang="en-CA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epoxide</a:t>
            </a:r>
            <a:r>
              <a:rPr lang="en-CA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 the vitamin K </a:t>
            </a:r>
            <a:r>
              <a:rPr lang="en-CA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quinone</a:t>
            </a:r>
            <a:r>
              <a:rPr lang="en-CA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thus cycling vitamin K back into a form in which it can be used as a cofactor for activation of coagulation proteins. Lack of vitamin K or absence of cycling of vitamin K due to inhibition by </a:t>
            </a:r>
            <a:r>
              <a:rPr lang="en-CA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rodenticides</a:t>
            </a:r>
            <a:r>
              <a:rPr lang="en-CA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prevents activation of the vitamin K-dependent factors. The inactive factors increase in the circulation and are called </a:t>
            </a:r>
            <a:r>
              <a:rPr lang="en-CA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</a:t>
            </a:r>
            <a:r>
              <a:rPr lang="en-CA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roteins </a:t>
            </a:r>
            <a:r>
              <a:rPr lang="en-CA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en-CA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nduced by </a:t>
            </a:r>
            <a:r>
              <a:rPr lang="en-CA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</a:t>
            </a:r>
            <a:r>
              <a:rPr lang="en-CA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itamin </a:t>
            </a:r>
            <a:r>
              <a:rPr lang="en-CA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</a:t>
            </a:r>
            <a:r>
              <a:rPr lang="en-CA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n-CA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CA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ntagonism or </a:t>
            </a:r>
            <a:r>
              <a:rPr lang="en-CA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CA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bsence (or PIVKAs). 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40D618-D98A-4BFD-B398-374EABE80D64}" type="slidenum">
              <a:rPr lang="en-CA" smtClean="0"/>
              <a:pPr/>
              <a:t>60</a:t>
            </a:fld>
            <a:endParaRPr lang="en-C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Directly </a:t>
            </a:r>
            <a:r>
              <a:rPr lang="en-CA" dirty="0" err="1" smtClean="0"/>
              <a:t>cytotoxic</a:t>
            </a:r>
            <a:endParaRPr lang="en-CA" dirty="0" smtClean="0"/>
          </a:p>
          <a:p>
            <a:r>
              <a:rPr lang="en-CA" dirty="0" err="1" smtClean="0"/>
              <a:t>Hapten</a:t>
            </a:r>
            <a:r>
              <a:rPr lang="en-CA" baseline="0" dirty="0" smtClean="0"/>
              <a:t> formation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40D618-D98A-4BFD-B398-374EABE80D64}" type="slidenum">
              <a:rPr lang="en-CA" smtClean="0"/>
              <a:pPr/>
              <a:t>14</a:t>
            </a:fld>
            <a:endParaRPr lang="en-C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No ANA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40D618-D98A-4BFD-B398-374EABE80D64}" type="slidenum">
              <a:rPr lang="en-CA" smtClean="0"/>
              <a:pPr/>
              <a:t>15</a:t>
            </a:fld>
            <a:endParaRPr lang="en-CA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TMS for 15 days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40D618-D98A-4BFD-B398-374EABE80D64}" type="slidenum">
              <a:rPr lang="en-CA" smtClean="0"/>
              <a:pPr/>
              <a:t>16</a:t>
            </a:fld>
            <a:endParaRPr lang="en-CA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Onions and garlic also contain compounds that are antithrombotic agents,</a:t>
            </a:r>
          </a:p>
          <a:p>
            <a:r>
              <a:rPr lang="en-CA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cardiac and smooth muscle relaxants, vasodilators, and </a:t>
            </a:r>
            <a:r>
              <a:rPr lang="en-CA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hypotensives</a:t>
            </a:r>
            <a:r>
              <a:rPr lang="en-CA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exacerbating</a:t>
            </a:r>
          </a:p>
          <a:p>
            <a:r>
              <a:rPr lang="en-CA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effects of the </a:t>
            </a:r>
            <a:r>
              <a:rPr lang="en-CA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anemia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40D618-D98A-4BFD-B398-374EABE80D64}" type="slidenum">
              <a:rPr lang="en-CA" smtClean="0"/>
              <a:pPr/>
              <a:t>35</a:t>
            </a:fld>
            <a:endParaRPr lang="en-CA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 zinc inhibition of FVII, FIX, FXI,</a:t>
            </a:r>
          </a:p>
          <a:p>
            <a:r>
              <a:rPr lang="en-CA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FXII.234 Renal tubular epithelial necrosis may occur</a:t>
            </a:r>
          </a:p>
          <a:p>
            <a:r>
              <a:rPr lang="en-CA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due to the direct toxicity of zinc ions, </a:t>
            </a:r>
            <a:r>
              <a:rPr lang="en-CA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intratubular</a:t>
            </a:r>
            <a:r>
              <a:rPr lang="en-CA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obstruction</a:t>
            </a:r>
          </a:p>
          <a:p>
            <a:r>
              <a:rPr lang="en-CA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 </a:t>
            </a:r>
            <a:r>
              <a:rPr lang="en-CA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heme</a:t>
            </a:r>
            <a:r>
              <a:rPr lang="en-CA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pigments, tissue hypoxia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40D618-D98A-4BFD-B398-374EABE80D64}" type="slidenum">
              <a:rPr lang="en-CA" smtClean="0"/>
              <a:pPr/>
              <a:t>45</a:t>
            </a:fld>
            <a:endParaRPr lang="en-CA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Metallothioneinredox</a:t>
            </a:r>
            <a:r>
              <a:rPr lang="en-CA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cycle. Intracellular zinc distribution</a:t>
            </a:r>
          </a:p>
          <a:p>
            <a:r>
              <a:rPr lang="en-CA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controlled by the coupling of the MT/T and GSH/</a:t>
            </a:r>
          </a:p>
          <a:p>
            <a:r>
              <a:rPr lang="en-CA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GSSH </a:t>
            </a:r>
            <a:r>
              <a:rPr lang="en-CA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redox</a:t>
            </a:r>
            <a:r>
              <a:rPr lang="en-CA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cycles. In an oxidizing environment, zinc is released</a:t>
            </a:r>
          </a:p>
          <a:p>
            <a:r>
              <a:rPr lang="en-CA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proteins such as transcription factors and </a:t>
            </a:r>
            <a:r>
              <a:rPr lang="en-CA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metalloenzymes</a:t>
            </a:r>
            <a:endParaRPr lang="en-CA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CA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Oxidized T may undergo degradation, or in a reducing</a:t>
            </a:r>
          </a:p>
          <a:p>
            <a:r>
              <a:rPr lang="en-CA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environment such as with an elevated GSH/GSSG ratio, it may</a:t>
            </a:r>
          </a:p>
          <a:p>
            <a:r>
              <a:rPr lang="en-CA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 reduced to T in a reaction enhanced by Se catalysts. MT is</a:t>
            </a:r>
          </a:p>
          <a:p>
            <a:r>
              <a:rPr lang="en-CA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rapidly regenerated with high zinc concentrations. T synthesis</a:t>
            </a:r>
          </a:p>
          <a:p>
            <a:r>
              <a:rPr lang="en-CA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may also be induced by high zinc levels.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40D618-D98A-4BFD-B398-374EABE80D64}" type="slidenum">
              <a:rPr lang="en-CA" smtClean="0"/>
              <a:pPr/>
              <a:t>47</a:t>
            </a:fld>
            <a:endParaRPr lang="en-CA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40D618-D98A-4BFD-B398-374EABE80D64}" type="slidenum">
              <a:rPr lang="en-CA" smtClean="0"/>
              <a:pPr/>
              <a:t>49</a:t>
            </a:fld>
            <a:endParaRPr lang="en-CA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err="1" smtClean="0"/>
              <a:t>Famotidine</a:t>
            </a:r>
            <a:r>
              <a:rPr lang="en-CA" dirty="0" smtClean="0"/>
              <a:t>, </a:t>
            </a:r>
            <a:r>
              <a:rPr lang="en-CA" dirty="0" err="1" smtClean="0"/>
              <a:t>metoclopramide</a:t>
            </a:r>
            <a:endParaRPr lang="en-CA" dirty="0" smtClean="0"/>
          </a:p>
          <a:p>
            <a:r>
              <a:rPr lang="en-CA" dirty="0" smtClean="0"/>
              <a:t>Confounding issues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40D618-D98A-4BFD-B398-374EABE80D64}" type="slidenum">
              <a:rPr lang="en-CA" smtClean="0"/>
              <a:pPr/>
              <a:t>51</a:t>
            </a:fld>
            <a:endParaRPr lang="en-C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9CB21-097B-423E-8F33-9697D20A255A}" type="datetimeFigureOut">
              <a:rPr lang="en-US" smtClean="0"/>
              <a:pPr/>
              <a:t>2/13/2013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46E56-334D-49EC-B1FE-CF8958612AD2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9CB21-097B-423E-8F33-9697D20A255A}" type="datetimeFigureOut">
              <a:rPr lang="en-US" smtClean="0"/>
              <a:pPr/>
              <a:t>2/13/2013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46E56-334D-49EC-B1FE-CF8958612AD2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9CB21-097B-423E-8F33-9697D20A255A}" type="datetimeFigureOut">
              <a:rPr lang="en-US" smtClean="0"/>
              <a:pPr/>
              <a:t>2/13/2013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46E56-334D-49EC-B1FE-CF8958612AD2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9CB21-097B-423E-8F33-9697D20A255A}" type="datetimeFigureOut">
              <a:rPr lang="en-US" smtClean="0"/>
              <a:pPr/>
              <a:t>2/13/2013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46E56-334D-49EC-B1FE-CF8958612AD2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9CB21-097B-423E-8F33-9697D20A255A}" type="datetimeFigureOut">
              <a:rPr lang="en-US" smtClean="0"/>
              <a:pPr/>
              <a:t>2/13/2013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46E56-334D-49EC-B1FE-CF8958612AD2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9CB21-097B-423E-8F33-9697D20A255A}" type="datetimeFigureOut">
              <a:rPr lang="en-US" smtClean="0"/>
              <a:pPr/>
              <a:t>2/13/2013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46E56-334D-49EC-B1FE-CF8958612AD2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9CB21-097B-423E-8F33-9697D20A255A}" type="datetimeFigureOut">
              <a:rPr lang="en-US" smtClean="0"/>
              <a:pPr/>
              <a:t>2/13/2013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46E56-334D-49EC-B1FE-CF8958612AD2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9CB21-097B-423E-8F33-9697D20A255A}" type="datetimeFigureOut">
              <a:rPr lang="en-US" smtClean="0"/>
              <a:pPr/>
              <a:t>2/13/2013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46E56-334D-49EC-B1FE-CF8958612AD2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9CB21-097B-423E-8F33-9697D20A255A}" type="datetimeFigureOut">
              <a:rPr lang="en-US" smtClean="0"/>
              <a:pPr/>
              <a:t>2/13/2013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46E56-334D-49EC-B1FE-CF8958612AD2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9CB21-097B-423E-8F33-9697D20A255A}" type="datetimeFigureOut">
              <a:rPr lang="en-US" smtClean="0"/>
              <a:pPr/>
              <a:t>2/13/2013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46E56-334D-49EC-B1FE-CF8958612AD2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9DB9CB21-097B-423E-8F33-9697D20A255A}" type="datetimeFigureOut">
              <a:rPr lang="en-US" smtClean="0"/>
              <a:pPr/>
              <a:t>2/13/2013</a:t>
            </a:fld>
            <a:endParaRPr lang="en-CA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25846E56-334D-49EC-B1FE-CF8958612AD2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</a:lstStyle>
          <a:p>
            <a:fld id="{9DB9CB21-097B-423E-8F33-9697D20A255A}" type="datetimeFigureOut">
              <a:rPr lang="en-US" smtClean="0"/>
              <a:pPr/>
              <a:t>2/13/2013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</a:lstStyle>
          <a:p>
            <a:fld id="{25846E56-334D-49EC-B1FE-CF8958612AD2}" type="slidenum">
              <a:rPr lang="en-CA" smtClean="0"/>
              <a:pPr/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Blood </a:t>
            </a:r>
            <a:r>
              <a:rPr lang="en-CA" dirty="0" err="1" smtClean="0"/>
              <a:t>Dyscrasias</a:t>
            </a:r>
            <a:r>
              <a:rPr lang="en-CA" dirty="0" smtClean="0"/>
              <a:t> and </a:t>
            </a:r>
            <a:r>
              <a:rPr lang="en-CA" dirty="0" err="1" smtClean="0"/>
              <a:t>Hemotoxins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 smtClean="0"/>
              <a:t>Josh Smith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Estrogens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Therapeutic doses of </a:t>
            </a:r>
            <a:r>
              <a:rPr lang="en-CA" dirty="0" err="1" smtClean="0"/>
              <a:t>estradiol</a:t>
            </a:r>
            <a:r>
              <a:rPr lang="en-CA" dirty="0" smtClean="0"/>
              <a:t> or diethylstilbestrol can cause </a:t>
            </a:r>
            <a:r>
              <a:rPr lang="en-CA" dirty="0" err="1" smtClean="0"/>
              <a:t>dyscrasia</a:t>
            </a:r>
            <a:endParaRPr lang="en-CA" dirty="0" smtClean="0"/>
          </a:p>
          <a:p>
            <a:r>
              <a:rPr lang="en-CA" dirty="0" smtClean="0"/>
              <a:t>Doses for mammary tumours cause a transient </a:t>
            </a:r>
            <a:r>
              <a:rPr lang="en-CA" dirty="0" smtClean="0">
                <a:latin typeface="Times New Roman"/>
                <a:cs typeface="Times New Roman"/>
              </a:rPr>
              <a:t>↓ </a:t>
            </a:r>
            <a:r>
              <a:rPr lang="en-CA" dirty="0" smtClean="0"/>
              <a:t>in platelet count and </a:t>
            </a:r>
            <a:r>
              <a:rPr lang="en-CA" dirty="0" err="1" smtClean="0"/>
              <a:t>neutropenia</a:t>
            </a:r>
            <a:r>
              <a:rPr lang="en-CA" dirty="0" smtClean="0"/>
              <a:t> 10 – 20 days after administration</a:t>
            </a:r>
          </a:p>
          <a:p>
            <a:r>
              <a:rPr lang="en-CA" dirty="0" smtClean="0"/>
              <a:t> Administration of a single large dose of </a:t>
            </a:r>
            <a:r>
              <a:rPr lang="en-CA" dirty="0" err="1" smtClean="0"/>
              <a:t>estradiol</a:t>
            </a:r>
            <a:r>
              <a:rPr lang="en-CA" dirty="0" smtClean="0"/>
              <a:t> results in </a:t>
            </a:r>
            <a:r>
              <a:rPr lang="en-CA" dirty="0" err="1" smtClean="0"/>
              <a:t>dyscrasias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Snake </a:t>
            </a:r>
            <a:r>
              <a:rPr lang="en-CA" dirty="0" err="1" smtClean="0"/>
              <a:t>envenomations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err="1" smtClean="0"/>
              <a:t>Tx</a:t>
            </a:r>
            <a:r>
              <a:rPr lang="en-CA" dirty="0" smtClean="0"/>
              <a:t>:</a:t>
            </a:r>
          </a:p>
          <a:p>
            <a:r>
              <a:rPr lang="en-CA" dirty="0" smtClean="0"/>
              <a:t>Pain medication!</a:t>
            </a:r>
          </a:p>
          <a:p>
            <a:r>
              <a:rPr lang="en-CA" dirty="0" smtClean="0"/>
              <a:t>IV fluids</a:t>
            </a:r>
          </a:p>
          <a:p>
            <a:r>
              <a:rPr lang="en-CA" dirty="0" smtClean="0"/>
              <a:t>+/- </a:t>
            </a:r>
            <a:r>
              <a:rPr lang="en-CA" dirty="0" err="1" smtClean="0"/>
              <a:t>Abx</a:t>
            </a:r>
            <a:endParaRPr lang="en-CA" dirty="0" smtClean="0"/>
          </a:p>
          <a:p>
            <a:r>
              <a:rPr lang="en-CA" dirty="0" smtClean="0"/>
              <a:t>Hospitalization for at least 8-12 hours</a:t>
            </a:r>
          </a:p>
          <a:p>
            <a:r>
              <a:rPr lang="en-CA" dirty="0" smtClean="0"/>
              <a:t>Local wound care</a:t>
            </a:r>
          </a:p>
          <a:p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Snake </a:t>
            </a:r>
            <a:r>
              <a:rPr lang="en-CA" dirty="0" err="1" smtClean="0"/>
              <a:t>envenomations</a:t>
            </a:r>
            <a:endParaRPr lang="en-CA" dirty="0"/>
          </a:p>
        </p:txBody>
      </p:sp>
      <p:pic>
        <p:nvPicPr>
          <p:cNvPr id="4" name="Content Placeholder 3" descr="36660007-M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88016" y="1774825"/>
            <a:ext cx="6167967" cy="46259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Snake </a:t>
            </a:r>
            <a:r>
              <a:rPr lang="en-CA" dirty="0" err="1" smtClean="0"/>
              <a:t>envenomations</a:t>
            </a:r>
            <a:endParaRPr lang="en-CA" dirty="0"/>
          </a:p>
        </p:txBody>
      </p:sp>
      <p:pic>
        <p:nvPicPr>
          <p:cNvPr id="4" name="Content Placeholder 3" descr="photo-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00298" y="1314129"/>
            <a:ext cx="4143404" cy="554736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Snake </a:t>
            </a:r>
            <a:r>
              <a:rPr lang="en-CA" dirty="0" err="1" smtClean="0"/>
              <a:t>envenomations</a:t>
            </a:r>
            <a:endParaRPr lang="en-CA" dirty="0"/>
          </a:p>
        </p:txBody>
      </p:sp>
      <p:pic>
        <p:nvPicPr>
          <p:cNvPr id="4" name="Content Placeholder 3" descr="photo-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42910" y="1714488"/>
            <a:ext cx="3455204" cy="4625975"/>
          </a:xfrm>
        </p:spPr>
      </p:pic>
      <p:pic>
        <p:nvPicPr>
          <p:cNvPr id="5" name="Picture 4" descr="photo-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628" y="1643050"/>
            <a:ext cx="3735043" cy="50006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Snake </a:t>
            </a:r>
            <a:r>
              <a:rPr lang="en-CA" dirty="0" err="1" smtClean="0"/>
              <a:t>envenomations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To Anti-venin or not to Anti-venin</a:t>
            </a:r>
            <a:endParaRPr lang="en-CA" dirty="0"/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285992"/>
            <a:ext cx="7677150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4413527"/>
            <a:ext cx="6043622" cy="2444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Snake </a:t>
            </a:r>
            <a:r>
              <a:rPr lang="en-CA" dirty="0" err="1" smtClean="0"/>
              <a:t>envenomations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Not necessary for Copperheads</a:t>
            </a:r>
          </a:p>
          <a:p>
            <a:r>
              <a:rPr lang="en-CA" dirty="0" smtClean="0"/>
              <a:t>Can use FFP for clotting abnormalities</a:t>
            </a:r>
          </a:p>
          <a:p>
            <a:r>
              <a:rPr lang="en-CA" dirty="0" smtClean="0"/>
              <a:t>Rattlesnakes are a different story...</a:t>
            </a:r>
          </a:p>
          <a:p>
            <a:r>
              <a:rPr lang="en-CA" dirty="0" smtClean="0"/>
              <a:t>Antivenin is a “true” antidote</a:t>
            </a:r>
          </a:p>
          <a:p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Snake </a:t>
            </a:r>
            <a:r>
              <a:rPr lang="en-CA" dirty="0" err="1" smtClean="0"/>
              <a:t>envenomations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Diluted </a:t>
            </a:r>
            <a:r>
              <a:rPr lang="en-CA" dirty="0" err="1" smtClean="0"/>
              <a:t>antivenom</a:t>
            </a:r>
            <a:r>
              <a:rPr lang="en-CA" dirty="0" smtClean="0"/>
              <a:t> is initially infused slowly</a:t>
            </a:r>
          </a:p>
          <a:p>
            <a:r>
              <a:rPr lang="en-CA" dirty="0" smtClean="0"/>
              <a:t>High fraction of equine albumin present </a:t>
            </a:r>
          </a:p>
          <a:p>
            <a:pPr lvl="1"/>
            <a:r>
              <a:rPr lang="en-CA" dirty="0" err="1" smtClean="0"/>
              <a:t>Anaphylactoid</a:t>
            </a:r>
            <a:r>
              <a:rPr lang="en-CA" dirty="0" smtClean="0"/>
              <a:t>/allergic reactions are a significant concern</a:t>
            </a:r>
          </a:p>
          <a:p>
            <a:r>
              <a:rPr lang="en-CA" dirty="0" smtClean="0"/>
              <a:t>Initial vial can be administered in 1-4 hours</a:t>
            </a:r>
          </a:p>
          <a:p>
            <a:r>
              <a:rPr lang="en-CA" dirty="0" smtClean="0"/>
              <a:t>Up to 10% reaction</a:t>
            </a:r>
          </a:p>
          <a:p>
            <a:r>
              <a:rPr lang="en-CA" dirty="0" smtClean="0"/>
              <a:t>True anaphylactic reactions to antivenin are rare and occur in less than 2%</a:t>
            </a:r>
          </a:p>
          <a:p>
            <a:r>
              <a:rPr lang="en-CA" dirty="0" smtClean="0"/>
              <a:t>Serum sickness is a delayed consequence</a:t>
            </a:r>
          </a:p>
          <a:p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Snake </a:t>
            </a:r>
            <a:r>
              <a:rPr lang="en-CA" dirty="0" err="1" smtClean="0"/>
              <a:t>envenomations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Typically only one vial used/ needed</a:t>
            </a:r>
          </a:p>
          <a:p>
            <a:r>
              <a:rPr lang="en-CA" dirty="0" smtClean="0"/>
              <a:t>May require up to 5 vials</a:t>
            </a:r>
          </a:p>
          <a:p>
            <a:r>
              <a:rPr lang="en-CA" dirty="0" smtClean="0"/>
              <a:t>Humans receive 4-6 </a:t>
            </a:r>
          </a:p>
          <a:p>
            <a:endParaRPr lang="en-CA" dirty="0" smtClean="0"/>
          </a:p>
          <a:p>
            <a:r>
              <a:rPr lang="en-CA" dirty="0" smtClean="0"/>
              <a:t>Prognosis is good for Copperhead bites</a:t>
            </a:r>
          </a:p>
          <a:p>
            <a:r>
              <a:rPr lang="en-CA" dirty="0" smtClean="0"/>
              <a:t>Overall </a:t>
            </a:r>
            <a:r>
              <a:rPr lang="en-CA" dirty="0" err="1" smtClean="0"/>
              <a:t>Crotalid</a:t>
            </a:r>
            <a:r>
              <a:rPr lang="en-CA" dirty="0" smtClean="0"/>
              <a:t> </a:t>
            </a:r>
            <a:r>
              <a:rPr lang="en-CA" dirty="0" err="1" smtClean="0"/>
              <a:t>envenomation</a:t>
            </a:r>
            <a:r>
              <a:rPr lang="en-CA" dirty="0" smtClean="0"/>
              <a:t> 1-30% mortality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Fin</a:t>
            </a:r>
            <a:endParaRPr lang="en-CA" dirty="0"/>
          </a:p>
        </p:txBody>
      </p:sp>
      <p:pic>
        <p:nvPicPr>
          <p:cNvPr id="4" name="Content Placeholder 3" descr="photo (8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14414" y="1582613"/>
            <a:ext cx="6619021" cy="52753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Estrogens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dirty="0" smtClean="0">
                <a:cs typeface="Times New Roman"/>
              </a:rPr>
              <a:t>↑ WBC↓RBC, </a:t>
            </a:r>
            <a:r>
              <a:rPr lang="en-CA" dirty="0" err="1" smtClean="0">
                <a:cs typeface="Times New Roman"/>
              </a:rPr>
              <a:t>Plt</a:t>
            </a:r>
            <a:r>
              <a:rPr lang="en-CA" dirty="0" smtClean="0">
                <a:cs typeface="Times New Roman"/>
              </a:rPr>
              <a:t> </a:t>
            </a:r>
            <a:r>
              <a:rPr lang="en-CA" dirty="0" smtClean="0"/>
              <a:t>3 weeks after injection of 1 – 3 mg/ kg </a:t>
            </a:r>
            <a:r>
              <a:rPr lang="en-CA" dirty="0" err="1" smtClean="0"/>
              <a:t>estradiol</a:t>
            </a:r>
            <a:r>
              <a:rPr lang="en-CA" dirty="0" smtClean="0"/>
              <a:t>. </a:t>
            </a:r>
          </a:p>
          <a:p>
            <a:r>
              <a:rPr lang="en-CA" dirty="0" smtClean="0"/>
              <a:t>Bone marrow </a:t>
            </a:r>
            <a:r>
              <a:rPr lang="en-CA" dirty="0" err="1" smtClean="0"/>
              <a:t>aplasia</a:t>
            </a:r>
            <a:r>
              <a:rPr lang="en-CA" dirty="0" smtClean="0"/>
              <a:t> between 3 and 4 weeks after injection </a:t>
            </a:r>
          </a:p>
          <a:p>
            <a:r>
              <a:rPr lang="en-CA" dirty="0" smtClean="0"/>
              <a:t>Dogs begin to recover after 4 weeks</a:t>
            </a:r>
            <a:endParaRPr lang="en-CA" dirty="0"/>
          </a:p>
        </p:txBody>
      </p:sp>
      <p:pic>
        <p:nvPicPr>
          <p:cNvPr id="4" name="Picture 3" descr="yhst-50226484169285_2199_702334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86512" y="4286256"/>
            <a:ext cx="2143116" cy="2143116"/>
          </a:xfrm>
          <a:prstGeom prst="rect">
            <a:avLst/>
          </a:prstGeom>
        </p:spPr>
      </p:pic>
      <p:pic>
        <p:nvPicPr>
          <p:cNvPr id="5" name="Picture 4" descr="Untitled-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8728" y="1928802"/>
            <a:ext cx="6248400" cy="4699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err="1" smtClean="0"/>
              <a:t>Sulfonamides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Reported for sulfadiazine, </a:t>
            </a:r>
            <a:r>
              <a:rPr lang="en-CA" dirty="0" err="1" smtClean="0"/>
              <a:t>sulfamethoxazole</a:t>
            </a:r>
            <a:r>
              <a:rPr lang="en-CA" dirty="0" smtClean="0"/>
              <a:t>, and </a:t>
            </a:r>
            <a:r>
              <a:rPr lang="en-CA" dirty="0" err="1" smtClean="0"/>
              <a:t>sulfadimethoxine</a:t>
            </a:r>
            <a:endParaRPr lang="en-CA" dirty="0" smtClean="0"/>
          </a:p>
          <a:p>
            <a:r>
              <a:rPr lang="en-CA" dirty="0" smtClean="0"/>
              <a:t>Idiosyncratic syndrome</a:t>
            </a:r>
          </a:p>
          <a:p>
            <a:pPr lvl="1"/>
            <a:r>
              <a:rPr lang="en-CA" dirty="0" err="1" smtClean="0"/>
              <a:t>Neutropenia</a:t>
            </a:r>
            <a:endParaRPr lang="en-CA" dirty="0" smtClean="0"/>
          </a:p>
          <a:p>
            <a:pPr lvl="1"/>
            <a:r>
              <a:rPr lang="en-CA" dirty="0" smtClean="0"/>
              <a:t>Thrombocytopenia</a:t>
            </a:r>
          </a:p>
          <a:p>
            <a:pPr lvl="1"/>
            <a:r>
              <a:rPr lang="en-CA" dirty="0" err="1" smtClean="0"/>
              <a:t>Hemolyticanemia</a:t>
            </a:r>
            <a:endParaRPr lang="en-CA" dirty="0" smtClean="0"/>
          </a:p>
          <a:p>
            <a:pPr lvl="1"/>
            <a:r>
              <a:rPr lang="en-CA" dirty="0" err="1" smtClean="0"/>
              <a:t>Polyarthropathy</a:t>
            </a:r>
            <a:endParaRPr lang="en-CA" dirty="0" smtClean="0"/>
          </a:p>
          <a:p>
            <a:pPr lvl="1"/>
            <a:r>
              <a:rPr lang="en-CA" dirty="0" err="1" smtClean="0"/>
              <a:t>Hepatopathy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err="1" smtClean="0"/>
              <a:t>Sulfonamides</a:t>
            </a:r>
            <a:r>
              <a:rPr lang="en-CA" dirty="0" smtClean="0"/>
              <a:t>: MOA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Hypersensitivity reaction most likely</a:t>
            </a:r>
          </a:p>
          <a:p>
            <a:r>
              <a:rPr lang="en-CA" dirty="0" err="1" smtClean="0"/>
              <a:t>Sulfonamideisbioactivated</a:t>
            </a:r>
            <a:r>
              <a:rPr lang="en-CA" dirty="0" smtClean="0"/>
              <a:t> to reactive metabolite</a:t>
            </a:r>
          </a:p>
          <a:p>
            <a:r>
              <a:rPr lang="en-CA" dirty="0" err="1" smtClean="0"/>
              <a:t>Haptenize</a:t>
            </a:r>
            <a:r>
              <a:rPr lang="en-CA" dirty="0" smtClean="0"/>
              <a:t> tissue proteins and cells</a:t>
            </a:r>
          </a:p>
          <a:p>
            <a:r>
              <a:rPr lang="en-CA" dirty="0" smtClean="0"/>
              <a:t>Antigen presentation and T-cell proliferation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 dirty="0"/>
          </a:p>
        </p:txBody>
      </p:sp>
      <p:pic>
        <p:nvPicPr>
          <p:cNvPr id="17" name="Picture 16" descr="Picture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1857364"/>
            <a:ext cx="3157467" cy="1560447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428992" y="2500306"/>
            <a:ext cx="6174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/>
              <a:t>NH2</a:t>
            </a:r>
            <a:endParaRPr lang="en-CA" dirty="0"/>
          </a:p>
        </p:txBody>
      </p:sp>
      <p:sp>
        <p:nvSpPr>
          <p:cNvPr id="19" name="Curved Right Arrow 18"/>
          <p:cNvSpPr/>
          <p:nvPr/>
        </p:nvSpPr>
        <p:spPr>
          <a:xfrm>
            <a:off x="4214810" y="1785926"/>
            <a:ext cx="928694" cy="2143140"/>
          </a:xfrm>
          <a:prstGeom prst="curved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tx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714876" y="2643182"/>
            <a:ext cx="659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/>
              <a:t>P450</a:t>
            </a:r>
            <a:endParaRPr lang="en-CA" dirty="0"/>
          </a:p>
        </p:txBody>
      </p:sp>
      <p:sp>
        <p:nvSpPr>
          <p:cNvPr id="22" name="TextBox 21"/>
          <p:cNvSpPr txBox="1"/>
          <p:nvPr/>
        </p:nvSpPr>
        <p:spPr>
          <a:xfrm>
            <a:off x="4857752" y="4000504"/>
            <a:ext cx="821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/>
              <a:t>NHOH</a:t>
            </a:r>
            <a:endParaRPr lang="en-CA" dirty="0"/>
          </a:p>
        </p:txBody>
      </p:sp>
      <p:sp>
        <p:nvSpPr>
          <p:cNvPr id="23" name="Curved Right Arrow 22"/>
          <p:cNvSpPr/>
          <p:nvPr/>
        </p:nvSpPr>
        <p:spPr>
          <a:xfrm>
            <a:off x="5715008" y="3286124"/>
            <a:ext cx="928694" cy="2143140"/>
          </a:xfrm>
          <a:prstGeom prst="curved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tx1"/>
              </a:solidFill>
            </a:endParaRPr>
          </a:p>
        </p:txBody>
      </p:sp>
      <p:pic>
        <p:nvPicPr>
          <p:cNvPr id="28" name="Picture 27" descr="Picture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5140" y="3286124"/>
            <a:ext cx="682696" cy="2194379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4929190" y="4000504"/>
            <a:ext cx="513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/>
              <a:t>NO</a:t>
            </a:r>
            <a:endParaRPr lang="en-CA" dirty="0"/>
          </a:p>
        </p:txBody>
      </p:sp>
      <p:sp>
        <p:nvSpPr>
          <p:cNvPr id="30" name="TextBox 29"/>
          <p:cNvSpPr txBox="1"/>
          <p:nvPr/>
        </p:nvSpPr>
        <p:spPr>
          <a:xfrm>
            <a:off x="4643438" y="4714884"/>
            <a:ext cx="19880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err="1" smtClean="0"/>
              <a:t>Nitroso</a:t>
            </a:r>
            <a:r>
              <a:rPr lang="en-CA" dirty="0" smtClean="0"/>
              <a:t> Metabolite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9" presetClass="exit" presetSubtype="0" ac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3.75723E-6 L 0.15747 0.22034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" y="11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8" grpId="1"/>
      <p:bldP spid="19" grpId="0" animBg="1"/>
      <p:bldP spid="19" grpId="1" animBg="1"/>
      <p:bldP spid="20" grpId="0"/>
      <p:bldP spid="20" grpId="1"/>
      <p:bldP spid="22" grpId="0"/>
      <p:bldP spid="22" grpId="1"/>
      <p:bldP spid="23" grpId="0" animBg="1"/>
      <p:bldP spid="23" grpId="1" animBg="1"/>
      <p:bldP spid="29" grpId="0"/>
      <p:bldP spid="3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err="1" smtClean="0"/>
              <a:t>Sulfonamides</a:t>
            </a:r>
            <a:r>
              <a:rPr lang="en-CA" dirty="0" smtClean="0"/>
              <a:t>: MOA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Also immune mediated</a:t>
            </a:r>
          </a:p>
          <a:p>
            <a:r>
              <a:rPr lang="en-CA" dirty="0" smtClean="0"/>
              <a:t>Drug dependent anti-platelet antibodies</a:t>
            </a:r>
          </a:p>
          <a:p>
            <a:pPr lvl="1"/>
            <a:r>
              <a:rPr lang="en-CA" dirty="0" smtClean="0"/>
              <a:t>GP </a:t>
            </a:r>
            <a:r>
              <a:rPr lang="en-CA" dirty="0" err="1" smtClean="0"/>
              <a:t>IIb</a:t>
            </a:r>
            <a:r>
              <a:rPr lang="en-CA" dirty="0" smtClean="0"/>
              <a:t>/</a:t>
            </a:r>
            <a:r>
              <a:rPr lang="en-CA" dirty="0" err="1" smtClean="0"/>
              <a:t>IIIa</a:t>
            </a:r>
            <a:endParaRPr lang="en-CA" dirty="0" smtClean="0"/>
          </a:p>
          <a:p>
            <a:r>
              <a:rPr lang="en-CA" dirty="0" smtClean="0"/>
              <a:t>Positive Coomb’s test</a:t>
            </a:r>
          </a:p>
          <a:p>
            <a:r>
              <a:rPr lang="en-CA" dirty="0" err="1" smtClean="0"/>
              <a:t>Anemia</a:t>
            </a:r>
            <a:r>
              <a:rPr lang="en-CA" dirty="0" smtClean="0"/>
              <a:t> may also be related to </a:t>
            </a:r>
            <a:r>
              <a:rPr lang="en-CA" dirty="0" err="1" smtClean="0"/>
              <a:t>folate</a:t>
            </a:r>
            <a:r>
              <a:rPr lang="en-CA" dirty="0" smtClean="0"/>
              <a:t> deficiency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err="1" smtClean="0"/>
              <a:t>Sulfonamides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Doberman pinschers appear to be at a greater risk</a:t>
            </a:r>
          </a:p>
          <a:p>
            <a:endParaRPr lang="en-CA" dirty="0"/>
          </a:p>
        </p:txBody>
      </p:sp>
      <p:pic>
        <p:nvPicPr>
          <p:cNvPr id="4" name="Picture 3" descr="Untitled-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8794" y="3014854"/>
            <a:ext cx="5108572" cy="38431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 err="1" smtClean="0"/>
              <a:t>Sulfonamides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Incidence of 0.25%</a:t>
            </a:r>
          </a:p>
          <a:p>
            <a:r>
              <a:rPr lang="en-CA" dirty="0" smtClean="0"/>
              <a:t>20% are Thrombocytopenic</a:t>
            </a:r>
          </a:p>
          <a:p>
            <a:r>
              <a:rPr lang="en-CA" dirty="0" smtClean="0"/>
              <a:t>27% are </a:t>
            </a:r>
            <a:r>
              <a:rPr lang="en-CA" dirty="0" err="1" smtClean="0"/>
              <a:t>Neutropenic</a:t>
            </a:r>
            <a:endParaRPr lang="en-CA" dirty="0" smtClean="0"/>
          </a:p>
          <a:p>
            <a:r>
              <a:rPr lang="en-CA" dirty="0" smtClean="0"/>
              <a:t>Owners report a 25% adverse reaction rate</a:t>
            </a:r>
          </a:p>
          <a:p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err="1" smtClean="0"/>
              <a:t>Sulfonamides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Usually resolves within 2 weeks after discontinuing treatment</a:t>
            </a:r>
          </a:p>
          <a:p>
            <a:r>
              <a:rPr lang="en-CA" dirty="0" smtClean="0"/>
              <a:t>Recovery  90% of non – thrombocytopenic dogs </a:t>
            </a:r>
          </a:p>
          <a:p>
            <a:r>
              <a:rPr lang="en-CA" dirty="0" smtClean="0"/>
              <a:t>Only 63% of thrombocytopenic dogs</a:t>
            </a:r>
          </a:p>
          <a:p>
            <a:endParaRPr lang="en-CA" dirty="0"/>
          </a:p>
        </p:txBody>
      </p:sp>
      <p:pic>
        <p:nvPicPr>
          <p:cNvPr id="4" name="Picture 3" descr="photo (4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00364" y="4360264"/>
            <a:ext cx="2299240" cy="24977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err="1" smtClean="0"/>
              <a:t>Cephalosporins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High dose or prolonged use</a:t>
            </a:r>
          </a:p>
          <a:p>
            <a:pPr lvl="1"/>
            <a:r>
              <a:rPr lang="en-CA" dirty="0" err="1" smtClean="0"/>
              <a:t>Cefonicid</a:t>
            </a:r>
            <a:r>
              <a:rPr lang="en-CA" dirty="0" smtClean="0"/>
              <a:t>  (2nd)</a:t>
            </a:r>
          </a:p>
          <a:p>
            <a:pPr lvl="1"/>
            <a:r>
              <a:rPr lang="en-CA" dirty="0" err="1" smtClean="0"/>
              <a:t>Cefazedone</a:t>
            </a:r>
            <a:r>
              <a:rPr lang="en-CA" dirty="0" smtClean="0"/>
              <a:t> (1st)</a:t>
            </a:r>
          </a:p>
          <a:p>
            <a:r>
              <a:rPr lang="en-CA" dirty="0" smtClean="0"/>
              <a:t>All cell lines can be affected</a:t>
            </a:r>
          </a:p>
          <a:p>
            <a:r>
              <a:rPr lang="en-CA" dirty="0" smtClean="0"/>
              <a:t>Can result in </a:t>
            </a:r>
            <a:r>
              <a:rPr lang="en-CA" dirty="0" err="1" smtClean="0"/>
              <a:t>aplasticanemia</a:t>
            </a:r>
            <a:endParaRPr lang="en-CA" dirty="0" smtClean="0"/>
          </a:p>
          <a:p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Overview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Adverse Drug Reactions</a:t>
            </a:r>
          </a:p>
          <a:p>
            <a:endParaRPr lang="en-CA" dirty="0" smtClean="0"/>
          </a:p>
          <a:p>
            <a:endParaRPr lang="en-CA" dirty="0" smtClean="0"/>
          </a:p>
          <a:p>
            <a:r>
              <a:rPr lang="en-CA" dirty="0" smtClean="0"/>
              <a:t>Toxicities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err="1" smtClean="0"/>
              <a:t>Cephalosporins</a:t>
            </a:r>
            <a:r>
              <a:rPr lang="en-CA" dirty="0" smtClean="0"/>
              <a:t>: MOA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Immune mediated reaction</a:t>
            </a:r>
          </a:p>
          <a:p>
            <a:r>
              <a:rPr lang="en-CA" dirty="0" smtClean="0"/>
              <a:t>Anti-RBC </a:t>
            </a:r>
          </a:p>
          <a:p>
            <a:r>
              <a:rPr lang="en-CA" dirty="0" smtClean="0"/>
              <a:t>Anti- </a:t>
            </a:r>
            <a:r>
              <a:rPr lang="en-CA" dirty="0" err="1" smtClean="0"/>
              <a:t>Neutrophil</a:t>
            </a:r>
            <a:endParaRPr lang="en-CA" dirty="0" smtClean="0"/>
          </a:p>
          <a:p>
            <a:r>
              <a:rPr lang="en-CA" dirty="0" smtClean="0"/>
              <a:t>Anti- Platelet</a:t>
            </a:r>
          </a:p>
          <a:p>
            <a:r>
              <a:rPr lang="en-CA" dirty="0" smtClean="0"/>
              <a:t>Granulocytic and </a:t>
            </a:r>
            <a:r>
              <a:rPr lang="en-CA" dirty="0" err="1" smtClean="0"/>
              <a:t>erythroid</a:t>
            </a:r>
            <a:r>
              <a:rPr lang="en-CA" dirty="0" smtClean="0"/>
              <a:t> maturation arrest</a:t>
            </a:r>
          </a:p>
          <a:p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err="1" smtClean="0"/>
              <a:t>Cephalosporins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Uncommon in our routine use of </a:t>
            </a:r>
            <a:r>
              <a:rPr lang="en-CA" dirty="0" err="1" smtClean="0"/>
              <a:t>cephalosporins</a:t>
            </a:r>
            <a:endParaRPr lang="en-CA" dirty="0" smtClean="0"/>
          </a:p>
          <a:p>
            <a:r>
              <a:rPr lang="en-CA" dirty="0" smtClean="0"/>
              <a:t>History: </a:t>
            </a:r>
            <a:r>
              <a:rPr lang="en-CA" dirty="0" err="1" smtClean="0"/>
              <a:t>GiusseppeBrotzu</a:t>
            </a:r>
            <a:r>
              <a:rPr lang="en-CA" dirty="0" smtClean="0"/>
              <a:t> discovered </a:t>
            </a:r>
            <a:r>
              <a:rPr lang="en-CA" dirty="0" err="1" smtClean="0"/>
              <a:t>cephalosporins</a:t>
            </a:r>
            <a:r>
              <a:rPr lang="en-CA" dirty="0" smtClean="0"/>
              <a:t> in sewer water off the coast of Sardinia in 1945</a:t>
            </a:r>
            <a:endParaRPr lang="en-CA" dirty="0"/>
          </a:p>
        </p:txBody>
      </p:sp>
      <p:pic>
        <p:nvPicPr>
          <p:cNvPr id="4" name="Picture 3" descr="sardinia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4678" y="4357694"/>
            <a:ext cx="2498151" cy="22145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Phenobarbital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May cause only transient, mild thrombocytopenia and </a:t>
            </a:r>
            <a:r>
              <a:rPr lang="en-CA" dirty="0" err="1" smtClean="0"/>
              <a:t>neutropenia</a:t>
            </a:r>
            <a:endParaRPr lang="en-CA" dirty="0" smtClean="0"/>
          </a:p>
          <a:p>
            <a:r>
              <a:rPr lang="en-CA" dirty="0" smtClean="0"/>
              <a:t>Can result in </a:t>
            </a:r>
            <a:r>
              <a:rPr lang="en-CA" dirty="0" err="1" smtClean="0"/>
              <a:t>myelofibrosis</a:t>
            </a:r>
            <a:r>
              <a:rPr lang="en-CA" dirty="0" smtClean="0"/>
              <a:t> or </a:t>
            </a:r>
            <a:r>
              <a:rPr lang="en-CA" dirty="0" err="1" smtClean="0"/>
              <a:t>myelonecrosis</a:t>
            </a:r>
            <a:endParaRPr lang="en-CA" dirty="0" smtClean="0"/>
          </a:p>
          <a:p>
            <a:endParaRPr lang="en-CA" dirty="0"/>
          </a:p>
        </p:txBody>
      </p:sp>
      <p:pic>
        <p:nvPicPr>
          <p:cNvPr id="4" name="Picture 3" descr="phenobarbital-18222_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1802" y="3857625"/>
            <a:ext cx="2962275" cy="30003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Phenobarbital: MOA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Direct drug induced </a:t>
            </a:r>
            <a:r>
              <a:rPr lang="en-CA" dirty="0" err="1" smtClean="0"/>
              <a:t>myleotoxicity</a:t>
            </a:r>
            <a:endParaRPr lang="en-CA" dirty="0" smtClean="0"/>
          </a:p>
          <a:p>
            <a:r>
              <a:rPr lang="en-CA" dirty="0" smtClean="0"/>
              <a:t>Presence of granulocyte hyperplasia in bone marrow indicates that the </a:t>
            </a:r>
            <a:r>
              <a:rPr lang="en-CA" dirty="0" err="1" smtClean="0"/>
              <a:t>neutropenia</a:t>
            </a:r>
            <a:r>
              <a:rPr lang="en-CA" dirty="0" smtClean="0"/>
              <a:t> is due to destruction of mature granulocytes</a:t>
            </a:r>
          </a:p>
          <a:p>
            <a:r>
              <a:rPr lang="en-CA" dirty="0" err="1" smtClean="0"/>
              <a:t>Myelonecrosis</a:t>
            </a:r>
            <a:r>
              <a:rPr lang="en-CA" dirty="0" smtClean="0"/>
              <a:t> often resulting in </a:t>
            </a:r>
            <a:r>
              <a:rPr lang="en-CA" dirty="0" err="1" smtClean="0"/>
              <a:t>bicytopenia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Phenobarbital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err="1" smtClean="0"/>
              <a:t>Myleonecrosis</a:t>
            </a:r>
            <a:r>
              <a:rPr lang="en-CA" dirty="0" smtClean="0"/>
              <a:t> may lead to </a:t>
            </a:r>
            <a:r>
              <a:rPr lang="en-CA" dirty="0" err="1" smtClean="0"/>
              <a:t>myelofibrosis</a:t>
            </a:r>
            <a:r>
              <a:rPr lang="en-CA" dirty="0" smtClean="0"/>
              <a:t> with a non regenerative </a:t>
            </a:r>
            <a:r>
              <a:rPr lang="en-CA" dirty="0" err="1" smtClean="0"/>
              <a:t>anemia</a:t>
            </a:r>
            <a:endParaRPr lang="en-CA" dirty="0"/>
          </a:p>
        </p:txBody>
      </p:sp>
      <p:pic>
        <p:nvPicPr>
          <p:cNvPr id="4" name="Picture 3" descr="un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32" y="3186867"/>
            <a:ext cx="4924420" cy="36711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err="1" smtClean="0"/>
              <a:t>Methimazole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Severe Type B ADR in 3.8% of cats</a:t>
            </a:r>
          </a:p>
          <a:p>
            <a:r>
              <a:rPr lang="en-CA" dirty="0" err="1" smtClean="0"/>
              <a:t>Agranulocytosis</a:t>
            </a:r>
            <a:r>
              <a:rPr lang="en-CA" dirty="0" smtClean="0"/>
              <a:t> and severe thrombocytopenia</a:t>
            </a:r>
          </a:p>
          <a:p>
            <a:r>
              <a:rPr lang="en-CA" dirty="0" smtClean="0"/>
              <a:t>Mild </a:t>
            </a:r>
            <a:r>
              <a:rPr lang="en-CA" dirty="0" err="1" smtClean="0"/>
              <a:t>leukopenia</a:t>
            </a:r>
            <a:r>
              <a:rPr lang="en-CA" dirty="0" smtClean="0"/>
              <a:t> in 16.4%</a:t>
            </a:r>
          </a:p>
          <a:p>
            <a:r>
              <a:rPr lang="en-CA" dirty="0" smtClean="0"/>
              <a:t>Occur within 1-2 months of beginning treatment</a:t>
            </a:r>
          </a:p>
        </p:txBody>
      </p:sp>
      <p:pic>
        <p:nvPicPr>
          <p:cNvPr id="4" name="Picture 3" descr="3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9190" y="4984707"/>
            <a:ext cx="2873378" cy="18732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err="1" smtClean="0"/>
              <a:t>Methimazole</a:t>
            </a:r>
            <a:r>
              <a:rPr lang="en-CA" dirty="0" smtClean="0"/>
              <a:t>: MOA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Immune mediated destruction</a:t>
            </a:r>
          </a:p>
          <a:p>
            <a:r>
              <a:rPr lang="en-CA" dirty="0" smtClean="0"/>
              <a:t>True mechanism unknown</a:t>
            </a:r>
          </a:p>
          <a:p>
            <a:r>
              <a:rPr lang="en-CA" dirty="0" smtClean="0"/>
              <a:t>Positive Coombs’</a:t>
            </a:r>
          </a:p>
          <a:p>
            <a:r>
              <a:rPr lang="en-CA" dirty="0" smtClean="0"/>
              <a:t>Positive fluorescent ANA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err="1" smtClean="0"/>
              <a:t>Methimazole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Will resolve within 2 weeks of discontinuing treatment</a:t>
            </a:r>
          </a:p>
          <a:p>
            <a:r>
              <a:rPr lang="en-CA" dirty="0" smtClean="0"/>
              <a:t>No breed predisposition</a:t>
            </a:r>
            <a:endParaRPr lang="en-CA" dirty="0"/>
          </a:p>
        </p:txBody>
      </p:sp>
      <p:pic>
        <p:nvPicPr>
          <p:cNvPr id="4" name="Picture 3" descr="photo(1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1670" y="3392949"/>
            <a:ext cx="4714908" cy="34650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 smtClean="0"/>
              <a:t>Toxicology: AKA I should not have eaten that</a:t>
            </a:r>
            <a:endParaRPr lang="en-CA" dirty="0"/>
          </a:p>
        </p:txBody>
      </p:sp>
      <p:pic>
        <p:nvPicPr>
          <p:cNvPr id="4" name="Content Placeholder 3" descr="cav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7356" y="1716795"/>
            <a:ext cx="5362847" cy="4684006"/>
          </a:xfrm>
        </p:spPr>
      </p:pic>
      <p:pic>
        <p:nvPicPr>
          <p:cNvPr id="5" name="Picture 4" descr="cav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734" y="0"/>
            <a:ext cx="7660532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i="1" dirty="0" err="1" smtClean="0"/>
              <a:t>Allium</a:t>
            </a:r>
            <a:r>
              <a:rPr lang="en-CA" i="1" dirty="0" smtClean="0"/>
              <a:t> spp.</a:t>
            </a:r>
            <a:endParaRPr lang="en-CA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Onions, garlic, chives, and leeks</a:t>
            </a:r>
          </a:p>
          <a:p>
            <a:r>
              <a:rPr lang="en-CA" dirty="0" smtClean="0"/>
              <a:t>Contain </a:t>
            </a:r>
            <a:r>
              <a:rPr lang="en-CA" dirty="0" err="1" smtClean="0"/>
              <a:t>propyldisulfides</a:t>
            </a:r>
          </a:p>
          <a:p>
            <a:r>
              <a:rPr lang="en-CA" dirty="0" smtClean="0"/>
              <a:t>Can cause Heinz body </a:t>
            </a:r>
            <a:r>
              <a:rPr lang="en-CA" dirty="0" err="1" smtClean="0"/>
              <a:t>anemia</a:t>
            </a:r>
            <a:endParaRPr lang="en-CA" dirty="0"/>
          </a:p>
        </p:txBody>
      </p:sp>
      <p:pic>
        <p:nvPicPr>
          <p:cNvPr id="4" name="Picture 3" descr="onion-info0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8926" y="3786190"/>
            <a:ext cx="3238500" cy="2857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Adverse Drug Reaction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Type A Adverse drug reaction</a:t>
            </a:r>
          </a:p>
          <a:p>
            <a:pPr lvl="1"/>
            <a:r>
              <a:rPr lang="en-CA" dirty="0" smtClean="0"/>
              <a:t>Dose dependent </a:t>
            </a:r>
          </a:p>
          <a:p>
            <a:pPr lvl="1"/>
            <a:r>
              <a:rPr lang="en-CA" dirty="0" smtClean="0"/>
              <a:t>Preventable</a:t>
            </a:r>
          </a:p>
          <a:p>
            <a:endParaRPr lang="en-CA" dirty="0" smtClean="0"/>
          </a:p>
          <a:p>
            <a:r>
              <a:rPr lang="en-CA" dirty="0" smtClean="0"/>
              <a:t>Type B ADR</a:t>
            </a:r>
          </a:p>
          <a:p>
            <a:pPr lvl="1"/>
            <a:r>
              <a:rPr lang="en-CA" dirty="0" smtClean="0"/>
              <a:t>Idiosyncratic</a:t>
            </a:r>
          </a:p>
          <a:p>
            <a:pPr lvl="1"/>
            <a:r>
              <a:rPr lang="en-CA" dirty="0" err="1" smtClean="0"/>
              <a:t>Multifactorial</a:t>
            </a:r>
            <a:endParaRPr lang="en-CA" dirty="0" smtClean="0"/>
          </a:p>
          <a:p>
            <a:pPr lvl="1"/>
            <a:r>
              <a:rPr lang="en-CA" dirty="0" smtClean="0"/>
              <a:t>Underlying disease (kidney or liver dysfunction)</a:t>
            </a:r>
            <a:endParaRPr lang="en-CA" dirty="0"/>
          </a:p>
        </p:txBody>
      </p:sp>
      <p:pic>
        <p:nvPicPr>
          <p:cNvPr id="4" name="Picture 3" descr="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7818" y="2500306"/>
            <a:ext cx="3786182" cy="28396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i="1" dirty="0" err="1" smtClean="0"/>
              <a:t>Allium</a:t>
            </a:r>
            <a:r>
              <a:rPr lang="en-CA" i="1" dirty="0" smtClean="0"/>
              <a:t> spp.</a:t>
            </a:r>
            <a:r>
              <a:rPr lang="en-CA" dirty="0" smtClean="0"/>
              <a:t>: MOA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Onions and garlic readily absorbed through GIT</a:t>
            </a:r>
          </a:p>
          <a:p>
            <a:r>
              <a:rPr lang="en-CA" dirty="0" smtClean="0"/>
              <a:t>Contains two toxic compounds</a:t>
            </a:r>
          </a:p>
          <a:p>
            <a:pPr lvl="1"/>
            <a:r>
              <a:rPr lang="en-CA" dirty="0" smtClean="0"/>
              <a:t>Disulfides  </a:t>
            </a:r>
          </a:p>
          <a:p>
            <a:pPr lvl="1"/>
            <a:r>
              <a:rPr lang="en-CA" dirty="0" err="1" smtClean="0"/>
              <a:t>Thiosulfates</a:t>
            </a:r>
            <a:endParaRPr lang="en-CA" dirty="0" smtClean="0"/>
          </a:p>
          <a:p>
            <a:r>
              <a:rPr lang="en-CA" dirty="0" smtClean="0"/>
              <a:t>Metabolism results in free radicals</a:t>
            </a:r>
            <a:endParaRPr lang="en-CA" dirty="0"/>
          </a:p>
        </p:txBody>
      </p:sp>
      <p:pic>
        <p:nvPicPr>
          <p:cNvPr id="4" name="Picture 3" descr="Free Radical Humou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984" y="714356"/>
            <a:ext cx="3596640" cy="36118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i="1" dirty="0" err="1" smtClean="0"/>
              <a:t>Allium</a:t>
            </a:r>
            <a:r>
              <a:rPr lang="en-CA" i="1" dirty="0" smtClean="0"/>
              <a:t> spp.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Free radicals cause direct cell membrane damage</a:t>
            </a:r>
          </a:p>
          <a:p>
            <a:pPr lvl="1"/>
            <a:r>
              <a:rPr lang="en-CA" dirty="0" err="1" smtClean="0"/>
              <a:t>Eccentrocytes</a:t>
            </a:r>
            <a:endParaRPr lang="en-CA" dirty="0" smtClean="0"/>
          </a:p>
          <a:p>
            <a:r>
              <a:rPr lang="en-CA" dirty="0" smtClean="0"/>
              <a:t>Free radicals assault </a:t>
            </a:r>
            <a:r>
              <a:rPr lang="en-CA" dirty="0" err="1" smtClean="0"/>
              <a:t>Hgb</a:t>
            </a:r>
            <a:endParaRPr lang="en-CA" dirty="0" smtClean="0"/>
          </a:p>
          <a:p>
            <a:pPr lvl="1"/>
            <a:r>
              <a:rPr lang="en-CA" dirty="0" smtClean="0"/>
              <a:t>Heinz body</a:t>
            </a:r>
          </a:p>
          <a:p>
            <a:r>
              <a:rPr lang="en-CA" dirty="0" smtClean="0"/>
              <a:t>Oxidizes iron associated with </a:t>
            </a:r>
            <a:r>
              <a:rPr lang="en-CA" dirty="0" err="1" smtClean="0"/>
              <a:t>heme</a:t>
            </a:r>
            <a:endParaRPr lang="en-CA" dirty="0" smtClean="0"/>
          </a:p>
          <a:p>
            <a:pPr lvl="1"/>
            <a:r>
              <a:rPr lang="en-CA" dirty="0" err="1" smtClean="0"/>
              <a:t>MetHgb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i="1" dirty="0" err="1" smtClean="0"/>
              <a:t>Allium</a:t>
            </a:r>
            <a:r>
              <a:rPr lang="en-CA" i="1" dirty="0" smtClean="0"/>
              <a:t> spp.</a:t>
            </a:r>
            <a:endParaRPr lang="en-CA" dirty="0"/>
          </a:p>
        </p:txBody>
      </p:sp>
      <p:sp>
        <p:nvSpPr>
          <p:cNvPr id="4" name="Oval 3"/>
          <p:cNvSpPr/>
          <p:nvPr/>
        </p:nvSpPr>
        <p:spPr>
          <a:xfrm>
            <a:off x="2214546" y="1928802"/>
            <a:ext cx="1143008" cy="1071570"/>
          </a:xfrm>
          <a:prstGeom prst="ellipse">
            <a:avLst/>
          </a:prstGeom>
          <a:gradFill flip="none" rotWithShape="1">
            <a:gsLst>
              <a:gs pos="100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Lightning Bolt 4"/>
          <p:cNvSpPr/>
          <p:nvPr/>
        </p:nvSpPr>
        <p:spPr>
          <a:xfrm>
            <a:off x="285720" y="3714752"/>
            <a:ext cx="642942" cy="642942"/>
          </a:xfrm>
          <a:prstGeom prst="lightningBol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12-Point Star 5"/>
          <p:cNvSpPr/>
          <p:nvPr/>
        </p:nvSpPr>
        <p:spPr>
          <a:xfrm>
            <a:off x="1571604" y="1500174"/>
            <a:ext cx="2286016" cy="1643074"/>
          </a:xfrm>
          <a:prstGeom prst="star12">
            <a:avLst/>
          </a:prstGeom>
          <a:solidFill>
            <a:srgbClr val="FFFF00"/>
          </a:solidFill>
          <a:ln>
            <a:solidFill>
              <a:srgbClr val="E259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7" name="Picture 6" descr="ec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7422" y="1928802"/>
            <a:ext cx="685800" cy="749300"/>
          </a:xfrm>
          <a:prstGeom prst="rect">
            <a:avLst/>
          </a:prstGeom>
        </p:spPr>
      </p:pic>
      <p:sp>
        <p:nvSpPr>
          <p:cNvPr id="8" name="Lightning Bolt 7"/>
          <p:cNvSpPr/>
          <p:nvPr/>
        </p:nvSpPr>
        <p:spPr>
          <a:xfrm>
            <a:off x="3929058" y="4357694"/>
            <a:ext cx="642942" cy="642942"/>
          </a:xfrm>
          <a:prstGeom prst="lightningBol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Oval 8"/>
          <p:cNvSpPr/>
          <p:nvPr/>
        </p:nvSpPr>
        <p:spPr>
          <a:xfrm>
            <a:off x="5929322" y="2000240"/>
            <a:ext cx="1143008" cy="1071570"/>
          </a:xfrm>
          <a:prstGeom prst="ellipse">
            <a:avLst/>
          </a:prstGeom>
          <a:gradFill flip="none" rotWithShape="1">
            <a:gsLst>
              <a:gs pos="100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Oval 9"/>
          <p:cNvSpPr/>
          <p:nvPr/>
        </p:nvSpPr>
        <p:spPr>
          <a:xfrm>
            <a:off x="6429388" y="2928934"/>
            <a:ext cx="214314" cy="142876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Freeform 10"/>
          <p:cNvSpPr/>
          <p:nvPr/>
        </p:nvSpPr>
        <p:spPr>
          <a:xfrm>
            <a:off x="3643306" y="5429264"/>
            <a:ext cx="1064302" cy="828466"/>
          </a:xfrm>
          <a:custGeom>
            <a:avLst/>
            <a:gdLst>
              <a:gd name="connsiteX0" fmla="*/ 404734 w 1064302"/>
              <a:gd name="connsiteY0" fmla="*/ 167034 h 828466"/>
              <a:gd name="connsiteX1" fmla="*/ 419725 w 1064302"/>
              <a:gd name="connsiteY1" fmla="*/ 301945 h 828466"/>
              <a:gd name="connsiteX2" fmla="*/ 479685 w 1064302"/>
              <a:gd name="connsiteY2" fmla="*/ 421867 h 828466"/>
              <a:gd name="connsiteX3" fmla="*/ 509666 w 1064302"/>
              <a:gd name="connsiteY3" fmla="*/ 466837 h 828466"/>
              <a:gd name="connsiteX4" fmla="*/ 554636 w 1064302"/>
              <a:gd name="connsiteY4" fmla="*/ 496817 h 828466"/>
              <a:gd name="connsiteX5" fmla="*/ 629587 w 1064302"/>
              <a:gd name="connsiteY5" fmla="*/ 556778 h 828466"/>
              <a:gd name="connsiteX6" fmla="*/ 734518 w 1064302"/>
              <a:gd name="connsiteY6" fmla="*/ 616739 h 828466"/>
              <a:gd name="connsiteX7" fmla="*/ 1034321 w 1064302"/>
              <a:gd name="connsiteY7" fmla="*/ 601749 h 828466"/>
              <a:gd name="connsiteX8" fmla="*/ 1064302 w 1064302"/>
              <a:gd name="connsiteY8" fmla="*/ 526798 h 828466"/>
              <a:gd name="connsiteX9" fmla="*/ 1034321 w 1064302"/>
              <a:gd name="connsiteY9" fmla="*/ 331926 h 828466"/>
              <a:gd name="connsiteX10" fmla="*/ 989351 w 1064302"/>
              <a:gd name="connsiteY10" fmla="*/ 316936 h 828466"/>
              <a:gd name="connsiteX11" fmla="*/ 914400 w 1064302"/>
              <a:gd name="connsiteY11" fmla="*/ 301945 h 828466"/>
              <a:gd name="connsiteX12" fmla="*/ 869429 w 1064302"/>
              <a:gd name="connsiteY12" fmla="*/ 286955 h 828466"/>
              <a:gd name="connsiteX13" fmla="*/ 809469 w 1064302"/>
              <a:gd name="connsiteY13" fmla="*/ 271965 h 828466"/>
              <a:gd name="connsiteX14" fmla="*/ 734518 w 1064302"/>
              <a:gd name="connsiteY14" fmla="*/ 286955 h 828466"/>
              <a:gd name="connsiteX15" fmla="*/ 719528 w 1064302"/>
              <a:gd name="connsiteY15" fmla="*/ 331926 h 828466"/>
              <a:gd name="connsiteX16" fmla="*/ 689547 w 1064302"/>
              <a:gd name="connsiteY16" fmla="*/ 361906 h 828466"/>
              <a:gd name="connsiteX17" fmla="*/ 659567 w 1064302"/>
              <a:gd name="connsiteY17" fmla="*/ 421867 h 828466"/>
              <a:gd name="connsiteX18" fmla="*/ 644577 w 1064302"/>
              <a:gd name="connsiteY18" fmla="*/ 481827 h 828466"/>
              <a:gd name="connsiteX19" fmla="*/ 614597 w 1064302"/>
              <a:gd name="connsiteY19" fmla="*/ 571768 h 828466"/>
              <a:gd name="connsiteX20" fmla="*/ 599607 w 1064302"/>
              <a:gd name="connsiteY20" fmla="*/ 616739 h 828466"/>
              <a:gd name="connsiteX21" fmla="*/ 524656 w 1064302"/>
              <a:gd name="connsiteY21" fmla="*/ 691690 h 828466"/>
              <a:gd name="connsiteX22" fmla="*/ 434715 w 1064302"/>
              <a:gd name="connsiteY22" fmla="*/ 751650 h 828466"/>
              <a:gd name="connsiteX23" fmla="*/ 389744 w 1064302"/>
              <a:gd name="connsiteY23" fmla="*/ 811611 h 828466"/>
              <a:gd name="connsiteX24" fmla="*/ 329784 w 1064302"/>
              <a:gd name="connsiteY24" fmla="*/ 826601 h 828466"/>
              <a:gd name="connsiteX25" fmla="*/ 179882 w 1064302"/>
              <a:gd name="connsiteY25" fmla="*/ 781631 h 828466"/>
              <a:gd name="connsiteX26" fmla="*/ 134911 w 1064302"/>
              <a:gd name="connsiteY26" fmla="*/ 751650 h 828466"/>
              <a:gd name="connsiteX27" fmla="*/ 74951 w 1064302"/>
              <a:gd name="connsiteY27" fmla="*/ 721670 h 828466"/>
              <a:gd name="connsiteX28" fmla="*/ 0 w 1064302"/>
              <a:gd name="connsiteY28" fmla="*/ 571768 h 828466"/>
              <a:gd name="connsiteX29" fmla="*/ 29980 w 1064302"/>
              <a:gd name="connsiteY29" fmla="*/ 182024 h 828466"/>
              <a:gd name="connsiteX30" fmla="*/ 89941 w 1064302"/>
              <a:gd name="connsiteY30" fmla="*/ 137054 h 828466"/>
              <a:gd name="connsiteX31" fmla="*/ 164892 w 1064302"/>
              <a:gd name="connsiteY31" fmla="*/ 107073 h 828466"/>
              <a:gd name="connsiteX32" fmla="*/ 254833 w 1064302"/>
              <a:gd name="connsiteY32" fmla="*/ 62103 h 828466"/>
              <a:gd name="connsiteX33" fmla="*/ 284813 w 1064302"/>
              <a:gd name="connsiteY33" fmla="*/ 32122 h 828466"/>
              <a:gd name="connsiteX34" fmla="*/ 419725 w 1064302"/>
              <a:gd name="connsiteY34" fmla="*/ 47113 h 828466"/>
              <a:gd name="connsiteX35" fmla="*/ 404734 w 1064302"/>
              <a:gd name="connsiteY35" fmla="*/ 226995 h 828466"/>
              <a:gd name="connsiteX36" fmla="*/ 404734 w 1064302"/>
              <a:gd name="connsiteY36" fmla="*/ 586758 h 828466"/>
              <a:gd name="connsiteX37" fmla="*/ 449705 w 1064302"/>
              <a:gd name="connsiteY37" fmla="*/ 601749 h 828466"/>
              <a:gd name="connsiteX38" fmla="*/ 554636 w 1064302"/>
              <a:gd name="connsiteY38" fmla="*/ 616739 h 828466"/>
              <a:gd name="connsiteX39" fmla="*/ 719528 w 1064302"/>
              <a:gd name="connsiteY39" fmla="*/ 601749 h 828466"/>
              <a:gd name="connsiteX40" fmla="*/ 749508 w 1064302"/>
              <a:gd name="connsiteY40" fmla="*/ 556778 h 828466"/>
              <a:gd name="connsiteX41" fmla="*/ 659567 w 1064302"/>
              <a:gd name="connsiteY41" fmla="*/ 256975 h 828466"/>
              <a:gd name="connsiteX42" fmla="*/ 629587 w 1064302"/>
              <a:gd name="connsiteY42" fmla="*/ 182024 h 828466"/>
              <a:gd name="connsiteX43" fmla="*/ 539646 w 1064302"/>
              <a:gd name="connsiteY43" fmla="*/ 92083 h 828466"/>
              <a:gd name="connsiteX44" fmla="*/ 284813 w 1064302"/>
              <a:gd name="connsiteY44" fmla="*/ 107073 h 828466"/>
              <a:gd name="connsiteX45" fmla="*/ 254833 w 1064302"/>
              <a:gd name="connsiteY45" fmla="*/ 182024 h 828466"/>
              <a:gd name="connsiteX46" fmla="*/ 239843 w 1064302"/>
              <a:gd name="connsiteY46" fmla="*/ 256975 h 828466"/>
              <a:gd name="connsiteX47" fmla="*/ 224852 w 1064302"/>
              <a:gd name="connsiteY47" fmla="*/ 316936 h 828466"/>
              <a:gd name="connsiteX48" fmla="*/ 179882 w 1064302"/>
              <a:gd name="connsiteY48" fmla="*/ 436857 h 828466"/>
              <a:gd name="connsiteX49" fmla="*/ 164892 w 1064302"/>
              <a:gd name="connsiteY49" fmla="*/ 481827 h 828466"/>
              <a:gd name="connsiteX50" fmla="*/ 194872 w 1064302"/>
              <a:gd name="connsiteY50" fmla="*/ 541788 h 828466"/>
              <a:gd name="connsiteX51" fmla="*/ 299803 w 1064302"/>
              <a:gd name="connsiteY51" fmla="*/ 601749 h 828466"/>
              <a:gd name="connsiteX52" fmla="*/ 479685 w 1064302"/>
              <a:gd name="connsiteY52" fmla="*/ 586758 h 828466"/>
              <a:gd name="connsiteX53" fmla="*/ 509666 w 1064302"/>
              <a:gd name="connsiteY53" fmla="*/ 556778 h 828466"/>
              <a:gd name="connsiteX54" fmla="*/ 569626 w 1064302"/>
              <a:gd name="connsiteY54" fmla="*/ 481827 h 828466"/>
              <a:gd name="connsiteX55" fmla="*/ 614597 w 1064302"/>
              <a:gd name="connsiteY55" fmla="*/ 316936 h 828466"/>
              <a:gd name="connsiteX56" fmla="*/ 629587 w 1064302"/>
              <a:gd name="connsiteY56" fmla="*/ 256975 h 828466"/>
              <a:gd name="connsiteX57" fmla="*/ 659567 w 1064302"/>
              <a:gd name="connsiteY57" fmla="*/ 197014 h 828466"/>
              <a:gd name="connsiteX58" fmla="*/ 719528 w 1064302"/>
              <a:gd name="connsiteY58" fmla="*/ 122063 h 828466"/>
              <a:gd name="connsiteX59" fmla="*/ 839449 w 1064302"/>
              <a:gd name="connsiteY59" fmla="*/ 107073 h 828466"/>
              <a:gd name="connsiteX60" fmla="*/ 1004341 w 1064302"/>
              <a:gd name="connsiteY60" fmla="*/ 256975 h 828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1064302" h="828466">
                <a:moveTo>
                  <a:pt x="404734" y="167034"/>
                </a:moveTo>
                <a:cubicBezTo>
                  <a:pt x="409731" y="212004"/>
                  <a:pt x="412286" y="257314"/>
                  <a:pt x="419725" y="301945"/>
                </a:cubicBezTo>
                <a:cubicBezTo>
                  <a:pt x="426990" y="345535"/>
                  <a:pt x="457818" y="386879"/>
                  <a:pt x="479685" y="421867"/>
                </a:cubicBezTo>
                <a:cubicBezTo>
                  <a:pt x="489233" y="437144"/>
                  <a:pt x="496927" y="454098"/>
                  <a:pt x="509666" y="466837"/>
                </a:cubicBezTo>
                <a:cubicBezTo>
                  <a:pt x="522405" y="479576"/>
                  <a:pt x="539646" y="486824"/>
                  <a:pt x="554636" y="496817"/>
                </a:cubicBezTo>
                <a:cubicBezTo>
                  <a:pt x="621685" y="597393"/>
                  <a:pt x="542700" y="498853"/>
                  <a:pt x="629587" y="556778"/>
                </a:cubicBezTo>
                <a:cubicBezTo>
                  <a:pt x="736757" y="628225"/>
                  <a:pt x="607701" y="585035"/>
                  <a:pt x="734518" y="616739"/>
                </a:cubicBezTo>
                <a:lnTo>
                  <a:pt x="1034321" y="601749"/>
                </a:lnTo>
                <a:cubicBezTo>
                  <a:pt x="1060281" y="594669"/>
                  <a:pt x="1064302" y="553706"/>
                  <a:pt x="1064302" y="526798"/>
                </a:cubicBezTo>
                <a:cubicBezTo>
                  <a:pt x="1064302" y="461076"/>
                  <a:pt x="1056426" y="393819"/>
                  <a:pt x="1034321" y="331926"/>
                </a:cubicBezTo>
                <a:cubicBezTo>
                  <a:pt x="1029007" y="317046"/>
                  <a:pt x="1004680" y="320768"/>
                  <a:pt x="989351" y="316936"/>
                </a:cubicBezTo>
                <a:cubicBezTo>
                  <a:pt x="964633" y="310756"/>
                  <a:pt x="939118" y="308125"/>
                  <a:pt x="914400" y="301945"/>
                </a:cubicBezTo>
                <a:cubicBezTo>
                  <a:pt x="899071" y="298113"/>
                  <a:pt x="884622" y="291296"/>
                  <a:pt x="869429" y="286955"/>
                </a:cubicBezTo>
                <a:cubicBezTo>
                  <a:pt x="849620" y="281295"/>
                  <a:pt x="829456" y="276962"/>
                  <a:pt x="809469" y="271965"/>
                </a:cubicBezTo>
                <a:cubicBezTo>
                  <a:pt x="784485" y="276962"/>
                  <a:pt x="755717" y="272822"/>
                  <a:pt x="734518" y="286955"/>
                </a:cubicBezTo>
                <a:cubicBezTo>
                  <a:pt x="721371" y="295720"/>
                  <a:pt x="727658" y="318377"/>
                  <a:pt x="719528" y="331926"/>
                </a:cubicBezTo>
                <a:cubicBezTo>
                  <a:pt x="712257" y="344045"/>
                  <a:pt x="699541" y="351913"/>
                  <a:pt x="689547" y="361906"/>
                </a:cubicBezTo>
                <a:cubicBezTo>
                  <a:pt x="679554" y="381893"/>
                  <a:pt x="667413" y="400944"/>
                  <a:pt x="659567" y="421867"/>
                </a:cubicBezTo>
                <a:cubicBezTo>
                  <a:pt x="652333" y="441157"/>
                  <a:pt x="650497" y="462094"/>
                  <a:pt x="644577" y="481827"/>
                </a:cubicBezTo>
                <a:cubicBezTo>
                  <a:pt x="635496" y="512096"/>
                  <a:pt x="624590" y="541788"/>
                  <a:pt x="614597" y="571768"/>
                </a:cubicBezTo>
                <a:cubicBezTo>
                  <a:pt x="609600" y="586758"/>
                  <a:pt x="610780" y="605566"/>
                  <a:pt x="599607" y="616739"/>
                </a:cubicBezTo>
                <a:lnTo>
                  <a:pt x="524656" y="691690"/>
                </a:lnTo>
                <a:cubicBezTo>
                  <a:pt x="468513" y="747832"/>
                  <a:pt x="499796" y="729956"/>
                  <a:pt x="434715" y="751650"/>
                </a:cubicBezTo>
                <a:cubicBezTo>
                  <a:pt x="419725" y="771637"/>
                  <a:pt x="410074" y="797089"/>
                  <a:pt x="389744" y="811611"/>
                </a:cubicBezTo>
                <a:cubicBezTo>
                  <a:pt x="372980" y="823586"/>
                  <a:pt x="350301" y="828466"/>
                  <a:pt x="329784" y="826601"/>
                </a:cubicBezTo>
                <a:cubicBezTo>
                  <a:pt x="306185" y="824456"/>
                  <a:pt x="217435" y="794149"/>
                  <a:pt x="179882" y="781631"/>
                </a:cubicBezTo>
                <a:cubicBezTo>
                  <a:pt x="164892" y="771637"/>
                  <a:pt x="150553" y="760589"/>
                  <a:pt x="134911" y="751650"/>
                </a:cubicBezTo>
                <a:cubicBezTo>
                  <a:pt x="115509" y="740563"/>
                  <a:pt x="90752" y="737471"/>
                  <a:pt x="74951" y="721670"/>
                </a:cubicBezTo>
                <a:cubicBezTo>
                  <a:pt x="42275" y="688994"/>
                  <a:pt x="16660" y="613419"/>
                  <a:pt x="0" y="571768"/>
                </a:cubicBezTo>
                <a:cubicBezTo>
                  <a:pt x="9993" y="441853"/>
                  <a:pt x="3581" y="309620"/>
                  <a:pt x="29980" y="182024"/>
                </a:cubicBezTo>
                <a:cubicBezTo>
                  <a:pt x="35042" y="157559"/>
                  <a:pt x="68101" y="149187"/>
                  <a:pt x="89941" y="137054"/>
                </a:cubicBezTo>
                <a:cubicBezTo>
                  <a:pt x="113463" y="123986"/>
                  <a:pt x="140396" y="118208"/>
                  <a:pt x="164892" y="107073"/>
                </a:cubicBezTo>
                <a:cubicBezTo>
                  <a:pt x="195407" y="93203"/>
                  <a:pt x="224853" y="77093"/>
                  <a:pt x="254833" y="62103"/>
                </a:cubicBezTo>
                <a:cubicBezTo>
                  <a:pt x="264826" y="52109"/>
                  <a:pt x="272694" y="39393"/>
                  <a:pt x="284813" y="32122"/>
                </a:cubicBezTo>
                <a:cubicBezTo>
                  <a:pt x="338349" y="0"/>
                  <a:pt x="357624" y="26412"/>
                  <a:pt x="419725" y="47113"/>
                </a:cubicBezTo>
                <a:cubicBezTo>
                  <a:pt x="414728" y="107074"/>
                  <a:pt x="411379" y="167194"/>
                  <a:pt x="404734" y="226995"/>
                </a:cubicBezTo>
                <a:cubicBezTo>
                  <a:pt x="386859" y="387871"/>
                  <a:pt x="352721" y="339696"/>
                  <a:pt x="404734" y="586758"/>
                </a:cubicBezTo>
                <a:cubicBezTo>
                  <a:pt x="407989" y="602220"/>
                  <a:pt x="434211" y="598650"/>
                  <a:pt x="449705" y="601749"/>
                </a:cubicBezTo>
                <a:cubicBezTo>
                  <a:pt x="484351" y="608678"/>
                  <a:pt x="519659" y="611742"/>
                  <a:pt x="554636" y="616739"/>
                </a:cubicBezTo>
                <a:cubicBezTo>
                  <a:pt x="609600" y="611742"/>
                  <a:pt x="666778" y="617980"/>
                  <a:pt x="719528" y="601749"/>
                </a:cubicBezTo>
                <a:cubicBezTo>
                  <a:pt x="736747" y="596451"/>
                  <a:pt x="751613" y="574671"/>
                  <a:pt x="749508" y="556778"/>
                </a:cubicBezTo>
                <a:cubicBezTo>
                  <a:pt x="745859" y="525760"/>
                  <a:pt x="684322" y="325052"/>
                  <a:pt x="659567" y="256975"/>
                </a:cubicBezTo>
                <a:cubicBezTo>
                  <a:pt x="650371" y="231687"/>
                  <a:pt x="645414" y="203786"/>
                  <a:pt x="629587" y="182024"/>
                </a:cubicBezTo>
                <a:cubicBezTo>
                  <a:pt x="604649" y="147735"/>
                  <a:pt x="539646" y="92083"/>
                  <a:pt x="539646" y="92083"/>
                </a:cubicBezTo>
                <a:lnTo>
                  <a:pt x="284813" y="107073"/>
                </a:lnTo>
                <a:cubicBezTo>
                  <a:pt x="259154" y="115176"/>
                  <a:pt x="262565" y="156251"/>
                  <a:pt x="254833" y="182024"/>
                </a:cubicBezTo>
                <a:cubicBezTo>
                  <a:pt x="247512" y="206428"/>
                  <a:pt x="245370" y="232103"/>
                  <a:pt x="239843" y="256975"/>
                </a:cubicBezTo>
                <a:cubicBezTo>
                  <a:pt x="235374" y="277087"/>
                  <a:pt x="230512" y="297127"/>
                  <a:pt x="224852" y="316936"/>
                </a:cubicBezTo>
                <a:cubicBezTo>
                  <a:pt x="211241" y="364572"/>
                  <a:pt x="198890" y="386167"/>
                  <a:pt x="179882" y="436857"/>
                </a:cubicBezTo>
                <a:cubicBezTo>
                  <a:pt x="174334" y="451652"/>
                  <a:pt x="169889" y="466837"/>
                  <a:pt x="164892" y="481827"/>
                </a:cubicBezTo>
                <a:cubicBezTo>
                  <a:pt x="174885" y="501814"/>
                  <a:pt x="180329" y="524822"/>
                  <a:pt x="194872" y="541788"/>
                </a:cubicBezTo>
                <a:cubicBezTo>
                  <a:pt x="231171" y="584137"/>
                  <a:pt x="254092" y="586511"/>
                  <a:pt x="299803" y="601749"/>
                </a:cubicBezTo>
                <a:cubicBezTo>
                  <a:pt x="359764" y="596752"/>
                  <a:pt x="420852" y="599365"/>
                  <a:pt x="479685" y="586758"/>
                </a:cubicBezTo>
                <a:cubicBezTo>
                  <a:pt x="493504" y="583797"/>
                  <a:pt x="500837" y="567814"/>
                  <a:pt x="509666" y="556778"/>
                </a:cubicBezTo>
                <a:cubicBezTo>
                  <a:pt x="585316" y="462217"/>
                  <a:pt x="497230" y="554226"/>
                  <a:pt x="569626" y="481827"/>
                </a:cubicBezTo>
                <a:cubicBezTo>
                  <a:pt x="597645" y="397770"/>
                  <a:pt x="580786" y="452180"/>
                  <a:pt x="614597" y="316936"/>
                </a:cubicBezTo>
                <a:cubicBezTo>
                  <a:pt x="619594" y="296949"/>
                  <a:pt x="620374" y="275402"/>
                  <a:pt x="629587" y="256975"/>
                </a:cubicBezTo>
                <a:cubicBezTo>
                  <a:pt x="639580" y="236988"/>
                  <a:pt x="648480" y="216416"/>
                  <a:pt x="659567" y="197014"/>
                </a:cubicBezTo>
                <a:cubicBezTo>
                  <a:pt x="664577" y="188246"/>
                  <a:pt x="702547" y="127157"/>
                  <a:pt x="719528" y="122063"/>
                </a:cubicBezTo>
                <a:cubicBezTo>
                  <a:pt x="758114" y="110487"/>
                  <a:pt x="799475" y="112070"/>
                  <a:pt x="839449" y="107073"/>
                </a:cubicBezTo>
                <a:cubicBezTo>
                  <a:pt x="1049127" y="126134"/>
                  <a:pt x="1004341" y="66872"/>
                  <a:pt x="1004341" y="256975"/>
                </a:cubicBezTo>
              </a:path>
            </a:pathLst>
          </a:custGeom>
          <a:ln w="4445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Lightning Bolt 11"/>
          <p:cNvSpPr/>
          <p:nvPr/>
        </p:nvSpPr>
        <p:spPr>
          <a:xfrm>
            <a:off x="1214414" y="5429264"/>
            <a:ext cx="642942" cy="642942"/>
          </a:xfrm>
          <a:prstGeom prst="lightningBol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Freeform 12"/>
          <p:cNvSpPr/>
          <p:nvPr/>
        </p:nvSpPr>
        <p:spPr>
          <a:xfrm>
            <a:off x="3500430" y="5214950"/>
            <a:ext cx="1749324" cy="1293894"/>
          </a:xfrm>
          <a:custGeom>
            <a:avLst/>
            <a:gdLst>
              <a:gd name="connsiteX0" fmla="*/ 203501 w 1749324"/>
              <a:gd name="connsiteY0" fmla="*/ 109671 h 1293894"/>
              <a:gd name="connsiteX1" fmla="*/ 143540 w 1749324"/>
              <a:gd name="connsiteY1" fmla="*/ 214602 h 1293894"/>
              <a:gd name="connsiteX2" fmla="*/ 233481 w 1749324"/>
              <a:gd name="connsiteY2" fmla="*/ 679297 h 1293894"/>
              <a:gd name="connsiteX3" fmla="*/ 323422 w 1749324"/>
              <a:gd name="connsiteY3" fmla="*/ 754248 h 1293894"/>
              <a:gd name="connsiteX4" fmla="*/ 518294 w 1749324"/>
              <a:gd name="connsiteY4" fmla="*/ 859179 h 1293894"/>
              <a:gd name="connsiteX5" fmla="*/ 728157 w 1749324"/>
              <a:gd name="connsiteY5" fmla="*/ 1024071 h 1293894"/>
              <a:gd name="connsiteX6" fmla="*/ 878058 w 1749324"/>
              <a:gd name="connsiteY6" fmla="*/ 1084032 h 1293894"/>
              <a:gd name="connsiteX7" fmla="*/ 1087921 w 1749324"/>
              <a:gd name="connsiteY7" fmla="*/ 1158983 h 1293894"/>
              <a:gd name="connsiteX8" fmla="*/ 1312773 w 1749324"/>
              <a:gd name="connsiteY8" fmla="*/ 1129002 h 1293894"/>
              <a:gd name="connsiteX9" fmla="*/ 1387724 w 1749324"/>
              <a:gd name="connsiteY9" fmla="*/ 1084032 h 1293894"/>
              <a:gd name="connsiteX10" fmla="*/ 1432694 w 1749324"/>
              <a:gd name="connsiteY10" fmla="*/ 1024071 h 1293894"/>
              <a:gd name="connsiteX11" fmla="*/ 1477665 w 1749324"/>
              <a:gd name="connsiteY11" fmla="*/ 979101 h 1293894"/>
              <a:gd name="connsiteX12" fmla="*/ 1552616 w 1749324"/>
              <a:gd name="connsiteY12" fmla="*/ 859179 h 1293894"/>
              <a:gd name="connsiteX13" fmla="*/ 1597586 w 1749324"/>
              <a:gd name="connsiteY13" fmla="*/ 814209 h 1293894"/>
              <a:gd name="connsiteX14" fmla="*/ 1702517 w 1749324"/>
              <a:gd name="connsiteY14" fmla="*/ 694288 h 1293894"/>
              <a:gd name="connsiteX15" fmla="*/ 1567606 w 1749324"/>
              <a:gd name="connsiteY15" fmla="*/ 574366 h 1293894"/>
              <a:gd name="connsiteX16" fmla="*/ 1507645 w 1749324"/>
              <a:gd name="connsiteY16" fmla="*/ 514406 h 1293894"/>
              <a:gd name="connsiteX17" fmla="*/ 1432694 w 1749324"/>
              <a:gd name="connsiteY17" fmla="*/ 409474 h 1293894"/>
              <a:gd name="connsiteX18" fmla="*/ 1312773 w 1749324"/>
              <a:gd name="connsiteY18" fmla="*/ 319533 h 1293894"/>
              <a:gd name="connsiteX19" fmla="*/ 1267803 w 1749324"/>
              <a:gd name="connsiteY19" fmla="*/ 304543 h 1293894"/>
              <a:gd name="connsiteX20" fmla="*/ 1162871 w 1749324"/>
              <a:gd name="connsiteY20" fmla="*/ 409474 h 1293894"/>
              <a:gd name="connsiteX21" fmla="*/ 1102911 w 1749324"/>
              <a:gd name="connsiteY21" fmla="*/ 469435 h 1293894"/>
              <a:gd name="connsiteX22" fmla="*/ 997980 w 1749324"/>
              <a:gd name="connsiteY22" fmla="*/ 604347 h 1293894"/>
              <a:gd name="connsiteX23" fmla="*/ 953009 w 1749324"/>
              <a:gd name="connsiteY23" fmla="*/ 649317 h 1293894"/>
              <a:gd name="connsiteX24" fmla="*/ 878058 w 1749324"/>
              <a:gd name="connsiteY24" fmla="*/ 739258 h 1293894"/>
              <a:gd name="connsiteX25" fmla="*/ 833088 w 1749324"/>
              <a:gd name="connsiteY25" fmla="*/ 844189 h 1293894"/>
              <a:gd name="connsiteX26" fmla="*/ 773127 w 1749324"/>
              <a:gd name="connsiteY26" fmla="*/ 979101 h 1293894"/>
              <a:gd name="connsiteX27" fmla="*/ 743147 w 1749324"/>
              <a:gd name="connsiteY27" fmla="*/ 1114012 h 1293894"/>
              <a:gd name="connsiteX28" fmla="*/ 713167 w 1749324"/>
              <a:gd name="connsiteY28" fmla="*/ 1173973 h 1293894"/>
              <a:gd name="connsiteX29" fmla="*/ 653206 w 1749324"/>
              <a:gd name="connsiteY29" fmla="*/ 1203953 h 1293894"/>
              <a:gd name="connsiteX30" fmla="*/ 608235 w 1749324"/>
              <a:gd name="connsiteY30" fmla="*/ 1248924 h 1293894"/>
              <a:gd name="connsiteX31" fmla="*/ 413363 w 1749324"/>
              <a:gd name="connsiteY31" fmla="*/ 1293894 h 1293894"/>
              <a:gd name="connsiteX32" fmla="*/ 218491 w 1749324"/>
              <a:gd name="connsiteY32" fmla="*/ 1233933 h 1293894"/>
              <a:gd name="connsiteX33" fmla="*/ 188511 w 1749324"/>
              <a:gd name="connsiteY33" fmla="*/ 1173973 h 1293894"/>
              <a:gd name="connsiteX34" fmla="*/ 173521 w 1749324"/>
              <a:gd name="connsiteY34" fmla="*/ 964110 h 1293894"/>
              <a:gd name="connsiteX35" fmla="*/ 203501 w 1749324"/>
              <a:gd name="connsiteY35" fmla="*/ 139651 h 1293894"/>
              <a:gd name="connsiteX36" fmla="*/ 248471 w 1749324"/>
              <a:gd name="connsiteY36" fmla="*/ 79691 h 1293894"/>
              <a:gd name="connsiteX37" fmla="*/ 623226 w 1749324"/>
              <a:gd name="connsiteY37" fmla="*/ 139651 h 1293894"/>
              <a:gd name="connsiteX38" fmla="*/ 668196 w 1749324"/>
              <a:gd name="connsiteY38" fmla="*/ 214602 h 1293894"/>
              <a:gd name="connsiteX39" fmla="*/ 698176 w 1749324"/>
              <a:gd name="connsiteY39" fmla="*/ 334524 h 1293894"/>
              <a:gd name="connsiteX40" fmla="*/ 743147 w 1749324"/>
              <a:gd name="connsiteY40" fmla="*/ 484425 h 1293894"/>
              <a:gd name="connsiteX41" fmla="*/ 788117 w 1749324"/>
              <a:gd name="connsiteY41" fmla="*/ 664307 h 1293894"/>
              <a:gd name="connsiteX42" fmla="*/ 833088 w 1749324"/>
              <a:gd name="connsiteY42" fmla="*/ 784229 h 1293894"/>
              <a:gd name="connsiteX43" fmla="*/ 848078 w 1749324"/>
              <a:gd name="connsiteY43" fmla="*/ 874170 h 1293894"/>
              <a:gd name="connsiteX44" fmla="*/ 863068 w 1749324"/>
              <a:gd name="connsiteY44" fmla="*/ 934130 h 1293894"/>
              <a:gd name="connsiteX45" fmla="*/ 938019 w 1749324"/>
              <a:gd name="connsiteY45" fmla="*/ 904150 h 1293894"/>
              <a:gd name="connsiteX46" fmla="*/ 1147881 w 1749324"/>
              <a:gd name="connsiteY46" fmla="*/ 724268 h 1293894"/>
              <a:gd name="connsiteX47" fmla="*/ 1237822 w 1749324"/>
              <a:gd name="connsiteY47" fmla="*/ 589356 h 1293894"/>
              <a:gd name="connsiteX48" fmla="*/ 1342753 w 1749324"/>
              <a:gd name="connsiteY48" fmla="*/ 304543 h 1293894"/>
              <a:gd name="connsiteX49" fmla="*/ 1387724 w 1749324"/>
              <a:gd name="connsiteY49" fmla="*/ 244583 h 1293894"/>
              <a:gd name="connsiteX50" fmla="*/ 1402714 w 1749324"/>
              <a:gd name="connsiteY50" fmla="*/ 199612 h 1293894"/>
              <a:gd name="connsiteX51" fmla="*/ 1252812 w 1749324"/>
              <a:gd name="connsiteY51" fmla="*/ 94681 h 1293894"/>
              <a:gd name="connsiteX52" fmla="*/ 1117901 w 1749324"/>
              <a:gd name="connsiteY52" fmla="*/ 64701 h 1293894"/>
              <a:gd name="connsiteX53" fmla="*/ 908039 w 1749324"/>
              <a:gd name="connsiteY53" fmla="*/ 94681 h 1293894"/>
              <a:gd name="connsiteX54" fmla="*/ 878058 w 1749324"/>
              <a:gd name="connsiteY54" fmla="*/ 259573 h 1293894"/>
              <a:gd name="connsiteX55" fmla="*/ 863068 w 1749324"/>
              <a:gd name="connsiteY55" fmla="*/ 349514 h 1293894"/>
              <a:gd name="connsiteX56" fmla="*/ 848078 w 1749324"/>
              <a:gd name="connsiteY56" fmla="*/ 469435 h 1293894"/>
              <a:gd name="connsiteX57" fmla="*/ 908039 w 1749324"/>
              <a:gd name="connsiteY57" fmla="*/ 859179 h 1293894"/>
              <a:gd name="connsiteX58" fmla="*/ 923029 w 1749324"/>
              <a:gd name="connsiteY58" fmla="*/ 919140 h 1293894"/>
              <a:gd name="connsiteX59" fmla="*/ 982989 w 1749324"/>
              <a:gd name="connsiteY59" fmla="*/ 994091 h 1293894"/>
              <a:gd name="connsiteX60" fmla="*/ 997980 w 1749324"/>
              <a:gd name="connsiteY60" fmla="*/ 1039061 h 1293894"/>
              <a:gd name="connsiteX61" fmla="*/ 908039 w 1749324"/>
              <a:gd name="connsiteY61" fmla="*/ 1099022 h 1293894"/>
              <a:gd name="connsiteX62" fmla="*/ 353403 w 1749324"/>
              <a:gd name="connsiteY62" fmla="*/ 979101 h 1293894"/>
              <a:gd name="connsiteX63" fmla="*/ 338412 w 1749324"/>
              <a:gd name="connsiteY63" fmla="*/ 844189 h 1293894"/>
              <a:gd name="connsiteX64" fmla="*/ 353403 w 1749324"/>
              <a:gd name="connsiteY64" fmla="*/ 514406 h 1293894"/>
              <a:gd name="connsiteX65" fmla="*/ 458334 w 1749324"/>
              <a:gd name="connsiteY65" fmla="*/ 499415 h 1293894"/>
              <a:gd name="connsiteX66" fmla="*/ 638216 w 1749324"/>
              <a:gd name="connsiteY66" fmla="*/ 514406 h 1293894"/>
              <a:gd name="connsiteX67" fmla="*/ 833088 w 1749324"/>
              <a:gd name="connsiteY67" fmla="*/ 589356 h 1293894"/>
              <a:gd name="connsiteX68" fmla="*/ 878058 w 1749324"/>
              <a:gd name="connsiteY68" fmla="*/ 619337 h 1293894"/>
              <a:gd name="connsiteX69" fmla="*/ 923029 w 1749324"/>
              <a:gd name="connsiteY69" fmla="*/ 634327 h 1293894"/>
              <a:gd name="connsiteX70" fmla="*/ 1192852 w 1749324"/>
              <a:gd name="connsiteY70" fmla="*/ 679297 h 1293894"/>
              <a:gd name="connsiteX71" fmla="*/ 1432694 w 1749324"/>
              <a:gd name="connsiteY71" fmla="*/ 649317 h 1293894"/>
              <a:gd name="connsiteX72" fmla="*/ 1507645 w 1749324"/>
              <a:gd name="connsiteY72" fmla="*/ 499415 h 1293894"/>
              <a:gd name="connsiteX73" fmla="*/ 1522635 w 1749324"/>
              <a:gd name="connsiteY73" fmla="*/ 424465 h 1293894"/>
              <a:gd name="connsiteX74" fmla="*/ 1552616 w 1749324"/>
              <a:gd name="connsiteY74" fmla="*/ 349514 h 1293894"/>
              <a:gd name="connsiteX75" fmla="*/ 1507645 w 1749324"/>
              <a:gd name="connsiteY75" fmla="*/ 184622 h 1293894"/>
              <a:gd name="connsiteX76" fmla="*/ 1462675 w 1749324"/>
              <a:gd name="connsiteY76" fmla="*/ 169632 h 1293894"/>
              <a:gd name="connsiteX77" fmla="*/ 1417704 w 1749324"/>
              <a:gd name="connsiteY77" fmla="*/ 139651 h 1293894"/>
              <a:gd name="connsiteX78" fmla="*/ 1162871 w 1749324"/>
              <a:gd name="connsiteY78" fmla="*/ 94681 h 1293894"/>
              <a:gd name="connsiteX79" fmla="*/ 863068 w 1749324"/>
              <a:gd name="connsiteY79" fmla="*/ 124661 h 1293894"/>
              <a:gd name="connsiteX80" fmla="*/ 773127 w 1749324"/>
              <a:gd name="connsiteY80" fmla="*/ 274563 h 1293894"/>
              <a:gd name="connsiteX81" fmla="*/ 638216 w 1749324"/>
              <a:gd name="connsiteY81" fmla="*/ 439455 h 1293894"/>
              <a:gd name="connsiteX82" fmla="*/ 548275 w 1749324"/>
              <a:gd name="connsiteY82" fmla="*/ 499415 h 1293894"/>
              <a:gd name="connsiteX83" fmla="*/ 443344 w 1749324"/>
              <a:gd name="connsiteY83" fmla="*/ 589356 h 1293894"/>
              <a:gd name="connsiteX84" fmla="*/ 458334 w 1749324"/>
              <a:gd name="connsiteY84" fmla="*/ 634327 h 1293894"/>
              <a:gd name="connsiteX85" fmla="*/ 608235 w 1749324"/>
              <a:gd name="connsiteY85" fmla="*/ 829199 h 1293894"/>
              <a:gd name="connsiteX86" fmla="*/ 668196 w 1749324"/>
              <a:gd name="connsiteY86" fmla="*/ 934130 h 1293894"/>
              <a:gd name="connsiteX87" fmla="*/ 743147 w 1749324"/>
              <a:gd name="connsiteY87" fmla="*/ 1009081 h 1293894"/>
              <a:gd name="connsiteX88" fmla="*/ 788117 w 1749324"/>
              <a:gd name="connsiteY88" fmla="*/ 1069042 h 1293894"/>
              <a:gd name="connsiteX89" fmla="*/ 893048 w 1749324"/>
              <a:gd name="connsiteY89" fmla="*/ 1143992 h 1293894"/>
              <a:gd name="connsiteX90" fmla="*/ 1042950 w 1749324"/>
              <a:gd name="connsiteY90" fmla="*/ 1188963 h 1293894"/>
              <a:gd name="connsiteX91" fmla="*/ 1087921 w 1749324"/>
              <a:gd name="connsiteY91" fmla="*/ 1203953 h 1293894"/>
              <a:gd name="connsiteX92" fmla="*/ 1102911 w 1749324"/>
              <a:gd name="connsiteY92" fmla="*/ 1248924 h 1293894"/>
              <a:gd name="connsiteX93" fmla="*/ 1072930 w 1749324"/>
              <a:gd name="connsiteY93" fmla="*/ 1278904 h 1293894"/>
              <a:gd name="connsiteX94" fmla="*/ 728157 w 1749324"/>
              <a:gd name="connsiteY94" fmla="*/ 1263914 h 1293894"/>
              <a:gd name="connsiteX95" fmla="*/ 488314 w 1749324"/>
              <a:gd name="connsiteY95" fmla="*/ 1173973 h 1293894"/>
              <a:gd name="connsiteX96" fmla="*/ 383383 w 1749324"/>
              <a:gd name="connsiteY96" fmla="*/ 1114012 h 1293894"/>
              <a:gd name="connsiteX97" fmla="*/ 203501 w 1749324"/>
              <a:gd name="connsiteY97" fmla="*/ 889160 h 1293894"/>
              <a:gd name="connsiteX98" fmla="*/ 98570 w 1749324"/>
              <a:gd name="connsiteY98" fmla="*/ 784229 h 1293894"/>
              <a:gd name="connsiteX99" fmla="*/ 53599 w 1749324"/>
              <a:gd name="connsiteY99" fmla="*/ 679297 h 1293894"/>
              <a:gd name="connsiteX100" fmla="*/ 38609 w 1749324"/>
              <a:gd name="connsiteY100" fmla="*/ 514406 h 1293894"/>
              <a:gd name="connsiteX101" fmla="*/ 158530 w 1749324"/>
              <a:gd name="connsiteY101" fmla="*/ 424465 h 1293894"/>
              <a:gd name="connsiteX102" fmla="*/ 263462 w 1749324"/>
              <a:gd name="connsiteY102" fmla="*/ 334524 h 1293894"/>
              <a:gd name="connsiteX103" fmla="*/ 323422 w 1749324"/>
              <a:gd name="connsiteY103" fmla="*/ 304543 h 1293894"/>
              <a:gd name="connsiteX104" fmla="*/ 413363 w 1749324"/>
              <a:gd name="connsiteY104" fmla="*/ 244583 h 1293894"/>
              <a:gd name="connsiteX105" fmla="*/ 503304 w 1749324"/>
              <a:gd name="connsiteY105" fmla="*/ 124661 h 1293894"/>
              <a:gd name="connsiteX106" fmla="*/ 548275 w 1749324"/>
              <a:gd name="connsiteY106" fmla="*/ 49710 h 1293894"/>
              <a:gd name="connsiteX107" fmla="*/ 623226 w 1749324"/>
              <a:gd name="connsiteY107" fmla="*/ 19730 h 1293894"/>
              <a:gd name="connsiteX108" fmla="*/ 713167 w 1749324"/>
              <a:gd name="connsiteY108" fmla="*/ 4740 h 1293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</a:cxnLst>
            <a:rect l="l" t="t" r="r" b="b"/>
            <a:pathLst>
              <a:path w="1749324" h="1293894">
                <a:moveTo>
                  <a:pt x="203501" y="109671"/>
                </a:moveTo>
                <a:cubicBezTo>
                  <a:pt x="192280" y="126502"/>
                  <a:pt x="142936" y="196492"/>
                  <a:pt x="143540" y="214602"/>
                </a:cubicBezTo>
                <a:cubicBezTo>
                  <a:pt x="146485" y="302959"/>
                  <a:pt x="131334" y="565800"/>
                  <a:pt x="233481" y="679297"/>
                </a:cubicBezTo>
                <a:cubicBezTo>
                  <a:pt x="259588" y="708305"/>
                  <a:pt x="290426" y="733409"/>
                  <a:pt x="323422" y="754248"/>
                </a:cubicBezTo>
                <a:cubicBezTo>
                  <a:pt x="385798" y="793644"/>
                  <a:pt x="456909" y="818256"/>
                  <a:pt x="518294" y="859179"/>
                </a:cubicBezTo>
                <a:cubicBezTo>
                  <a:pt x="592317" y="908527"/>
                  <a:pt x="652715" y="976920"/>
                  <a:pt x="728157" y="1024071"/>
                </a:cubicBezTo>
                <a:cubicBezTo>
                  <a:pt x="773793" y="1052594"/>
                  <a:pt x="828880" y="1062175"/>
                  <a:pt x="878058" y="1084032"/>
                </a:cubicBezTo>
                <a:cubicBezTo>
                  <a:pt x="1054584" y="1162488"/>
                  <a:pt x="933889" y="1133310"/>
                  <a:pt x="1087921" y="1158983"/>
                </a:cubicBezTo>
                <a:cubicBezTo>
                  <a:pt x="1106092" y="1157331"/>
                  <a:pt x="1261698" y="1151702"/>
                  <a:pt x="1312773" y="1129002"/>
                </a:cubicBezTo>
                <a:cubicBezTo>
                  <a:pt x="1339398" y="1117169"/>
                  <a:pt x="1362740" y="1099022"/>
                  <a:pt x="1387724" y="1084032"/>
                </a:cubicBezTo>
                <a:cubicBezTo>
                  <a:pt x="1402714" y="1064045"/>
                  <a:pt x="1416435" y="1043040"/>
                  <a:pt x="1432694" y="1024071"/>
                </a:cubicBezTo>
                <a:cubicBezTo>
                  <a:pt x="1446490" y="1007975"/>
                  <a:pt x="1464094" y="995387"/>
                  <a:pt x="1477665" y="979101"/>
                </a:cubicBezTo>
                <a:cubicBezTo>
                  <a:pt x="1503821" y="947714"/>
                  <a:pt x="1530696" y="888405"/>
                  <a:pt x="1552616" y="859179"/>
                </a:cubicBezTo>
                <a:cubicBezTo>
                  <a:pt x="1565335" y="842220"/>
                  <a:pt x="1584571" y="830943"/>
                  <a:pt x="1597586" y="814209"/>
                </a:cubicBezTo>
                <a:cubicBezTo>
                  <a:pt x="1691755" y="693135"/>
                  <a:pt x="1615460" y="752326"/>
                  <a:pt x="1702517" y="694288"/>
                </a:cubicBezTo>
                <a:cubicBezTo>
                  <a:pt x="1619698" y="611466"/>
                  <a:pt x="1749324" y="739563"/>
                  <a:pt x="1567606" y="574366"/>
                </a:cubicBezTo>
                <a:cubicBezTo>
                  <a:pt x="1546691" y="555353"/>
                  <a:pt x="1525544" y="536282"/>
                  <a:pt x="1507645" y="514406"/>
                </a:cubicBezTo>
                <a:cubicBezTo>
                  <a:pt x="1480426" y="481138"/>
                  <a:pt x="1461608" y="441279"/>
                  <a:pt x="1432694" y="409474"/>
                </a:cubicBezTo>
                <a:cubicBezTo>
                  <a:pt x="1423502" y="399363"/>
                  <a:pt x="1339414" y="332854"/>
                  <a:pt x="1312773" y="319533"/>
                </a:cubicBezTo>
                <a:cubicBezTo>
                  <a:pt x="1298640" y="312467"/>
                  <a:pt x="1282793" y="309540"/>
                  <a:pt x="1267803" y="304543"/>
                </a:cubicBezTo>
                <a:cubicBezTo>
                  <a:pt x="1185276" y="359562"/>
                  <a:pt x="1253507" y="307509"/>
                  <a:pt x="1162871" y="409474"/>
                </a:cubicBezTo>
                <a:cubicBezTo>
                  <a:pt x="1144092" y="430600"/>
                  <a:pt x="1121169" y="447857"/>
                  <a:pt x="1102911" y="469435"/>
                </a:cubicBezTo>
                <a:cubicBezTo>
                  <a:pt x="1066111" y="512926"/>
                  <a:pt x="1038265" y="564063"/>
                  <a:pt x="997980" y="604347"/>
                </a:cubicBezTo>
                <a:cubicBezTo>
                  <a:pt x="982990" y="619337"/>
                  <a:pt x="966580" y="633031"/>
                  <a:pt x="953009" y="649317"/>
                </a:cubicBezTo>
                <a:cubicBezTo>
                  <a:pt x="848660" y="774536"/>
                  <a:pt x="1009441" y="607878"/>
                  <a:pt x="878058" y="739258"/>
                </a:cubicBezTo>
                <a:cubicBezTo>
                  <a:pt x="847270" y="831625"/>
                  <a:pt x="882483" y="733049"/>
                  <a:pt x="833088" y="844189"/>
                </a:cubicBezTo>
                <a:cubicBezTo>
                  <a:pt x="756535" y="1016435"/>
                  <a:pt x="846927" y="831504"/>
                  <a:pt x="773127" y="979101"/>
                </a:cubicBezTo>
                <a:cubicBezTo>
                  <a:pt x="769057" y="999452"/>
                  <a:pt x="752219" y="1089819"/>
                  <a:pt x="743147" y="1114012"/>
                </a:cubicBezTo>
                <a:cubicBezTo>
                  <a:pt x="735301" y="1134935"/>
                  <a:pt x="728968" y="1158172"/>
                  <a:pt x="713167" y="1173973"/>
                </a:cubicBezTo>
                <a:cubicBezTo>
                  <a:pt x="697366" y="1189774"/>
                  <a:pt x="673193" y="1193960"/>
                  <a:pt x="653206" y="1203953"/>
                </a:cubicBezTo>
                <a:cubicBezTo>
                  <a:pt x="638216" y="1218943"/>
                  <a:pt x="626767" y="1238629"/>
                  <a:pt x="608235" y="1248924"/>
                </a:cubicBezTo>
                <a:cubicBezTo>
                  <a:pt x="551254" y="1280580"/>
                  <a:pt x="475252" y="1285053"/>
                  <a:pt x="413363" y="1293894"/>
                </a:cubicBezTo>
                <a:cubicBezTo>
                  <a:pt x="348406" y="1273907"/>
                  <a:pt x="278458" y="1265915"/>
                  <a:pt x="218491" y="1233933"/>
                </a:cubicBezTo>
                <a:cubicBezTo>
                  <a:pt x="198774" y="1223417"/>
                  <a:pt x="192185" y="1196015"/>
                  <a:pt x="188511" y="1173973"/>
                </a:cubicBezTo>
                <a:cubicBezTo>
                  <a:pt x="176981" y="1104795"/>
                  <a:pt x="178518" y="1034064"/>
                  <a:pt x="173521" y="964110"/>
                </a:cubicBezTo>
                <a:cubicBezTo>
                  <a:pt x="183514" y="689290"/>
                  <a:pt x="180279" y="413670"/>
                  <a:pt x="203501" y="139651"/>
                </a:cubicBezTo>
                <a:cubicBezTo>
                  <a:pt x="205611" y="114757"/>
                  <a:pt x="223488" y="79691"/>
                  <a:pt x="248471" y="79691"/>
                </a:cubicBezTo>
                <a:cubicBezTo>
                  <a:pt x="374978" y="79691"/>
                  <a:pt x="498308" y="119664"/>
                  <a:pt x="623226" y="139651"/>
                </a:cubicBezTo>
                <a:cubicBezTo>
                  <a:pt x="638216" y="164635"/>
                  <a:pt x="657737" y="187408"/>
                  <a:pt x="668196" y="214602"/>
                </a:cubicBezTo>
                <a:cubicBezTo>
                  <a:pt x="682987" y="253060"/>
                  <a:pt x="687148" y="294823"/>
                  <a:pt x="698176" y="334524"/>
                </a:cubicBezTo>
                <a:cubicBezTo>
                  <a:pt x="712138" y="384788"/>
                  <a:pt x="729421" y="434096"/>
                  <a:pt x="743147" y="484425"/>
                </a:cubicBezTo>
                <a:cubicBezTo>
                  <a:pt x="759409" y="544053"/>
                  <a:pt x="765162" y="606922"/>
                  <a:pt x="788117" y="664307"/>
                </a:cubicBezTo>
                <a:cubicBezTo>
                  <a:pt x="793955" y="678903"/>
                  <a:pt x="827212" y="757788"/>
                  <a:pt x="833088" y="784229"/>
                </a:cubicBezTo>
                <a:cubicBezTo>
                  <a:pt x="839681" y="813899"/>
                  <a:pt x="842117" y="844366"/>
                  <a:pt x="848078" y="874170"/>
                </a:cubicBezTo>
                <a:cubicBezTo>
                  <a:pt x="852118" y="894372"/>
                  <a:pt x="858071" y="914143"/>
                  <a:pt x="863068" y="934130"/>
                </a:cubicBezTo>
                <a:cubicBezTo>
                  <a:pt x="888052" y="924137"/>
                  <a:pt x="915384" y="918701"/>
                  <a:pt x="938019" y="904150"/>
                </a:cubicBezTo>
                <a:cubicBezTo>
                  <a:pt x="985492" y="873632"/>
                  <a:pt x="1104169" y="779902"/>
                  <a:pt x="1147881" y="724268"/>
                </a:cubicBezTo>
                <a:cubicBezTo>
                  <a:pt x="1181273" y="681769"/>
                  <a:pt x="1212649" y="637184"/>
                  <a:pt x="1237822" y="589356"/>
                </a:cubicBezTo>
                <a:cubicBezTo>
                  <a:pt x="1360801" y="355697"/>
                  <a:pt x="1240764" y="525518"/>
                  <a:pt x="1342753" y="304543"/>
                </a:cubicBezTo>
                <a:cubicBezTo>
                  <a:pt x="1353223" y="281859"/>
                  <a:pt x="1372734" y="264570"/>
                  <a:pt x="1387724" y="244583"/>
                </a:cubicBezTo>
                <a:cubicBezTo>
                  <a:pt x="1392721" y="229593"/>
                  <a:pt x="1407711" y="214602"/>
                  <a:pt x="1402714" y="199612"/>
                </a:cubicBezTo>
                <a:cubicBezTo>
                  <a:pt x="1366563" y="91160"/>
                  <a:pt x="1343989" y="109877"/>
                  <a:pt x="1252812" y="94681"/>
                </a:cubicBezTo>
                <a:cubicBezTo>
                  <a:pt x="1210015" y="80415"/>
                  <a:pt x="1163783" y="62407"/>
                  <a:pt x="1117901" y="64701"/>
                </a:cubicBezTo>
                <a:cubicBezTo>
                  <a:pt x="1047325" y="68230"/>
                  <a:pt x="977993" y="84688"/>
                  <a:pt x="908039" y="94681"/>
                </a:cubicBezTo>
                <a:cubicBezTo>
                  <a:pt x="878646" y="182854"/>
                  <a:pt x="899245" y="111261"/>
                  <a:pt x="878058" y="259573"/>
                </a:cubicBezTo>
                <a:cubicBezTo>
                  <a:pt x="873760" y="289661"/>
                  <a:pt x="867366" y="319426"/>
                  <a:pt x="863068" y="349514"/>
                </a:cubicBezTo>
                <a:cubicBezTo>
                  <a:pt x="857371" y="389394"/>
                  <a:pt x="853075" y="429461"/>
                  <a:pt x="848078" y="469435"/>
                </a:cubicBezTo>
                <a:cubicBezTo>
                  <a:pt x="891014" y="898801"/>
                  <a:pt x="843210" y="643086"/>
                  <a:pt x="908039" y="859179"/>
                </a:cubicBezTo>
                <a:cubicBezTo>
                  <a:pt x="913959" y="878912"/>
                  <a:pt x="914913" y="900204"/>
                  <a:pt x="923029" y="919140"/>
                </a:cubicBezTo>
                <a:cubicBezTo>
                  <a:pt x="937211" y="952230"/>
                  <a:pt x="958814" y="969915"/>
                  <a:pt x="982989" y="994091"/>
                </a:cubicBezTo>
                <a:cubicBezTo>
                  <a:pt x="987986" y="1009081"/>
                  <a:pt x="1000578" y="1023475"/>
                  <a:pt x="997980" y="1039061"/>
                </a:cubicBezTo>
                <a:cubicBezTo>
                  <a:pt x="988978" y="1093072"/>
                  <a:pt x="948419" y="1088927"/>
                  <a:pt x="908039" y="1099022"/>
                </a:cubicBezTo>
                <a:cubicBezTo>
                  <a:pt x="656354" y="1084217"/>
                  <a:pt x="417078" y="1217881"/>
                  <a:pt x="353403" y="979101"/>
                </a:cubicBezTo>
                <a:cubicBezTo>
                  <a:pt x="341744" y="935381"/>
                  <a:pt x="343409" y="889160"/>
                  <a:pt x="338412" y="844189"/>
                </a:cubicBezTo>
                <a:cubicBezTo>
                  <a:pt x="343409" y="734261"/>
                  <a:pt x="317252" y="618339"/>
                  <a:pt x="353403" y="514406"/>
                </a:cubicBezTo>
                <a:cubicBezTo>
                  <a:pt x="365010" y="481035"/>
                  <a:pt x="423002" y="499415"/>
                  <a:pt x="458334" y="499415"/>
                </a:cubicBezTo>
                <a:cubicBezTo>
                  <a:pt x="518503" y="499415"/>
                  <a:pt x="578255" y="509409"/>
                  <a:pt x="638216" y="514406"/>
                </a:cubicBezTo>
                <a:cubicBezTo>
                  <a:pt x="802788" y="580234"/>
                  <a:pt x="737062" y="557348"/>
                  <a:pt x="833088" y="589356"/>
                </a:cubicBezTo>
                <a:cubicBezTo>
                  <a:pt x="848078" y="599350"/>
                  <a:pt x="861944" y="611280"/>
                  <a:pt x="878058" y="619337"/>
                </a:cubicBezTo>
                <a:cubicBezTo>
                  <a:pt x="892191" y="626404"/>
                  <a:pt x="907579" y="631016"/>
                  <a:pt x="923029" y="634327"/>
                </a:cubicBezTo>
                <a:cubicBezTo>
                  <a:pt x="1031932" y="657663"/>
                  <a:pt x="1090014" y="664606"/>
                  <a:pt x="1192852" y="679297"/>
                </a:cubicBezTo>
                <a:cubicBezTo>
                  <a:pt x="1272799" y="669304"/>
                  <a:pt x="1362740" y="689291"/>
                  <a:pt x="1432694" y="649317"/>
                </a:cubicBezTo>
                <a:cubicBezTo>
                  <a:pt x="1481199" y="621600"/>
                  <a:pt x="1507645" y="499415"/>
                  <a:pt x="1507645" y="499415"/>
                </a:cubicBezTo>
                <a:cubicBezTo>
                  <a:pt x="1512642" y="474432"/>
                  <a:pt x="1515314" y="448869"/>
                  <a:pt x="1522635" y="424465"/>
                </a:cubicBezTo>
                <a:cubicBezTo>
                  <a:pt x="1530367" y="398692"/>
                  <a:pt x="1554294" y="376370"/>
                  <a:pt x="1552616" y="349514"/>
                </a:cubicBezTo>
                <a:cubicBezTo>
                  <a:pt x="1549062" y="292653"/>
                  <a:pt x="1533123" y="235579"/>
                  <a:pt x="1507645" y="184622"/>
                </a:cubicBezTo>
                <a:cubicBezTo>
                  <a:pt x="1500579" y="170489"/>
                  <a:pt x="1477665" y="174629"/>
                  <a:pt x="1462675" y="169632"/>
                </a:cubicBezTo>
                <a:cubicBezTo>
                  <a:pt x="1447685" y="159638"/>
                  <a:pt x="1434796" y="145348"/>
                  <a:pt x="1417704" y="139651"/>
                </a:cubicBezTo>
                <a:cubicBezTo>
                  <a:pt x="1336395" y="112548"/>
                  <a:pt x="1247241" y="105227"/>
                  <a:pt x="1162871" y="94681"/>
                </a:cubicBezTo>
                <a:cubicBezTo>
                  <a:pt x="1062937" y="104674"/>
                  <a:pt x="960248" y="99310"/>
                  <a:pt x="863068" y="124661"/>
                </a:cubicBezTo>
                <a:cubicBezTo>
                  <a:pt x="837785" y="131257"/>
                  <a:pt x="775876" y="269850"/>
                  <a:pt x="773127" y="274563"/>
                </a:cubicBezTo>
                <a:cubicBezTo>
                  <a:pt x="733373" y="342714"/>
                  <a:pt x="699614" y="389221"/>
                  <a:pt x="638216" y="439455"/>
                </a:cubicBezTo>
                <a:cubicBezTo>
                  <a:pt x="610329" y="462272"/>
                  <a:pt x="577793" y="478752"/>
                  <a:pt x="548275" y="499415"/>
                </a:cubicBezTo>
                <a:cubicBezTo>
                  <a:pt x="484176" y="544284"/>
                  <a:pt x="495101" y="537599"/>
                  <a:pt x="443344" y="589356"/>
                </a:cubicBezTo>
                <a:cubicBezTo>
                  <a:pt x="448341" y="604346"/>
                  <a:pt x="450204" y="620778"/>
                  <a:pt x="458334" y="634327"/>
                </a:cubicBezTo>
                <a:cubicBezTo>
                  <a:pt x="562944" y="808677"/>
                  <a:pt x="499435" y="672042"/>
                  <a:pt x="608235" y="829199"/>
                </a:cubicBezTo>
                <a:cubicBezTo>
                  <a:pt x="631166" y="862321"/>
                  <a:pt x="644025" y="901902"/>
                  <a:pt x="668196" y="934130"/>
                </a:cubicBezTo>
                <a:cubicBezTo>
                  <a:pt x="689395" y="962396"/>
                  <a:pt x="719674" y="982673"/>
                  <a:pt x="743147" y="1009081"/>
                </a:cubicBezTo>
                <a:cubicBezTo>
                  <a:pt x="759745" y="1027754"/>
                  <a:pt x="770451" y="1051376"/>
                  <a:pt x="788117" y="1069042"/>
                </a:cubicBezTo>
                <a:cubicBezTo>
                  <a:pt x="792545" y="1073470"/>
                  <a:pt x="877728" y="1137183"/>
                  <a:pt x="893048" y="1143992"/>
                </a:cubicBezTo>
                <a:cubicBezTo>
                  <a:pt x="957173" y="1172492"/>
                  <a:pt x="981902" y="1171521"/>
                  <a:pt x="1042950" y="1188963"/>
                </a:cubicBezTo>
                <a:cubicBezTo>
                  <a:pt x="1058143" y="1193304"/>
                  <a:pt x="1072931" y="1198956"/>
                  <a:pt x="1087921" y="1203953"/>
                </a:cubicBezTo>
                <a:cubicBezTo>
                  <a:pt x="1092918" y="1218943"/>
                  <a:pt x="1106010" y="1233430"/>
                  <a:pt x="1102911" y="1248924"/>
                </a:cubicBezTo>
                <a:cubicBezTo>
                  <a:pt x="1100139" y="1262782"/>
                  <a:pt x="1087052" y="1278339"/>
                  <a:pt x="1072930" y="1278904"/>
                </a:cubicBezTo>
                <a:lnTo>
                  <a:pt x="728157" y="1263914"/>
                </a:lnTo>
                <a:cubicBezTo>
                  <a:pt x="671371" y="1244985"/>
                  <a:pt x="524154" y="1197867"/>
                  <a:pt x="488314" y="1173973"/>
                </a:cubicBezTo>
                <a:cubicBezTo>
                  <a:pt x="424751" y="1131596"/>
                  <a:pt x="459458" y="1152049"/>
                  <a:pt x="383383" y="1114012"/>
                </a:cubicBezTo>
                <a:cubicBezTo>
                  <a:pt x="151385" y="882014"/>
                  <a:pt x="449330" y="1191718"/>
                  <a:pt x="203501" y="889160"/>
                </a:cubicBezTo>
                <a:cubicBezTo>
                  <a:pt x="172309" y="850770"/>
                  <a:pt x="133547" y="819206"/>
                  <a:pt x="98570" y="784229"/>
                </a:cubicBezTo>
                <a:cubicBezTo>
                  <a:pt x="83580" y="749252"/>
                  <a:pt x="69346" y="713940"/>
                  <a:pt x="53599" y="679297"/>
                </a:cubicBezTo>
                <a:cubicBezTo>
                  <a:pt x="20757" y="607044"/>
                  <a:pt x="0" y="610927"/>
                  <a:pt x="38609" y="514406"/>
                </a:cubicBezTo>
                <a:cubicBezTo>
                  <a:pt x="52627" y="479361"/>
                  <a:pt x="136255" y="438387"/>
                  <a:pt x="158530" y="424465"/>
                </a:cubicBezTo>
                <a:cubicBezTo>
                  <a:pt x="296858" y="338010"/>
                  <a:pt x="81192" y="471227"/>
                  <a:pt x="263462" y="334524"/>
                </a:cubicBezTo>
                <a:cubicBezTo>
                  <a:pt x="281339" y="321116"/>
                  <a:pt x="305238" y="317531"/>
                  <a:pt x="323422" y="304543"/>
                </a:cubicBezTo>
                <a:cubicBezTo>
                  <a:pt x="421670" y="234366"/>
                  <a:pt x="316899" y="276738"/>
                  <a:pt x="413363" y="244583"/>
                </a:cubicBezTo>
                <a:cubicBezTo>
                  <a:pt x="443343" y="204609"/>
                  <a:pt x="477596" y="167508"/>
                  <a:pt x="503304" y="124661"/>
                </a:cubicBezTo>
                <a:cubicBezTo>
                  <a:pt x="518294" y="99677"/>
                  <a:pt x="526348" y="68896"/>
                  <a:pt x="548275" y="49710"/>
                </a:cubicBezTo>
                <a:cubicBezTo>
                  <a:pt x="568526" y="31991"/>
                  <a:pt x="598031" y="29178"/>
                  <a:pt x="623226" y="19730"/>
                </a:cubicBezTo>
                <a:cubicBezTo>
                  <a:pt x="675841" y="0"/>
                  <a:pt x="658634" y="4740"/>
                  <a:pt x="713167" y="4740"/>
                </a:cubicBezTo>
              </a:path>
            </a:pathLst>
          </a:custGeom>
          <a:ln w="508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6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-0.33295  E" pathEditMode="relative" ptsTypes="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6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-0.33295  E" pathEditMode="relative" ptsTypes="">
                                      <p:cBhvr>
                                        <p:cTn id="4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2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3" presetClass="path" presetSubtype="0" accel="50000" decel="5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5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" grpId="1" animBg="1"/>
      <p:bldP spid="5" grpId="2" animBg="1"/>
      <p:bldP spid="6" grpId="0" animBg="1"/>
      <p:bldP spid="6" grpId="1" animBg="1"/>
      <p:bldP spid="8" grpId="0" animBg="1"/>
      <p:bldP spid="8" grpId="1" animBg="1"/>
      <p:bldP spid="8" grpId="2" animBg="1"/>
      <p:bldP spid="10" grpId="0" animBg="1"/>
      <p:bldP spid="11" grpId="0" animBg="1"/>
      <p:bldP spid="11" grpId="1" animBg="1"/>
      <p:bldP spid="12" grpId="0" animBg="1"/>
      <p:bldP spid="12" grpId="3" animBg="1"/>
      <p:bldP spid="12" grpId="4" animBg="1"/>
      <p:bldP spid="1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i="1" dirty="0" err="1" smtClean="0"/>
              <a:t>Allium</a:t>
            </a:r>
            <a:r>
              <a:rPr lang="en-CA" i="1" dirty="0" smtClean="0"/>
              <a:t> spp.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Metabolism occurs in the liver through multiple </a:t>
            </a:r>
            <a:r>
              <a:rPr lang="en-CA" dirty="0" err="1" smtClean="0"/>
              <a:t>oxidase</a:t>
            </a:r>
            <a:r>
              <a:rPr lang="en-CA" dirty="0" smtClean="0"/>
              <a:t> pathways</a:t>
            </a:r>
          </a:p>
          <a:p>
            <a:r>
              <a:rPr lang="en-CA" dirty="0" smtClean="0"/>
              <a:t>Results in:</a:t>
            </a:r>
          </a:p>
          <a:p>
            <a:pPr lvl="1"/>
            <a:r>
              <a:rPr lang="en-CA" dirty="0" err="1" smtClean="0"/>
              <a:t>Eccentrocytes</a:t>
            </a:r>
            <a:r>
              <a:rPr lang="en-CA" dirty="0" smtClean="0"/>
              <a:t>, Heinz bodies, decreased blood oxygen transportation ability, impaired delivery of oxygen to tissues, intravascular and </a:t>
            </a:r>
            <a:r>
              <a:rPr lang="en-CA" dirty="0" err="1" smtClean="0"/>
              <a:t>extravascularhemolysis</a:t>
            </a:r>
            <a:endParaRPr lang="en-CA" dirty="0" smtClean="0"/>
          </a:p>
        </p:txBody>
      </p:sp>
      <p:pic>
        <p:nvPicPr>
          <p:cNvPr id="4" name="Picture 3" descr="eccnt-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3174" y="2214554"/>
            <a:ext cx="3810000" cy="381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i="1" dirty="0" err="1" smtClean="0"/>
              <a:t>Allium</a:t>
            </a:r>
            <a:r>
              <a:rPr lang="en-CA" i="1" dirty="0" smtClean="0"/>
              <a:t> spp.</a:t>
            </a:r>
            <a:endParaRPr lang="en-CA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Damaged RBCs scavenged by </a:t>
            </a:r>
            <a:r>
              <a:rPr lang="en-CA" dirty="0" err="1" smtClean="0"/>
              <a:t>reticuloendothelial</a:t>
            </a:r>
            <a:r>
              <a:rPr lang="en-CA" dirty="0" smtClean="0"/>
              <a:t> system</a:t>
            </a:r>
          </a:p>
          <a:p>
            <a:r>
              <a:rPr lang="en-CA" dirty="0" smtClean="0"/>
              <a:t>Excretion through:</a:t>
            </a:r>
          </a:p>
          <a:p>
            <a:pPr lvl="1"/>
            <a:r>
              <a:rPr lang="en-CA" dirty="0" smtClean="0"/>
              <a:t>GIT</a:t>
            </a:r>
          </a:p>
          <a:p>
            <a:pPr lvl="1"/>
            <a:r>
              <a:rPr lang="en-CA" dirty="0" smtClean="0"/>
              <a:t>Kidneys</a:t>
            </a:r>
          </a:p>
          <a:p>
            <a:pPr lvl="1"/>
            <a:r>
              <a:rPr lang="en-CA" dirty="0" smtClean="0"/>
              <a:t>Lungs</a:t>
            </a:r>
          </a:p>
          <a:p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i="1" dirty="0" err="1" smtClean="0"/>
              <a:t>Allium</a:t>
            </a:r>
            <a:r>
              <a:rPr lang="en-CA" i="1" dirty="0" smtClean="0"/>
              <a:t> spp.</a:t>
            </a:r>
            <a:endParaRPr lang="en-CA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Can be cooked or raw</a:t>
            </a:r>
          </a:p>
          <a:p>
            <a:r>
              <a:rPr lang="en-CA" dirty="0" smtClean="0"/>
              <a:t>Decontamination if ingestion is ≥ 0.5% BW</a:t>
            </a:r>
          </a:p>
          <a:p>
            <a:r>
              <a:rPr lang="en-CA" dirty="0" smtClean="0"/>
              <a:t>Toxicity when body’s antioxidants overwhelmed</a:t>
            </a:r>
          </a:p>
          <a:p>
            <a:endParaRPr lang="en-CA" dirty="0"/>
          </a:p>
        </p:txBody>
      </p:sp>
      <p:pic>
        <p:nvPicPr>
          <p:cNvPr id="4" name="Picture 3" descr="bunk-onions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868" y="3500438"/>
            <a:ext cx="4429124" cy="29542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i="1" dirty="0" err="1" smtClean="0"/>
              <a:t>Allium</a:t>
            </a:r>
            <a:r>
              <a:rPr lang="en-CA" i="1" dirty="0" smtClean="0"/>
              <a:t> spp.</a:t>
            </a:r>
            <a:endParaRPr lang="en-CA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Cats are more susceptible to oxidative damage of </a:t>
            </a:r>
            <a:r>
              <a:rPr lang="en-CA" dirty="0" err="1" smtClean="0"/>
              <a:t>Hgb</a:t>
            </a:r>
            <a:endParaRPr lang="en-CA" dirty="0" smtClean="0"/>
          </a:p>
          <a:p>
            <a:pPr lvl="1"/>
            <a:r>
              <a:rPr lang="en-CA" dirty="0" smtClean="0"/>
              <a:t>Cats have 8 </a:t>
            </a:r>
            <a:r>
              <a:rPr lang="en-CA" dirty="0" err="1" smtClean="0"/>
              <a:t>sulfhydryl</a:t>
            </a:r>
            <a:r>
              <a:rPr lang="en-CA" dirty="0" smtClean="0"/>
              <a:t> groups on </a:t>
            </a:r>
            <a:r>
              <a:rPr lang="en-CA" dirty="0" err="1" smtClean="0"/>
              <a:t>hemoglobin</a:t>
            </a:r>
            <a:r>
              <a:rPr lang="en-CA" dirty="0" smtClean="0"/>
              <a:t> , dogs have 4</a:t>
            </a:r>
          </a:p>
          <a:p>
            <a:r>
              <a:rPr lang="en-CA" dirty="0" smtClean="0"/>
              <a:t>Dogs have low </a:t>
            </a:r>
            <a:r>
              <a:rPr lang="en-CA" dirty="0" err="1" smtClean="0"/>
              <a:t>catalase</a:t>
            </a:r>
            <a:r>
              <a:rPr lang="en-CA" dirty="0" smtClean="0"/>
              <a:t> antioxidant activity in RBC</a:t>
            </a:r>
          </a:p>
          <a:p>
            <a:pPr lvl="1"/>
            <a:r>
              <a:rPr lang="en-CA" dirty="0" smtClean="0"/>
              <a:t>More susceptible to oxidative damage from </a:t>
            </a:r>
            <a:r>
              <a:rPr lang="en-CA" i="1" dirty="0" err="1" smtClean="0"/>
              <a:t>Allium</a:t>
            </a:r>
            <a:r>
              <a:rPr lang="en-CA" i="1" dirty="0" smtClean="0"/>
              <a:t> </a:t>
            </a:r>
            <a:r>
              <a:rPr lang="en-CA" dirty="0" smtClean="0"/>
              <a:t>toxicity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i="1" dirty="0" err="1" smtClean="0"/>
              <a:t>Allium</a:t>
            </a:r>
            <a:r>
              <a:rPr lang="en-CA" i="1" dirty="0" smtClean="0"/>
              <a:t> spp.</a:t>
            </a:r>
            <a:endParaRPr lang="en-CA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Reduced glutathione concentrations in certain breeds of may predispose them to oxidative damage.</a:t>
            </a:r>
          </a:p>
          <a:p>
            <a:pPr lvl="1"/>
            <a:r>
              <a:rPr lang="en-CA" dirty="0" smtClean="0"/>
              <a:t>Akita</a:t>
            </a:r>
          </a:p>
          <a:p>
            <a:pPr lvl="1"/>
            <a:r>
              <a:rPr lang="en-CA" dirty="0" err="1" smtClean="0"/>
              <a:t>Shibainu</a:t>
            </a:r>
            <a:endParaRPr lang="en-CA" dirty="0"/>
          </a:p>
        </p:txBody>
      </p:sp>
      <p:pic>
        <p:nvPicPr>
          <p:cNvPr id="1026" name="Picture 2" descr="http://ihasahotdog.files.wordpress.com/2008/05/funny-dog-pictures-sick-in-bed-cough.jpg?w=46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3240" y="3495674"/>
            <a:ext cx="4381500" cy="33623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i="1" dirty="0" err="1" smtClean="0"/>
              <a:t>Allium</a:t>
            </a:r>
            <a:r>
              <a:rPr lang="en-CA" i="1" dirty="0" smtClean="0"/>
              <a:t> spp.</a:t>
            </a:r>
            <a:endParaRPr lang="en-CA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Signs may not appear for several days</a:t>
            </a:r>
          </a:p>
          <a:p>
            <a:r>
              <a:rPr lang="en-CA" dirty="0" smtClean="0"/>
              <a:t>May take 14 days to normalize</a:t>
            </a:r>
          </a:p>
          <a:p>
            <a:endParaRPr lang="en-CA" dirty="0" smtClean="0"/>
          </a:p>
          <a:p>
            <a:r>
              <a:rPr lang="en-CA" dirty="0" smtClean="0"/>
              <a:t>Supportive care and standard decontamination recommended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Zinc</a:t>
            </a:r>
            <a:endParaRPr lang="en-CA" dirty="0"/>
          </a:p>
        </p:txBody>
      </p:sp>
      <p:pic>
        <p:nvPicPr>
          <p:cNvPr id="4" name="Content Placeholder 3" descr="1cbd168184629403fffec51f238673d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4500" y="2111375"/>
            <a:ext cx="5715000" cy="39528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72" y="0"/>
            <a:ext cx="8229600" cy="1428736"/>
          </a:xfrm>
        </p:spPr>
        <p:txBody>
          <a:bodyPr>
            <a:noAutofit/>
          </a:bodyPr>
          <a:lstStyle/>
          <a:p>
            <a:r>
              <a:rPr lang="en-CA" dirty="0" smtClean="0"/>
              <a:t>Adverse Drug Reactions : Hematologic Dysfunction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The most common drug-induced hematologic complications are </a:t>
            </a:r>
            <a:r>
              <a:rPr lang="en-CA" dirty="0" err="1" smtClean="0"/>
              <a:t>cytopenias</a:t>
            </a:r>
            <a:endParaRPr lang="en-CA" dirty="0" smtClean="0"/>
          </a:p>
          <a:p>
            <a:r>
              <a:rPr lang="en-CA" dirty="0" smtClean="0"/>
              <a:t>These </a:t>
            </a:r>
            <a:r>
              <a:rPr lang="en-CA" dirty="0" err="1" smtClean="0"/>
              <a:t>cytopenias</a:t>
            </a:r>
            <a:r>
              <a:rPr lang="en-CA" dirty="0" smtClean="0"/>
              <a:t> can be separated into two broad categories</a:t>
            </a:r>
          </a:p>
          <a:p>
            <a:pPr lvl="1"/>
            <a:r>
              <a:rPr lang="en-CA" dirty="0" smtClean="0"/>
              <a:t>1. Decreased production in the bone marrow</a:t>
            </a:r>
          </a:p>
          <a:p>
            <a:pPr lvl="1"/>
            <a:r>
              <a:rPr lang="en-CA" dirty="0" smtClean="0"/>
              <a:t>2. Increased cell destruction (</a:t>
            </a:r>
            <a:r>
              <a:rPr lang="en-CA" dirty="0" err="1" smtClean="0"/>
              <a:t>eg</a:t>
            </a:r>
            <a:r>
              <a:rPr lang="en-CA" dirty="0" smtClean="0"/>
              <a:t>, drug-associated immune-mediated </a:t>
            </a:r>
            <a:r>
              <a:rPr lang="en-CA" dirty="0" err="1" smtClean="0"/>
              <a:t>cytopenias</a:t>
            </a:r>
            <a:r>
              <a:rPr lang="en-CA" dirty="0" smtClean="0"/>
              <a:t>).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Zinc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An important cofactor for synthesis of over 200 enzymes</a:t>
            </a:r>
          </a:p>
          <a:p>
            <a:r>
              <a:rPr lang="en-CA" dirty="0" smtClean="0"/>
              <a:t>Many, many important roles in health and disease</a:t>
            </a:r>
          </a:p>
          <a:p>
            <a:pPr lvl="1"/>
            <a:r>
              <a:rPr lang="en-CA" dirty="0" smtClean="0"/>
              <a:t>26 pages worth...</a:t>
            </a:r>
            <a:endParaRPr lang="en-CA" dirty="0"/>
          </a:p>
        </p:txBody>
      </p:sp>
      <p:pic>
        <p:nvPicPr>
          <p:cNvPr id="4" name="Picture 3" descr="zin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140"/>
            <a:ext cx="9144000" cy="68377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Zinc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An uncommon toxicity but an important differential for acute </a:t>
            </a:r>
            <a:r>
              <a:rPr lang="en-CA" dirty="0" err="1" smtClean="0"/>
              <a:t>anemia</a:t>
            </a:r>
            <a:endParaRPr lang="en-CA" dirty="0" smtClean="0"/>
          </a:p>
          <a:p>
            <a:r>
              <a:rPr lang="en-CA" dirty="0" smtClean="0"/>
              <a:t>The most common cause of Zn toxicity is penny ingestion</a:t>
            </a:r>
          </a:p>
          <a:p>
            <a:r>
              <a:rPr lang="en-CA" dirty="0" smtClean="0"/>
              <a:t>U.S. pennies minted after 1982 contain 97.5% Zn</a:t>
            </a:r>
          </a:p>
          <a:p>
            <a:r>
              <a:rPr lang="en-CA" dirty="0" smtClean="0"/>
              <a:t>Canadian pennies minted from 1997 through 2001 contain 96% Zn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Zinc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Zinc oxide diaper cream rarely causes a problem</a:t>
            </a:r>
          </a:p>
          <a:p>
            <a:r>
              <a:rPr lang="en-CA" dirty="0" smtClean="0"/>
              <a:t>Most common exposure is ingestion</a:t>
            </a:r>
          </a:p>
          <a:p>
            <a:endParaRPr lang="en-CA" dirty="0" smtClean="0"/>
          </a:p>
        </p:txBody>
      </p:sp>
      <p:pic>
        <p:nvPicPr>
          <p:cNvPr id="4" name="Picture 3" descr="Benji2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4546" y="3505200"/>
            <a:ext cx="4445000" cy="335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Zinc: MOA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Largely unknown</a:t>
            </a:r>
          </a:p>
          <a:p>
            <a:r>
              <a:rPr lang="en-CA" dirty="0" smtClean="0"/>
              <a:t>Heinz body formation and </a:t>
            </a:r>
            <a:r>
              <a:rPr lang="en-CA" dirty="0" err="1" smtClean="0"/>
              <a:t>spherocytes</a:t>
            </a:r>
            <a:r>
              <a:rPr lang="en-CA" dirty="0" smtClean="0"/>
              <a:t> noted inconsistently</a:t>
            </a:r>
          </a:p>
          <a:p>
            <a:r>
              <a:rPr lang="en-CA" dirty="0" err="1" smtClean="0"/>
              <a:t>Hemolysis</a:t>
            </a:r>
            <a:r>
              <a:rPr lang="en-CA" dirty="0" smtClean="0"/>
              <a:t> may be associated with zinc inhibition of erythrocyte antioxidant pathways</a:t>
            </a:r>
          </a:p>
          <a:p>
            <a:r>
              <a:rPr lang="en-CA" dirty="0" smtClean="0"/>
              <a:t>RBC membrane oxidative damage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Zinc: MOA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 A zinc-induced secondary IMHA hypothesized</a:t>
            </a:r>
          </a:p>
          <a:p>
            <a:pPr lvl="1"/>
            <a:r>
              <a:rPr lang="en-CA" dirty="0" err="1" smtClean="0"/>
              <a:t>Spherocytosis</a:t>
            </a:r>
            <a:r>
              <a:rPr lang="en-CA" dirty="0" smtClean="0"/>
              <a:t> and  positive direct Coomb’s test</a:t>
            </a:r>
          </a:p>
          <a:p>
            <a:r>
              <a:rPr lang="en-CA" dirty="0" err="1" smtClean="0"/>
              <a:t>Pyknocytes</a:t>
            </a:r>
            <a:r>
              <a:rPr lang="en-CA" dirty="0" smtClean="0"/>
              <a:t> from oxidative damage may also resemble </a:t>
            </a:r>
            <a:r>
              <a:rPr lang="en-CA" dirty="0" err="1" smtClean="0"/>
              <a:t>spherocytes</a:t>
            </a:r>
            <a:endParaRPr lang="en-CA" dirty="0" smtClean="0"/>
          </a:p>
          <a:p>
            <a:endParaRPr lang="en-CA" dirty="0"/>
          </a:p>
        </p:txBody>
      </p:sp>
      <p:pic>
        <p:nvPicPr>
          <p:cNvPr id="5" name="Picture 4" descr="harvey vet pathol pykn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4678" y="4643445"/>
            <a:ext cx="1785950" cy="15954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Zinc: MOA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Other systems may be affected:</a:t>
            </a:r>
          </a:p>
          <a:p>
            <a:pPr lvl="1"/>
            <a:r>
              <a:rPr lang="en-CA" dirty="0" smtClean="0"/>
              <a:t>Hepatic dysfunction/necrosis</a:t>
            </a:r>
          </a:p>
          <a:p>
            <a:pPr lvl="1"/>
            <a:r>
              <a:rPr lang="en-CA" dirty="0" smtClean="0"/>
              <a:t>Pancreatitis</a:t>
            </a:r>
          </a:p>
          <a:p>
            <a:pPr lvl="1"/>
            <a:r>
              <a:rPr lang="en-CA" dirty="0" err="1" smtClean="0"/>
              <a:t>Coagulopathies</a:t>
            </a:r>
            <a:endParaRPr lang="en-CA" dirty="0" smtClean="0"/>
          </a:p>
          <a:p>
            <a:pPr lvl="1"/>
            <a:r>
              <a:rPr lang="en-CA" dirty="0" smtClean="0"/>
              <a:t>Acute kidney injury associated with renal tubular injury may occur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Zinc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Zinc is metabolized in the liver by </a:t>
            </a:r>
            <a:r>
              <a:rPr lang="en-CA" dirty="0" err="1" smtClean="0"/>
              <a:t>metallothionein</a:t>
            </a:r>
            <a:r>
              <a:rPr lang="en-CA" dirty="0" smtClean="0"/>
              <a:t> </a:t>
            </a:r>
            <a:r>
              <a:rPr lang="en-CA" dirty="0" err="1" smtClean="0"/>
              <a:t>redox</a:t>
            </a:r>
            <a:r>
              <a:rPr lang="en-CA" dirty="0" smtClean="0"/>
              <a:t> cycle</a:t>
            </a:r>
          </a:p>
          <a:p>
            <a:r>
              <a:rPr lang="en-CA" dirty="0" smtClean="0"/>
              <a:t>Excreted primarily in feces</a:t>
            </a:r>
          </a:p>
          <a:p>
            <a:r>
              <a:rPr lang="en-CA" dirty="0" smtClean="0"/>
              <a:t>Small amount excreted in urine</a:t>
            </a:r>
          </a:p>
          <a:p>
            <a:r>
              <a:rPr lang="en-CA" dirty="0" smtClean="0"/>
              <a:t>Urinary excretion enhanced by </a:t>
            </a:r>
            <a:r>
              <a:rPr lang="en-CA" dirty="0" err="1" smtClean="0"/>
              <a:t>chelation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Zinc</a:t>
            </a:r>
            <a:endParaRPr lang="en-CA" dirty="0"/>
          </a:p>
        </p:txBody>
      </p:sp>
      <p:pic>
        <p:nvPicPr>
          <p:cNvPr id="4" name="Content Placeholder 3" descr="Untitled-4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357422" y="1714488"/>
            <a:ext cx="4513694" cy="51435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Zinc</a:t>
            </a:r>
            <a:endParaRPr lang="en-CA" dirty="0"/>
          </a:p>
        </p:txBody>
      </p:sp>
      <p:pic>
        <p:nvPicPr>
          <p:cNvPr id="4" name="Content Placeholder 3" descr="Untitled-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5918" y="1846207"/>
            <a:ext cx="5286411" cy="501179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Zinc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Toxic dose of Zn salt = 100 mg/kg</a:t>
            </a:r>
          </a:p>
          <a:p>
            <a:r>
              <a:rPr lang="en-CA" dirty="0" smtClean="0"/>
              <a:t>~1 penny in a 25 kg dog (2.5g)</a:t>
            </a:r>
          </a:p>
          <a:p>
            <a:r>
              <a:rPr lang="en-CA" dirty="0" smtClean="0"/>
              <a:t>Zinc released through degradation by gastric acids</a:t>
            </a:r>
          </a:p>
          <a:p>
            <a:r>
              <a:rPr lang="en-CA" dirty="0" smtClean="0"/>
              <a:t>Signs will occur in less than 2 hours</a:t>
            </a:r>
          </a:p>
          <a:p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CA" dirty="0" smtClean="0"/>
              <a:t>Adverse Drug Reactions : Hematologic Dysfunction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dirty="0" err="1" smtClean="0"/>
              <a:t>Pancytopenia</a:t>
            </a:r>
            <a:endParaRPr lang="en-CA" dirty="0" smtClean="0"/>
          </a:p>
          <a:p>
            <a:pPr lvl="1"/>
            <a:r>
              <a:rPr lang="en-CA" dirty="0" smtClean="0"/>
              <a:t>Drug results in suppression at the level of the </a:t>
            </a:r>
            <a:r>
              <a:rPr lang="en-CA" dirty="0" err="1" smtClean="0"/>
              <a:t>pluripotential</a:t>
            </a:r>
            <a:r>
              <a:rPr lang="en-CA" dirty="0" smtClean="0"/>
              <a:t> hematopoietic stem cell</a:t>
            </a:r>
          </a:p>
          <a:p>
            <a:pPr lvl="1"/>
            <a:r>
              <a:rPr lang="en-CA" dirty="0" smtClean="0"/>
              <a:t>Generally more complex</a:t>
            </a:r>
          </a:p>
          <a:p>
            <a:r>
              <a:rPr lang="en-CA" dirty="0" smtClean="0"/>
              <a:t>Isolated </a:t>
            </a:r>
            <a:r>
              <a:rPr lang="en-CA" dirty="0" err="1" smtClean="0"/>
              <a:t>cytopenias</a:t>
            </a:r>
          </a:p>
          <a:p>
            <a:pPr lvl="1"/>
            <a:r>
              <a:rPr lang="en-CA" dirty="0" smtClean="0"/>
              <a:t>Specific hematopoietic cell lineage</a:t>
            </a:r>
          </a:p>
          <a:p>
            <a:pPr lvl="1"/>
            <a:r>
              <a:rPr lang="en-CA" dirty="0" smtClean="0"/>
              <a:t>Destruction in the circulating pool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Zinc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Radiography is key</a:t>
            </a:r>
          </a:p>
          <a:p>
            <a:r>
              <a:rPr lang="en-CA" dirty="0" smtClean="0"/>
              <a:t>Often note </a:t>
            </a:r>
            <a:r>
              <a:rPr lang="en-CA" dirty="0" err="1" smtClean="0"/>
              <a:t>hemolysis</a:t>
            </a:r>
            <a:r>
              <a:rPr lang="en-CA" dirty="0" smtClean="0"/>
              <a:t> on </a:t>
            </a:r>
            <a:r>
              <a:rPr lang="en-CA" dirty="0" err="1" smtClean="0"/>
              <a:t>QuATS</a:t>
            </a:r>
            <a:endParaRPr lang="en-CA" dirty="0" smtClean="0"/>
          </a:p>
          <a:p>
            <a:r>
              <a:rPr lang="en-CA" dirty="0" smtClean="0"/>
              <a:t>Rapid removal of Zn source</a:t>
            </a:r>
          </a:p>
          <a:p>
            <a:pPr lvl="1"/>
            <a:r>
              <a:rPr lang="en-CA" dirty="0" smtClean="0"/>
              <a:t>Emesis</a:t>
            </a:r>
          </a:p>
          <a:p>
            <a:pPr lvl="1"/>
            <a:r>
              <a:rPr lang="en-CA" dirty="0" smtClean="0"/>
              <a:t>Endoscopy</a:t>
            </a:r>
          </a:p>
          <a:p>
            <a:pPr lvl="1"/>
            <a:r>
              <a:rPr lang="en-CA" dirty="0" smtClean="0"/>
              <a:t>Surgery</a:t>
            </a:r>
            <a:endParaRPr lang="en-CA" dirty="0"/>
          </a:p>
        </p:txBody>
      </p:sp>
      <p:pic>
        <p:nvPicPr>
          <p:cNvPr id="4" name="Picture 3" descr="Benji2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4546" y="2285992"/>
            <a:ext cx="6061374" cy="4572008"/>
          </a:xfrm>
          <a:prstGeom prst="rect">
            <a:avLst/>
          </a:prstGeom>
        </p:spPr>
      </p:pic>
      <p:pic>
        <p:nvPicPr>
          <p:cNvPr id="5" name="Picture 4" descr="endoscopy_pennie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62" y="3857628"/>
            <a:ext cx="2562225" cy="26860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Zinc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Supportive care afterwards</a:t>
            </a:r>
          </a:p>
          <a:p>
            <a:r>
              <a:rPr lang="en-CA" dirty="0" smtClean="0"/>
              <a:t>May require blood transfusion</a:t>
            </a:r>
          </a:p>
          <a:p>
            <a:r>
              <a:rPr lang="en-CA" dirty="0" smtClean="0"/>
              <a:t>Ca EDTA therapy controversial</a:t>
            </a:r>
          </a:p>
          <a:p>
            <a:r>
              <a:rPr lang="en-CA" dirty="0" smtClean="0"/>
              <a:t>Zn levels should rapidly drop after removal of source</a:t>
            </a:r>
          </a:p>
          <a:p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Zinc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Ca EDTA </a:t>
            </a:r>
            <a:r>
              <a:rPr lang="en-CA" dirty="0" err="1" smtClean="0"/>
              <a:t>chelation</a:t>
            </a:r>
            <a:endParaRPr lang="en-CA" dirty="0" smtClean="0"/>
          </a:p>
          <a:p>
            <a:r>
              <a:rPr lang="en-CA" dirty="0" smtClean="0"/>
              <a:t>100 mg/kg divided into four SC doses per day </a:t>
            </a:r>
          </a:p>
          <a:p>
            <a:r>
              <a:rPr lang="en-CA" dirty="0" smtClean="0"/>
              <a:t>Diluted in 5% dextrose in water to reduce local irritation at the site of injection</a:t>
            </a:r>
          </a:p>
          <a:p>
            <a:r>
              <a:rPr lang="en-CA" dirty="0" smtClean="0"/>
              <a:t>Enhanced renal excretion</a:t>
            </a:r>
          </a:p>
          <a:p>
            <a:r>
              <a:rPr lang="en-CA" dirty="0" smtClean="0"/>
              <a:t>Can directly measure blood Zn levels and trend through hospitalization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Zinc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Prognosis depends largely on response to therapy and confounding illness</a:t>
            </a:r>
          </a:p>
          <a:p>
            <a:r>
              <a:rPr lang="en-CA" dirty="0" smtClean="0"/>
              <a:t>Typical hospitalization is 48-72 hrs</a:t>
            </a:r>
          </a:p>
          <a:p>
            <a:r>
              <a:rPr lang="en-CA" dirty="0" smtClean="0"/>
              <a:t>Recheck </a:t>
            </a:r>
            <a:r>
              <a:rPr lang="en-CA" dirty="0" err="1" smtClean="0"/>
              <a:t>bloodwork</a:t>
            </a:r>
            <a:r>
              <a:rPr lang="en-CA" dirty="0" smtClean="0"/>
              <a:t> in 1-2 weeks after discharge</a:t>
            </a:r>
          </a:p>
          <a:p>
            <a:endParaRPr lang="en-CA" dirty="0" smtClean="0"/>
          </a:p>
          <a:p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Anticoagulant </a:t>
            </a:r>
            <a:r>
              <a:rPr lang="en-CA" dirty="0" err="1" smtClean="0"/>
              <a:t>rodenticide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The development of AR stems from the causative agent of sweet-clover poisoning in cattle- </a:t>
            </a:r>
            <a:r>
              <a:rPr lang="en-CA" dirty="0" err="1" smtClean="0"/>
              <a:t>dicoumarol</a:t>
            </a:r>
            <a:endParaRPr lang="en-CA" dirty="0" smtClean="0"/>
          </a:p>
          <a:p>
            <a:r>
              <a:rPr lang="en-CA" dirty="0" err="1" smtClean="0"/>
              <a:t>Warfarin</a:t>
            </a:r>
            <a:r>
              <a:rPr lang="en-CA" dirty="0" smtClean="0"/>
              <a:t> is named after the Wisconsin Alumni Research Foundation(WARF)</a:t>
            </a:r>
          </a:p>
          <a:p>
            <a:r>
              <a:rPr lang="en-CA" dirty="0" smtClean="0"/>
              <a:t>It is the first compound marketed as an anticoagulant </a:t>
            </a:r>
            <a:r>
              <a:rPr lang="en-CA" dirty="0" err="1" smtClean="0"/>
              <a:t>rodenticide</a:t>
            </a:r>
            <a:endParaRPr lang="en-CA" dirty="0"/>
          </a:p>
        </p:txBody>
      </p:sp>
      <p:pic>
        <p:nvPicPr>
          <p:cNvPr id="4" name="Picture 3" descr="tumblr_mdnj3qbhKE1qzqde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36" y="1357298"/>
            <a:ext cx="3959354" cy="50071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Anticoagulant </a:t>
            </a:r>
            <a:r>
              <a:rPr lang="en-CA" dirty="0" err="1" smtClean="0"/>
              <a:t>rodenticide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Second generation anticoagulant </a:t>
            </a:r>
            <a:r>
              <a:rPr lang="en-CA" dirty="0" err="1" smtClean="0"/>
              <a:t>rodenticides</a:t>
            </a:r>
            <a:endParaRPr lang="en-CA" dirty="0" smtClean="0"/>
          </a:p>
          <a:p>
            <a:pPr lvl="1"/>
            <a:r>
              <a:rPr lang="en-US" dirty="0" err="1" smtClean="0"/>
              <a:t>Brodifacoum</a:t>
            </a:r>
            <a:endParaRPr lang="en-US" dirty="0" smtClean="0"/>
          </a:p>
          <a:p>
            <a:pPr lvl="1"/>
            <a:r>
              <a:rPr lang="en-US" dirty="0" err="1" smtClean="0"/>
              <a:t>Difethialone</a:t>
            </a:r>
            <a:endParaRPr lang="en-US" dirty="0" smtClean="0"/>
          </a:p>
          <a:p>
            <a:pPr lvl="1"/>
            <a:r>
              <a:rPr lang="en-US" dirty="0" err="1" smtClean="0"/>
              <a:t>Bromadiolone</a:t>
            </a:r>
            <a:endParaRPr lang="en-US" dirty="0" smtClean="0"/>
          </a:p>
          <a:p>
            <a:pPr lvl="1"/>
            <a:r>
              <a:rPr lang="en-US" dirty="0" smtClean="0"/>
              <a:t>Developed as rodents developed resistance to the first-generation anticoagulants</a:t>
            </a:r>
            <a:endParaRPr lang="en-CA" dirty="0" smtClean="0"/>
          </a:p>
          <a:p>
            <a:endParaRPr lang="en-CA" dirty="0"/>
          </a:p>
        </p:txBody>
      </p:sp>
      <p:pic>
        <p:nvPicPr>
          <p:cNvPr id="4" name="Picture 3" descr="unt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3800" y="1003300"/>
            <a:ext cx="4216400" cy="4851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Anticoagulant </a:t>
            </a:r>
            <a:r>
              <a:rPr lang="en-US" dirty="0" err="1" smtClean="0"/>
              <a:t>rodenticide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generation: &lt;24 hours half life</a:t>
            </a:r>
          </a:p>
          <a:p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generation: ~6 days</a:t>
            </a:r>
          </a:p>
          <a:p>
            <a:endParaRPr lang="en-US" dirty="0" smtClean="0"/>
          </a:p>
          <a:p>
            <a:r>
              <a:rPr lang="en-US" dirty="0" smtClean="0"/>
              <a:t>Generally no clinical signs for 3-5 days</a:t>
            </a:r>
          </a:p>
          <a:p>
            <a:r>
              <a:rPr lang="en-US" dirty="0" smtClean="0"/>
              <a:t>During first 36-72 hours coagulation factors are slowly depleted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Anticoagulant </a:t>
            </a:r>
            <a:r>
              <a:rPr lang="en-US" dirty="0" err="1" smtClean="0"/>
              <a:t>rodenticide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Exposure from environmental ingestion</a:t>
            </a:r>
          </a:p>
          <a:p>
            <a:r>
              <a:rPr lang="en-US" dirty="0" smtClean="0"/>
              <a:t>Malignant poisonings</a:t>
            </a:r>
          </a:p>
          <a:p>
            <a:r>
              <a:rPr lang="en-US" dirty="0" smtClean="0"/>
              <a:t>Ingesting animals who have ingested </a:t>
            </a:r>
            <a:r>
              <a:rPr lang="en-US" dirty="0" err="1" smtClean="0"/>
              <a:t>rodenticide</a:t>
            </a:r>
            <a:endParaRPr lang="en-US" dirty="0" smtClean="0"/>
          </a:p>
          <a:p>
            <a:r>
              <a:rPr lang="en-US" dirty="0" smtClean="0"/>
              <a:t>Concentrates in:</a:t>
            </a:r>
          </a:p>
          <a:p>
            <a:pPr lvl="1"/>
            <a:r>
              <a:rPr lang="en-US" dirty="0" smtClean="0"/>
              <a:t>Plasma</a:t>
            </a:r>
          </a:p>
          <a:p>
            <a:pPr lvl="1"/>
            <a:r>
              <a:rPr lang="en-US" dirty="0" smtClean="0"/>
              <a:t>Liver</a:t>
            </a:r>
          </a:p>
          <a:p>
            <a:pPr lvl="1"/>
            <a:r>
              <a:rPr lang="en-US" dirty="0" smtClean="0"/>
              <a:t>Milk</a:t>
            </a:r>
          </a:p>
          <a:p>
            <a:pPr lvl="1"/>
            <a:r>
              <a:rPr lang="en-US" dirty="0" smtClean="0"/>
              <a:t>Placenta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Anticoagulant </a:t>
            </a:r>
            <a:r>
              <a:rPr lang="en-US" dirty="0" err="1" smtClean="0"/>
              <a:t>rodenticide</a:t>
            </a:r>
            <a:r>
              <a:rPr lang="en-US" dirty="0" smtClean="0"/>
              <a:t>: MOA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Interfere with the production of the clotting factors II, VII, IX, and X</a:t>
            </a:r>
          </a:p>
          <a:p>
            <a:r>
              <a:rPr lang="en-US" dirty="0" smtClean="0"/>
              <a:t>Works in the liver</a:t>
            </a:r>
          </a:p>
          <a:p>
            <a:r>
              <a:rPr lang="en-US" dirty="0" smtClean="0"/>
              <a:t>Vitamin K1 is converted to vitamin K1 </a:t>
            </a:r>
            <a:r>
              <a:rPr lang="en-US" dirty="0" err="1" smtClean="0"/>
              <a:t>epoxide</a:t>
            </a:r>
            <a:endParaRPr lang="en-US" dirty="0" smtClean="0"/>
          </a:p>
          <a:p>
            <a:r>
              <a:rPr lang="en-US" dirty="0" smtClean="0"/>
              <a:t>Vitamin K1 </a:t>
            </a:r>
            <a:r>
              <a:rPr lang="en-US" dirty="0" err="1" smtClean="0"/>
              <a:t>epoxide</a:t>
            </a:r>
            <a:r>
              <a:rPr lang="en-US" dirty="0" smtClean="0"/>
              <a:t> </a:t>
            </a:r>
            <a:r>
              <a:rPr lang="en-US" dirty="0" err="1" smtClean="0"/>
              <a:t>reductase</a:t>
            </a:r>
            <a:r>
              <a:rPr lang="en-US" dirty="0" smtClean="0"/>
              <a:t> converts vitamin K1 </a:t>
            </a:r>
            <a:r>
              <a:rPr lang="en-US" dirty="0" err="1" smtClean="0"/>
              <a:t>epoxide</a:t>
            </a:r>
            <a:r>
              <a:rPr lang="en-US" dirty="0" smtClean="0"/>
              <a:t> back to the active form of vitamin K1</a:t>
            </a:r>
          </a:p>
          <a:p>
            <a:r>
              <a:rPr lang="en-US" dirty="0" smtClean="0"/>
              <a:t>Repeats over and over to create active clotting factors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Anticoagulant </a:t>
            </a:r>
            <a:r>
              <a:rPr lang="en-US" dirty="0" err="1" smtClean="0"/>
              <a:t>rodenticide</a:t>
            </a:r>
            <a:r>
              <a:rPr lang="en-US" dirty="0" smtClean="0"/>
              <a:t>: MOA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anticoagulants inhibit vitamin K1 </a:t>
            </a:r>
            <a:r>
              <a:rPr lang="en-US" dirty="0" err="1" smtClean="0"/>
              <a:t>epoxide</a:t>
            </a:r>
            <a:r>
              <a:rPr lang="en-US" dirty="0" smtClean="0"/>
              <a:t> </a:t>
            </a:r>
            <a:r>
              <a:rPr lang="en-US" dirty="0" err="1" smtClean="0"/>
              <a:t>reductase</a:t>
            </a:r>
            <a:endParaRPr lang="en-US" dirty="0" smtClean="0"/>
          </a:p>
          <a:p>
            <a:r>
              <a:rPr lang="en-CA" dirty="0" err="1" smtClean="0"/>
              <a:t>Uncarboxylated</a:t>
            </a:r>
            <a:r>
              <a:rPr lang="en-CA" dirty="0" smtClean="0"/>
              <a:t> clotting factors do not bind calcium sufficiently to participate in clot formation.</a:t>
            </a:r>
          </a:p>
          <a:p>
            <a:r>
              <a:rPr lang="en-CA" dirty="0" smtClean="0"/>
              <a:t> </a:t>
            </a:r>
            <a:r>
              <a:rPr lang="en-CA" dirty="0" err="1" smtClean="0"/>
              <a:t>Carboxylated</a:t>
            </a:r>
            <a:r>
              <a:rPr lang="en-CA" dirty="0" smtClean="0"/>
              <a:t> clotting factors decline with time after anticoagulant </a:t>
            </a:r>
            <a:r>
              <a:rPr lang="en-CA" dirty="0" err="1" smtClean="0"/>
              <a:t>rodenticide</a:t>
            </a:r>
            <a:r>
              <a:rPr lang="en-CA" dirty="0" smtClean="0"/>
              <a:t> exposure to a point after which coagulation function is inadequate.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686800" cy="1252728"/>
          </a:xfrm>
        </p:spPr>
        <p:txBody>
          <a:bodyPr>
            <a:normAutofit fontScale="90000"/>
          </a:bodyPr>
          <a:lstStyle/>
          <a:p>
            <a:r>
              <a:rPr lang="en-CA" dirty="0" smtClean="0"/>
              <a:t>Chemotherapeutics/ Anti-</a:t>
            </a:r>
            <a:r>
              <a:rPr lang="en-CA" dirty="0" err="1" smtClean="0"/>
              <a:t>neoplastics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Targets rapidly dividing cells</a:t>
            </a:r>
          </a:p>
          <a:p>
            <a:r>
              <a:rPr lang="en-CA" dirty="0" smtClean="0"/>
              <a:t>Rapidly proliferating progenitor and proliferative cells in bone marrow</a:t>
            </a:r>
          </a:p>
          <a:p>
            <a:r>
              <a:rPr lang="en-CA" dirty="0" smtClean="0"/>
              <a:t>Type A ADR</a:t>
            </a:r>
          </a:p>
          <a:p>
            <a:r>
              <a:rPr lang="en-CA" dirty="0" err="1" smtClean="0"/>
              <a:t>Neutrophil</a:t>
            </a:r>
            <a:r>
              <a:rPr lang="en-CA" dirty="0" smtClean="0"/>
              <a:t> and platelet counts usually return to baseline values within 72 – 96 hours after discontinuing therapy</a:t>
            </a:r>
          </a:p>
        </p:txBody>
      </p:sp>
      <p:pic>
        <p:nvPicPr>
          <p:cNvPr id="4" name="Picture 3" descr="Mitoxantrone-infusi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388" y="4857736"/>
            <a:ext cx="1730228" cy="20002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Anticoagulant </a:t>
            </a:r>
            <a:r>
              <a:rPr lang="en-US" dirty="0" err="1" smtClean="0"/>
              <a:t>rodenticide</a:t>
            </a:r>
            <a:r>
              <a:rPr lang="en-US" dirty="0" smtClean="0"/>
              <a:t>: MOA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6082" name="Picture 2" descr="vitamin K cycl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08" y="1857340"/>
            <a:ext cx="5000660" cy="5000660"/>
          </a:xfrm>
          <a:prstGeom prst="rect">
            <a:avLst/>
          </a:prstGeom>
          <a:noFill/>
        </p:spPr>
      </p:pic>
      <p:cxnSp>
        <p:nvCxnSpPr>
          <p:cNvPr id="7" name="Straight Connector 6"/>
          <p:cNvCxnSpPr/>
          <p:nvPr/>
        </p:nvCxnSpPr>
        <p:spPr>
          <a:xfrm rot="16200000" flipH="1">
            <a:off x="3357554" y="3786190"/>
            <a:ext cx="142876" cy="142876"/>
          </a:xfrm>
          <a:prstGeom prst="line">
            <a:avLst/>
          </a:prstGeom>
          <a:ln w="381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16200000" flipH="1">
            <a:off x="3428992" y="3714752"/>
            <a:ext cx="142876" cy="142876"/>
          </a:xfrm>
          <a:prstGeom prst="line">
            <a:avLst/>
          </a:prstGeom>
          <a:ln w="381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643306" y="4000504"/>
            <a:ext cx="1500198" cy="928694"/>
          </a:xfrm>
          <a:prstGeom prst="line">
            <a:avLst/>
          </a:prstGeom>
          <a:ln w="22225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Anticoagulant </a:t>
            </a:r>
            <a:r>
              <a:rPr lang="en-US" dirty="0" err="1" smtClean="0"/>
              <a:t>rodenticide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Many patients present with vague clinical signs</a:t>
            </a:r>
          </a:p>
          <a:p>
            <a:r>
              <a:rPr lang="en-US" dirty="0" smtClean="0"/>
              <a:t>Bleeding from traumatic sites, the gastro- intestinal (GI) tract, or orifices</a:t>
            </a:r>
          </a:p>
          <a:p>
            <a:r>
              <a:rPr lang="en-US" dirty="0" smtClean="0"/>
              <a:t>Abdominal distention, exophthalmia, lameness, bruising, hematomas, or muffled heart sounds are also possible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Anticoagulant </a:t>
            </a:r>
            <a:r>
              <a:rPr lang="en-CA" dirty="0" err="1" smtClean="0"/>
              <a:t>rodenticide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Bleeding into the brain or spinal cord may result in severe central nervous system (CNS) disturbances, </a:t>
            </a:r>
            <a:r>
              <a:rPr lang="en-US" dirty="0" err="1" smtClean="0"/>
              <a:t>seizuring</a:t>
            </a:r>
            <a:r>
              <a:rPr lang="en-US" dirty="0" smtClean="0"/>
              <a:t>, paresis, paralysis, or acute death</a:t>
            </a:r>
          </a:p>
          <a:p>
            <a:r>
              <a:rPr lang="en-US" dirty="0" smtClean="0"/>
              <a:t>Tracheal constriction due to </a:t>
            </a:r>
            <a:r>
              <a:rPr lang="en-US" dirty="0" err="1" smtClean="0"/>
              <a:t>thymic</a:t>
            </a:r>
            <a:r>
              <a:rPr lang="en-US" dirty="0" smtClean="0"/>
              <a:t>, </a:t>
            </a:r>
            <a:r>
              <a:rPr lang="en-US" dirty="0" err="1" smtClean="0"/>
              <a:t>peritracheal</a:t>
            </a:r>
            <a:r>
              <a:rPr lang="en-US" dirty="0" smtClean="0"/>
              <a:t>, or laryngeal bleeding may result in severe </a:t>
            </a:r>
            <a:r>
              <a:rPr lang="en-US" dirty="0" err="1" smtClean="0"/>
              <a:t>dyspnea</a:t>
            </a:r>
            <a:endParaRPr lang="en-US" dirty="0" smtClean="0"/>
          </a:p>
          <a:p>
            <a:endParaRPr lang="en-CA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Anticoagulant </a:t>
            </a:r>
            <a:r>
              <a:rPr lang="en-US" dirty="0" err="1" smtClean="0"/>
              <a:t>rodenticide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Factor VII has the shortest half-life </a:t>
            </a:r>
          </a:p>
          <a:p>
            <a:r>
              <a:rPr lang="en-US" dirty="0" smtClean="0"/>
              <a:t>Leads to an elevation of the PT</a:t>
            </a:r>
          </a:p>
          <a:p>
            <a:r>
              <a:rPr lang="en-US" dirty="0" smtClean="0"/>
              <a:t>PIVKA also becomes increased </a:t>
            </a:r>
          </a:p>
          <a:p>
            <a:r>
              <a:rPr lang="en-US" dirty="0" smtClean="0"/>
              <a:t>PT may be elevated within 36 to 72 hours </a:t>
            </a:r>
          </a:p>
          <a:p>
            <a:r>
              <a:rPr lang="en-US" dirty="0" smtClean="0"/>
              <a:t>As other factors become depleted, elevations in APTT and activated clotting time (ACT) will develop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Anticoagulant </a:t>
            </a:r>
            <a:r>
              <a:rPr lang="en-CA" dirty="0" err="1" smtClean="0"/>
              <a:t>rodenticide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Assays can be run to diagnose anticoagulant </a:t>
            </a:r>
            <a:r>
              <a:rPr lang="en-US" dirty="0" err="1" smtClean="0"/>
              <a:t>rodenticide</a:t>
            </a:r>
            <a:r>
              <a:rPr lang="en-US" dirty="0" smtClean="0"/>
              <a:t> ingestion</a:t>
            </a:r>
          </a:p>
          <a:p>
            <a:r>
              <a:rPr lang="en-US" dirty="0" smtClean="0"/>
              <a:t>Plasma half-life:</a:t>
            </a:r>
          </a:p>
          <a:p>
            <a:pPr lvl="1"/>
            <a:r>
              <a:rPr lang="en-US" dirty="0" smtClean="0"/>
              <a:t>Factor VII – 6.2 hours</a:t>
            </a:r>
          </a:p>
          <a:p>
            <a:pPr lvl="1"/>
            <a:r>
              <a:rPr lang="en-US" dirty="0" smtClean="0"/>
              <a:t>Factor IX – 13.9</a:t>
            </a:r>
          </a:p>
          <a:p>
            <a:pPr lvl="1"/>
            <a:r>
              <a:rPr lang="en-US" dirty="0" smtClean="0"/>
              <a:t>Factor X – 16.5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Anticoagulant </a:t>
            </a:r>
            <a:r>
              <a:rPr lang="en-US" dirty="0" err="1" smtClean="0"/>
              <a:t>rodenticide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Emesis should be induced within 4-8 hours of ingestion</a:t>
            </a:r>
          </a:p>
          <a:p>
            <a:r>
              <a:rPr lang="en-US" dirty="0" smtClean="0"/>
              <a:t>A baseline PT should be run and checked again in 48 hours</a:t>
            </a:r>
          </a:p>
          <a:p>
            <a:r>
              <a:rPr lang="en-US" dirty="0" smtClean="0"/>
              <a:t>Activated charcoal administration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Anticoagulant </a:t>
            </a:r>
            <a:r>
              <a:rPr lang="en-CA" dirty="0" err="1" smtClean="0"/>
              <a:t>rodenticide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clinical then FFP may be administered @ 10-20 </a:t>
            </a:r>
            <a:r>
              <a:rPr lang="en-US" dirty="0" err="1" smtClean="0"/>
              <a:t>mL</a:t>
            </a:r>
            <a:r>
              <a:rPr lang="en-US" dirty="0" smtClean="0"/>
              <a:t>/kg</a:t>
            </a:r>
          </a:p>
          <a:p>
            <a:r>
              <a:rPr lang="en-US" dirty="0" smtClean="0"/>
              <a:t>SC </a:t>
            </a:r>
            <a:r>
              <a:rPr lang="en-US" dirty="0" err="1" smtClean="0"/>
              <a:t>Vit</a:t>
            </a:r>
            <a:r>
              <a:rPr lang="en-US" dirty="0" smtClean="0"/>
              <a:t> K1 @ 2.5mg/kg q12 or 5mg/kg once followed by oral </a:t>
            </a:r>
            <a:r>
              <a:rPr lang="en-US" dirty="0" err="1" smtClean="0"/>
              <a:t>Vit</a:t>
            </a:r>
            <a:r>
              <a:rPr lang="en-US" dirty="0" smtClean="0"/>
              <a:t> K1 @ 3-5 mg/kg divided q12</a:t>
            </a:r>
          </a:p>
          <a:p>
            <a:r>
              <a:rPr lang="en-US" dirty="0" smtClean="0"/>
              <a:t>Give with fatty meal</a:t>
            </a:r>
          </a:p>
          <a:p>
            <a:r>
              <a:rPr lang="en-US" dirty="0" smtClean="0"/>
              <a:t>Treat for 4-6 weeks</a:t>
            </a:r>
          </a:p>
          <a:p>
            <a:r>
              <a:rPr lang="en-US" dirty="0" smtClean="0"/>
              <a:t>Recheck PT 48 hr after last dose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Anticoagulant </a:t>
            </a:r>
            <a:r>
              <a:rPr lang="en-CA" dirty="0" err="1" smtClean="0"/>
              <a:t>rodenticide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err="1" smtClean="0"/>
              <a:t>Difethialone</a:t>
            </a:r>
            <a:r>
              <a:rPr lang="en-CA" dirty="0" smtClean="0"/>
              <a:t> (D - Cease) LD 50 = 4 mg/kg</a:t>
            </a:r>
          </a:p>
          <a:p>
            <a:r>
              <a:rPr lang="en-CA" dirty="0" smtClean="0"/>
              <a:t> </a:t>
            </a:r>
            <a:r>
              <a:rPr lang="en-CA" dirty="0" err="1" smtClean="0"/>
              <a:t>Brodifacoum</a:t>
            </a:r>
            <a:r>
              <a:rPr lang="en-CA" dirty="0" smtClean="0"/>
              <a:t>: LD 50 = 0.25 – 2.5 mg/kg</a:t>
            </a:r>
          </a:p>
          <a:p>
            <a:r>
              <a:rPr lang="en-CA" dirty="0" smtClean="0"/>
              <a:t> </a:t>
            </a:r>
            <a:r>
              <a:rPr lang="en-CA" dirty="0" err="1" smtClean="0"/>
              <a:t>Bromadiolone</a:t>
            </a:r>
            <a:r>
              <a:rPr lang="en-CA" dirty="0" smtClean="0"/>
              <a:t>: LD 50 = 11 – 20 mg/kg</a:t>
            </a:r>
          </a:p>
          <a:p>
            <a:r>
              <a:rPr lang="en-CA" dirty="0" err="1" smtClean="0"/>
              <a:t>Chlorophacinone</a:t>
            </a:r>
            <a:r>
              <a:rPr lang="en-CA" dirty="0" smtClean="0"/>
              <a:t>: LD 50 = 50 – 100 mg/kg</a:t>
            </a:r>
          </a:p>
          <a:p>
            <a:r>
              <a:rPr lang="en-CA" dirty="0" smtClean="0"/>
              <a:t> </a:t>
            </a:r>
            <a:r>
              <a:rPr lang="en-CA" dirty="0" err="1" smtClean="0"/>
              <a:t>Warfarin</a:t>
            </a:r>
            <a:r>
              <a:rPr lang="en-CA" dirty="0" smtClean="0"/>
              <a:t>: LD 50 = 20 – 50 mg/kg</a:t>
            </a:r>
          </a:p>
          <a:p>
            <a:r>
              <a:rPr lang="en-CA" dirty="0" smtClean="0"/>
              <a:t> </a:t>
            </a:r>
            <a:r>
              <a:rPr lang="en-CA" dirty="0" err="1" smtClean="0"/>
              <a:t>Diphacinone</a:t>
            </a:r>
            <a:r>
              <a:rPr lang="en-CA" dirty="0" smtClean="0"/>
              <a:t>: LD 50 = 3 – 7.5 mg/kg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Anticoagulant </a:t>
            </a:r>
            <a:r>
              <a:rPr lang="en-CA" dirty="0" err="1" smtClean="0"/>
              <a:t>rodenticide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Prognosis is generally good</a:t>
            </a:r>
          </a:p>
          <a:p>
            <a:r>
              <a:rPr lang="en-US" dirty="0" smtClean="0"/>
              <a:t>Up to 90-95% success rate</a:t>
            </a:r>
          </a:p>
          <a:p>
            <a:r>
              <a:rPr lang="en-US" dirty="0" smtClean="0"/>
              <a:t>Nobody like to bleed into their heart, brain or lung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Acetaminophen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Tylenol, </a:t>
            </a:r>
            <a:r>
              <a:rPr lang="en-CA" dirty="0" err="1" smtClean="0"/>
              <a:t>Paracetamol</a:t>
            </a:r>
            <a:endParaRPr lang="en-CA" dirty="0" smtClean="0"/>
          </a:p>
          <a:p>
            <a:r>
              <a:rPr lang="en-CA" dirty="0" smtClean="0"/>
              <a:t>Cox-3 inhibitor</a:t>
            </a:r>
          </a:p>
          <a:p>
            <a:r>
              <a:rPr lang="en-CA" dirty="0" smtClean="0"/>
              <a:t>Increases pain threshold by inhibition of chemical mediators that sensitize pain receptors</a:t>
            </a:r>
          </a:p>
          <a:p>
            <a:r>
              <a:rPr lang="en-CA" dirty="0" smtClean="0"/>
              <a:t>Antipyretic effects are centrally mediated at the level of the hypothalamus (</a:t>
            </a:r>
            <a:r>
              <a:rPr lang="en-CA" dirty="0" err="1" smtClean="0"/>
              <a:t>inhib</a:t>
            </a:r>
            <a:r>
              <a:rPr lang="en-CA" dirty="0" smtClean="0"/>
              <a:t> PG)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686800" cy="1252728"/>
          </a:xfrm>
        </p:spPr>
        <p:txBody>
          <a:bodyPr>
            <a:normAutofit fontScale="90000"/>
          </a:bodyPr>
          <a:lstStyle/>
          <a:p>
            <a:r>
              <a:rPr lang="en-CA" dirty="0" smtClean="0"/>
              <a:t>Chemotherapeutics/ Anti-</a:t>
            </a:r>
            <a:r>
              <a:rPr lang="en-CA" dirty="0" err="1" smtClean="0"/>
              <a:t>neoplastics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dirty="0" err="1" smtClean="0"/>
              <a:t>Neutropenia</a:t>
            </a:r>
            <a:r>
              <a:rPr lang="en-CA" dirty="0" smtClean="0"/>
              <a:t> 5 – 7 days after </a:t>
            </a:r>
            <a:r>
              <a:rPr lang="en-CA" dirty="0" err="1" smtClean="0"/>
              <a:t>myelosuppression</a:t>
            </a:r>
          </a:p>
          <a:p>
            <a:r>
              <a:rPr lang="en-CA" dirty="0" smtClean="0"/>
              <a:t>Thrombocytopenia 9 – 14 days after </a:t>
            </a:r>
            <a:r>
              <a:rPr lang="en-CA" dirty="0" err="1" smtClean="0"/>
              <a:t>myelosuppression</a:t>
            </a:r>
            <a:r>
              <a:rPr lang="en-CA" dirty="0" smtClean="0"/>
              <a:t>.</a:t>
            </a:r>
          </a:p>
          <a:p>
            <a:r>
              <a:rPr lang="en-CA" dirty="0" err="1" smtClean="0"/>
              <a:t>Anemia</a:t>
            </a:r>
            <a:r>
              <a:rPr lang="en-CA" dirty="0" smtClean="0"/>
              <a:t> lags</a:t>
            </a:r>
          </a:p>
          <a:p>
            <a:pPr lvl="1"/>
            <a:r>
              <a:rPr lang="en-CA" dirty="0" smtClean="0"/>
              <a:t>Dogs- Neut:8-12 hours </a:t>
            </a:r>
            <a:r>
              <a:rPr lang="en-CA" dirty="0" err="1" smtClean="0"/>
              <a:t>Plt</a:t>
            </a:r>
            <a:r>
              <a:rPr lang="en-CA" dirty="0" smtClean="0"/>
              <a:t>: 6-9 days RBC: 100-115 days</a:t>
            </a:r>
          </a:p>
          <a:p>
            <a:pPr lvl="1"/>
            <a:r>
              <a:rPr lang="en-CA" dirty="0" smtClean="0"/>
              <a:t>Cats- Neut:8-12 hours Plt:6-9 days RBC: 73 days</a:t>
            </a:r>
          </a:p>
          <a:p>
            <a:endParaRPr lang="en-CA" dirty="0"/>
          </a:p>
        </p:txBody>
      </p:sp>
      <p:sp>
        <p:nvSpPr>
          <p:cNvPr id="4" name="Cloud 3"/>
          <p:cNvSpPr/>
          <p:nvPr/>
        </p:nvSpPr>
        <p:spPr>
          <a:xfrm>
            <a:off x="7072330" y="2071678"/>
            <a:ext cx="1857388" cy="1357322"/>
          </a:xfrm>
          <a:prstGeom prst="cloud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Freeform 4"/>
          <p:cNvSpPr/>
          <p:nvPr/>
        </p:nvSpPr>
        <p:spPr>
          <a:xfrm>
            <a:off x="7550046" y="2395400"/>
            <a:ext cx="214859" cy="296115"/>
          </a:xfrm>
          <a:custGeom>
            <a:avLst/>
            <a:gdLst>
              <a:gd name="connsiteX0" fmla="*/ 4997 w 214859"/>
              <a:gd name="connsiteY0" fmla="*/ 197898 h 296115"/>
              <a:gd name="connsiteX1" fmla="*/ 64957 w 214859"/>
              <a:gd name="connsiteY1" fmla="*/ 18016 h 296115"/>
              <a:gd name="connsiteX2" fmla="*/ 109928 w 214859"/>
              <a:gd name="connsiteY2" fmla="*/ 3026 h 296115"/>
              <a:gd name="connsiteX3" fmla="*/ 184879 w 214859"/>
              <a:gd name="connsiteY3" fmla="*/ 18016 h 296115"/>
              <a:gd name="connsiteX4" fmla="*/ 214859 w 214859"/>
              <a:gd name="connsiteY4" fmla="*/ 107957 h 296115"/>
              <a:gd name="connsiteX5" fmla="*/ 199869 w 214859"/>
              <a:gd name="connsiteY5" fmla="*/ 227879 h 296115"/>
              <a:gd name="connsiteX6" fmla="*/ 184879 w 214859"/>
              <a:gd name="connsiteY6" fmla="*/ 272849 h 296115"/>
              <a:gd name="connsiteX7" fmla="*/ 139908 w 214859"/>
              <a:gd name="connsiteY7" fmla="*/ 287839 h 296115"/>
              <a:gd name="connsiteX8" fmla="*/ 34977 w 214859"/>
              <a:gd name="connsiteY8" fmla="*/ 272849 h 296115"/>
              <a:gd name="connsiteX9" fmla="*/ 4997 w 214859"/>
              <a:gd name="connsiteY9" fmla="*/ 197898 h 296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4859" h="296115">
                <a:moveTo>
                  <a:pt x="4997" y="197898"/>
                </a:moveTo>
                <a:cubicBezTo>
                  <a:pt x="9994" y="155426"/>
                  <a:pt x="19930" y="54037"/>
                  <a:pt x="64957" y="18016"/>
                </a:cubicBezTo>
                <a:cubicBezTo>
                  <a:pt x="77296" y="8145"/>
                  <a:pt x="94938" y="8023"/>
                  <a:pt x="109928" y="3026"/>
                </a:cubicBezTo>
                <a:cubicBezTo>
                  <a:pt x="134912" y="8023"/>
                  <a:pt x="166863" y="0"/>
                  <a:pt x="184879" y="18016"/>
                </a:cubicBezTo>
                <a:cubicBezTo>
                  <a:pt x="207225" y="40362"/>
                  <a:pt x="214859" y="107957"/>
                  <a:pt x="214859" y="107957"/>
                </a:cubicBezTo>
                <a:cubicBezTo>
                  <a:pt x="209862" y="147931"/>
                  <a:pt x="207075" y="188244"/>
                  <a:pt x="199869" y="227879"/>
                </a:cubicBezTo>
                <a:cubicBezTo>
                  <a:pt x="197042" y="243425"/>
                  <a:pt x="196052" y="261676"/>
                  <a:pt x="184879" y="272849"/>
                </a:cubicBezTo>
                <a:cubicBezTo>
                  <a:pt x="173706" y="284022"/>
                  <a:pt x="154898" y="282842"/>
                  <a:pt x="139908" y="287839"/>
                </a:cubicBezTo>
                <a:cubicBezTo>
                  <a:pt x="104931" y="282842"/>
                  <a:pt x="61567" y="296115"/>
                  <a:pt x="34977" y="272849"/>
                </a:cubicBezTo>
                <a:cubicBezTo>
                  <a:pt x="12103" y="252834"/>
                  <a:pt x="0" y="240370"/>
                  <a:pt x="4997" y="197898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Freeform 5"/>
          <p:cNvSpPr/>
          <p:nvPr/>
        </p:nvSpPr>
        <p:spPr>
          <a:xfrm>
            <a:off x="8143900" y="2428868"/>
            <a:ext cx="214859" cy="296115"/>
          </a:xfrm>
          <a:custGeom>
            <a:avLst/>
            <a:gdLst>
              <a:gd name="connsiteX0" fmla="*/ 4997 w 214859"/>
              <a:gd name="connsiteY0" fmla="*/ 197898 h 296115"/>
              <a:gd name="connsiteX1" fmla="*/ 64957 w 214859"/>
              <a:gd name="connsiteY1" fmla="*/ 18016 h 296115"/>
              <a:gd name="connsiteX2" fmla="*/ 109928 w 214859"/>
              <a:gd name="connsiteY2" fmla="*/ 3026 h 296115"/>
              <a:gd name="connsiteX3" fmla="*/ 184879 w 214859"/>
              <a:gd name="connsiteY3" fmla="*/ 18016 h 296115"/>
              <a:gd name="connsiteX4" fmla="*/ 214859 w 214859"/>
              <a:gd name="connsiteY4" fmla="*/ 107957 h 296115"/>
              <a:gd name="connsiteX5" fmla="*/ 199869 w 214859"/>
              <a:gd name="connsiteY5" fmla="*/ 227879 h 296115"/>
              <a:gd name="connsiteX6" fmla="*/ 184879 w 214859"/>
              <a:gd name="connsiteY6" fmla="*/ 272849 h 296115"/>
              <a:gd name="connsiteX7" fmla="*/ 139908 w 214859"/>
              <a:gd name="connsiteY7" fmla="*/ 287839 h 296115"/>
              <a:gd name="connsiteX8" fmla="*/ 34977 w 214859"/>
              <a:gd name="connsiteY8" fmla="*/ 272849 h 296115"/>
              <a:gd name="connsiteX9" fmla="*/ 4997 w 214859"/>
              <a:gd name="connsiteY9" fmla="*/ 197898 h 296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4859" h="296115">
                <a:moveTo>
                  <a:pt x="4997" y="197898"/>
                </a:moveTo>
                <a:cubicBezTo>
                  <a:pt x="9994" y="155426"/>
                  <a:pt x="19930" y="54037"/>
                  <a:pt x="64957" y="18016"/>
                </a:cubicBezTo>
                <a:cubicBezTo>
                  <a:pt x="77296" y="8145"/>
                  <a:pt x="94938" y="8023"/>
                  <a:pt x="109928" y="3026"/>
                </a:cubicBezTo>
                <a:cubicBezTo>
                  <a:pt x="134912" y="8023"/>
                  <a:pt x="166863" y="0"/>
                  <a:pt x="184879" y="18016"/>
                </a:cubicBezTo>
                <a:cubicBezTo>
                  <a:pt x="207225" y="40362"/>
                  <a:pt x="214859" y="107957"/>
                  <a:pt x="214859" y="107957"/>
                </a:cubicBezTo>
                <a:cubicBezTo>
                  <a:pt x="209862" y="147931"/>
                  <a:pt x="207075" y="188244"/>
                  <a:pt x="199869" y="227879"/>
                </a:cubicBezTo>
                <a:cubicBezTo>
                  <a:pt x="197042" y="243425"/>
                  <a:pt x="196052" y="261676"/>
                  <a:pt x="184879" y="272849"/>
                </a:cubicBezTo>
                <a:cubicBezTo>
                  <a:pt x="173706" y="284022"/>
                  <a:pt x="154898" y="282842"/>
                  <a:pt x="139908" y="287839"/>
                </a:cubicBezTo>
                <a:cubicBezTo>
                  <a:pt x="104931" y="282842"/>
                  <a:pt x="61567" y="296115"/>
                  <a:pt x="34977" y="272849"/>
                </a:cubicBezTo>
                <a:cubicBezTo>
                  <a:pt x="12103" y="252834"/>
                  <a:pt x="0" y="240370"/>
                  <a:pt x="4997" y="197898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Freeform 6"/>
          <p:cNvSpPr/>
          <p:nvPr/>
        </p:nvSpPr>
        <p:spPr>
          <a:xfrm>
            <a:off x="7470266" y="2698230"/>
            <a:ext cx="1048586" cy="549639"/>
          </a:xfrm>
          <a:custGeom>
            <a:avLst/>
            <a:gdLst>
              <a:gd name="connsiteX0" fmla="*/ 39806 w 1048586"/>
              <a:gd name="connsiteY0" fmla="*/ 509665 h 549639"/>
              <a:gd name="connsiteX1" fmla="*/ 24816 w 1048586"/>
              <a:gd name="connsiteY1" fmla="*/ 269822 h 549639"/>
              <a:gd name="connsiteX2" fmla="*/ 84777 w 1048586"/>
              <a:gd name="connsiteY2" fmla="*/ 179881 h 549639"/>
              <a:gd name="connsiteX3" fmla="*/ 249668 w 1048586"/>
              <a:gd name="connsiteY3" fmla="*/ 164891 h 549639"/>
              <a:gd name="connsiteX4" fmla="*/ 264659 w 1048586"/>
              <a:gd name="connsiteY4" fmla="*/ 29980 h 549639"/>
              <a:gd name="connsiteX5" fmla="*/ 279649 w 1048586"/>
              <a:gd name="connsiteY5" fmla="*/ 74950 h 549639"/>
              <a:gd name="connsiteX6" fmla="*/ 294639 w 1048586"/>
              <a:gd name="connsiteY6" fmla="*/ 134911 h 549639"/>
              <a:gd name="connsiteX7" fmla="*/ 384580 w 1048586"/>
              <a:gd name="connsiteY7" fmla="*/ 164891 h 549639"/>
              <a:gd name="connsiteX8" fmla="*/ 504501 w 1048586"/>
              <a:gd name="connsiteY8" fmla="*/ 149901 h 549639"/>
              <a:gd name="connsiteX9" fmla="*/ 744344 w 1048586"/>
              <a:gd name="connsiteY9" fmla="*/ 119921 h 549639"/>
              <a:gd name="connsiteX10" fmla="*/ 774324 w 1048586"/>
              <a:gd name="connsiteY10" fmla="*/ 89940 h 549639"/>
              <a:gd name="connsiteX11" fmla="*/ 804304 w 1048586"/>
              <a:gd name="connsiteY11" fmla="*/ 0 h 549639"/>
              <a:gd name="connsiteX12" fmla="*/ 849275 w 1048586"/>
              <a:gd name="connsiteY12" fmla="*/ 119921 h 549639"/>
              <a:gd name="connsiteX13" fmla="*/ 939216 w 1048586"/>
              <a:gd name="connsiteY13" fmla="*/ 134911 h 549639"/>
              <a:gd name="connsiteX14" fmla="*/ 999177 w 1048586"/>
              <a:gd name="connsiteY14" fmla="*/ 269822 h 549639"/>
              <a:gd name="connsiteX15" fmla="*/ 1014167 w 1048586"/>
              <a:gd name="connsiteY15" fmla="*/ 314793 h 549639"/>
              <a:gd name="connsiteX16" fmla="*/ 954206 w 1048586"/>
              <a:gd name="connsiteY16" fmla="*/ 494675 h 549639"/>
              <a:gd name="connsiteX17" fmla="*/ 909236 w 1048586"/>
              <a:gd name="connsiteY17" fmla="*/ 479685 h 549639"/>
              <a:gd name="connsiteX18" fmla="*/ 879255 w 1048586"/>
              <a:gd name="connsiteY18" fmla="*/ 389744 h 549639"/>
              <a:gd name="connsiteX19" fmla="*/ 699373 w 1048586"/>
              <a:gd name="connsiteY19" fmla="*/ 344773 h 549639"/>
              <a:gd name="connsiteX20" fmla="*/ 654403 w 1048586"/>
              <a:gd name="connsiteY20" fmla="*/ 329783 h 549639"/>
              <a:gd name="connsiteX21" fmla="*/ 309629 w 1048586"/>
              <a:gd name="connsiteY21" fmla="*/ 329783 h 549639"/>
              <a:gd name="connsiteX22" fmla="*/ 249668 w 1048586"/>
              <a:gd name="connsiteY22" fmla="*/ 404734 h 549639"/>
              <a:gd name="connsiteX23" fmla="*/ 189708 w 1048586"/>
              <a:gd name="connsiteY23" fmla="*/ 479685 h 549639"/>
              <a:gd name="connsiteX24" fmla="*/ 99767 w 1048586"/>
              <a:gd name="connsiteY24" fmla="*/ 509665 h 549639"/>
              <a:gd name="connsiteX25" fmla="*/ 39806 w 1048586"/>
              <a:gd name="connsiteY25" fmla="*/ 509665 h 549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048586" h="549639">
                <a:moveTo>
                  <a:pt x="39806" y="509665"/>
                </a:moveTo>
                <a:cubicBezTo>
                  <a:pt x="27314" y="469691"/>
                  <a:pt x="0" y="431125"/>
                  <a:pt x="24816" y="269822"/>
                </a:cubicBezTo>
                <a:cubicBezTo>
                  <a:pt x="29482" y="239496"/>
                  <a:pt x="51480" y="189395"/>
                  <a:pt x="84777" y="179881"/>
                </a:cubicBezTo>
                <a:cubicBezTo>
                  <a:pt x="137844" y="164719"/>
                  <a:pt x="194704" y="169888"/>
                  <a:pt x="249668" y="164891"/>
                </a:cubicBezTo>
                <a:cubicBezTo>
                  <a:pt x="254665" y="119921"/>
                  <a:pt x="250350" y="72905"/>
                  <a:pt x="264659" y="29980"/>
                </a:cubicBezTo>
                <a:cubicBezTo>
                  <a:pt x="269656" y="14990"/>
                  <a:pt x="275308" y="59757"/>
                  <a:pt x="279649" y="74950"/>
                </a:cubicBezTo>
                <a:cubicBezTo>
                  <a:pt x="285309" y="94759"/>
                  <a:pt x="278997" y="121503"/>
                  <a:pt x="294639" y="134911"/>
                </a:cubicBezTo>
                <a:cubicBezTo>
                  <a:pt x="318633" y="155477"/>
                  <a:pt x="384580" y="164891"/>
                  <a:pt x="384580" y="164891"/>
                </a:cubicBezTo>
                <a:cubicBezTo>
                  <a:pt x="424554" y="159894"/>
                  <a:pt x="464398" y="153720"/>
                  <a:pt x="504501" y="149901"/>
                </a:cubicBezTo>
                <a:cubicBezTo>
                  <a:pt x="731330" y="128298"/>
                  <a:pt x="633637" y="156822"/>
                  <a:pt x="744344" y="119921"/>
                </a:cubicBezTo>
                <a:cubicBezTo>
                  <a:pt x="754337" y="109927"/>
                  <a:pt x="768004" y="102581"/>
                  <a:pt x="774324" y="89940"/>
                </a:cubicBezTo>
                <a:cubicBezTo>
                  <a:pt x="788457" y="61675"/>
                  <a:pt x="804304" y="0"/>
                  <a:pt x="804304" y="0"/>
                </a:cubicBezTo>
                <a:cubicBezTo>
                  <a:pt x="808964" y="23298"/>
                  <a:pt x="814966" y="102766"/>
                  <a:pt x="849275" y="119921"/>
                </a:cubicBezTo>
                <a:cubicBezTo>
                  <a:pt x="876460" y="133514"/>
                  <a:pt x="909236" y="129914"/>
                  <a:pt x="939216" y="134911"/>
                </a:cubicBezTo>
                <a:cubicBezTo>
                  <a:pt x="986725" y="206175"/>
                  <a:pt x="963500" y="162791"/>
                  <a:pt x="999177" y="269822"/>
                </a:cubicBezTo>
                <a:lnTo>
                  <a:pt x="1014167" y="314793"/>
                </a:lnTo>
                <a:cubicBezTo>
                  <a:pt x="1008048" y="382106"/>
                  <a:pt x="1048586" y="494675"/>
                  <a:pt x="954206" y="494675"/>
                </a:cubicBezTo>
                <a:cubicBezTo>
                  <a:pt x="938405" y="494675"/>
                  <a:pt x="924226" y="484682"/>
                  <a:pt x="909236" y="479685"/>
                </a:cubicBezTo>
                <a:cubicBezTo>
                  <a:pt x="899242" y="449705"/>
                  <a:pt x="909235" y="399738"/>
                  <a:pt x="879255" y="389744"/>
                </a:cubicBezTo>
                <a:cubicBezTo>
                  <a:pt x="760480" y="350151"/>
                  <a:pt x="820486" y="364958"/>
                  <a:pt x="699373" y="344773"/>
                </a:cubicBezTo>
                <a:cubicBezTo>
                  <a:pt x="684383" y="339776"/>
                  <a:pt x="669897" y="332882"/>
                  <a:pt x="654403" y="329783"/>
                </a:cubicBezTo>
                <a:cubicBezTo>
                  <a:pt x="510278" y="300958"/>
                  <a:pt x="493811" y="318272"/>
                  <a:pt x="309629" y="329783"/>
                </a:cubicBezTo>
                <a:cubicBezTo>
                  <a:pt x="217361" y="468189"/>
                  <a:pt x="335102" y="297944"/>
                  <a:pt x="249668" y="404734"/>
                </a:cubicBezTo>
                <a:cubicBezTo>
                  <a:pt x="235547" y="422385"/>
                  <a:pt x="213836" y="467621"/>
                  <a:pt x="189708" y="479685"/>
                </a:cubicBezTo>
                <a:cubicBezTo>
                  <a:pt x="161442" y="493818"/>
                  <a:pt x="99767" y="509665"/>
                  <a:pt x="99767" y="509665"/>
                </a:cubicBezTo>
                <a:cubicBezTo>
                  <a:pt x="19916" y="493695"/>
                  <a:pt x="52298" y="549639"/>
                  <a:pt x="39806" y="50966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Acetaminophen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Toxic dose in cats: as little as 10mg/kg</a:t>
            </a:r>
          </a:p>
          <a:p>
            <a:r>
              <a:rPr lang="en-CA" dirty="0" smtClean="0"/>
              <a:t>Dogs: </a:t>
            </a:r>
            <a:r>
              <a:rPr lang="en-CA" dirty="0" err="1" smtClean="0"/>
              <a:t>hepatoxicity</a:t>
            </a:r>
            <a:r>
              <a:rPr lang="en-CA" dirty="0" smtClean="0"/>
              <a:t> may be seen with doses from 75 to 100 mg/kg</a:t>
            </a:r>
          </a:p>
          <a:p>
            <a:r>
              <a:rPr lang="en-CA" dirty="0" err="1" smtClean="0"/>
              <a:t>MetHb</a:t>
            </a:r>
            <a:r>
              <a:rPr lang="en-CA" dirty="0" smtClean="0"/>
              <a:t> may be seen with doses ≥ 200 mg/kg</a:t>
            </a:r>
          </a:p>
          <a:p>
            <a:r>
              <a:rPr lang="en-CA" dirty="0" smtClean="0"/>
              <a:t>Rapidly absorbed via oral route within 30 minutes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Acetaminophen: MOA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Metabolism in the liver is completed by three pathways: </a:t>
            </a:r>
          </a:p>
          <a:p>
            <a:pPr lvl="1"/>
            <a:r>
              <a:rPr lang="en-CA" dirty="0" err="1" smtClean="0"/>
              <a:t>Glucuronidation</a:t>
            </a:r>
            <a:endParaRPr lang="en-CA" dirty="0" smtClean="0"/>
          </a:p>
          <a:p>
            <a:pPr lvl="1"/>
            <a:r>
              <a:rPr lang="en-CA" dirty="0" err="1" smtClean="0"/>
              <a:t>Sulfation</a:t>
            </a:r>
            <a:endParaRPr lang="en-CA" dirty="0" smtClean="0"/>
          </a:p>
          <a:p>
            <a:pPr lvl="1"/>
            <a:r>
              <a:rPr lang="en-CA" dirty="0" err="1" smtClean="0"/>
              <a:t>Cytochrome</a:t>
            </a:r>
            <a:r>
              <a:rPr lang="en-CA" dirty="0" smtClean="0"/>
              <a:t> P -450 mediated oxidation</a:t>
            </a:r>
          </a:p>
          <a:p>
            <a:r>
              <a:rPr lang="en-CA" dirty="0" smtClean="0"/>
              <a:t>Small amount is excreted unchanged in the urine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Acetaminophen: MOA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The major pathway converts acetaminophen through conjugation to inactive </a:t>
            </a:r>
            <a:r>
              <a:rPr lang="en-CA" dirty="0" err="1" smtClean="0"/>
              <a:t>glucuronide</a:t>
            </a:r>
            <a:r>
              <a:rPr lang="en-CA" dirty="0" smtClean="0"/>
              <a:t> and </a:t>
            </a:r>
            <a:r>
              <a:rPr lang="en-CA" dirty="0" err="1" smtClean="0"/>
              <a:t>sulfate</a:t>
            </a:r>
            <a:endParaRPr lang="en-CA" dirty="0" smtClean="0"/>
          </a:p>
          <a:p>
            <a:r>
              <a:rPr lang="en-CA" dirty="0" smtClean="0"/>
              <a:t>Minor pathway is via p450</a:t>
            </a:r>
          </a:p>
          <a:p>
            <a:r>
              <a:rPr lang="en-CA" dirty="0" smtClean="0"/>
              <a:t>Under normal circumstance this minor route produces little NAPQI</a:t>
            </a:r>
          </a:p>
          <a:p>
            <a:r>
              <a:rPr lang="en-CA" dirty="0" smtClean="0"/>
              <a:t>In acetaminophen toxicity, the pathway becomes saturated and metabolism shifts to the production of NAPQI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Acetaminophen: MOA</a:t>
            </a:r>
            <a:endParaRPr lang="en-CA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43050" y="2058987"/>
            <a:ext cx="6057900" cy="405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Acetaminophen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CA" dirty="0" smtClean="0"/>
              <a:t>Under nontoxic conditions, glutathione is conjugated to NAPQI, which effectively detoxifies it</a:t>
            </a:r>
          </a:p>
          <a:p>
            <a:r>
              <a:rPr lang="en-CA" dirty="0" smtClean="0"/>
              <a:t> In toxic conditions, glutathione stores quickly become depleted, leaving NAPQI free to bind to lipid in the </a:t>
            </a:r>
            <a:r>
              <a:rPr lang="en-CA" dirty="0" err="1" smtClean="0"/>
              <a:t>hepatocyte</a:t>
            </a:r>
            <a:r>
              <a:rPr lang="en-CA" dirty="0" smtClean="0"/>
              <a:t> membrane and causing </a:t>
            </a:r>
            <a:r>
              <a:rPr lang="en-CA" dirty="0" err="1" smtClean="0"/>
              <a:t>hepatocellular</a:t>
            </a:r>
            <a:r>
              <a:rPr lang="en-CA" dirty="0" smtClean="0"/>
              <a:t> necrosis</a:t>
            </a:r>
          </a:p>
          <a:p>
            <a:r>
              <a:rPr lang="en-CA" dirty="0" smtClean="0"/>
              <a:t>NAPQI also causes severe oxidative damage to red blood cells by causing the oxidation of </a:t>
            </a:r>
            <a:r>
              <a:rPr lang="en-CA" dirty="0" err="1" smtClean="0"/>
              <a:t>hemoglobin</a:t>
            </a:r>
            <a:r>
              <a:rPr lang="en-CA" dirty="0" smtClean="0"/>
              <a:t> to </a:t>
            </a:r>
            <a:r>
              <a:rPr lang="en-CA" dirty="0" err="1" smtClean="0"/>
              <a:t>metHb</a:t>
            </a:r>
            <a:endParaRPr lang="en-CA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Acetaminophen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Oxidation of </a:t>
            </a:r>
            <a:r>
              <a:rPr lang="en-CA" dirty="0" err="1" smtClean="0"/>
              <a:t>hemoglobin</a:t>
            </a:r>
            <a:r>
              <a:rPr lang="en-CA" dirty="0" smtClean="0"/>
              <a:t> also causes the formation of Heinz bodies</a:t>
            </a:r>
          </a:p>
          <a:p>
            <a:r>
              <a:rPr lang="en-CA" dirty="0" smtClean="0"/>
              <a:t>Cats lack </a:t>
            </a:r>
            <a:r>
              <a:rPr lang="en-CA" dirty="0" err="1" smtClean="0"/>
              <a:t>glucuronyl</a:t>
            </a:r>
            <a:r>
              <a:rPr lang="en-CA" dirty="0" smtClean="0"/>
              <a:t> </a:t>
            </a:r>
            <a:r>
              <a:rPr lang="en-CA" dirty="0" err="1" smtClean="0"/>
              <a:t>transferase</a:t>
            </a:r>
            <a:r>
              <a:rPr lang="en-CA" dirty="0" smtClean="0"/>
              <a:t>, which decreases the amount of metabolism through the major pathway</a:t>
            </a:r>
          </a:p>
          <a:p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Acetaminophen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Feline </a:t>
            </a:r>
            <a:r>
              <a:rPr lang="en-CA" dirty="0" err="1" smtClean="0"/>
              <a:t>hemoglobin</a:t>
            </a:r>
            <a:r>
              <a:rPr lang="en-CA" dirty="0" smtClean="0"/>
              <a:t> is also unique and contains eight </a:t>
            </a:r>
            <a:r>
              <a:rPr lang="en-CA" dirty="0" err="1" smtClean="0"/>
              <a:t>sulfhydryl</a:t>
            </a:r>
            <a:r>
              <a:rPr lang="en-CA" dirty="0" smtClean="0"/>
              <a:t> groups</a:t>
            </a:r>
          </a:p>
          <a:p>
            <a:r>
              <a:rPr lang="en-CA" dirty="0" smtClean="0"/>
              <a:t>Feline </a:t>
            </a:r>
            <a:r>
              <a:rPr lang="en-CA" dirty="0" err="1" smtClean="0"/>
              <a:t>hemoglobin</a:t>
            </a:r>
            <a:r>
              <a:rPr lang="en-CA" dirty="0" smtClean="0"/>
              <a:t> is more sensitive to oxidation and can form </a:t>
            </a:r>
            <a:r>
              <a:rPr lang="en-CA" dirty="0" err="1" smtClean="0"/>
              <a:t>metHb</a:t>
            </a:r>
            <a:r>
              <a:rPr lang="en-CA" dirty="0" smtClean="0"/>
              <a:t> more rapidly with smaller amounts of acetaminophen</a:t>
            </a:r>
          </a:p>
          <a:p>
            <a:r>
              <a:rPr lang="en-CA" dirty="0" smtClean="0"/>
              <a:t>In cats, </a:t>
            </a:r>
            <a:r>
              <a:rPr lang="en-CA" dirty="0" err="1" smtClean="0"/>
              <a:t>methemoglobinemia</a:t>
            </a:r>
            <a:r>
              <a:rPr lang="en-CA" dirty="0" smtClean="0"/>
              <a:t> may happen rapidly and become fatal before they show signs of </a:t>
            </a:r>
            <a:r>
              <a:rPr lang="en-CA" dirty="0" err="1" smtClean="0"/>
              <a:t>hepatotoxicosis</a:t>
            </a:r>
            <a:r>
              <a:rPr lang="en-CA" dirty="0" smtClean="0"/>
              <a:t>.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785926"/>
            <a:ext cx="6393903" cy="4395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4" name="Content Placeholder 3" descr="methb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14546" y="910531"/>
            <a:ext cx="4442246" cy="594746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Acetaminophen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Estimate </a:t>
            </a:r>
            <a:r>
              <a:rPr lang="en-CA" dirty="0" err="1" smtClean="0"/>
              <a:t>metHb</a:t>
            </a:r>
            <a:r>
              <a:rPr lang="en-CA" dirty="0" smtClean="0"/>
              <a:t>: Place a drop of blood on white filter paper; it looks brown if </a:t>
            </a:r>
            <a:r>
              <a:rPr lang="en-CA" dirty="0" err="1" smtClean="0"/>
              <a:t>metHb</a:t>
            </a:r>
            <a:r>
              <a:rPr lang="en-CA" dirty="0" smtClean="0"/>
              <a:t> is &gt; 15 %</a:t>
            </a:r>
          </a:p>
          <a:p>
            <a:r>
              <a:rPr lang="en-CA" dirty="0" smtClean="0"/>
              <a:t>Highest level occurs 1 to 3 hours after ingestion</a:t>
            </a:r>
          </a:p>
          <a:p>
            <a:endParaRPr lang="en-CA" dirty="0" smtClean="0"/>
          </a:p>
          <a:p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Estrogens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Dog and ferret bone marrow susceptible</a:t>
            </a:r>
          </a:p>
          <a:p>
            <a:r>
              <a:rPr lang="en-CA" dirty="0" smtClean="0"/>
              <a:t>Type A ADR and Type B ADR</a:t>
            </a:r>
          </a:p>
          <a:p>
            <a:endParaRPr lang="en-CA" dirty="0"/>
          </a:p>
        </p:txBody>
      </p:sp>
      <p:pic>
        <p:nvPicPr>
          <p:cNvPr id="4" name="Picture 3" descr="ferret-estrogen-toxicity-width-4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1670" y="3251200"/>
            <a:ext cx="5080000" cy="3606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Acetaminophen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Induce vomiting within 2 hours of ingestion if the patient is asymptomatic</a:t>
            </a:r>
          </a:p>
          <a:p>
            <a:r>
              <a:rPr lang="en-CA" dirty="0" smtClean="0"/>
              <a:t>Administer activated charcoal with a cathartic once, if ingestion occurred &lt;1 hour prior</a:t>
            </a:r>
          </a:p>
          <a:p>
            <a:r>
              <a:rPr lang="en-CA" dirty="0" smtClean="0"/>
              <a:t>Continue activated charcoal every </a:t>
            </a:r>
            <a:r>
              <a:rPr lang="en-CA" dirty="0" smtClean="0"/>
              <a:t>6-8 </a:t>
            </a:r>
            <a:r>
              <a:rPr lang="en-CA" dirty="0" smtClean="0"/>
              <a:t>hours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Acetaminophen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N - </a:t>
            </a:r>
            <a:r>
              <a:rPr lang="en-CA" dirty="0" err="1" smtClean="0"/>
              <a:t>acetylcysteine</a:t>
            </a:r>
            <a:r>
              <a:rPr lang="en-CA" dirty="0" smtClean="0"/>
              <a:t> (</a:t>
            </a:r>
            <a:r>
              <a:rPr lang="en-CA" dirty="0" err="1" smtClean="0"/>
              <a:t>Mucomyst</a:t>
            </a:r>
            <a:r>
              <a:rPr lang="en-CA" dirty="0" smtClean="0"/>
              <a:t>)</a:t>
            </a:r>
          </a:p>
          <a:p>
            <a:r>
              <a:rPr lang="en-CA" dirty="0" smtClean="0"/>
              <a:t>140 mg/kg PO or IV loading dose</a:t>
            </a:r>
          </a:p>
          <a:p>
            <a:r>
              <a:rPr lang="en-CA" dirty="0" smtClean="0"/>
              <a:t>70 mg/kg PO or IV every 6 hours for 72 h</a:t>
            </a:r>
          </a:p>
          <a:p>
            <a:r>
              <a:rPr lang="en-CA" dirty="0" smtClean="0"/>
              <a:t>Consider giving 240 mg/kg PO or IV as a loading dose in severe cases</a:t>
            </a:r>
          </a:p>
          <a:p>
            <a:r>
              <a:rPr lang="en-CA" dirty="0" smtClean="0"/>
              <a:t>Activated charcoal inactivates N - </a:t>
            </a:r>
            <a:r>
              <a:rPr lang="en-CA" dirty="0" err="1" smtClean="0"/>
              <a:t>acetylcysteine</a:t>
            </a:r>
            <a:r>
              <a:rPr lang="en-CA" dirty="0" smtClean="0"/>
              <a:t> if it is given PO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Acetaminophen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CA" dirty="0" smtClean="0"/>
              <a:t>Vitamin C (ascorbic acid)</a:t>
            </a:r>
          </a:p>
          <a:p>
            <a:pPr lvl="1"/>
            <a:r>
              <a:rPr lang="en-CA" dirty="0" smtClean="0"/>
              <a:t> 30 mg/kg PO or SQ every 6 hours</a:t>
            </a:r>
          </a:p>
          <a:p>
            <a:pPr lvl="1"/>
            <a:r>
              <a:rPr lang="en-CA" dirty="0" smtClean="0"/>
              <a:t>Facilitate conversion of </a:t>
            </a:r>
            <a:r>
              <a:rPr lang="en-CA" dirty="0" err="1" smtClean="0"/>
              <a:t>metHgb</a:t>
            </a:r>
            <a:r>
              <a:rPr lang="en-CA" dirty="0" smtClean="0"/>
              <a:t> to reduced </a:t>
            </a:r>
            <a:r>
              <a:rPr lang="en-CA" dirty="0" err="1" smtClean="0"/>
              <a:t>hemoglobin</a:t>
            </a:r>
            <a:endParaRPr lang="en-CA" dirty="0" smtClean="0"/>
          </a:p>
          <a:p>
            <a:pPr lvl="1"/>
            <a:r>
              <a:rPr lang="en-CA" dirty="0" smtClean="0"/>
              <a:t>Questionable efficacy</a:t>
            </a:r>
          </a:p>
          <a:p>
            <a:r>
              <a:rPr lang="en-CA" dirty="0" err="1" smtClean="0"/>
              <a:t>Cimetidine</a:t>
            </a:r>
            <a:endParaRPr lang="en-CA" dirty="0" smtClean="0"/>
          </a:p>
          <a:p>
            <a:pPr lvl="1"/>
            <a:r>
              <a:rPr lang="en-CA" dirty="0" smtClean="0"/>
              <a:t>5 to 10mg/kg every 6 to 8 hours IV, IM</a:t>
            </a:r>
          </a:p>
          <a:p>
            <a:pPr lvl="1"/>
            <a:r>
              <a:rPr lang="en-CA" dirty="0" smtClean="0"/>
              <a:t>Reduces metabolism of acetaminophen by the </a:t>
            </a:r>
            <a:r>
              <a:rPr lang="en-CA" dirty="0" err="1" smtClean="0"/>
              <a:t>cytochrome</a:t>
            </a:r>
            <a:r>
              <a:rPr lang="en-CA" dirty="0" smtClean="0"/>
              <a:t> p - 450 </a:t>
            </a:r>
            <a:r>
              <a:rPr lang="en-CA" dirty="0" err="1" smtClean="0"/>
              <a:t>oxidativesystem</a:t>
            </a:r>
            <a:r>
              <a:rPr lang="en-CA" dirty="0" smtClean="0"/>
              <a:t> in the liver</a:t>
            </a:r>
          </a:p>
          <a:p>
            <a:r>
              <a:rPr lang="en-CA" dirty="0" smtClean="0"/>
              <a:t>Feed cats kitten food due to increased </a:t>
            </a:r>
            <a:r>
              <a:rPr lang="en-CA" dirty="0" err="1" smtClean="0"/>
              <a:t>sulfhydryl</a:t>
            </a:r>
            <a:r>
              <a:rPr lang="en-CA" dirty="0" smtClean="0"/>
              <a:t> group substrates</a:t>
            </a:r>
          </a:p>
          <a:p>
            <a:r>
              <a:rPr lang="en-CA" dirty="0" smtClean="0"/>
              <a:t>S - </a:t>
            </a:r>
            <a:r>
              <a:rPr lang="en-CA" dirty="0" err="1" smtClean="0"/>
              <a:t>adenosyl</a:t>
            </a:r>
            <a:r>
              <a:rPr lang="en-CA" dirty="0" smtClean="0"/>
              <a:t> </a:t>
            </a:r>
            <a:r>
              <a:rPr lang="en-CA" dirty="0" err="1" smtClean="0"/>
              <a:t>methionine</a:t>
            </a:r>
            <a:r>
              <a:rPr lang="en-CA" dirty="0" smtClean="0"/>
              <a:t> (</a:t>
            </a:r>
            <a:r>
              <a:rPr lang="en-CA" dirty="0" err="1" smtClean="0"/>
              <a:t>sAMe</a:t>
            </a:r>
            <a:r>
              <a:rPr lang="en-CA" dirty="0" smtClean="0"/>
              <a:t>; </a:t>
            </a:r>
            <a:r>
              <a:rPr lang="en-CA" dirty="0" err="1" smtClean="0"/>
              <a:t>denosyl</a:t>
            </a:r>
            <a:r>
              <a:rPr lang="en-CA" dirty="0" smtClean="0"/>
              <a:t>)</a:t>
            </a:r>
          </a:p>
          <a:p>
            <a:pPr lvl="1"/>
            <a:r>
              <a:rPr lang="en-CA" dirty="0" smtClean="0"/>
              <a:t>18 mg/kg PO every 24 hours on an empty stomach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Acetaminophen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err="1" smtClean="0"/>
              <a:t>Methylene</a:t>
            </a:r>
            <a:r>
              <a:rPr lang="en-CA" dirty="0" smtClean="0"/>
              <a:t> blue (1 mg/kg IV of a 1% solution given every 2 to 3 hours for two to three treatments) can be administered to reduce </a:t>
            </a:r>
            <a:r>
              <a:rPr lang="en-CA" dirty="0" err="1" smtClean="0"/>
              <a:t>methemoglobin</a:t>
            </a:r>
            <a:r>
              <a:rPr lang="en-CA" dirty="0" smtClean="0"/>
              <a:t> to </a:t>
            </a:r>
            <a:r>
              <a:rPr lang="en-CA" dirty="0" err="1" smtClean="0"/>
              <a:t>hemoglobin</a:t>
            </a:r>
            <a:endParaRPr lang="en-CA" dirty="0" smtClean="0"/>
          </a:p>
          <a:p>
            <a:r>
              <a:rPr lang="en-CA" dirty="0" smtClean="0"/>
              <a:t>Use with understanding in cats that it can also </a:t>
            </a:r>
            <a:r>
              <a:rPr lang="en-CA" dirty="0" err="1" smtClean="0"/>
              <a:t>also</a:t>
            </a:r>
            <a:r>
              <a:rPr lang="en-CA" dirty="0" smtClean="0"/>
              <a:t> </a:t>
            </a:r>
            <a:r>
              <a:rPr lang="en-CA" dirty="0" smtClean="0"/>
              <a:t>cause </a:t>
            </a:r>
            <a:r>
              <a:rPr lang="en-CA" dirty="0" smtClean="0"/>
              <a:t>Heinz body </a:t>
            </a:r>
            <a:r>
              <a:rPr lang="en-CA" dirty="0" err="1" smtClean="0"/>
              <a:t>anemia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Acetaminophen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Top prognostic factors</a:t>
            </a:r>
          </a:p>
          <a:p>
            <a:r>
              <a:rPr lang="en-CA" dirty="0" smtClean="0"/>
              <a:t>1) Amount ingested</a:t>
            </a:r>
          </a:p>
          <a:p>
            <a:r>
              <a:rPr lang="en-CA" dirty="0" smtClean="0"/>
              <a:t>2) Time that treatment is </a:t>
            </a:r>
            <a:r>
              <a:rPr lang="en-CA" dirty="0" err="1" smtClean="0"/>
              <a:t>initated</a:t>
            </a:r>
            <a:endParaRPr lang="en-CA" dirty="0" smtClean="0"/>
          </a:p>
          <a:p>
            <a:r>
              <a:rPr lang="en-CA" dirty="0" smtClean="0"/>
              <a:t>3)Response to treatment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Snake </a:t>
            </a:r>
            <a:r>
              <a:rPr lang="en-CA" dirty="0" err="1" smtClean="0"/>
              <a:t>envenomations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Bites from </a:t>
            </a:r>
            <a:r>
              <a:rPr lang="en-CA" dirty="0" err="1" smtClean="0"/>
              <a:t>Crotalids</a:t>
            </a:r>
            <a:r>
              <a:rPr lang="en-CA" dirty="0" smtClean="0"/>
              <a:t> (Pit Vipers)</a:t>
            </a:r>
          </a:p>
          <a:p>
            <a:pPr lvl="1"/>
            <a:r>
              <a:rPr lang="en-CA" dirty="0" smtClean="0"/>
              <a:t>Copperheads </a:t>
            </a:r>
          </a:p>
          <a:p>
            <a:pPr lvl="1"/>
            <a:r>
              <a:rPr lang="en-CA" dirty="0" smtClean="0"/>
              <a:t>Water moccasins</a:t>
            </a:r>
          </a:p>
          <a:p>
            <a:pPr lvl="1"/>
            <a:r>
              <a:rPr lang="en-CA" dirty="0" err="1" smtClean="0"/>
              <a:t>Massasaugas</a:t>
            </a:r>
            <a:endParaRPr lang="en-CA" dirty="0" smtClean="0"/>
          </a:p>
          <a:p>
            <a:pPr lvl="1"/>
            <a:r>
              <a:rPr lang="en-CA" dirty="0" smtClean="0"/>
              <a:t>Rattlesnakes</a:t>
            </a:r>
          </a:p>
          <a:p>
            <a:endParaRPr lang="en-CA" dirty="0"/>
          </a:p>
        </p:txBody>
      </p:sp>
      <p:pic>
        <p:nvPicPr>
          <p:cNvPr id="4" name="Picture 3" descr="northern_copperhea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3372" y="2714620"/>
            <a:ext cx="4762500" cy="3886200"/>
          </a:xfrm>
          <a:prstGeom prst="rect">
            <a:avLst/>
          </a:prstGeom>
        </p:spPr>
      </p:pic>
      <p:pic>
        <p:nvPicPr>
          <p:cNvPr id="5" name="Picture 4" descr="025c0c25-9caa-4b39-9a6e-08329b094e39.Lar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3143248"/>
            <a:ext cx="4191000" cy="2790825"/>
          </a:xfrm>
          <a:prstGeom prst="rect">
            <a:avLst/>
          </a:prstGeom>
        </p:spPr>
      </p:pic>
      <p:pic>
        <p:nvPicPr>
          <p:cNvPr id="6" name="Picture 5" descr="Massasauga_rattlesnak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29058" y="2786058"/>
            <a:ext cx="5000627" cy="3695372"/>
          </a:xfrm>
          <a:prstGeom prst="rect">
            <a:avLst/>
          </a:prstGeom>
        </p:spPr>
      </p:pic>
      <p:pic>
        <p:nvPicPr>
          <p:cNvPr id="7" name="Picture 6" descr="rattlesnake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4810" y="3214686"/>
            <a:ext cx="4572000" cy="2971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Snake </a:t>
            </a:r>
            <a:r>
              <a:rPr lang="en-CA" dirty="0" err="1" smtClean="0"/>
              <a:t>envenomations</a:t>
            </a:r>
            <a:endParaRPr lang="en-CA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28794" y="1571260"/>
            <a:ext cx="5357850" cy="5101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Snake </a:t>
            </a:r>
            <a:r>
              <a:rPr lang="en-CA" dirty="0" err="1" smtClean="0"/>
              <a:t>envenomations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90% of bites from April to October</a:t>
            </a:r>
          </a:p>
          <a:p>
            <a:r>
              <a:rPr lang="en-CA" dirty="0" smtClean="0"/>
              <a:t>Strike at 8ft/sec</a:t>
            </a:r>
          </a:p>
          <a:p>
            <a:r>
              <a:rPr lang="en-CA" dirty="0" smtClean="0"/>
              <a:t>2/3 of bites from snakes &lt; 20” in length</a:t>
            </a:r>
          </a:p>
          <a:p>
            <a:r>
              <a:rPr lang="en-CA" dirty="0" smtClean="0"/>
              <a:t>1 bite may appear as several</a:t>
            </a:r>
          </a:p>
          <a:p>
            <a:r>
              <a:rPr lang="en-CA" dirty="0" smtClean="0"/>
              <a:t>Onset may be delayed up to 6 hours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Snake </a:t>
            </a:r>
            <a:r>
              <a:rPr lang="en-CA" dirty="0" err="1" smtClean="0"/>
              <a:t>envenomations</a:t>
            </a:r>
            <a:endParaRPr lang="en-CA" dirty="0"/>
          </a:p>
        </p:txBody>
      </p:sp>
      <p:pic>
        <p:nvPicPr>
          <p:cNvPr id="4" name="Content Placeholder 3" descr="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71736" y="1580041"/>
            <a:ext cx="3942180" cy="527796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Snake </a:t>
            </a:r>
            <a:r>
              <a:rPr lang="en-CA" dirty="0" err="1" smtClean="0"/>
              <a:t>envenomations</a:t>
            </a:r>
            <a:endParaRPr lang="en-CA" dirty="0"/>
          </a:p>
        </p:txBody>
      </p:sp>
      <p:pic>
        <p:nvPicPr>
          <p:cNvPr id="4" name="Content Placeholder 3" descr="photo-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43174" y="1505419"/>
            <a:ext cx="3929090" cy="526043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Estrogens: MOA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Poorly understood</a:t>
            </a:r>
          </a:p>
          <a:p>
            <a:r>
              <a:rPr lang="en-CA" dirty="0" smtClean="0"/>
              <a:t>Serum inhibitors of </a:t>
            </a:r>
            <a:r>
              <a:rPr lang="en-CA" dirty="0" err="1" smtClean="0"/>
              <a:t>hematopoiesis</a:t>
            </a:r>
            <a:r>
              <a:rPr lang="en-CA" dirty="0" smtClean="0"/>
              <a:t> produced by T cells have been identified</a:t>
            </a:r>
          </a:p>
          <a:p>
            <a:r>
              <a:rPr lang="en-CA" dirty="0" smtClean="0"/>
              <a:t>Thymus produced factor that inhibited BM granulocyte-macrophage progenitor cell replication</a:t>
            </a:r>
            <a:endParaRPr lang="en-CA" dirty="0"/>
          </a:p>
        </p:txBody>
      </p:sp>
      <p:pic>
        <p:nvPicPr>
          <p:cNvPr id="4" name="Picture 3" descr="thymu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1802" y="4429132"/>
            <a:ext cx="3191030" cy="24288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Snake </a:t>
            </a:r>
            <a:r>
              <a:rPr lang="en-CA" dirty="0" err="1" smtClean="0"/>
              <a:t>envenomations</a:t>
            </a:r>
            <a:endParaRPr lang="en-CA" dirty="0"/>
          </a:p>
        </p:txBody>
      </p:sp>
      <p:pic>
        <p:nvPicPr>
          <p:cNvPr id="4" name="Content Placeholder 3" descr="photo-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14612" y="1562515"/>
            <a:ext cx="3955270" cy="529548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Snake </a:t>
            </a:r>
            <a:r>
              <a:rPr lang="en-CA" dirty="0" err="1" smtClean="0"/>
              <a:t>envenomations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20-25% of bites will be dry bites</a:t>
            </a:r>
          </a:p>
          <a:p>
            <a:r>
              <a:rPr lang="en-CA" dirty="0" smtClean="0"/>
              <a:t>Bite by a juvenile is less likely to be dry</a:t>
            </a:r>
          </a:p>
          <a:p>
            <a:r>
              <a:rPr lang="en-CA" dirty="0" smtClean="0"/>
              <a:t>“</a:t>
            </a:r>
            <a:r>
              <a:rPr lang="en-CA" dirty="0" err="1" smtClean="0"/>
              <a:t>Agonal</a:t>
            </a:r>
            <a:r>
              <a:rPr lang="en-CA" dirty="0" smtClean="0"/>
              <a:t> bites” more dangerous</a:t>
            </a:r>
          </a:p>
          <a:p>
            <a:r>
              <a:rPr lang="en-CA" dirty="0" smtClean="0"/>
              <a:t>Bites in the middle of Summer are more dangerous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Snake </a:t>
            </a:r>
            <a:r>
              <a:rPr lang="en-CA" dirty="0" err="1" smtClean="0"/>
              <a:t>envenomations:MOA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VERY Complex</a:t>
            </a:r>
          </a:p>
          <a:p>
            <a:r>
              <a:rPr lang="en-CA" dirty="0" smtClean="0"/>
              <a:t>Venom contains over 50 enzymes</a:t>
            </a:r>
          </a:p>
          <a:p>
            <a:r>
              <a:rPr lang="en-CA" dirty="0" smtClean="0"/>
              <a:t>Most important:</a:t>
            </a:r>
          </a:p>
          <a:p>
            <a:pPr lvl="1"/>
            <a:r>
              <a:rPr lang="en-CA" dirty="0" err="1" smtClean="0"/>
              <a:t>Phospholipase</a:t>
            </a:r>
            <a:r>
              <a:rPr lang="en-CA" dirty="0" smtClean="0"/>
              <a:t> A2</a:t>
            </a:r>
          </a:p>
          <a:p>
            <a:pPr lvl="1"/>
            <a:r>
              <a:rPr lang="en-CA" dirty="0" err="1" smtClean="0"/>
              <a:t>Phosphatases</a:t>
            </a:r>
            <a:endParaRPr lang="en-CA" dirty="0" smtClean="0"/>
          </a:p>
          <a:p>
            <a:pPr lvl="1"/>
            <a:r>
              <a:rPr lang="en-CA" dirty="0" err="1" smtClean="0"/>
              <a:t>Exopeptidase</a:t>
            </a:r>
            <a:endParaRPr lang="en-CA" dirty="0" smtClean="0"/>
          </a:p>
          <a:p>
            <a:pPr lvl="1"/>
            <a:r>
              <a:rPr lang="en-CA" dirty="0" err="1" smtClean="0"/>
              <a:t>Hyaluronidase</a:t>
            </a:r>
            <a:endParaRPr lang="en-CA" dirty="0" smtClean="0"/>
          </a:p>
          <a:p>
            <a:pPr lvl="1"/>
            <a:r>
              <a:rPr lang="en-CA" dirty="0" smtClean="0"/>
              <a:t>L-amino </a:t>
            </a:r>
            <a:r>
              <a:rPr lang="en-CA" dirty="0" err="1" smtClean="0"/>
              <a:t>oxidase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Snake </a:t>
            </a:r>
            <a:r>
              <a:rPr lang="en-CA" dirty="0" err="1" smtClean="0"/>
              <a:t>envenomations:MOA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Proteases break down local tissue</a:t>
            </a:r>
          </a:p>
          <a:p>
            <a:r>
              <a:rPr lang="en-CA" dirty="0" smtClean="0"/>
              <a:t>RBCs exude into local tissue</a:t>
            </a:r>
          </a:p>
          <a:p>
            <a:r>
              <a:rPr lang="en-CA" dirty="0" smtClean="0"/>
              <a:t>Consumption of platelets</a:t>
            </a:r>
          </a:p>
          <a:p>
            <a:pPr marL="438912" lvl="1" indent="-320040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</a:pPr>
            <a:r>
              <a:rPr lang="en-CA" sz="3200" dirty="0" err="1" smtClean="0"/>
              <a:t>Phospholipase</a:t>
            </a:r>
            <a:r>
              <a:rPr lang="en-CA" sz="3200" dirty="0" smtClean="0"/>
              <a:t> A2 affects RBCs and causes </a:t>
            </a:r>
            <a:r>
              <a:rPr lang="en-CA" sz="3200" dirty="0" err="1" smtClean="0"/>
              <a:t>echinocytosis</a:t>
            </a:r>
            <a:endParaRPr lang="en-CA" sz="3200" dirty="0" smtClean="0"/>
          </a:p>
          <a:p>
            <a:pPr marL="704088" lvl="2" indent="-320040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</a:pPr>
            <a:r>
              <a:rPr lang="en-CA" dirty="0" smtClean="0"/>
              <a:t>89% of cases</a:t>
            </a:r>
          </a:p>
          <a:p>
            <a:pPr marL="438912" lvl="1" indent="-320040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</a:pPr>
            <a:r>
              <a:rPr lang="en-CA" sz="3200" dirty="0" err="1" smtClean="0"/>
              <a:t>Hemotoxic</a:t>
            </a:r>
            <a:r>
              <a:rPr lang="en-CA" sz="3200" dirty="0" smtClean="0"/>
              <a:t> effect directly on </a:t>
            </a:r>
            <a:r>
              <a:rPr lang="en-CA" sz="3200" dirty="0" err="1" smtClean="0"/>
              <a:t>Plt</a:t>
            </a:r>
            <a:endParaRPr lang="en-CA" sz="3200" dirty="0" smtClean="0"/>
          </a:p>
          <a:p>
            <a:endParaRPr lang="en-CA" dirty="0" smtClean="0"/>
          </a:p>
          <a:p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Snake </a:t>
            </a:r>
            <a:r>
              <a:rPr lang="en-CA" dirty="0" err="1" smtClean="0"/>
              <a:t>envenomations:MOA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Rattlesnake and copperhead venoms contain </a:t>
            </a:r>
            <a:r>
              <a:rPr lang="en-CA" dirty="0" err="1" smtClean="0"/>
              <a:t>fibrolase</a:t>
            </a:r>
            <a:r>
              <a:rPr lang="en-CA" dirty="0" smtClean="0"/>
              <a:t> that incompletely splits fibrin and degrades fibrinogen without activation of </a:t>
            </a:r>
            <a:r>
              <a:rPr lang="en-CA" dirty="0" err="1" smtClean="0"/>
              <a:t>plasminogen</a:t>
            </a:r>
            <a:endParaRPr lang="en-CA" dirty="0" smtClean="0"/>
          </a:p>
          <a:p>
            <a:r>
              <a:rPr lang="en-CA" dirty="0" smtClean="0"/>
              <a:t>Severe local tissue inflammation and necrosis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Snake </a:t>
            </a:r>
            <a:r>
              <a:rPr lang="en-CA" dirty="0" err="1" smtClean="0"/>
              <a:t>envenomations:MOA</a:t>
            </a:r>
            <a:endParaRPr lang="en-CA" dirty="0"/>
          </a:p>
        </p:txBody>
      </p:sp>
      <p:pic>
        <p:nvPicPr>
          <p:cNvPr id="4" name="Content Placeholder 3" descr="venom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2238" y="1500174"/>
            <a:ext cx="8592273" cy="535782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Snake </a:t>
            </a:r>
            <a:r>
              <a:rPr lang="en-CA" dirty="0" err="1" smtClean="0"/>
              <a:t>envenomations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The upside:</a:t>
            </a:r>
            <a:endParaRPr lang="en-CA" dirty="0"/>
          </a:p>
        </p:txBody>
      </p:sp>
      <p:pic>
        <p:nvPicPr>
          <p:cNvPr id="4" name="Picture 3" descr="4613966352_ddb2ebf44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28" y="2501900"/>
            <a:ext cx="6350000" cy="4356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Snake </a:t>
            </a:r>
            <a:r>
              <a:rPr lang="en-CA" dirty="0" err="1" smtClean="0"/>
              <a:t>envenomations</a:t>
            </a:r>
            <a:endParaRPr lang="en-CA" dirty="0"/>
          </a:p>
        </p:txBody>
      </p:sp>
      <p:pic>
        <p:nvPicPr>
          <p:cNvPr id="4" name="Content Placeholder 3" descr="5863883773_1af0015cf8_m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5918" y="1998250"/>
            <a:ext cx="5357850" cy="40183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Snake </a:t>
            </a:r>
            <a:r>
              <a:rPr lang="en-CA" dirty="0" err="1" smtClean="0"/>
              <a:t>envenomations</a:t>
            </a:r>
            <a:endParaRPr lang="en-CA" dirty="0"/>
          </a:p>
        </p:txBody>
      </p:sp>
      <p:pic>
        <p:nvPicPr>
          <p:cNvPr id="4" name="Content Placeholder 3" descr="snakebi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7702" y="1774825"/>
            <a:ext cx="6188595" cy="46259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Snake </a:t>
            </a:r>
            <a:r>
              <a:rPr lang="en-CA" dirty="0" err="1" smtClean="0"/>
              <a:t>envenomations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CBC + Chemistry</a:t>
            </a:r>
          </a:p>
          <a:p>
            <a:r>
              <a:rPr lang="en-CA" dirty="0" smtClean="0"/>
              <a:t>Blood smear</a:t>
            </a:r>
          </a:p>
          <a:p>
            <a:r>
              <a:rPr lang="en-CA" dirty="0" smtClean="0"/>
              <a:t>PT/PTT</a:t>
            </a:r>
            <a:endParaRPr lang="en-CA" dirty="0"/>
          </a:p>
        </p:txBody>
      </p:sp>
      <p:pic>
        <p:nvPicPr>
          <p:cNvPr id="5122" name="Picture 2" descr="equine echinocyt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48" y="2500306"/>
            <a:ext cx="3786214" cy="37862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Custom 7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9F2936"/>
      </a:accent1>
      <a:accent2>
        <a:srgbClr val="3F3F3F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1643</TotalTime>
  <Words>2825</Words>
  <Application>Microsoft Macintosh PowerPoint</Application>
  <PresentationFormat>On-screen Show (4:3)</PresentationFormat>
  <Paragraphs>493</Paragraphs>
  <Slides>108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108</vt:i4>
      </vt:variant>
    </vt:vector>
  </HeadingPairs>
  <TitlesOfParts>
    <vt:vector size="109" baseType="lpstr">
      <vt:lpstr>Module</vt:lpstr>
      <vt:lpstr>Blood Dyscrasias and Hemotoxins</vt:lpstr>
      <vt:lpstr>Overview</vt:lpstr>
      <vt:lpstr>Adverse Drug Reaction</vt:lpstr>
      <vt:lpstr>Adverse Drug Reactions : Hematologic Dysfunction</vt:lpstr>
      <vt:lpstr>Adverse Drug Reactions : Hematologic Dysfunction</vt:lpstr>
      <vt:lpstr>Chemotherapeutics/ Anti-neoplastics</vt:lpstr>
      <vt:lpstr>Chemotherapeutics/ Anti-neoplastics</vt:lpstr>
      <vt:lpstr>Estrogens</vt:lpstr>
      <vt:lpstr>Estrogens: MOA</vt:lpstr>
      <vt:lpstr>Estrogens</vt:lpstr>
      <vt:lpstr>Estrogens</vt:lpstr>
      <vt:lpstr>Sulfonamides</vt:lpstr>
      <vt:lpstr>Sulfonamides: MOA</vt:lpstr>
      <vt:lpstr>Slide 14</vt:lpstr>
      <vt:lpstr>Sulfonamides: MOA</vt:lpstr>
      <vt:lpstr>Sulfonamides</vt:lpstr>
      <vt:lpstr>Sulfonamides</vt:lpstr>
      <vt:lpstr>Sulfonamides</vt:lpstr>
      <vt:lpstr>Cephalosporins</vt:lpstr>
      <vt:lpstr>Cephalosporins: MOA</vt:lpstr>
      <vt:lpstr>Cephalosporins</vt:lpstr>
      <vt:lpstr>Phenobarbital</vt:lpstr>
      <vt:lpstr>Phenobarbital: MOA</vt:lpstr>
      <vt:lpstr>Phenobarbital</vt:lpstr>
      <vt:lpstr>Methimazole</vt:lpstr>
      <vt:lpstr>Methimazole: MOA</vt:lpstr>
      <vt:lpstr>Methimazole</vt:lpstr>
      <vt:lpstr>Toxicology: AKA I should not have eaten that</vt:lpstr>
      <vt:lpstr>Allium spp.</vt:lpstr>
      <vt:lpstr>Allium spp.: MOA</vt:lpstr>
      <vt:lpstr>Allium spp.</vt:lpstr>
      <vt:lpstr>Allium spp.</vt:lpstr>
      <vt:lpstr>Allium spp.</vt:lpstr>
      <vt:lpstr>Allium spp.</vt:lpstr>
      <vt:lpstr>Allium spp.</vt:lpstr>
      <vt:lpstr>Allium spp.</vt:lpstr>
      <vt:lpstr>Allium spp.</vt:lpstr>
      <vt:lpstr>Allium spp.</vt:lpstr>
      <vt:lpstr>Zinc</vt:lpstr>
      <vt:lpstr>Zinc</vt:lpstr>
      <vt:lpstr>Zinc</vt:lpstr>
      <vt:lpstr>Zinc</vt:lpstr>
      <vt:lpstr>Zinc: MOA</vt:lpstr>
      <vt:lpstr>Zinc: MOA</vt:lpstr>
      <vt:lpstr>Zinc: MOA</vt:lpstr>
      <vt:lpstr>Zinc</vt:lpstr>
      <vt:lpstr>Zinc</vt:lpstr>
      <vt:lpstr>Zinc</vt:lpstr>
      <vt:lpstr>Zinc</vt:lpstr>
      <vt:lpstr>Zinc</vt:lpstr>
      <vt:lpstr>Zinc</vt:lpstr>
      <vt:lpstr>Zinc</vt:lpstr>
      <vt:lpstr>Zinc</vt:lpstr>
      <vt:lpstr>Anticoagulant rodenticide</vt:lpstr>
      <vt:lpstr>Anticoagulant rodenticide</vt:lpstr>
      <vt:lpstr>Anticoagulant rodenticide</vt:lpstr>
      <vt:lpstr>Anticoagulant rodenticide</vt:lpstr>
      <vt:lpstr>Anticoagulant rodenticide: MOA</vt:lpstr>
      <vt:lpstr>Anticoagulant rodenticide: MOA</vt:lpstr>
      <vt:lpstr>Anticoagulant rodenticide: MOA</vt:lpstr>
      <vt:lpstr>Anticoagulant rodenticide</vt:lpstr>
      <vt:lpstr>Anticoagulant rodenticide</vt:lpstr>
      <vt:lpstr>Anticoagulant rodenticide</vt:lpstr>
      <vt:lpstr>Anticoagulant rodenticide</vt:lpstr>
      <vt:lpstr>Anticoagulant rodenticide</vt:lpstr>
      <vt:lpstr>Anticoagulant rodenticide</vt:lpstr>
      <vt:lpstr>Anticoagulant rodenticide</vt:lpstr>
      <vt:lpstr>Anticoagulant rodenticide</vt:lpstr>
      <vt:lpstr>Acetaminophen</vt:lpstr>
      <vt:lpstr>Acetaminophen</vt:lpstr>
      <vt:lpstr>Acetaminophen: MOA</vt:lpstr>
      <vt:lpstr>Acetaminophen: MOA</vt:lpstr>
      <vt:lpstr>Acetaminophen: MOA</vt:lpstr>
      <vt:lpstr>Acetaminophen</vt:lpstr>
      <vt:lpstr>Acetaminophen</vt:lpstr>
      <vt:lpstr>Acetaminophen</vt:lpstr>
      <vt:lpstr>Slide 77</vt:lpstr>
      <vt:lpstr>Slide 78</vt:lpstr>
      <vt:lpstr>Acetaminophen</vt:lpstr>
      <vt:lpstr>Acetaminophen</vt:lpstr>
      <vt:lpstr>Acetaminophen</vt:lpstr>
      <vt:lpstr>Acetaminophen</vt:lpstr>
      <vt:lpstr>Acetaminophen</vt:lpstr>
      <vt:lpstr>Acetaminophen</vt:lpstr>
      <vt:lpstr>Snake envenomations</vt:lpstr>
      <vt:lpstr>Snake envenomations</vt:lpstr>
      <vt:lpstr>Snake envenomations</vt:lpstr>
      <vt:lpstr>Snake envenomations</vt:lpstr>
      <vt:lpstr>Snake envenomations</vt:lpstr>
      <vt:lpstr>Snake envenomations</vt:lpstr>
      <vt:lpstr>Snake envenomations</vt:lpstr>
      <vt:lpstr>Snake envenomations:MOA</vt:lpstr>
      <vt:lpstr>Snake envenomations:MOA</vt:lpstr>
      <vt:lpstr>Snake envenomations:MOA</vt:lpstr>
      <vt:lpstr>Snake envenomations:MOA</vt:lpstr>
      <vt:lpstr>Snake envenomations</vt:lpstr>
      <vt:lpstr>Snake envenomations</vt:lpstr>
      <vt:lpstr>Snake envenomations</vt:lpstr>
      <vt:lpstr>Snake envenomations</vt:lpstr>
      <vt:lpstr>Snake envenomations</vt:lpstr>
      <vt:lpstr>Snake envenomations</vt:lpstr>
      <vt:lpstr>Snake envenomations</vt:lpstr>
      <vt:lpstr>Snake envenomations</vt:lpstr>
      <vt:lpstr>Snake envenomations</vt:lpstr>
      <vt:lpstr>Snake envenomations</vt:lpstr>
      <vt:lpstr>Snake envenomations</vt:lpstr>
      <vt:lpstr>Snake envenomations</vt:lpstr>
      <vt:lpstr>Fin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Josh Smith</dc:creator>
  <cp:lastModifiedBy>Josh Smith</cp:lastModifiedBy>
  <cp:revision>128</cp:revision>
  <dcterms:created xsi:type="dcterms:W3CDTF">2012-12-11T00:59:02Z</dcterms:created>
  <dcterms:modified xsi:type="dcterms:W3CDTF">2013-02-13T16:27:19Z</dcterms:modified>
</cp:coreProperties>
</file>