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1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69E08-F48F-490A-8D4F-98081FB9D753}" type="datetimeFigureOut">
              <a:rPr lang="en-US" smtClean="0"/>
              <a:t>3/26/2013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A0C56-F205-4AB2-A959-2B8369596BB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69E08-F48F-490A-8D4F-98081FB9D753}" type="datetimeFigureOut">
              <a:rPr lang="en-US" smtClean="0"/>
              <a:t>3/26/2013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A0C56-F205-4AB2-A959-2B8369596B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69E08-F48F-490A-8D4F-98081FB9D753}" type="datetimeFigureOut">
              <a:rPr lang="en-US" smtClean="0"/>
              <a:t>3/26/2013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A0C56-F205-4AB2-A959-2B8369596B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69E08-F48F-490A-8D4F-98081FB9D753}" type="datetimeFigureOut">
              <a:rPr lang="en-US" smtClean="0"/>
              <a:t>3/26/2013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A0C56-F205-4AB2-A959-2B8369596B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69E08-F48F-490A-8D4F-98081FB9D753}" type="datetimeFigureOut">
              <a:rPr lang="en-US" smtClean="0"/>
              <a:t>3/26/2013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DA0C56-F205-4AB2-A959-2B8369596BB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69E08-F48F-490A-8D4F-98081FB9D753}" type="datetimeFigureOut">
              <a:rPr lang="en-US" smtClean="0"/>
              <a:t>3/26/2013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A0C56-F205-4AB2-A959-2B8369596B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69E08-F48F-490A-8D4F-98081FB9D753}" type="datetimeFigureOut">
              <a:rPr lang="en-US" smtClean="0"/>
              <a:t>3/26/2013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A0C56-F205-4AB2-A959-2B8369596B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69E08-F48F-490A-8D4F-98081FB9D753}" type="datetimeFigureOut">
              <a:rPr lang="en-US" smtClean="0"/>
              <a:t>3/26/2013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A0C56-F205-4AB2-A959-2B8369596B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69E08-F48F-490A-8D4F-98081FB9D753}" type="datetimeFigureOut">
              <a:rPr lang="en-US" smtClean="0"/>
              <a:t>3/26/2013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A0C56-F205-4AB2-A959-2B8369596B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69E08-F48F-490A-8D4F-98081FB9D753}" type="datetimeFigureOut">
              <a:rPr lang="en-US" smtClean="0"/>
              <a:t>3/26/2013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A0C56-F205-4AB2-A959-2B8369596B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69E08-F48F-490A-8D4F-98081FB9D753}" type="datetimeFigureOut">
              <a:rPr lang="en-US" smtClean="0"/>
              <a:t>3/26/2013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A0C56-F205-4AB2-A959-2B8369596B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C369E08-F48F-490A-8D4F-98081FB9D753}" type="datetimeFigureOut">
              <a:rPr lang="en-US" smtClean="0"/>
              <a:t>3/26/2013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DA0C56-F205-4AB2-A959-2B8369596BBF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Ware </a:t>
            </a:r>
            <a:r>
              <a:rPr lang="en-US" dirty="0" err="1" smtClean="0"/>
              <a:t>Chp</a:t>
            </a:r>
            <a:r>
              <a:rPr lang="en-US" dirty="0" smtClean="0"/>
              <a:t> 20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3.26.2013</a:t>
            </a:r>
          </a:p>
          <a:p>
            <a:r>
              <a:rPr lang="en-US" dirty="0" smtClean="0"/>
              <a:t>April </a:t>
            </a:r>
            <a:r>
              <a:rPr lang="en-US" dirty="0" err="1" smtClean="0"/>
              <a:t>Blong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342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06562"/>
          </a:xfrm>
        </p:spPr>
        <p:txBody>
          <a:bodyPr>
            <a:normAutofit/>
          </a:bodyPr>
          <a:lstStyle/>
          <a:p>
            <a:r>
              <a:rPr lang="en-US" dirty="0" smtClean="0"/>
              <a:t>List two reasons why </a:t>
            </a:r>
            <a:r>
              <a:rPr lang="en-US" dirty="0" err="1" smtClean="0"/>
              <a:t>carnitine</a:t>
            </a:r>
            <a:r>
              <a:rPr lang="en-US" dirty="0" smtClean="0"/>
              <a:t> is important to mitochondria: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21982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06562"/>
          </a:xfrm>
        </p:spPr>
        <p:txBody>
          <a:bodyPr>
            <a:normAutofit/>
          </a:bodyPr>
          <a:lstStyle/>
          <a:p>
            <a:r>
              <a:rPr lang="en-US" dirty="0" smtClean="0"/>
              <a:t>List two reasons why </a:t>
            </a:r>
            <a:r>
              <a:rPr lang="en-US" dirty="0" err="1" smtClean="0"/>
              <a:t>carnitine</a:t>
            </a:r>
            <a:r>
              <a:rPr lang="en-US" dirty="0" smtClean="0"/>
              <a:t> is important to mitochondria: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480560"/>
          </a:xfrm>
        </p:spPr>
        <p:txBody>
          <a:bodyPr/>
          <a:lstStyle/>
          <a:p>
            <a:r>
              <a:rPr lang="en-US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Essential component of the mitochondrial membrane transport system for fatty acids</a:t>
            </a:r>
          </a:p>
          <a:p>
            <a:r>
              <a:rPr lang="en-US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Binds to and transports toxic metabolites out of the mitochondria</a:t>
            </a:r>
            <a:endParaRPr lang="en-US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6175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Which is true in regards to </a:t>
            </a:r>
            <a:r>
              <a:rPr lang="en-US" sz="4000" dirty="0" err="1" smtClean="0"/>
              <a:t>carnitine</a:t>
            </a:r>
            <a:r>
              <a:rPr lang="en-US" sz="4000" dirty="0" smtClean="0"/>
              <a:t>?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556760"/>
          </a:xfrm>
        </p:spPr>
        <p:txBody>
          <a:bodyPr/>
          <a:lstStyle/>
          <a:p>
            <a:pPr marL="651510" indent="-514350">
              <a:buAutoNum type="alphaUcParenR"/>
            </a:pPr>
            <a:r>
              <a:rPr lang="en-US" dirty="0" smtClean="0"/>
              <a:t>Only supplement with D-</a:t>
            </a:r>
            <a:r>
              <a:rPr lang="en-US" dirty="0" err="1" smtClean="0"/>
              <a:t>carnitine</a:t>
            </a:r>
            <a:endParaRPr lang="en-US" dirty="0" smtClean="0"/>
          </a:p>
          <a:p>
            <a:pPr marL="651510" indent="-514350">
              <a:buAutoNum type="alphaUcParenR"/>
            </a:pPr>
            <a:r>
              <a:rPr lang="en-US" dirty="0" smtClean="0"/>
              <a:t>Plasma </a:t>
            </a:r>
            <a:r>
              <a:rPr lang="en-US" dirty="0" err="1" smtClean="0"/>
              <a:t>carnitine</a:t>
            </a:r>
            <a:r>
              <a:rPr lang="en-US" dirty="0" smtClean="0"/>
              <a:t> is sensitive indicator of myocardial </a:t>
            </a:r>
            <a:r>
              <a:rPr lang="en-US" dirty="0" err="1" smtClean="0"/>
              <a:t>carnitine</a:t>
            </a:r>
            <a:r>
              <a:rPr lang="en-US" dirty="0" smtClean="0"/>
              <a:t> deficiency</a:t>
            </a:r>
          </a:p>
          <a:p>
            <a:pPr marL="651510" indent="-514350">
              <a:buAutoNum type="alphaUcParenR"/>
            </a:pPr>
            <a:r>
              <a:rPr lang="en-US" dirty="0" smtClean="0"/>
              <a:t>In deficient dogs, it frequently improved cardiac function</a:t>
            </a:r>
          </a:p>
          <a:p>
            <a:pPr marL="651510" indent="-514350">
              <a:buAutoNum type="alphaUcParenR"/>
            </a:pPr>
            <a:r>
              <a:rPr lang="en-US" dirty="0"/>
              <a:t> </a:t>
            </a:r>
            <a:r>
              <a:rPr lang="en-US" dirty="0" smtClean="0"/>
              <a:t>Plasma </a:t>
            </a:r>
            <a:r>
              <a:rPr lang="en-US" dirty="0" err="1" smtClean="0"/>
              <a:t>carnitine</a:t>
            </a:r>
            <a:r>
              <a:rPr lang="en-US" dirty="0" smtClean="0"/>
              <a:t> is a specific indicator of myocardial deficiency if it is &lt;8 </a:t>
            </a:r>
            <a:r>
              <a:rPr lang="en-US" dirty="0" err="1" smtClean="0"/>
              <a:t>mmol</a:t>
            </a:r>
            <a:r>
              <a:rPr lang="en-US" dirty="0" smtClean="0"/>
              <a:t>/L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59008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Which is true in regards to </a:t>
            </a:r>
            <a:r>
              <a:rPr lang="en-US" sz="4000" dirty="0" err="1" smtClean="0"/>
              <a:t>carnitine</a:t>
            </a:r>
            <a:r>
              <a:rPr lang="en-US" sz="4000" dirty="0" smtClean="0"/>
              <a:t>?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556760"/>
          </a:xfrm>
        </p:spPr>
        <p:txBody>
          <a:bodyPr/>
          <a:lstStyle/>
          <a:p>
            <a:pPr marL="651510" indent="-514350">
              <a:buAutoNum type="alphaUcParenR"/>
            </a:pPr>
            <a:r>
              <a:rPr lang="en-US" dirty="0" smtClean="0"/>
              <a:t>Only supplement with D-</a:t>
            </a:r>
            <a:r>
              <a:rPr lang="en-US" dirty="0" err="1" smtClean="0"/>
              <a:t>carnitine</a:t>
            </a:r>
            <a:endParaRPr lang="en-US" dirty="0" smtClean="0"/>
          </a:p>
          <a:p>
            <a:pPr marL="651510" indent="-514350">
              <a:buAutoNum type="alphaUcParenR"/>
            </a:pPr>
            <a:r>
              <a:rPr lang="en-US" dirty="0" smtClean="0"/>
              <a:t>Plasma </a:t>
            </a:r>
            <a:r>
              <a:rPr lang="en-US" dirty="0" err="1" smtClean="0"/>
              <a:t>carnitine</a:t>
            </a:r>
            <a:r>
              <a:rPr lang="en-US" dirty="0" smtClean="0"/>
              <a:t> is sensitive indicator of myocardial </a:t>
            </a:r>
            <a:r>
              <a:rPr lang="en-US" dirty="0" err="1" smtClean="0"/>
              <a:t>carnitine</a:t>
            </a:r>
            <a:r>
              <a:rPr lang="en-US" dirty="0" smtClean="0"/>
              <a:t> deficiency</a:t>
            </a:r>
          </a:p>
          <a:p>
            <a:pPr marL="651510" indent="-514350">
              <a:buAutoNum type="alphaUcParenR"/>
            </a:pPr>
            <a:r>
              <a:rPr lang="en-US" dirty="0" smtClean="0"/>
              <a:t>In deficient dogs, it frequently improved cardiac function</a:t>
            </a:r>
          </a:p>
          <a:p>
            <a:pPr marL="651510" indent="-514350">
              <a:buAutoNum type="alphaUcParenR"/>
            </a:pPr>
            <a:r>
              <a:rPr lang="en-US" sz="35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35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Plasma </a:t>
            </a:r>
            <a:r>
              <a:rPr lang="en-US" sz="35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carnitine</a:t>
            </a:r>
            <a:r>
              <a:rPr lang="en-US" sz="35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is a specific indicator of myocardial deficiency if it is &lt;8 </a:t>
            </a:r>
            <a:r>
              <a:rPr lang="en-US" sz="35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mmol</a:t>
            </a:r>
            <a:r>
              <a:rPr lang="en-US" sz="35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/L</a:t>
            </a:r>
            <a:endParaRPr lang="en-US" sz="35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177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00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dirty="0"/>
              <a:t>List </a:t>
            </a:r>
            <a:r>
              <a:rPr lang="en-US" sz="4000" dirty="0" smtClean="0"/>
              <a:t>7 </a:t>
            </a:r>
            <a:r>
              <a:rPr lang="en-US" sz="4000" dirty="0"/>
              <a:t>infectious disease that can cause myocarditis (exclude fungi/algae-like organisms</a:t>
            </a:r>
            <a:r>
              <a:rPr lang="en-US" sz="4000" dirty="0" smtClean="0"/>
              <a:t>):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03742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List 7 infectious disease that can cause myocarditis (exclude fungi/algae-like organisms):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480560"/>
          </a:xfrm>
        </p:spPr>
        <p:txBody>
          <a:bodyPr numCol="2"/>
          <a:lstStyle/>
          <a:p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Parvovirus</a:t>
            </a:r>
          </a:p>
          <a:p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CDV</a:t>
            </a:r>
          </a:p>
          <a:p>
            <a:r>
              <a:rPr lang="en-US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Herpesvirus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– in utero</a:t>
            </a:r>
          </a:p>
          <a:p>
            <a:r>
              <a:rPr lang="en-US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Bartonella</a:t>
            </a:r>
            <a:endParaRPr lang="en-US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r>
              <a:rPr lang="en-US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Trypanosoma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cruzi</a:t>
            </a:r>
            <a:endParaRPr lang="en-US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Toxoplasma </a:t>
            </a:r>
            <a:r>
              <a:rPr lang="en-US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gondi</a:t>
            </a:r>
            <a:endParaRPr lang="en-US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r>
              <a:rPr lang="en-US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Neospira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caninum</a:t>
            </a:r>
            <a:endParaRPr lang="en-US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r>
              <a:rPr lang="en-US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Babesia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canis</a:t>
            </a:r>
            <a:endParaRPr lang="en-US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r>
              <a:rPr lang="en-US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Hepatozoon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canis</a:t>
            </a:r>
            <a:endParaRPr lang="en-US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Lyme disease</a:t>
            </a:r>
          </a:p>
          <a:p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Rarely </a:t>
            </a:r>
            <a:r>
              <a:rPr lang="en-US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Toxocara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sp</a:t>
            </a:r>
            <a:endParaRPr lang="en-US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Rarely RMSF</a:t>
            </a:r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6065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7762"/>
          </a:xfrm>
        </p:spPr>
        <p:txBody>
          <a:bodyPr>
            <a:normAutofit/>
          </a:bodyPr>
          <a:lstStyle/>
          <a:p>
            <a:r>
              <a:rPr lang="en-US" sz="4500" dirty="0" smtClean="0"/>
              <a:t>T or F: Corticosteroids have been shown to be beneficial in dogs with myocarditis. </a:t>
            </a:r>
            <a:endParaRPr lang="en-US" sz="45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09117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7762"/>
          </a:xfrm>
        </p:spPr>
        <p:txBody>
          <a:bodyPr>
            <a:normAutofit/>
          </a:bodyPr>
          <a:lstStyle/>
          <a:p>
            <a:r>
              <a:rPr lang="en-US" sz="4500" dirty="0" smtClean="0"/>
              <a:t>T or F: Corticosteroids have been shown to be beneficial in dogs with myocarditis. </a:t>
            </a:r>
            <a:endParaRPr lang="en-US" sz="45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05200"/>
            <a:ext cx="8229600" cy="2804160"/>
          </a:xfrm>
        </p:spPr>
        <p:txBody>
          <a:bodyPr>
            <a:normAutofit/>
          </a:bodyPr>
          <a:lstStyle/>
          <a:p>
            <a:r>
              <a:rPr lang="en-US" sz="3500" b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False</a:t>
            </a:r>
            <a:endParaRPr lang="en-US" sz="35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679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87562"/>
          </a:xfrm>
        </p:spPr>
        <p:txBody>
          <a:bodyPr/>
          <a:lstStyle/>
          <a:p>
            <a:r>
              <a:rPr lang="en-US" dirty="0" smtClean="0"/>
              <a:t>How many VPCs/24 hour period are considered abnormal in a bred predisposed to DCM?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pPr marL="651510" indent="-514350">
              <a:buAutoNum type="alphaUcParenR"/>
            </a:pPr>
            <a:r>
              <a:rPr lang="en-US" sz="3500" dirty="0" smtClean="0"/>
              <a:t>&gt;50</a:t>
            </a:r>
          </a:p>
          <a:p>
            <a:pPr marL="651510" indent="-514350">
              <a:buAutoNum type="alphaUcParenR"/>
            </a:pPr>
            <a:r>
              <a:rPr lang="en-US" sz="3500" dirty="0" smtClean="0"/>
              <a:t>&gt;10</a:t>
            </a:r>
          </a:p>
          <a:p>
            <a:pPr marL="651510" indent="-514350">
              <a:buAutoNum type="alphaUcParenR"/>
            </a:pPr>
            <a:r>
              <a:rPr lang="en-US" sz="3500" dirty="0" smtClean="0"/>
              <a:t>&gt;350</a:t>
            </a:r>
          </a:p>
          <a:p>
            <a:pPr marL="651510" indent="-514350">
              <a:buAutoNum type="alphaUcParenR"/>
            </a:pPr>
            <a:r>
              <a:rPr lang="en-US" sz="3500" dirty="0" smtClean="0"/>
              <a:t>&gt;100</a:t>
            </a:r>
          </a:p>
          <a:p>
            <a:pPr marL="651510" indent="-514350">
              <a:buAutoNum type="alphaUcParenR"/>
            </a:pP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98442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87562"/>
          </a:xfrm>
        </p:spPr>
        <p:txBody>
          <a:bodyPr/>
          <a:lstStyle/>
          <a:p>
            <a:r>
              <a:rPr lang="en-US" dirty="0" smtClean="0"/>
              <a:t>How many VPCs/24 hour period are considered abnormal in a bred predisposed to DCM?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pPr marL="651510" indent="-514350">
              <a:buAutoNum type="alphaUcParenR"/>
            </a:pPr>
            <a:r>
              <a:rPr lang="en-US" sz="45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&gt;50</a:t>
            </a:r>
          </a:p>
          <a:p>
            <a:pPr marL="651510" indent="-514350">
              <a:buAutoNum type="alphaUcParenR"/>
            </a:pPr>
            <a:r>
              <a:rPr lang="en-US" sz="3500" dirty="0" smtClean="0"/>
              <a:t>&gt;10</a:t>
            </a:r>
          </a:p>
          <a:p>
            <a:pPr marL="651510" indent="-514350">
              <a:buAutoNum type="alphaUcParenR"/>
            </a:pPr>
            <a:r>
              <a:rPr lang="en-US" sz="3500" dirty="0" smtClean="0"/>
              <a:t>&gt;350</a:t>
            </a:r>
          </a:p>
          <a:p>
            <a:pPr marL="651510" indent="-514350">
              <a:buAutoNum type="alphaUcParenR"/>
            </a:pPr>
            <a:r>
              <a:rPr lang="en-US" sz="3500" dirty="0" smtClean="0"/>
              <a:t>&gt;100</a:t>
            </a:r>
          </a:p>
          <a:p>
            <a:pPr marL="651510" indent="-514350">
              <a:buAutoNum type="alphaUcParenR"/>
            </a:pP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2984442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Please answer T or F for the following questions regarding DCM: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(T/F) Sudden death before the development of CHF is rare.</a:t>
            </a:r>
          </a:p>
          <a:p>
            <a:r>
              <a:rPr lang="en-US" dirty="0" smtClean="0"/>
              <a:t>(T/F) Cocker spaniels are predisposed to developing DCM.</a:t>
            </a:r>
          </a:p>
          <a:p>
            <a:r>
              <a:rPr lang="en-US" dirty="0" smtClean="0"/>
              <a:t>(T/F) The prognosis is variable, but &gt;50% of dogs will live longer than 6 months.</a:t>
            </a:r>
          </a:p>
          <a:p>
            <a:r>
              <a:rPr lang="en-US" dirty="0" smtClean="0"/>
              <a:t>(T/F) Despite sudden onset of clinical signs, DCM has a prolonged pre-clinical phase.</a:t>
            </a:r>
          </a:p>
          <a:p>
            <a:r>
              <a:rPr lang="en-US" dirty="0" smtClean="0"/>
              <a:t>(T/F) </a:t>
            </a:r>
            <a:r>
              <a:rPr lang="en-US" dirty="0" err="1" smtClean="0"/>
              <a:t>Bradyarrhythmias</a:t>
            </a:r>
            <a:r>
              <a:rPr lang="en-US" dirty="0" smtClean="0"/>
              <a:t> are more common than </a:t>
            </a:r>
            <a:r>
              <a:rPr lang="en-US" dirty="0" err="1" smtClean="0"/>
              <a:t>tachycarrhythmias</a:t>
            </a:r>
            <a:r>
              <a:rPr lang="en-US" dirty="0" smtClean="0"/>
              <a:t>  in dogs with DCM.</a:t>
            </a:r>
          </a:p>
        </p:txBody>
      </p:sp>
    </p:spTree>
    <p:extLst>
      <p:ext uri="{BB962C8B-B14F-4D97-AF65-F5344CB8AC3E}">
        <p14:creationId xmlns:p14="http://schemas.microsoft.com/office/powerpoint/2010/main" val="28284264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Please answer T or F for the following questions regarding DCM: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(T/</a:t>
            </a:r>
            <a:r>
              <a:rPr lang="en-US" sz="35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F</a:t>
            </a:r>
            <a:r>
              <a:rPr lang="en-US" dirty="0" smtClean="0"/>
              <a:t>) Sudden death before the development of CHF is rare.</a:t>
            </a:r>
          </a:p>
          <a:p>
            <a:r>
              <a:rPr lang="en-US" dirty="0" smtClean="0"/>
              <a:t>(</a:t>
            </a:r>
            <a:r>
              <a:rPr lang="en-US" sz="35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T</a:t>
            </a:r>
            <a:r>
              <a:rPr lang="en-US" dirty="0" smtClean="0"/>
              <a:t>/F) Cocker spaniels are predisposed to developing DCM.</a:t>
            </a:r>
          </a:p>
          <a:p>
            <a:r>
              <a:rPr lang="en-US" dirty="0" smtClean="0"/>
              <a:t>(T/</a:t>
            </a:r>
            <a:r>
              <a:rPr lang="en-US" sz="35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F</a:t>
            </a:r>
            <a:r>
              <a:rPr lang="en-US" dirty="0" smtClean="0"/>
              <a:t>) The prognosis is variable, but &gt;50% of dogs will live longer than 6 months.</a:t>
            </a:r>
          </a:p>
          <a:p>
            <a:r>
              <a:rPr lang="en-US" dirty="0" smtClean="0"/>
              <a:t>(</a:t>
            </a:r>
            <a:r>
              <a:rPr lang="en-US" sz="38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T</a:t>
            </a:r>
            <a:r>
              <a:rPr lang="en-US" dirty="0" smtClean="0"/>
              <a:t>/F) Despite the sometimes sudden onset of clinical signs, DCM has a prolonged pre-clinical phase.</a:t>
            </a:r>
          </a:p>
          <a:p>
            <a:r>
              <a:rPr lang="en-US" dirty="0" smtClean="0"/>
              <a:t>(T/</a:t>
            </a:r>
            <a:r>
              <a:rPr lang="en-US" sz="38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F</a:t>
            </a:r>
            <a:r>
              <a:rPr lang="en-US" dirty="0" smtClean="0"/>
              <a:t>) </a:t>
            </a:r>
            <a:r>
              <a:rPr lang="en-US" dirty="0" err="1" smtClean="0"/>
              <a:t>Bradyarrhythmias</a:t>
            </a:r>
            <a:r>
              <a:rPr lang="en-US" dirty="0" smtClean="0"/>
              <a:t> are more common than </a:t>
            </a:r>
            <a:r>
              <a:rPr lang="en-US" dirty="0" err="1" smtClean="0"/>
              <a:t>tachycarrhythmias</a:t>
            </a:r>
            <a:r>
              <a:rPr lang="en-US" dirty="0" smtClean="0"/>
              <a:t>  in dogs with DCM.</a:t>
            </a:r>
          </a:p>
        </p:txBody>
      </p:sp>
    </p:spTree>
    <p:extLst>
      <p:ext uri="{BB962C8B-B14F-4D97-AF65-F5344CB8AC3E}">
        <p14:creationId xmlns:p14="http://schemas.microsoft.com/office/powerpoint/2010/main" val="15212725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>
            <a:normAutofit/>
          </a:bodyPr>
          <a:lstStyle/>
          <a:p>
            <a:r>
              <a:rPr lang="en-US" sz="4000" dirty="0" smtClean="0"/>
              <a:t>In Boxers with ARVC, what is the most consistent clinical sign?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 marL="651510" indent="-514350">
              <a:buAutoNum type="alphaUcParenR"/>
            </a:pPr>
            <a:r>
              <a:rPr lang="en-US" dirty="0" smtClean="0"/>
              <a:t>Syncope</a:t>
            </a:r>
          </a:p>
          <a:p>
            <a:pPr marL="651510" indent="-514350">
              <a:buAutoNum type="alphaUcParenR"/>
            </a:pPr>
            <a:r>
              <a:rPr lang="en-US" dirty="0" smtClean="0"/>
              <a:t>Right CHF</a:t>
            </a:r>
          </a:p>
          <a:p>
            <a:pPr marL="651510" indent="-514350">
              <a:buAutoNum type="alphaUcParenR"/>
            </a:pPr>
            <a:r>
              <a:rPr lang="en-US" dirty="0" smtClean="0"/>
              <a:t>Atrial fibrillation</a:t>
            </a:r>
          </a:p>
          <a:p>
            <a:pPr marL="651510" indent="-514350">
              <a:buAutoNum type="alphaUcParenR"/>
            </a:pPr>
            <a:r>
              <a:rPr lang="en-US" dirty="0" smtClean="0"/>
              <a:t>Ventricular arrhythmias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54085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>
            <a:normAutofit/>
          </a:bodyPr>
          <a:lstStyle/>
          <a:p>
            <a:r>
              <a:rPr lang="en-US" sz="4000" dirty="0" smtClean="0"/>
              <a:t>In Boxers with ARVC, what is the most consistent clinical sign?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 marL="651510" indent="-514350">
              <a:buAutoNum type="alphaUcParenR"/>
            </a:pPr>
            <a:r>
              <a:rPr lang="en-US" dirty="0" smtClean="0"/>
              <a:t>Syncope</a:t>
            </a:r>
          </a:p>
          <a:p>
            <a:pPr marL="651510" indent="-514350">
              <a:buAutoNum type="alphaUcParenR"/>
            </a:pPr>
            <a:r>
              <a:rPr lang="en-US" dirty="0" smtClean="0"/>
              <a:t>Right CHF</a:t>
            </a:r>
          </a:p>
          <a:p>
            <a:pPr marL="651510" indent="-514350">
              <a:buAutoNum type="alphaUcParenR"/>
            </a:pPr>
            <a:r>
              <a:rPr lang="en-US" dirty="0" smtClean="0"/>
              <a:t>Atrial fibrillation</a:t>
            </a:r>
          </a:p>
          <a:p>
            <a:pPr marL="651510" indent="-514350">
              <a:buAutoNum type="alphaUcParenR"/>
            </a:pPr>
            <a:r>
              <a:rPr lang="en-US" sz="35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Ventricular arrhythmias</a:t>
            </a:r>
            <a:endParaRPr lang="en-US" sz="35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6236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5162"/>
          </a:xfrm>
        </p:spPr>
        <p:txBody>
          <a:bodyPr>
            <a:normAutofit/>
          </a:bodyPr>
          <a:lstStyle/>
          <a:p>
            <a:r>
              <a:rPr lang="en-US" sz="4000" dirty="0" smtClean="0"/>
              <a:t>Which of the following is true in regards to doxorubicin </a:t>
            </a:r>
            <a:r>
              <a:rPr lang="en-US" sz="4000" dirty="0" err="1" smtClean="0"/>
              <a:t>cardiotoxicity</a:t>
            </a:r>
            <a:r>
              <a:rPr lang="en-US" sz="4000" dirty="0" smtClean="0"/>
              <a:t>: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4023360"/>
          </a:xfrm>
        </p:spPr>
        <p:txBody>
          <a:bodyPr/>
          <a:lstStyle/>
          <a:p>
            <a:pPr marL="651510" indent="-514350">
              <a:buAutoNum type="alphaUcParenR"/>
            </a:pPr>
            <a:r>
              <a:rPr lang="en-US" dirty="0" smtClean="0"/>
              <a:t>ECG changes will precede clinical failure</a:t>
            </a:r>
          </a:p>
          <a:p>
            <a:pPr marL="651510" indent="-514350">
              <a:buAutoNum type="alphaUcParenR"/>
            </a:pPr>
            <a:r>
              <a:rPr lang="en-US" dirty="0" smtClean="0"/>
              <a:t>Acute </a:t>
            </a:r>
            <a:r>
              <a:rPr lang="en-US" dirty="0" err="1" smtClean="0"/>
              <a:t>cardiotoxicity</a:t>
            </a:r>
            <a:r>
              <a:rPr lang="en-US" dirty="0" smtClean="0"/>
              <a:t> is due to free-radical production</a:t>
            </a:r>
          </a:p>
          <a:p>
            <a:pPr marL="651510" indent="-514350">
              <a:buAutoNum type="alphaUcParenR"/>
            </a:pPr>
            <a:r>
              <a:rPr lang="en-US" dirty="0" smtClean="0"/>
              <a:t>Myocardial damage is progressive with cumulative </a:t>
            </a:r>
            <a:r>
              <a:rPr lang="en-US" dirty="0" err="1" smtClean="0"/>
              <a:t>doseages</a:t>
            </a:r>
            <a:endParaRPr lang="en-US" dirty="0" smtClean="0"/>
          </a:p>
          <a:p>
            <a:pPr marL="651510" indent="-514350">
              <a:buAutoNum type="alphaUcParenR"/>
            </a:pPr>
            <a:r>
              <a:rPr lang="en-US" dirty="0" smtClean="0"/>
              <a:t>Chronic </a:t>
            </a:r>
            <a:r>
              <a:rPr lang="en-US" dirty="0" err="1" smtClean="0"/>
              <a:t>cardiotoxicity</a:t>
            </a:r>
            <a:r>
              <a:rPr lang="en-US" dirty="0" smtClean="0"/>
              <a:t> is rare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1127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5162"/>
          </a:xfrm>
        </p:spPr>
        <p:txBody>
          <a:bodyPr>
            <a:normAutofit/>
          </a:bodyPr>
          <a:lstStyle/>
          <a:p>
            <a:r>
              <a:rPr lang="en-US" sz="4000" dirty="0" smtClean="0"/>
              <a:t>Which of the following is true in regards to doxorubicin </a:t>
            </a:r>
            <a:r>
              <a:rPr lang="en-US" sz="4000" dirty="0" err="1" smtClean="0"/>
              <a:t>cardiotoxicity</a:t>
            </a:r>
            <a:r>
              <a:rPr lang="en-US" sz="4000" dirty="0" smtClean="0"/>
              <a:t>: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4023360"/>
          </a:xfrm>
        </p:spPr>
        <p:txBody>
          <a:bodyPr/>
          <a:lstStyle/>
          <a:p>
            <a:pPr marL="651510" indent="-514350">
              <a:buAutoNum type="alphaUcParenR"/>
            </a:pPr>
            <a:r>
              <a:rPr lang="en-US" dirty="0" smtClean="0"/>
              <a:t>ECG changes will precede clinical failure</a:t>
            </a:r>
          </a:p>
          <a:p>
            <a:pPr marL="651510" indent="-514350">
              <a:buAutoNum type="alphaUcParenR"/>
            </a:pPr>
            <a:r>
              <a:rPr lang="en-US" dirty="0" smtClean="0"/>
              <a:t>Acute </a:t>
            </a:r>
            <a:r>
              <a:rPr lang="en-US" dirty="0" err="1" smtClean="0"/>
              <a:t>cardiotoxicity</a:t>
            </a:r>
            <a:r>
              <a:rPr lang="en-US" dirty="0" smtClean="0"/>
              <a:t> is due to free-radical production</a:t>
            </a:r>
          </a:p>
          <a:p>
            <a:pPr marL="651510" indent="-514350">
              <a:buAutoNum type="alphaUcParenR"/>
            </a:pPr>
            <a:r>
              <a:rPr lang="en-US" sz="35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Myocardial damage is progressive with cumulative </a:t>
            </a:r>
            <a:r>
              <a:rPr lang="en-US" sz="35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doseages</a:t>
            </a:r>
            <a:endParaRPr lang="en-US" sz="35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651510" indent="-514350">
              <a:buAutoNum type="alphaUcParenR"/>
            </a:pPr>
            <a:r>
              <a:rPr lang="en-US" dirty="0" smtClean="0"/>
              <a:t>Chronic </a:t>
            </a:r>
            <a:r>
              <a:rPr lang="en-US" dirty="0" err="1" smtClean="0"/>
              <a:t>cardiotoxicity</a:t>
            </a:r>
            <a:r>
              <a:rPr lang="en-US" dirty="0" smtClean="0"/>
              <a:t> is rare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93381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57</TotalTime>
  <Words>558</Words>
  <Application>Microsoft Office PowerPoint</Application>
  <PresentationFormat>On-screen Show (4:3)</PresentationFormat>
  <Paragraphs>82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Apex</vt:lpstr>
      <vt:lpstr>Ware Chp 20</vt:lpstr>
      <vt:lpstr>How many VPCs/24 hour period are considered abnormal in a bred predisposed to DCM?</vt:lpstr>
      <vt:lpstr>How many VPCs/24 hour period are considered abnormal in a bred predisposed to DCM?</vt:lpstr>
      <vt:lpstr>Please answer T or F for the following questions regarding DCM:</vt:lpstr>
      <vt:lpstr>Please answer T or F for the following questions regarding DCM:</vt:lpstr>
      <vt:lpstr>In Boxers with ARVC, what is the most consistent clinical sign?</vt:lpstr>
      <vt:lpstr>In Boxers with ARVC, what is the most consistent clinical sign?</vt:lpstr>
      <vt:lpstr>Which of the following is true in regards to doxorubicin cardiotoxicity:</vt:lpstr>
      <vt:lpstr>Which of the following is true in regards to doxorubicin cardiotoxicity:</vt:lpstr>
      <vt:lpstr>List two reasons why carnitine is important to mitochondria:</vt:lpstr>
      <vt:lpstr>List two reasons why carnitine is important to mitochondria:</vt:lpstr>
      <vt:lpstr>Which is true in regards to carnitine?</vt:lpstr>
      <vt:lpstr>Which is true in regards to carnitine?</vt:lpstr>
      <vt:lpstr>List 7 infectious disease that can cause myocarditis (exclude fungi/algae-like organisms):</vt:lpstr>
      <vt:lpstr>List 7 infectious disease that can cause myocarditis (exclude fungi/algae-like organisms):</vt:lpstr>
      <vt:lpstr>T or F: Corticosteroids have been shown to be beneficial in dogs with myocarditis. </vt:lpstr>
      <vt:lpstr>T or F: Corticosteroids have been shown to be beneficial in dogs with myocarditis. </vt:lpstr>
    </vt:vector>
  </TitlesOfParts>
  <Company>NCSU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Ware Chp 20</dc:title>
  <dc:creator>vthadmin</dc:creator>
  <cp:lastModifiedBy>vthadmin</cp:lastModifiedBy>
  <cp:revision>5</cp:revision>
  <dcterms:created xsi:type="dcterms:W3CDTF">2013-03-26T19:30:15Z</dcterms:created>
  <dcterms:modified xsi:type="dcterms:W3CDTF">2013-03-26T20:27:46Z</dcterms:modified>
</cp:coreProperties>
</file>