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72" r:id="rId5"/>
    <p:sldId id="263" r:id="rId6"/>
    <p:sldId id="275" r:id="rId7"/>
    <p:sldId id="265" r:id="rId8"/>
    <p:sldId id="295" r:id="rId9"/>
    <p:sldId id="287" r:id="rId10"/>
    <p:sldId id="288" r:id="rId11"/>
    <p:sldId id="277" r:id="rId12"/>
    <p:sldId id="284" r:id="rId13"/>
    <p:sldId id="293" r:id="rId14"/>
    <p:sldId id="29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7" autoAdjust="0"/>
    <p:restoredTop sz="94660"/>
  </p:normalViewPr>
  <p:slideViewPr>
    <p:cSldViewPr>
      <p:cViewPr>
        <p:scale>
          <a:sx n="80" d="100"/>
          <a:sy n="80" d="100"/>
        </p:scale>
        <p:origin x="-588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033BB-1844-4CB4-8937-EF7A991AA6A1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D213E-FAE0-48AD-AA5C-7616EFC11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51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2222-CB09-4C51-894B-7E79FAFF5AA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E58D-F410-4249-AE84-26B309C4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09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2222-CB09-4C51-894B-7E79FAFF5AA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E58D-F410-4249-AE84-26B309C4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98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2222-CB09-4C51-894B-7E79FAFF5AA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E58D-F410-4249-AE84-26B309C4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6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2222-CB09-4C51-894B-7E79FAFF5AA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E58D-F410-4249-AE84-26B309C4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69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2222-CB09-4C51-894B-7E79FAFF5AA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E58D-F410-4249-AE84-26B309C4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265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2222-CB09-4C51-894B-7E79FAFF5AA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E58D-F410-4249-AE84-26B309C4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438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2222-CB09-4C51-894B-7E79FAFF5AA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E58D-F410-4249-AE84-26B309C4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991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2222-CB09-4C51-894B-7E79FAFF5AA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E58D-F410-4249-AE84-26B309C4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515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2222-CB09-4C51-894B-7E79FAFF5AA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E58D-F410-4249-AE84-26B309C4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219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2222-CB09-4C51-894B-7E79FAFF5AA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E58D-F410-4249-AE84-26B309C4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69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2222-CB09-4C51-894B-7E79FAFF5AA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4E58D-F410-4249-AE84-26B309C4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77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D2222-CB09-4C51-894B-7E79FAFF5AA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4E58D-F410-4249-AE84-26B309C4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9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19200" y="2057400"/>
            <a:ext cx="6553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COLTS TO KRONOS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27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4876006" y="2927003"/>
            <a:ext cx="3963194" cy="990600"/>
            <a:chOff x="4876006" y="2927003"/>
            <a:chExt cx="3963194" cy="990600"/>
          </a:xfrm>
        </p:grpSpPr>
        <p:sp>
          <p:nvSpPr>
            <p:cNvPr id="22" name="Rounded Rectangle 21"/>
            <p:cNvSpPr/>
            <p:nvPr/>
          </p:nvSpPr>
          <p:spPr>
            <a:xfrm>
              <a:off x="4876006" y="2927003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76006" y="2952271"/>
              <a:ext cx="396319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System </a:t>
              </a:r>
              <a:r>
                <a:rPr lang="en-US" sz="1600" b="1" dirty="0" smtClean="0"/>
                <a:t>does not allow </a:t>
              </a:r>
              <a:r>
                <a:rPr lang="en-US" sz="1600" b="1" dirty="0"/>
                <a:t>retroactive approvals</a:t>
              </a:r>
              <a:endParaRPr lang="en-US" sz="1600" b="1" dirty="0">
                <a:ea typeface="Calibri"/>
                <a:cs typeface="Times New Roman"/>
              </a:endParaRPr>
            </a:p>
            <a:p>
              <a:endParaRPr lang="en-US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876006" y="1696074"/>
            <a:ext cx="3963194" cy="990600"/>
            <a:chOff x="4876006" y="1696074"/>
            <a:chExt cx="3963194" cy="990600"/>
          </a:xfrm>
        </p:grpSpPr>
        <p:sp>
          <p:nvSpPr>
            <p:cNvPr id="20" name="Rounded Rectangle 19"/>
            <p:cNvSpPr/>
            <p:nvPr/>
          </p:nvSpPr>
          <p:spPr>
            <a:xfrm>
              <a:off x="4876006" y="1696074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76006" y="1696074"/>
              <a:ext cx="396319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Employee can approve time card after Manager approves</a:t>
              </a:r>
            </a:p>
            <a:p>
              <a:endParaRPr lang="en-US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92217" y="1684839"/>
            <a:ext cx="3979273" cy="990600"/>
            <a:chOff x="292217" y="1684839"/>
            <a:chExt cx="3979273" cy="990600"/>
          </a:xfrm>
        </p:grpSpPr>
        <p:sp>
          <p:nvSpPr>
            <p:cNvPr id="5" name="Rounded Rectangle 4"/>
            <p:cNvSpPr/>
            <p:nvPr/>
          </p:nvSpPr>
          <p:spPr>
            <a:xfrm>
              <a:off x="292217" y="1684839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8296" y="1694676"/>
              <a:ext cx="396319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Employee can approve time card after Manager approves</a:t>
              </a:r>
            </a:p>
            <a:p>
              <a:endParaRPr lang="en-US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04800" y="2926306"/>
            <a:ext cx="3963194" cy="990600"/>
            <a:chOff x="304800" y="2926306"/>
            <a:chExt cx="3963194" cy="990600"/>
          </a:xfrm>
        </p:grpSpPr>
        <p:sp>
          <p:nvSpPr>
            <p:cNvPr id="21" name="Rounded Rectangle 20"/>
            <p:cNvSpPr/>
            <p:nvPr/>
          </p:nvSpPr>
          <p:spPr>
            <a:xfrm>
              <a:off x="304800" y="2926306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4800" y="2947329"/>
              <a:ext cx="396319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System allows retroactive approvals</a:t>
              </a:r>
              <a:endParaRPr lang="en-US" sz="1600" b="1" dirty="0">
                <a:ea typeface="Calibri"/>
                <a:cs typeface="Times New Roman"/>
              </a:endParaRPr>
            </a:p>
            <a:p>
              <a:endParaRPr lang="en-US" dirty="0"/>
            </a:p>
          </p:txBody>
        </p:sp>
      </p:grpSp>
      <p:pic>
        <p:nvPicPr>
          <p:cNvPr id="4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1066800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+mj-lt"/>
              </a:rPr>
              <a:t>COLTS                     vs</a:t>
            </a:r>
            <a:r>
              <a:rPr lang="en-US" sz="2800" b="1" dirty="0">
                <a:latin typeface="+mj-lt"/>
              </a:rPr>
              <a:t>.                KRONOS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04800" y="4138713"/>
            <a:ext cx="3963194" cy="997864"/>
            <a:chOff x="304800" y="4138713"/>
            <a:chExt cx="3963194" cy="997864"/>
          </a:xfrm>
        </p:grpSpPr>
        <p:sp>
          <p:nvSpPr>
            <p:cNvPr id="23" name="Rounded Rectangle 22"/>
            <p:cNvSpPr/>
            <p:nvPr/>
          </p:nvSpPr>
          <p:spPr>
            <a:xfrm>
              <a:off x="304800" y="4145977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4800" y="4138713"/>
              <a:ext cx="396319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System allows Pay Reps to remove Employee and Manager approvals</a:t>
              </a:r>
              <a:endParaRPr lang="en-US" sz="1600" b="1" dirty="0">
                <a:ea typeface="Calibri"/>
                <a:cs typeface="Times New Roman"/>
              </a:endParaRPr>
            </a:p>
            <a:p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873210" y="4131449"/>
            <a:ext cx="3963194" cy="1107996"/>
            <a:chOff x="4873210" y="4131449"/>
            <a:chExt cx="3963194" cy="1107996"/>
          </a:xfrm>
        </p:grpSpPr>
        <p:sp>
          <p:nvSpPr>
            <p:cNvPr id="24" name="Rounded Rectangle 23"/>
            <p:cNvSpPr/>
            <p:nvPr/>
          </p:nvSpPr>
          <p:spPr>
            <a:xfrm>
              <a:off x="4873210" y="4138713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873210" y="4131449"/>
              <a:ext cx="3963194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System does not allow Pay Reps to remove approvals; approvals must be removed in the reversed way, i.e. last placed, first out.</a:t>
              </a:r>
            </a:p>
            <a:p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14588" y="5410200"/>
            <a:ext cx="3963194" cy="997864"/>
            <a:chOff x="314588" y="5410200"/>
            <a:chExt cx="3963194" cy="997864"/>
          </a:xfrm>
        </p:grpSpPr>
        <p:sp>
          <p:nvSpPr>
            <p:cNvPr id="26" name="Rounded Rectangle 25"/>
            <p:cNvSpPr/>
            <p:nvPr/>
          </p:nvSpPr>
          <p:spPr>
            <a:xfrm>
              <a:off x="314588" y="5417464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14588" y="5410200"/>
              <a:ext cx="396319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Manager cannot make changes to time card after Employee has approved time card</a:t>
              </a:r>
              <a:endParaRPr lang="en-US" sz="1600" b="1" dirty="0">
                <a:ea typeface="Calibri"/>
                <a:cs typeface="Times New Roman"/>
              </a:endParaRPr>
            </a:p>
            <a:p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873210" y="5417695"/>
            <a:ext cx="3963194" cy="1292662"/>
            <a:chOff x="4873210" y="5417695"/>
            <a:chExt cx="3963194" cy="1292662"/>
          </a:xfrm>
        </p:grpSpPr>
        <p:sp>
          <p:nvSpPr>
            <p:cNvPr id="31" name="Rounded Rectangle 30"/>
            <p:cNvSpPr/>
            <p:nvPr/>
          </p:nvSpPr>
          <p:spPr>
            <a:xfrm>
              <a:off x="4873210" y="5424959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873210" y="5417695"/>
              <a:ext cx="3963194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/>
                <a:t>Manager can make changes after Employee has approved time card; </a:t>
              </a:r>
              <a:r>
                <a:rPr lang="en-US" sz="1500" b="1" dirty="0" err="1"/>
                <a:t>Kronos</a:t>
              </a:r>
              <a:r>
                <a:rPr lang="en-US" sz="1500" b="1" dirty="0"/>
                <a:t> will send email notification to Employee when a change has been made to his/her time card</a:t>
              </a:r>
              <a:endParaRPr lang="en-US" sz="1500" b="1" dirty="0">
                <a:ea typeface="Calibri"/>
                <a:cs typeface="Times New Roman"/>
              </a:endParaRPr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408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876006" y="2927003"/>
            <a:ext cx="3963194" cy="1133264"/>
            <a:chOff x="4876006" y="2927003"/>
            <a:chExt cx="3963194" cy="1133264"/>
          </a:xfrm>
        </p:grpSpPr>
        <p:sp>
          <p:nvSpPr>
            <p:cNvPr id="22" name="Rounded Rectangle 21"/>
            <p:cNvSpPr/>
            <p:nvPr/>
          </p:nvSpPr>
          <p:spPr>
            <a:xfrm>
              <a:off x="4876006" y="2927003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76006" y="2952271"/>
              <a:ext cx="3963194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Employee will be assigned different log-on for each </a:t>
              </a:r>
              <a:r>
                <a:rPr lang="en-US" sz="1600" b="1" dirty="0" err="1"/>
                <a:t>Kronos</a:t>
              </a:r>
              <a:r>
                <a:rPr lang="en-US" sz="1600" b="1" dirty="0"/>
                <a:t> job if in a different pay rep group; may use same password</a:t>
              </a:r>
              <a:endParaRPr lang="en-US" sz="1600" b="1" dirty="0">
                <a:ea typeface="Calibri"/>
                <a:cs typeface="Times New Roman"/>
              </a:endParaRPr>
            </a:p>
            <a:p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876006" y="1696074"/>
            <a:ext cx="3963194" cy="990600"/>
            <a:chOff x="4876006" y="1696074"/>
            <a:chExt cx="3963194" cy="990600"/>
          </a:xfrm>
        </p:grpSpPr>
        <p:sp>
          <p:nvSpPr>
            <p:cNvPr id="20" name="Rounded Rectangle 19"/>
            <p:cNvSpPr/>
            <p:nvPr/>
          </p:nvSpPr>
          <p:spPr>
            <a:xfrm>
              <a:off x="4876006" y="1696074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76006" y="1696074"/>
              <a:ext cx="396319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System has advanced reporting capabilities for Managers, and Pay Reps</a:t>
              </a:r>
              <a:endParaRPr lang="en-US" sz="1600" b="1" dirty="0">
                <a:ea typeface="Calibri"/>
                <a:cs typeface="Times New Roman"/>
              </a:endParaRPr>
            </a:p>
            <a:p>
              <a:endParaRPr lang="en-US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92217" y="1684839"/>
            <a:ext cx="3979273" cy="990600"/>
            <a:chOff x="292217" y="1684839"/>
            <a:chExt cx="3979273" cy="990600"/>
          </a:xfrm>
        </p:grpSpPr>
        <p:sp>
          <p:nvSpPr>
            <p:cNvPr id="5" name="Rounded Rectangle 4"/>
            <p:cNvSpPr/>
            <p:nvPr/>
          </p:nvSpPr>
          <p:spPr>
            <a:xfrm>
              <a:off x="292217" y="1684839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8296" y="1694676"/>
              <a:ext cx="396319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System does not have reporting capabilities</a:t>
              </a:r>
              <a:endParaRPr lang="en-US" sz="1600" b="1" dirty="0">
                <a:ea typeface="Calibri"/>
                <a:cs typeface="Times New Roman"/>
              </a:endParaRPr>
            </a:p>
            <a:p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04800" y="2926306"/>
            <a:ext cx="3963194" cy="990600"/>
            <a:chOff x="304800" y="2926306"/>
            <a:chExt cx="3963194" cy="990600"/>
          </a:xfrm>
        </p:grpSpPr>
        <p:sp>
          <p:nvSpPr>
            <p:cNvPr id="21" name="Rounded Rectangle 20"/>
            <p:cNvSpPr/>
            <p:nvPr/>
          </p:nvSpPr>
          <p:spPr>
            <a:xfrm>
              <a:off x="304800" y="2926306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4800" y="2947329"/>
              <a:ext cx="396319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Employee accesses time cards for multiple jobs using one (1) log-on</a:t>
              </a:r>
              <a:endParaRPr lang="en-US" sz="1600" b="1" dirty="0">
                <a:ea typeface="Calibri"/>
                <a:cs typeface="Times New Roman"/>
              </a:endParaRPr>
            </a:p>
            <a:p>
              <a:endParaRPr lang="en-US" dirty="0"/>
            </a:p>
          </p:txBody>
        </p:sp>
      </p:grpSp>
      <p:pic>
        <p:nvPicPr>
          <p:cNvPr id="4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1066800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latin typeface="+mj-lt"/>
              </a:rPr>
              <a:t>COLTS                     vs</a:t>
            </a:r>
            <a:r>
              <a:rPr lang="en-US" sz="2800" b="1" dirty="0">
                <a:latin typeface="+mj-lt"/>
              </a:rPr>
              <a:t>.                KRONOS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04800" y="4138713"/>
            <a:ext cx="3963194" cy="997864"/>
            <a:chOff x="304800" y="4138713"/>
            <a:chExt cx="3963194" cy="997864"/>
          </a:xfrm>
        </p:grpSpPr>
        <p:sp>
          <p:nvSpPr>
            <p:cNvPr id="23" name="Rounded Rectangle 22"/>
            <p:cNvSpPr/>
            <p:nvPr/>
          </p:nvSpPr>
          <p:spPr>
            <a:xfrm>
              <a:off x="304800" y="4145977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4800" y="4138713"/>
              <a:ext cx="396319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Limited visibility of failure to comply with time keeping practice</a:t>
              </a:r>
              <a:endParaRPr lang="en-US" sz="1600" b="1" dirty="0">
                <a:ea typeface="Calibri"/>
                <a:cs typeface="Times New Roman"/>
              </a:endParaRPr>
            </a:p>
            <a:p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3210" y="4150043"/>
            <a:ext cx="3963194" cy="1292662"/>
            <a:chOff x="4873210" y="4150043"/>
            <a:chExt cx="3963194" cy="1292662"/>
          </a:xfrm>
        </p:grpSpPr>
        <p:sp>
          <p:nvSpPr>
            <p:cNvPr id="24" name="Rounded Rectangle 23"/>
            <p:cNvSpPr/>
            <p:nvPr/>
          </p:nvSpPr>
          <p:spPr>
            <a:xfrm>
              <a:off x="4873210" y="4157307"/>
              <a:ext cx="3963194" cy="9906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873210" y="4150043"/>
              <a:ext cx="3963194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/>
                <a:t>Enhanced reporting capabilities allow CCE Admin and Cornell University to review and audit compliance of the </a:t>
              </a:r>
              <a:r>
                <a:rPr lang="en-US" sz="1500" b="1" dirty="0" err="1"/>
                <a:t>Kronos</a:t>
              </a:r>
              <a:r>
                <a:rPr lang="en-US" sz="1500" b="1" dirty="0"/>
                <a:t> time collection system</a:t>
              </a:r>
              <a:endParaRPr lang="en-US" sz="1500" b="1" dirty="0">
                <a:ea typeface="Calibri"/>
                <a:cs typeface="Times New Roman"/>
              </a:endParaRPr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77125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0" y="1295400"/>
            <a:ext cx="9144000" cy="6048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What are the Basics?</a:t>
            </a: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381000" y="2057400"/>
            <a:ext cx="8458200" cy="4343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sz="2600" b="1" dirty="0" smtClean="0"/>
              <a:t>CORNELL UNIVERSITY: </a:t>
            </a:r>
          </a:p>
          <a:p>
            <a:pPr algn="ctr">
              <a:buFontTx/>
              <a:buNone/>
            </a:pPr>
            <a:r>
              <a:rPr lang="en-US" sz="2600" b="1" i="1" dirty="0" smtClean="0"/>
              <a:t>ROLES &amp;RESPONSIBILITIES RELATED TO PAYROLL</a:t>
            </a:r>
          </a:p>
          <a:p>
            <a:pPr>
              <a:buFontTx/>
              <a:buNone/>
            </a:pPr>
            <a:endParaRPr lang="en-US" sz="2600" dirty="0" smtClean="0"/>
          </a:p>
          <a:p>
            <a:pPr>
              <a:buFontTx/>
              <a:buNone/>
            </a:pPr>
            <a:r>
              <a:rPr lang="en-US" sz="2600" u="sng" dirty="0" smtClean="0"/>
              <a:t>As the Pay Agent, Cornell University, must</a:t>
            </a:r>
            <a:r>
              <a:rPr lang="en-US" sz="2600" dirty="0" smtClean="0"/>
              <a:t>:</a:t>
            </a:r>
          </a:p>
          <a:p>
            <a:r>
              <a:rPr lang="en-US" sz="2600" dirty="0"/>
              <a:t>A</a:t>
            </a:r>
            <a:r>
              <a:rPr lang="en-US" sz="2600" dirty="0" smtClean="0"/>
              <a:t>ssure all employees are paid accurately.</a:t>
            </a:r>
          </a:p>
          <a:p>
            <a:r>
              <a:rPr lang="en-US" sz="2600" dirty="0"/>
              <a:t>A</a:t>
            </a:r>
            <a:r>
              <a:rPr lang="en-US" sz="2600" dirty="0" smtClean="0"/>
              <a:t>ssure time collection is </a:t>
            </a:r>
            <a:r>
              <a:rPr lang="en-US" sz="2600" b="1" dirty="0" smtClean="0">
                <a:solidFill>
                  <a:srgbClr val="FF0000"/>
                </a:solidFill>
              </a:rPr>
              <a:t>LEGAL, EFFECTIVE and EFFICIENT</a:t>
            </a:r>
            <a:r>
              <a:rPr lang="en-US" sz="2600" b="1" dirty="0" smtClean="0"/>
              <a:t>.</a:t>
            </a:r>
            <a:endParaRPr lang="en-US" sz="2600" dirty="0" smtClean="0"/>
          </a:p>
          <a:p>
            <a:r>
              <a:rPr lang="en-US" sz="2600" dirty="0"/>
              <a:t>A</a:t>
            </a:r>
            <a:r>
              <a:rPr lang="en-US" sz="2600" dirty="0" smtClean="0"/>
              <a:t>ssure Federal, State, Cornell, and Cooperative Extension policies and laws are followed.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7650561" y="6477000"/>
            <a:ext cx="12111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i="1" dirty="0" smtClean="0"/>
              <a:t>All Staff Training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65682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94" y="1143000"/>
            <a:ext cx="8229600" cy="838200"/>
          </a:xfrm>
        </p:spPr>
        <p:txBody>
          <a:bodyPr/>
          <a:lstStyle/>
          <a:p>
            <a:r>
              <a:rPr lang="en-US" b="1" dirty="0" smtClean="0"/>
              <a:t>What is </a:t>
            </a:r>
            <a:r>
              <a:rPr lang="en-US" b="1" dirty="0" err="1" smtClean="0"/>
              <a:t>Kronos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994" y="2057400"/>
            <a:ext cx="8229600" cy="4572000"/>
          </a:xfrm>
        </p:spPr>
        <p:txBody>
          <a:bodyPr>
            <a:normAutofit/>
          </a:bodyPr>
          <a:lstStyle/>
          <a:p>
            <a:r>
              <a:rPr lang="en-US" sz="2600" dirty="0" err="1" smtClean="0"/>
              <a:t>Kronos</a:t>
            </a:r>
            <a:r>
              <a:rPr lang="en-US" sz="2600" dirty="0" smtClean="0"/>
              <a:t> is a </a:t>
            </a:r>
            <a:r>
              <a:rPr lang="en-US" sz="2600" b="1" dirty="0" smtClean="0">
                <a:solidFill>
                  <a:srgbClr val="C00000"/>
                </a:solidFill>
              </a:rPr>
              <a:t>web-based time collection system</a:t>
            </a:r>
            <a:r>
              <a:rPr lang="en-US" sz="2600" dirty="0" smtClean="0"/>
              <a:t>.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 err="1" smtClean="0"/>
              <a:t>Kronos</a:t>
            </a:r>
            <a:r>
              <a:rPr lang="en-US" sz="2600" dirty="0" smtClean="0"/>
              <a:t> provides Pay </a:t>
            </a:r>
            <a:r>
              <a:rPr lang="en-US" sz="2600" dirty="0"/>
              <a:t>R</a:t>
            </a:r>
            <a:r>
              <a:rPr lang="en-US" sz="2600" dirty="0" smtClean="0"/>
              <a:t>eps and Managers with a variety of tools to help them manage employees and payroll.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 smtClean="0"/>
              <a:t>Through </a:t>
            </a:r>
            <a:r>
              <a:rPr lang="en-US" sz="2600" dirty="0" err="1" smtClean="0"/>
              <a:t>Kronos</a:t>
            </a:r>
            <a:r>
              <a:rPr lang="en-US" sz="2600" dirty="0" smtClean="0"/>
              <a:t>, employees are assigned a pay rule which automatically applies correct earnings codes and determines appropriate pay for regular work, overtime, holidays, etc.</a:t>
            </a:r>
          </a:p>
          <a:p>
            <a:endParaRPr lang="en-US" dirty="0"/>
          </a:p>
        </p:txBody>
      </p:sp>
      <p:pic>
        <p:nvPicPr>
          <p:cNvPr id="4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50561" y="6477000"/>
            <a:ext cx="12111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i="1" dirty="0" smtClean="0"/>
              <a:t>All Staff Training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38069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50561" y="6477000"/>
            <a:ext cx="12111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i="1" dirty="0" smtClean="0"/>
              <a:t>All Staff Training</a:t>
            </a:r>
            <a:endParaRPr lang="en-US" sz="1200" i="1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533400" y="1843538"/>
            <a:ext cx="8001000" cy="46334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200" dirty="0" smtClean="0"/>
              <a:t>Kronos Required Practice is to </a:t>
            </a:r>
            <a:r>
              <a:rPr lang="en-US" sz="2200" b="1" i="1" u="sng" dirty="0" smtClean="0">
                <a:solidFill>
                  <a:srgbClr val="C00000"/>
                </a:solidFill>
              </a:rPr>
              <a:t>RECORD TIME DAILY </a:t>
            </a:r>
            <a:r>
              <a:rPr lang="en-US" sz="2200" dirty="0" smtClean="0"/>
              <a:t>to the degree possible</a:t>
            </a:r>
            <a:r>
              <a:rPr lang="en-US" sz="2200" dirty="0"/>
              <a:t>. </a:t>
            </a:r>
            <a:endParaRPr lang="en-US" sz="2200" dirty="0" smtClean="0"/>
          </a:p>
          <a:p>
            <a:pPr>
              <a:defRPr/>
            </a:pPr>
            <a:endParaRPr lang="en-US" sz="2200" dirty="0" smtClean="0"/>
          </a:p>
          <a:p>
            <a:pPr>
              <a:defRPr/>
            </a:pPr>
            <a:r>
              <a:rPr lang="en-US" sz="2200" dirty="0"/>
              <a:t>Utilizing </a:t>
            </a:r>
            <a:r>
              <a:rPr lang="en-US" sz="2200" b="1" i="1" dirty="0">
                <a:solidFill>
                  <a:srgbClr val="C00000"/>
                </a:solidFill>
              </a:rPr>
              <a:t>PAPER</a:t>
            </a:r>
            <a:r>
              <a:rPr lang="en-US" sz="2200" b="1" dirty="0">
                <a:solidFill>
                  <a:srgbClr val="C00000"/>
                </a:solidFill>
              </a:rPr>
              <a:t> time sheets </a:t>
            </a:r>
            <a:r>
              <a:rPr lang="en-US" sz="2200" dirty="0"/>
              <a:t>and entering time once at the end of a pay period is </a:t>
            </a:r>
            <a:r>
              <a:rPr lang="en-US" sz="2200" b="1" i="1" u="sng" dirty="0">
                <a:solidFill>
                  <a:srgbClr val="C00000"/>
                </a:solidFill>
              </a:rPr>
              <a:t>not</a:t>
            </a:r>
            <a:r>
              <a:rPr lang="en-US" sz="2200" b="1" dirty="0">
                <a:solidFill>
                  <a:srgbClr val="C00000"/>
                </a:solidFill>
              </a:rPr>
              <a:t> a standard practice and is </a:t>
            </a:r>
            <a:r>
              <a:rPr lang="en-US" sz="2200" b="1" i="1" u="sng" dirty="0">
                <a:solidFill>
                  <a:srgbClr val="C00000"/>
                </a:solidFill>
              </a:rPr>
              <a:t>not</a:t>
            </a:r>
            <a:r>
              <a:rPr lang="en-US" sz="2200" b="1" dirty="0">
                <a:solidFill>
                  <a:srgbClr val="C00000"/>
                </a:solidFill>
              </a:rPr>
              <a:t> acceptable</a:t>
            </a:r>
            <a:r>
              <a:rPr lang="en-US" sz="2200" dirty="0"/>
              <a:t>.</a:t>
            </a:r>
          </a:p>
          <a:p>
            <a:pPr>
              <a:defRPr/>
            </a:pPr>
            <a:endParaRPr lang="en-US" sz="2200" dirty="0" smtClean="0"/>
          </a:p>
          <a:p>
            <a:pPr>
              <a:defRPr/>
            </a:pPr>
            <a:r>
              <a:rPr lang="en-US" sz="2200" dirty="0"/>
              <a:t>Predicting daily work arrival and exit in advance </a:t>
            </a:r>
            <a:r>
              <a:rPr lang="en-US" sz="2200" b="1" i="1" u="sng" dirty="0"/>
              <a:t>does not comply </a:t>
            </a:r>
            <a:r>
              <a:rPr lang="en-US" sz="2200" dirty="0"/>
              <a:t>with the expectation of recording time daily</a:t>
            </a:r>
            <a:r>
              <a:rPr lang="en-US" sz="2200" dirty="0" smtClean="0"/>
              <a:t>.</a:t>
            </a:r>
          </a:p>
          <a:p>
            <a:pPr>
              <a:defRPr/>
            </a:pPr>
            <a:endParaRPr lang="en-US" sz="2200" dirty="0" smtClean="0"/>
          </a:p>
          <a:p>
            <a:pPr>
              <a:defRPr/>
            </a:pPr>
            <a:r>
              <a:rPr lang="en-US" sz="2200" dirty="0"/>
              <a:t>Without daily time entries, </a:t>
            </a:r>
            <a:r>
              <a:rPr lang="en-US" sz="2200" dirty="0" smtClean="0"/>
              <a:t>accurate </a:t>
            </a:r>
            <a:r>
              <a:rPr lang="en-US" sz="2200" dirty="0"/>
              <a:t>time recording is challenging and can result in both </a:t>
            </a:r>
            <a:r>
              <a:rPr lang="en-US" sz="2200" b="1" i="1" dirty="0">
                <a:solidFill>
                  <a:srgbClr val="C00000"/>
                </a:solidFill>
              </a:rPr>
              <a:t>under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dirty="0"/>
              <a:t>and </a:t>
            </a:r>
            <a:r>
              <a:rPr lang="en-US" sz="2200" b="1" i="1" dirty="0">
                <a:solidFill>
                  <a:srgbClr val="C00000"/>
                </a:solidFill>
              </a:rPr>
              <a:t>over payment situations</a:t>
            </a:r>
            <a:r>
              <a:rPr lang="en-US" sz="2200" dirty="0"/>
              <a:t>, which </a:t>
            </a:r>
            <a:r>
              <a:rPr lang="en-US" sz="2200" b="1" i="1" dirty="0">
                <a:solidFill>
                  <a:srgbClr val="C00000"/>
                </a:solidFill>
              </a:rPr>
              <a:t>should be avoided</a:t>
            </a:r>
            <a:r>
              <a:rPr lang="en-US" sz="2200" dirty="0" smtClean="0"/>
              <a:t>.</a:t>
            </a:r>
          </a:p>
          <a:p>
            <a:pPr marL="0" indent="0">
              <a:buNone/>
              <a:defRPr/>
            </a:pPr>
            <a:endParaRPr lang="en-US" sz="800" dirty="0" smtClean="0"/>
          </a:p>
          <a:p>
            <a:pPr marL="0" indent="0">
              <a:buNone/>
              <a:defRPr/>
            </a:pPr>
            <a:endParaRPr lang="en-US" sz="2800" dirty="0" smtClean="0"/>
          </a:p>
          <a:p>
            <a:pPr marL="0" indent="0">
              <a:buFontTx/>
              <a:buNone/>
              <a:defRPr/>
            </a:pPr>
            <a:endParaRPr lang="en-US" dirty="0" smtClean="0"/>
          </a:p>
          <a:p>
            <a:pPr>
              <a:buFontTx/>
              <a:buNone/>
              <a:defRPr/>
            </a:pPr>
            <a:endParaRPr lang="en-US" b="1" dirty="0" smtClean="0">
              <a:solidFill>
                <a:srgbClr val="FFFF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994" y="984556"/>
            <a:ext cx="8229600" cy="838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Recording of Time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1491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724629"/>
              </p:ext>
            </p:extLst>
          </p:nvPr>
        </p:nvGraphicFramePr>
        <p:xfrm>
          <a:off x="2057400" y="3429000"/>
          <a:ext cx="5257800" cy="1998472"/>
        </p:xfrm>
        <a:graphic>
          <a:graphicData uri="http://schemas.openxmlformats.org/drawingml/2006/table">
            <a:tbl>
              <a:tblPr/>
              <a:tblGrid>
                <a:gridCol w="2628900"/>
                <a:gridCol w="2628900"/>
              </a:tblGrid>
              <a:tr h="287122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u="sng" kern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Leave Type</a:t>
                      </a:r>
                      <a:endParaRPr lang="en-US" sz="16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u="sng" kern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Code</a:t>
                      </a:r>
                      <a:endParaRPr lang="en-US" sz="16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37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Vacation (Annual)</a:t>
                      </a:r>
                      <a:endParaRPr lang="en-US" sz="14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VAC</a:t>
                      </a:r>
                      <a:endParaRPr lang="en-US" sz="1400" kern="14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37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Sick</a:t>
                      </a:r>
                      <a:endParaRPr lang="en-US" sz="14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</a:t>
                      </a:r>
                      <a:endParaRPr lang="en-US" sz="14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37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Personal Time</a:t>
                      </a:r>
                      <a:endParaRPr lang="en-US" sz="14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PER</a:t>
                      </a:r>
                      <a:endParaRPr lang="en-US" sz="1400" kern="14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37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Holiday</a:t>
                      </a:r>
                      <a:endParaRPr lang="en-US" sz="14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HSP</a:t>
                      </a:r>
                      <a:endParaRPr lang="en-US" sz="1400" kern="14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912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4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Paid Leave</a:t>
                      </a:r>
                      <a:endParaRPr lang="en-US" sz="1400" kern="14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PDL</a:t>
                      </a:r>
                      <a:endParaRPr lang="en-US" sz="14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>
          <a:xfrm>
            <a:off x="343694" y="2119251"/>
            <a:ext cx="8458200" cy="11430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CCE Employees will only utilize a small number of the pay codes in Kronos. </a:t>
            </a:r>
            <a:r>
              <a:rPr lang="en-US" b="1" i="1" dirty="0" smtClean="0">
                <a:solidFill>
                  <a:srgbClr val="C00000"/>
                </a:solidFill>
              </a:rPr>
              <a:t>Listed below are the only pay codes CCE employees may use</a:t>
            </a:r>
            <a:r>
              <a:rPr lang="en-US" dirty="0" smtClean="0">
                <a:solidFill>
                  <a:srgbClr val="C00000"/>
                </a:solidFill>
              </a:rPr>
              <a:t>. 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994" y="984556"/>
            <a:ext cx="8229600" cy="838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Recording of Time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27630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0" y="1295400"/>
            <a:ext cx="9144000" cy="6048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 smtClean="0"/>
              <a:t>Approval Responsibility</a:t>
            </a: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738930" y="1905000"/>
            <a:ext cx="7772400" cy="571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  <a:defRPr/>
            </a:pPr>
            <a:r>
              <a:rPr lang="en-US" sz="2800" u="sng" dirty="0" smtClean="0"/>
              <a:t>Employee</a:t>
            </a:r>
            <a:r>
              <a:rPr lang="en-US" sz="2800" dirty="0" smtClean="0"/>
              <a:t>:</a:t>
            </a:r>
          </a:p>
          <a:p>
            <a:pPr>
              <a:defRPr/>
            </a:pPr>
            <a:r>
              <a:rPr lang="en-US" sz="2800" dirty="0" smtClean="0"/>
              <a:t>Must </a:t>
            </a:r>
            <a:r>
              <a:rPr lang="en-US" sz="2800" b="1" i="1" dirty="0" smtClean="0">
                <a:solidFill>
                  <a:srgbClr val="C00000"/>
                </a:solidFill>
              </a:rPr>
              <a:t>enter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and </a:t>
            </a:r>
            <a:r>
              <a:rPr lang="en-US" sz="2800" b="1" i="1" dirty="0" smtClean="0">
                <a:solidFill>
                  <a:srgbClr val="C00000"/>
                </a:solidFill>
              </a:rPr>
              <a:t>save</a:t>
            </a:r>
            <a:r>
              <a:rPr lang="en-US" sz="2800" dirty="0" smtClean="0"/>
              <a:t> </a:t>
            </a:r>
            <a:r>
              <a:rPr lang="en-US" sz="2800" dirty="0" smtClean="0"/>
              <a:t>hours into the system </a:t>
            </a:r>
            <a:r>
              <a:rPr lang="en-US" sz="2800" b="1" i="1" dirty="0" smtClean="0">
                <a:solidFill>
                  <a:srgbClr val="C00000"/>
                </a:solidFill>
              </a:rPr>
              <a:t>daily whenever possible </a:t>
            </a:r>
            <a:r>
              <a:rPr lang="en-US" sz="2800" dirty="0" smtClean="0"/>
              <a:t>to minimize possible errors.</a:t>
            </a:r>
          </a:p>
          <a:p>
            <a:pPr marL="0" indent="0">
              <a:buNone/>
              <a:defRPr/>
            </a:pP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Must specify </a:t>
            </a:r>
            <a:r>
              <a:rPr lang="en-US" sz="2800" b="1" i="1" dirty="0" smtClean="0">
                <a:solidFill>
                  <a:srgbClr val="C00000"/>
                </a:solidFill>
              </a:rPr>
              <a:t>reason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for all ‘paid leave’.</a:t>
            </a:r>
          </a:p>
          <a:p>
            <a:pPr marL="0" indent="0">
              <a:buNone/>
              <a:defRPr/>
            </a:pP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Must </a:t>
            </a:r>
            <a:r>
              <a:rPr lang="en-US" sz="2800" b="1" i="1" dirty="0" smtClean="0">
                <a:solidFill>
                  <a:srgbClr val="C00000"/>
                </a:solidFill>
              </a:rPr>
              <a:t>review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and </a:t>
            </a:r>
            <a:r>
              <a:rPr lang="en-US" sz="2800" b="1" i="1" dirty="0" smtClean="0">
                <a:solidFill>
                  <a:srgbClr val="C00000"/>
                </a:solidFill>
              </a:rPr>
              <a:t>approve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the time card </a:t>
            </a:r>
            <a:r>
              <a:rPr lang="en-US" sz="2800" b="1" i="1" dirty="0" smtClean="0">
                <a:solidFill>
                  <a:srgbClr val="C00000"/>
                </a:solidFill>
              </a:rPr>
              <a:t>by payroll deadline</a:t>
            </a:r>
            <a:r>
              <a:rPr lang="en-US" sz="2800" dirty="0" smtClean="0"/>
              <a:t>.</a:t>
            </a:r>
          </a:p>
          <a:p>
            <a:pPr marL="0" indent="0">
              <a:buFontTx/>
              <a:buNone/>
              <a:defRPr/>
            </a:pPr>
            <a:r>
              <a:rPr lang="en-US" dirty="0" smtClean="0"/>
              <a:t> </a:t>
            </a:r>
          </a:p>
          <a:p>
            <a:pPr marL="0" indent="0">
              <a:buFontTx/>
              <a:buNone/>
              <a:defRPr/>
            </a:pPr>
            <a:endParaRPr lang="en-US" dirty="0" smtClean="0"/>
          </a:p>
          <a:p>
            <a:pPr marL="0" indent="0">
              <a:buFontTx/>
              <a:buNone/>
              <a:defRPr/>
            </a:pPr>
            <a:endParaRPr lang="en-US" dirty="0" smtClean="0"/>
          </a:p>
          <a:p>
            <a:pPr marL="0" indent="0">
              <a:buFontTx/>
              <a:buNone/>
              <a:defRPr/>
            </a:pPr>
            <a:endParaRPr lang="en-US" dirty="0" smtClean="0"/>
          </a:p>
          <a:p>
            <a:pPr marL="0" indent="0">
              <a:buFontTx/>
              <a:buNone/>
              <a:defRPr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7650561" y="6477000"/>
            <a:ext cx="12111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i="1" dirty="0" smtClean="0"/>
              <a:t>All Staff Training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57482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0" y="1223963"/>
            <a:ext cx="9144000" cy="6048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 smtClean="0"/>
              <a:t>Approval Responsibility</a:t>
            </a: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57200" y="2133600"/>
            <a:ext cx="8382000" cy="4343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2600" u="sng" dirty="0" smtClean="0"/>
              <a:t>Supervisor/Manager</a:t>
            </a:r>
            <a:r>
              <a:rPr lang="en-US" sz="2600" dirty="0" smtClean="0"/>
              <a:t>:</a:t>
            </a:r>
          </a:p>
          <a:p>
            <a:r>
              <a:rPr lang="en-US" sz="2600" b="1" i="1" dirty="0" smtClean="0">
                <a:solidFill>
                  <a:srgbClr val="C00000"/>
                </a:solidFill>
              </a:rPr>
              <a:t>Review</a:t>
            </a:r>
            <a:r>
              <a:rPr lang="en-US" sz="2600" dirty="0" smtClean="0">
                <a:solidFill>
                  <a:srgbClr val="C00000"/>
                </a:solidFill>
              </a:rPr>
              <a:t> </a:t>
            </a:r>
            <a:r>
              <a:rPr lang="en-US" sz="2600" dirty="0" smtClean="0"/>
              <a:t>and </a:t>
            </a:r>
            <a:r>
              <a:rPr lang="en-US" sz="2600" b="1" i="1" dirty="0" smtClean="0">
                <a:solidFill>
                  <a:srgbClr val="C00000"/>
                </a:solidFill>
              </a:rPr>
              <a:t>approve</a:t>
            </a:r>
            <a:r>
              <a:rPr lang="en-US" sz="2600" dirty="0" smtClean="0">
                <a:solidFill>
                  <a:srgbClr val="C00000"/>
                </a:solidFill>
              </a:rPr>
              <a:t> </a:t>
            </a:r>
            <a:r>
              <a:rPr lang="en-US" sz="2600" dirty="0" smtClean="0"/>
              <a:t>timecards.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 smtClean="0"/>
              <a:t>Hold employees accountable for approving their timecards.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b="1" dirty="0" smtClean="0">
                <a:solidFill>
                  <a:srgbClr val="C00000"/>
                </a:solidFill>
              </a:rPr>
              <a:t>Supervisor must have first-hand </a:t>
            </a:r>
            <a:r>
              <a:rPr lang="en-US" sz="2600" b="1" dirty="0" smtClean="0">
                <a:solidFill>
                  <a:srgbClr val="C00000"/>
                </a:solidFill>
              </a:rPr>
              <a:t>knowledge/direct </a:t>
            </a:r>
            <a:r>
              <a:rPr lang="en-US" sz="2600" b="1" dirty="0" smtClean="0">
                <a:solidFill>
                  <a:srgbClr val="C00000"/>
                </a:solidFill>
              </a:rPr>
              <a:t>knowledge of the employee’s work.</a:t>
            </a:r>
          </a:p>
        </p:txBody>
      </p:sp>
      <p:sp>
        <p:nvSpPr>
          <p:cNvPr id="5" name="Rectangle 4"/>
          <p:cNvSpPr/>
          <p:nvPr/>
        </p:nvSpPr>
        <p:spPr>
          <a:xfrm>
            <a:off x="7650561" y="6477000"/>
            <a:ext cx="12111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i="1" dirty="0" smtClean="0"/>
              <a:t>All Staff Training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07646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458200" cy="42672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sz="900" dirty="0"/>
          </a:p>
          <a:p>
            <a:pPr>
              <a:defRPr/>
            </a:pPr>
            <a:r>
              <a:rPr lang="en-US" sz="2600" b="1" i="1" dirty="0">
                <a:solidFill>
                  <a:srgbClr val="C00000"/>
                </a:solidFill>
              </a:rPr>
              <a:t>TO MAKE CCE PAYROLL DEADLINES, YOU MAY BE REQUIRED TO PROJECT THE LAST DAY WORKING FOR THE PAY PERIOD.</a:t>
            </a:r>
            <a:r>
              <a:rPr lang="en-US" sz="2600" dirty="0"/>
              <a:t>  Please do so to the best of your ability</a:t>
            </a:r>
            <a:r>
              <a:rPr lang="en-US" sz="2600" dirty="0" smtClean="0"/>
              <a:t>.</a:t>
            </a:r>
          </a:p>
          <a:p>
            <a:pPr marL="0" indent="0">
              <a:buNone/>
              <a:defRPr/>
            </a:pPr>
            <a:endParaRPr lang="en-US" sz="2600" dirty="0"/>
          </a:p>
          <a:p>
            <a:pPr>
              <a:defRPr/>
            </a:pPr>
            <a:r>
              <a:rPr lang="en-US" sz="2600" dirty="0" smtClean="0"/>
              <a:t>If </a:t>
            </a:r>
            <a:r>
              <a:rPr lang="en-US" sz="2600" dirty="0"/>
              <a:t>a pay correction needs to be made (due to a change in schedule, sick day</a:t>
            </a:r>
            <a:r>
              <a:rPr lang="en-US" sz="2600" dirty="0" smtClean="0"/>
              <a:t>), </a:t>
            </a:r>
            <a:r>
              <a:rPr lang="en-US" sz="2600" b="1" i="1" dirty="0" smtClean="0">
                <a:solidFill>
                  <a:srgbClr val="C00000"/>
                </a:solidFill>
              </a:rPr>
              <a:t>contact your </a:t>
            </a:r>
            <a:r>
              <a:rPr lang="en-US" sz="2600" b="1" i="1" dirty="0" smtClean="0">
                <a:solidFill>
                  <a:srgbClr val="C00000"/>
                </a:solidFill>
              </a:rPr>
              <a:t>Supervisor </a:t>
            </a:r>
            <a:r>
              <a:rPr lang="en-US" sz="2600" dirty="0" smtClean="0"/>
              <a:t>who </a:t>
            </a:r>
            <a:r>
              <a:rPr lang="en-US" sz="2600" dirty="0" smtClean="0"/>
              <a:t>will make a </a:t>
            </a:r>
            <a:r>
              <a:rPr lang="en-US" sz="2600" b="1" i="1" dirty="0" smtClean="0">
                <a:solidFill>
                  <a:srgbClr val="C00000"/>
                </a:solidFill>
              </a:rPr>
              <a:t>correction</a:t>
            </a:r>
            <a:r>
              <a:rPr lang="en-US" sz="2600" dirty="0"/>
              <a:t>.  </a:t>
            </a:r>
          </a:p>
          <a:p>
            <a:pPr marL="0" indent="0">
              <a:buNone/>
              <a:defRPr/>
            </a:pPr>
            <a:endParaRPr lang="en-US" sz="900" dirty="0"/>
          </a:p>
          <a:p>
            <a:pPr marL="0" indent="0">
              <a:buNone/>
              <a:defRPr/>
            </a:pPr>
            <a:endParaRPr lang="en-US" sz="900" dirty="0"/>
          </a:p>
          <a:p>
            <a:endParaRPr lang="en-US" dirty="0"/>
          </a:p>
        </p:txBody>
      </p:sp>
      <p:pic>
        <p:nvPicPr>
          <p:cNvPr id="4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994" y="1143000"/>
            <a:ext cx="8229600" cy="838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Recording of Time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7650561" y="6477000"/>
            <a:ext cx="12111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i="1" dirty="0" smtClean="0"/>
              <a:t>All Staff Training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42377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0" y="2960015"/>
            <a:ext cx="9144000" cy="6048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 smtClean="0"/>
              <a:t>Some Key Differences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1219200" y="1752600"/>
            <a:ext cx="6553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COLTS vs. KRONOS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50561" y="6477000"/>
            <a:ext cx="12111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i="1" dirty="0" smtClean="0"/>
              <a:t>All Staff Training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91273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bab956b1f44ef9d173162e10f4b2778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6eaa9825d2fedb5a83ac41ebe86c43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197A4F8-5E3D-4E54-A13E-8D090F0877A9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78C1F02-270B-4839-873D-43CDAC0871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A5A2C7-A8A2-433F-A694-D823A48BA5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607</Words>
  <Application>Microsoft Office PowerPoint</Application>
  <PresentationFormat>On-screen Show (4:3)</PresentationFormat>
  <Paragraphs>87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What is Kronos?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tsanford</dc:creator>
  <cp:lastModifiedBy>Kimbery Amey</cp:lastModifiedBy>
  <cp:revision>27</cp:revision>
  <cp:lastPrinted>2012-02-28T16:40:24Z</cp:lastPrinted>
  <dcterms:created xsi:type="dcterms:W3CDTF">2012-02-23T19:51:20Z</dcterms:created>
  <dcterms:modified xsi:type="dcterms:W3CDTF">2012-03-05T15:01:29Z</dcterms:modified>
</cp:coreProperties>
</file>